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handoutMasterIdLst>
    <p:handoutMasterId r:id="rId138"/>
  </p:handoutMasterIdLst>
  <p:sldIdLst>
    <p:sldId id="717" r:id="rId2"/>
    <p:sldId id="841" r:id="rId3"/>
    <p:sldId id="1059" r:id="rId4"/>
    <p:sldId id="1416" r:id="rId5"/>
    <p:sldId id="1277" r:id="rId6"/>
    <p:sldId id="1278" r:id="rId7"/>
    <p:sldId id="1300" r:id="rId8"/>
    <p:sldId id="1309" r:id="rId9"/>
    <p:sldId id="1417" r:id="rId10"/>
    <p:sldId id="1418" r:id="rId11"/>
    <p:sldId id="1301" r:id="rId12"/>
    <p:sldId id="1302" r:id="rId13"/>
    <p:sldId id="1303" r:id="rId14"/>
    <p:sldId id="1304" r:id="rId15"/>
    <p:sldId id="1311" r:id="rId16"/>
    <p:sldId id="1330" r:id="rId17"/>
    <p:sldId id="1308" r:id="rId18"/>
    <p:sldId id="1305" r:id="rId19"/>
    <p:sldId id="1306" r:id="rId20"/>
    <p:sldId id="1313" r:id="rId21"/>
    <p:sldId id="1312" r:id="rId22"/>
    <p:sldId id="1420" r:id="rId23"/>
    <p:sldId id="1419" r:id="rId24"/>
    <p:sldId id="1361" r:id="rId25"/>
    <p:sldId id="1314" r:id="rId26"/>
    <p:sldId id="1315" r:id="rId27"/>
    <p:sldId id="1316" r:id="rId28"/>
    <p:sldId id="1421" r:id="rId29"/>
    <p:sldId id="1327" r:id="rId30"/>
    <p:sldId id="1323" r:id="rId31"/>
    <p:sldId id="1317" r:id="rId32"/>
    <p:sldId id="1318" r:id="rId33"/>
    <p:sldId id="1357" r:id="rId34"/>
    <p:sldId id="1324" r:id="rId35"/>
    <p:sldId id="1319" r:id="rId36"/>
    <p:sldId id="1321" r:id="rId37"/>
    <p:sldId id="1360" r:id="rId38"/>
    <p:sldId id="1456" r:id="rId39"/>
    <p:sldId id="1458" r:id="rId40"/>
    <p:sldId id="1329" r:id="rId41"/>
    <p:sldId id="1320" r:id="rId42"/>
    <p:sldId id="1328" r:id="rId43"/>
    <p:sldId id="1325" r:id="rId44"/>
    <p:sldId id="1326" r:id="rId45"/>
    <p:sldId id="1279" r:id="rId46"/>
    <p:sldId id="1280" r:id="rId47"/>
    <p:sldId id="1281" r:id="rId48"/>
    <p:sldId id="1282" r:id="rId49"/>
    <p:sldId id="1283" r:id="rId50"/>
    <p:sldId id="1284" r:id="rId51"/>
    <p:sldId id="1285" r:id="rId52"/>
    <p:sldId id="1286" r:id="rId53"/>
    <p:sldId id="1287" r:id="rId54"/>
    <p:sldId id="1288" r:id="rId55"/>
    <p:sldId id="1289" r:id="rId56"/>
    <p:sldId id="1291" r:id="rId57"/>
    <p:sldId id="1292" r:id="rId58"/>
    <p:sldId id="1293" r:id="rId59"/>
    <p:sldId id="1294" r:id="rId60"/>
    <p:sldId id="1296" r:id="rId61"/>
    <p:sldId id="1295" r:id="rId62"/>
    <p:sldId id="1297" r:id="rId63"/>
    <p:sldId id="1299" r:id="rId64"/>
    <p:sldId id="1298" r:id="rId65"/>
    <p:sldId id="1426" r:id="rId66"/>
    <p:sldId id="1427" r:id="rId67"/>
    <p:sldId id="1455" r:id="rId68"/>
    <p:sldId id="1428" r:id="rId69"/>
    <p:sldId id="1429" r:id="rId70"/>
    <p:sldId id="1430" r:id="rId71"/>
    <p:sldId id="1431" r:id="rId72"/>
    <p:sldId id="1432" r:id="rId73"/>
    <p:sldId id="1434" r:id="rId74"/>
    <p:sldId id="1435" r:id="rId75"/>
    <p:sldId id="1436" r:id="rId76"/>
    <p:sldId id="1437" r:id="rId77"/>
    <p:sldId id="1454" r:id="rId78"/>
    <p:sldId id="1438" r:id="rId79"/>
    <p:sldId id="1448" r:id="rId80"/>
    <p:sldId id="1445" r:id="rId81"/>
    <p:sldId id="1422" r:id="rId82"/>
    <p:sldId id="1423" r:id="rId83"/>
    <p:sldId id="1453" r:id="rId84"/>
    <p:sldId id="1331" r:id="rId85"/>
    <p:sldId id="1461" r:id="rId86"/>
    <p:sldId id="1334" r:id="rId87"/>
    <p:sldId id="1358" r:id="rId88"/>
    <p:sldId id="1414" r:id="rId89"/>
    <p:sldId id="1333" r:id="rId90"/>
    <p:sldId id="1342" r:id="rId91"/>
    <p:sldId id="1343" r:id="rId92"/>
    <p:sldId id="1415" r:id="rId93"/>
    <p:sldId id="1364" r:id="rId94"/>
    <p:sldId id="1462" r:id="rId95"/>
    <p:sldId id="1345" r:id="rId96"/>
    <p:sldId id="1346" r:id="rId97"/>
    <p:sldId id="1347" r:id="rId98"/>
    <p:sldId id="1348" r:id="rId99"/>
    <p:sldId id="1350" r:id="rId100"/>
    <p:sldId id="1459" r:id="rId101"/>
    <p:sldId id="1351" r:id="rId102"/>
    <p:sldId id="1359" r:id="rId103"/>
    <p:sldId id="1457" r:id="rId104"/>
    <p:sldId id="1365" r:id="rId105"/>
    <p:sldId id="1366" r:id="rId106"/>
    <p:sldId id="1371" r:id="rId107"/>
    <p:sldId id="1397" r:id="rId108"/>
    <p:sldId id="1367" r:id="rId109"/>
    <p:sldId id="1368" r:id="rId110"/>
    <p:sldId id="1398" r:id="rId111"/>
    <p:sldId id="1370" r:id="rId112"/>
    <p:sldId id="1383" r:id="rId113"/>
    <p:sldId id="1460" r:id="rId114"/>
    <p:sldId id="1385" r:id="rId115"/>
    <p:sldId id="1386" r:id="rId116"/>
    <p:sldId id="1387" r:id="rId117"/>
    <p:sldId id="1395" r:id="rId118"/>
    <p:sldId id="1394" r:id="rId119"/>
    <p:sldId id="1425" r:id="rId120"/>
    <p:sldId id="1399" r:id="rId121"/>
    <p:sldId id="1400" r:id="rId122"/>
    <p:sldId id="1401" r:id="rId123"/>
    <p:sldId id="1402" r:id="rId124"/>
    <p:sldId id="1403" r:id="rId125"/>
    <p:sldId id="1404" r:id="rId126"/>
    <p:sldId id="1408" r:id="rId127"/>
    <p:sldId id="1409" r:id="rId128"/>
    <p:sldId id="1410" r:id="rId129"/>
    <p:sldId id="1411" r:id="rId130"/>
    <p:sldId id="1412" r:id="rId131"/>
    <p:sldId id="1413" r:id="rId132"/>
    <p:sldId id="1464" r:id="rId133"/>
    <p:sldId id="1466" r:id="rId134"/>
    <p:sldId id="1465" r:id="rId135"/>
    <p:sldId id="715" r:id="rId136"/>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54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9051"/>
    <a:srgbClr val="FF6666"/>
    <a:srgbClr val="FFFBD2"/>
    <a:srgbClr val="558ED5"/>
    <a:srgbClr val="E46C0A"/>
    <a:srgbClr val="FFFFFF"/>
    <a:srgbClr val="66CC00"/>
    <a:srgbClr val="80FF00"/>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9"/>
    <p:restoredTop sz="89818" autoAdjust="0"/>
  </p:normalViewPr>
  <p:slideViewPr>
    <p:cSldViewPr snapToGrid="0" snapToObjects="1" showGuides="1">
      <p:cViewPr varScale="1">
        <p:scale>
          <a:sx n="64" d="100"/>
          <a:sy n="64" d="100"/>
        </p:scale>
        <p:origin x="-1260" y="-108"/>
      </p:cViewPr>
      <p:guideLst>
        <p:guide orient="horz" pos="2546"/>
        <p:guide pos="2880"/>
      </p:guideLst>
    </p:cSldViewPr>
  </p:slideViewPr>
  <p:notesTextViewPr>
    <p:cViewPr>
      <p:scale>
        <a:sx n="100" d="100"/>
        <a:sy n="100" d="100"/>
      </p:scale>
      <p:origin x="0" y="0"/>
    </p:cViewPr>
  </p:notesTextViewPr>
  <p:sorterViewPr>
    <p:cViewPr>
      <p:scale>
        <a:sx n="158" d="100"/>
        <a:sy n="158" d="100"/>
      </p:scale>
      <p:origin x="0" y="993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4C644C-156B-6340-9050-F628BC6F59EE}" type="datetimeFigureOut">
              <a:rPr kumimoji="1" lang="ja-JP" altLang="en-US" smtClean="0"/>
              <a:t>2018/7/3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267304-EC16-1948-B4EC-4AA6AD4FDF0F}" type="slidenum">
              <a:rPr kumimoji="1" lang="ja-JP" altLang="en-US" smtClean="0"/>
              <a:t>‹#›</a:t>
            </a:fld>
            <a:endParaRPr kumimoji="1" lang="ja-JP" altLang="en-US"/>
          </a:p>
        </p:txBody>
      </p:sp>
    </p:spTree>
    <p:extLst>
      <p:ext uri="{BB962C8B-B14F-4D97-AF65-F5344CB8AC3E}">
        <p14:creationId xmlns:p14="http://schemas.microsoft.com/office/powerpoint/2010/main" val="4041557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022579-AF1B-0D4E-847B-7B03C1E89BF0}" type="datetimeFigureOut">
              <a:rPr kumimoji="1" lang="ja-JP" altLang="en-US" smtClean="0"/>
              <a:t>2018/7/3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6A5AFC-0313-244E-A5A2-5096E4321F46}" type="slidenum">
              <a:rPr kumimoji="1" lang="ja-JP" altLang="en-US" smtClean="0"/>
              <a:t>‹#›</a:t>
            </a:fld>
            <a:endParaRPr kumimoji="1" lang="ja-JP" altLang="en-US"/>
          </a:p>
        </p:txBody>
      </p:sp>
    </p:spTree>
    <p:extLst>
      <p:ext uri="{BB962C8B-B14F-4D97-AF65-F5344CB8AC3E}">
        <p14:creationId xmlns:p14="http://schemas.microsoft.com/office/powerpoint/2010/main" val="31312904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itpro.nikkeibp.co.jp/atcl/news/14/112001992/"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a:t>
            </a:fld>
            <a:endParaRPr kumimoji="1" lang="ja-JP" altLang="en-US"/>
          </a:p>
        </p:txBody>
      </p:sp>
    </p:spTree>
    <p:extLst>
      <p:ext uri="{BB962C8B-B14F-4D97-AF65-F5344CB8AC3E}">
        <p14:creationId xmlns:p14="http://schemas.microsoft.com/office/powerpoint/2010/main" val="112038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は「モノ」の価値をハードウェアからサービスへとシフトさせようとしています。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かつてモノの性能や機能、品質や操作性は、ハードウェアの「細工」や「材料」によって物理的に実現していました。しかし、いま多くのモノには、コンピューターが組み込まれ、ソフトウェアによってこれらが実現しています。もちろん、ハードウェアの価値が失われることはありませんが、ハードウェアだけでは機能や性能を生みだせない時代を迎えています。</a:t>
            </a:r>
          </a:p>
          <a:p>
            <a:r>
              <a:rPr kumimoji="1" lang="ja-JP" altLang="ja-JP" sz="1200" kern="1200" dirty="0">
                <a:solidFill>
                  <a:schemeClr val="tx1"/>
                </a:solidFill>
                <a:effectLst/>
                <a:latin typeface="+mn-lt"/>
                <a:ea typeface="+mn-ea"/>
                <a:cs typeface="+mn-cs"/>
              </a:rPr>
              <a:t>例えば、以前のカメラは、露出、ピント、絞り、シャッター・スピード、感度、発色などは、ハードウェアであるギアやカムなどの機械部品の細工やフイルムに塗布する感光剤の性能などによって実現していました。しかし、最近のデジタルカメラは、そこに組み込まれたソフトウェアによってこれらを実現しています。</a:t>
            </a:r>
          </a:p>
          <a:p>
            <a:r>
              <a:rPr kumimoji="1" lang="ja-JP" altLang="ja-JP" sz="1200" kern="1200" dirty="0">
                <a:solidFill>
                  <a:schemeClr val="tx1"/>
                </a:solidFill>
                <a:effectLst/>
                <a:latin typeface="+mn-lt"/>
                <a:ea typeface="+mn-ea"/>
                <a:cs typeface="+mn-cs"/>
              </a:rPr>
              <a:t>いまでもハードウェアは、モノの価値を決める要素であることに変わりはありませんが、それは全体の一部に過ぎません。むしろソフトウェアの機能や性能が、モノの価値を実現する上で大きな役割を占めるようになりました。</a:t>
            </a:r>
          </a:p>
          <a:p>
            <a:r>
              <a:rPr kumimoji="1" lang="ja-JP" altLang="ja-JP" sz="1200" kern="1200" dirty="0">
                <a:solidFill>
                  <a:schemeClr val="tx1"/>
                </a:solidFill>
                <a:effectLst/>
                <a:latin typeface="+mn-lt"/>
                <a:ea typeface="+mn-ea"/>
                <a:cs typeface="+mn-cs"/>
              </a:rPr>
              <a:t>この「ハードウェア＋ソフトウェア」で構成された「モノ」がネットワークにつながれば、モノの価値の本質はサービスへとシフトします。例えば、</a:t>
            </a:r>
          </a:p>
          <a:p>
            <a:pPr lvl="0"/>
            <a:r>
              <a:rPr kumimoji="1" lang="ja-JP" altLang="ja-JP" sz="1200" kern="1200" dirty="0">
                <a:solidFill>
                  <a:schemeClr val="tx1"/>
                </a:solidFill>
                <a:effectLst/>
                <a:latin typeface="+mn-lt"/>
                <a:ea typeface="+mn-ea"/>
                <a:cs typeface="+mn-cs"/>
              </a:rPr>
              <a:t>デジタルカメラをインターネットにつないで、ソフトウェアを更新すれば、連写機能を向上させたり、アートフィルターの種類を増やしたりと、買ったときよりも高機能なものに変えてくれます。</a:t>
            </a:r>
          </a:p>
          <a:p>
            <a:pPr lvl="0"/>
            <a:r>
              <a:rPr kumimoji="1" lang="ja-JP" altLang="ja-JP" sz="1200" kern="1200" dirty="0">
                <a:solidFill>
                  <a:schemeClr val="tx1"/>
                </a:solidFill>
                <a:effectLst/>
                <a:latin typeface="+mn-lt"/>
                <a:ea typeface="+mn-ea"/>
                <a:cs typeface="+mn-cs"/>
              </a:rPr>
              <a:t>米国の電気自動車テスラのモデル</a:t>
            </a:r>
            <a:r>
              <a:rPr kumimoji="1" lang="en-US" altLang="ja-JP" sz="1200" kern="1200" dirty="0">
                <a:solidFill>
                  <a:schemeClr val="tx1"/>
                </a:solidFill>
                <a:effectLst/>
                <a:latin typeface="+mn-lt"/>
                <a:ea typeface="+mn-ea"/>
                <a:cs typeface="+mn-cs"/>
              </a:rPr>
              <a:t>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D</a:t>
            </a:r>
            <a:r>
              <a:rPr kumimoji="1" lang="ja-JP" altLang="ja-JP" sz="1200" kern="1200" dirty="0">
                <a:solidFill>
                  <a:schemeClr val="tx1"/>
                </a:solidFill>
                <a:effectLst/>
                <a:latin typeface="+mn-lt"/>
                <a:ea typeface="+mn-ea"/>
                <a:cs typeface="+mn-cs"/>
              </a:rPr>
              <a:t>シリーズには、ハードウェアに自動運転機能が組み込まれています。いまは法律上の規制もあって完全な自動運転はできませんが、法律が整えばソフトウェアの更新によって完全な自律走行ができるようになるということです。</a:t>
            </a:r>
          </a:p>
          <a:p>
            <a:pPr lvl="0"/>
            <a:r>
              <a:rPr kumimoji="1" lang="en-US" altLang="ja-JP" sz="1200" kern="1200" dirty="0">
                <a:solidFill>
                  <a:schemeClr val="tx1"/>
                </a:solidFill>
                <a:effectLst/>
                <a:latin typeface="+mn-lt"/>
                <a:ea typeface="+mn-ea"/>
                <a:cs typeface="+mn-cs"/>
              </a:rPr>
              <a:t>Apple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iPod</a:t>
            </a:r>
            <a:r>
              <a:rPr kumimoji="1" lang="ja-JP" altLang="ja-JP" sz="1200" kern="1200" dirty="0">
                <a:solidFill>
                  <a:schemeClr val="tx1"/>
                </a:solidFill>
                <a:effectLst/>
                <a:latin typeface="+mn-lt"/>
                <a:ea typeface="+mn-ea"/>
                <a:cs typeface="+mn-cs"/>
              </a:rPr>
              <a:t>は、楽曲ダウンロード・サービスの</a:t>
            </a:r>
            <a:r>
              <a:rPr kumimoji="1" lang="en-US" altLang="ja-JP" sz="1200" kern="1200" dirty="0">
                <a:solidFill>
                  <a:schemeClr val="tx1"/>
                </a:solidFill>
                <a:effectLst/>
                <a:latin typeface="+mn-lt"/>
                <a:ea typeface="+mn-ea"/>
                <a:cs typeface="+mn-cs"/>
              </a:rPr>
              <a:t>iTunes Music Store</a:t>
            </a:r>
            <a:r>
              <a:rPr kumimoji="1" lang="ja-JP" altLang="ja-JP" sz="1200" kern="1200" dirty="0">
                <a:solidFill>
                  <a:schemeClr val="tx1"/>
                </a:solidFill>
                <a:effectLst/>
                <a:latin typeface="+mn-lt"/>
                <a:ea typeface="+mn-ea"/>
                <a:cs typeface="+mn-cs"/>
              </a:rPr>
              <a:t>や定額聴き放題サービスの</a:t>
            </a:r>
            <a:r>
              <a:rPr kumimoji="1" lang="en-US" altLang="ja-JP" sz="1200" kern="1200" dirty="0">
                <a:solidFill>
                  <a:schemeClr val="tx1"/>
                </a:solidFill>
                <a:effectLst/>
                <a:latin typeface="+mn-lt"/>
                <a:ea typeface="+mn-ea"/>
                <a:cs typeface="+mn-cs"/>
              </a:rPr>
              <a:t>Apple Music</a:t>
            </a:r>
            <a:r>
              <a:rPr kumimoji="1" lang="ja-JP" altLang="ja-JP" sz="1200" kern="1200" dirty="0">
                <a:solidFill>
                  <a:schemeClr val="tx1"/>
                </a:solidFill>
                <a:effectLst/>
                <a:latin typeface="+mn-lt"/>
                <a:ea typeface="+mn-ea"/>
                <a:cs typeface="+mn-cs"/>
              </a:rPr>
              <a:t>というクラウド・サービスと一体となって提供されるからこそ、人気を博しているのです。</a:t>
            </a:r>
          </a:p>
          <a:p>
            <a:r>
              <a:rPr kumimoji="1" lang="ja-JP" altLang="ja-JP" sz="1200" kern="1200" dirty="0">
                <a:solidFill>
                  <a:schemeClr val="tx1"/>
                </a:solidFill>
                <a:effectLst/>
                <a:latin typeface="+mn-lt"/>
                <a:ea typeface="+mn-ea"/>
                <a:cs typeface="+mn-cs"/>
              </a:rPr>
              <a:t>このように、モノがネットワークにつながることで、モノは購入した後も継続的に機能を向上させ進化し続けます。「モノ」は、それを作り、出荷することで完結するのではなく、作られたモノとその後のサービスが一体となって、モノの価値を生みだし続けるのです。</a:t>
            </a:r>
          </a:p>
          <a:p>
            <a:r>
              <a:rPr kumimoji="1" lang="ja-JP" altLang="ja-JP" sz="1200" kern="1200" dirty="0">
                <a:solidFill>
                  <a:schemeClr val="tx1"/>
                </a:solidFill>
                <a:effectLst/>
                <a:latin typeface="+mn-lt"/>
                <a:ea typeface="+mn-ea"/>
                <a:cs typeface="+mn-cs"/>
              </a:rPr>
              <a:t>また、</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は稼働状況をリアルタイムで確実に計測できるしくみでもあります。これにより、「モノ」を売らずに、タクシー料金のように使用量に応じて課金するといった「サービスとしてモノ」を提供するビジネスができるようになります。例えば、先に紹介した航空機用のジェット・エンジンを製造・販売する英ロールスロイスは、エンジンという「モノ」を販売するのではなく、実際に使用した時間と出力の積に応じて、エンジンの利用者である航空会社に利用量を請求する「</a:t>
            </a:r>
            <a:r>
              <a:rPr kumimoji="1" lang="en-US" altLang="ja-JP" sz="1200" kern="1200" dirty="0">
                <a:solidFill>
                  <a:schemeClr val="tx1"/>
                </a:solidFill>
                <a:effectLst/>
                <a:latin typeface="+mn-lt"/>
                <a:ea typeface="+mn-ea"/>
                <a:cs typeface="+mn-cs"/>
              </a:rPr>
              <a:t>Power by the Hour</a:t>
            </a:r>
            <a:r>
              <a:rPr kumimoji="1" lang="ja-JP" altLang="ja-JP" sz="1200" kern="1200" dirty="0">
                <a:solidFill>
                  <a:schemeClr val="tx1"/>
                </a:solidFill>
                <a:effectLst/>
                <a:latin typeface="+mn-lt"/>
                <a:ea typeface="+mn-ea"/>
                <a:cs typeface="+mn-cs"/>
              </a:rPr>
              <a:t>」というサービスを提供しています。エンジンに組み込まれたセンサーが、エンジンの使用状況や各部品の消耗具合、不具合などを検知し、ネットを経由してそのデータを送ります。そのデータは解析され、修理・点検の必要性やタイミングを個別に判断し、故障で動かなくなる前に対応できるようになります。これにより、より安全な運行が実現し、機材の稼働率が上がることでユーザーの満足度は高まります。さらに保守・点検のタイミングや必要な部品の在庫、エンジニアの稼働が最適化されることから、サービス・コストの削減が可能になります。他にも</a:t>
            </a:r>
          </a:p>
          <a:p>
            <a:pPr lvl="0"/>
            <a:r>
              <a:rPr kumimoji="1" lang="ja-JP" altLang="ja-JP" sz="1200" kern="1200" dirty="0">
                <a:solidFill>
                  <a:schemeClr val="tx1"/>
                </a:solidFill>
                <a:effectLst/>
                <a:latin typeface="+mn-lt"/>
                <a:ea typeface="+mn-ea"/>
                <a:cs typeface="+mn-cs"/>
              </a:rPr>
              <a:t>自動車で運転者が安全な運転をしているのか乱暴な運転をしているのかをセンサーで捉え保険料率を変動させる自動車損害保険</a:t>
            </a:r>
          </a:p>
          <a:p>
            <a:pPr lvl="0"/>
            <a:r>
              <a:rPr kumimoji="1" lang="ja-JP" altLang="ja-JP" sz="1200" kern="1200" dirty="0">
                <a:solidFill>
                  <a:schemeClr val="tx1"/>
                </a:solidFill>
                <a:effectLst/>
                <a:latin typeface="+mn-lt"/>
                <a:ea typeface="+mn-ea"/>
                <a:cs typeface="+mn-cs"/>
              </a:rPr>
              <a:t>エレベーターやエスカレーターに組み込まれたセンサーから集められたデータから故障の予兆を見つけ出し故障する前に修理点検を行う保守サービス</a:t>
            </a:r>
          </a:p>
          <a:p>
            <a:pPr lvl="0"/>
            <a:r>
              <a:rPr kumimoji="1" lang="ja-JP" altLang="ja-JP" sz="1200" kern="1200" dirty="0">
                <a:solidFill>
                  <a:schemeClr val="tx1"/>
                </a:solidFill>
                <a:effectLst/>
                <a:latin typeface="+mn-lt"/>
                <a:ea typeface="+mn-ea"/>
                <a:cs typeface="+mn-cs"/>
              </a:rPr>
              <a:t>農業用ハウスに組み込まれたセンサーで土壌の成分やハウス内の温度や湿度、二酸化炭素の濃度を把握し、生育状況に応じてそれらを自動で調整してくれる植物工場</a:t>
            </a:r>
          </a:p>
          <a:p>
            <a:r>
              <a:rPr kumimoji="1" lang="ja-JP" altLang="ja-JP" sz="1200" kern="1200" dirty="0">
                <a:solidFill>
                  <a:schemeClr val="tx1"/>
                </a:solidFill>
                <a:effectLst/>
                <a:latin typeface="+mn-lt"/>
                <a:ea typeface="+mn-ea"/>
                <a:cs typeface="+mn-cs"/>
              </a:rPr>
              <a:t>なども実現しています。</a:t>
            </a:r>
          </a:p>
          <a:p>
            <a:r>
              <a:rPr kumimoji="1" lang="ja-JP" altLang="ja-JP" sz="1200" kern="1200" dirty="0">
                <a:solidFill>
                  <a:schemeClr val="tx1"/>
                </a:solidFill>
                <a:effectLst/>
                <a:latin typeface="+mn-lt"/>
                <a:ea typeface="+mn-ea"/>
                <a:cs typeface="+mn-cs"/>
              </a:rPr>
              <a:t>このように、モノそのものではなく、モノを含むサービス全体が新たな価値を生みだす時代を向かえようとしています。</a:t>
            </a:r>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13</a:t>
            </a:fld>
            <a:endParaRPr kumimoji="1" lang="ja-JP" altLang="en-US"/>
          </a:p>
        </p:txBody>
      </p:sp>
    </p:spTree>
    <p:extLst>
      <p:ext uri="{BB962C8B-B14F-4D97-AF65-F5344CB8AC3E}">
        <p14:creationId xmlns:p14="http://schemas.microsoft.com/office/powerpoint/2010/main" val="1990167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タイヤを売らないタイヤメーカー、建設機械を売らない建築機械メーカー、ジェット・エンジンを売らないジェット・エンジン・メーカー。これまでの常識では考えられないビジネスが登場しています。</a:t>
            </a:r>
          </a:p>
          <a:p>
            <a:r>
              <a:rPr kumimoji="1" lang="ja-JP" altLang="en-US" sz="1200" b="0" i="0" kern="1200" dirty="0">
                <a:solidFill>
                  <a:schemeClr val="tx1"/>
                </a:solidFill>
                <a:effectLst/>
                <a:latin typeface="+mn-lt"/>
                <a:ea typeface="+mn-ea"/>
                <a:cs typeface="+mn-cs"/>
              </a:rPr>
              <a:t>仏タイヤメーカーのミシュランは、運送会社向けに走行距離に応じてタイヤの利用料金を請求するビジネスをはじめています。さらに、燃料を節約できる走行方法のアドバイスを、インターネットを介して運転手に提供したり、省エネ運転の研修を行ったりと、これまでのタイヤメーカーではあり得なかったビジネスに踏み出しています。このサービスによって運送会社は投資を抑えることができるばかりでなく運行コストも削減でき、経営体質強化に貢献することができます。</a:t>
            </a:r>
          </a:p>
          <a:p>
            <a:r>
              <a:rPr kumimoji="1" lang="ja-JP" altLang="en-US" sz="1200" b="0" i="0" kern="1200" dirty="0">
                <a:solidFill>
                  <a:schemeClr val="tx1"/>
                </a:solidFill>
                <a:effectLst/>
                <a:latin typeface="+mn-lt"/>
                <a:ea typeface="+mn-ea"/>
                <a:cs typeface="+mn-cs"/>
              </a:rPr>
              <a:t>建設機械大手のコマツは、無人ヘリコプターのドローンで建設現場を測量し、そのデータと設計データ使って建設機械を自動運転し工事をするサービスを提供しています。これまで熟練者に頼っていた精密な測量や難しい工事を経験の浅い作業員でもこなすことができ、人手不足に悩む業界にとっては大きな助けとなっています。</a:t>
            </a:r>
          </a:p>
          <a:p>
            <a:r>
              <a:rPr kumimoji="1" lang="ja-JP" altLang="en-US" sz="1200" b="0" i="0" kern="1200" dirty="0">
                <a:solidFill>
                  <a:schemeClr val="tx1"/>
                </a:solidFill>
                <a:effectLst/>
                <a:latin typeface="+mn-lt"/>
                <a:ea typeface="+mn-ea"/>
                <a:cs typeface="+mn-cs"/>
              </a:rPr>
              <a:t>世界三大ジェット・エンジン・メーカーの一社である英ロールスロイスは、ジェット・エンジンを販売するのではなく、ガス料金や水道料金のように、使用した出力と時間に応じて課金するビジネス「</a:t>
            </a:r>
            <a:r>
              <a:rPr kumimoji="1" lang="en-US" altLang="ja-JP" sz="1200" b="0" i="0" kern="1200" dirty="0">
                <a:solidFill>
                  <a:schemeClr val="tx1"/>
                </a:solidFill>
                <a:effectLst/>
                <a:latin typeface="+mn-lt"/>
                <a:ea typeface="+mn-ea"/>
                <a:cs typeface="+mn-cs"/>
              </a:rPr>
              <a:t>Power by the Hour</a:t>
            </a:r>
            <a:r>
              <a:rPr kumimoji="1" lang="ja-JP" altLang="en-US" sz="1200" b="0" i="0" kern="1200" dirty="0">
                <a:solidFill>
                  <a:schemeClr val="tx1"/>
                </a:solidFill>
                <a:effectLst/>
                <a:latin typeface="+mn-lt"/>
                <a:ea typeface="+mn-ea"/>
                <a:cs typeface="+mn-cs"/>
              </a:rPr>
              <a:t>」をはじめています。このサービスによって、顧客である航空会社はジェット・エンジンを購入する必要はなくなり、旅客が料金を支払ってくれるときだけ使用料を支払えばいいので大助かりです。このようなことが可能になったのは、ジェット・エンジンの稼働データをセンサーと衛星回線を使って確実に把握できるようになったからです。このデータは料金支払いのためだけではなく、エンジンの状態を把握することにも役立ち、故障や事故が起こる前に不具合の予兆を発見し、事前に点検や保守作業をおこなうことができます。そのおかげで欠航を減らすことができれば、お客様である航空会社に安定した収益をもたらし、顧客の信頼を確かなものにしてくれます。また、データを分析することで燃費を向上させる操縦方法や航路のアドバイスもできるようになり、コンサルティング・ビジネスという新規事業にも参入しています。サービスを提供するロールスロイスも点検の回数を減らすことができ、余計な部品在庫を抱える必要もなくなり、コスト削減に大いに貢献しています。両者にとって、</a:t>
            </a:r>
            <a:r>
              <a:rPr kumimoji="1" lang="en-US" altLang="ja-JP" sz="1200" b="0" i="0" kern="1200" dirty="0">
                <a:solidFill>
                  <a:schemeClr val="tx1"/>
                </a:solidFill>
                <a:effectLst/>
                <a:latin typeface="+mn-lt"/>
                <a:ea typeface="+mn-ea"/>
                <a:cs typeface="+mn-cs"/>
              </a:rPr>
              <a:t>Win-Win</a:t>
            </a:r>
            <a:r>
              <a:rPr kumimoji="1" lang="ja-JP" altLang="en-US" sz="1200" b="0" i="0" kern="1200" dirty="0">
                <a:solidFill>
                  <a:schemeClr val="tx1"/>
                </a:solidFill>
                <a:effectLst/>
                <a:latin typeface="+mn-lt"/>
                <a:ea typeface="+mn-ea"/>
                <a:cs typeface="+mn-cs"/>
              </a:rPr>
              <a:t>（双方にとって好都合なこと）の関係を築くことができます。</a:t>
            </a:r>
          </a:p>
          <a:p>
            <a:r>
              <a:rPr kumimoji="1" lang="ja-JP" altLang="en-US" sz="1200" b="0" i="0" kern="1200" dirty="0">
                <a:solidFill>
                  <a:schemeClr val="tx1"/>
                </a:solidFill>
                <a:effectLst/>
                <a:latin typeface="+mn-lt"/>
                <a:ea typeface="+mn-ea"/>
                <a:cs typeface="+mn-cs"/>
              </a:rPr>
              <a:t>これらを可能にしているのは、タイヤや建設機械、ジェット・エンジンに組み込まれたセンサーや</a:t>
            </a:r>
            <a:r>
              <a:rPr kumimoji="1" lang="en-US" altLang="ja-JP" sz="1200" b="0" i="0" kern="1200" dirty="0">
                <a:solidFill>
                  <a:schemeClr val="tx1"/>
                </a:solidFill>
                <a:effectLst/>
                <a:latin typeface="+mn-lt"/>
                <a:ea typeface="+mn-ea"/>
                <a:cs typeface="+mn-cs"/>
              </a:rPr>
              <a:t>GPS</a:t>
            </a:r>
            <a:r>
              <a:rPr kumimoji="1" lang="ja-JP" altLang="en-US" sz="1200" b="0" i="0" kern="1200" dirty="0">
                <a:solidFill>
                  <a:schemeClr val="tx1"/>
                </a:solidFill>
                <a:effectLst/>
                <a:latin typeface="+mn-lt"/>
                <a:ea typeface="+mn-ea"/>
                <a:cs typeface="+mn-cs"/>
              </a:rPr>
              <a:t>がそれぞれの稼働状況や位置をリアルタイムで捉えることができるようになったからです。そのデータは、携帯電話回線や衛星通信を使ってサービス提供企業の情報システムに送られ分析されます。そして、適切な判断やアドバイス、機器の制御が自動的におこなわれる仕組みができているのです。</a:t>
            </a:r>
          </a:p>
          <a:p>
            <a:r>
              <a:rPr kumimoji="1" lang="ja-JP" altLang="en-US" sz="1200" b="0" i="0" kern="1200" dirty="0">
                <a:solidFill>
                  <a:schemeClr val="tx1"/>
                </a:solidFill>
                <a:effectLst/>
                <a:latin typeface="+mn-lt"/>
                <a:ea typeface="+mn-ea"/>
                <a:cs typeface="+mn-cs"/>
              </a:rPr>
              <a:t>ここに紹介した製品だけを見れば、どれも昔から使われているものです。そのため、長い競争の末に機能や性能ではどれも完成度が高くなり、「どれを買っても同じ」と言えるくらい差別化の難しい製品となってしまいました。そのような中で、各社は利用者の利便性や求める価値を改めて問い直し、「モノをサービスとして提供する」という方法で、新しい魅力を生みだし、競合他社との差別化を図ろうとしています。</a:t>
            </a:r>
          </a:p>
          <a:p>
            <a:r>
              <a:rPr kumimoji="1" lang="ja-JP" altLang="en-US" sz="1200" b="1" i="0" kern="1200" dirty="0">
                <a:solidFill>
                  <a:schemeClr val="tx1"/>
                </a:solidFill>
                <a:effectLst/>
                <a:latin typeface="+mn-lt"/>
                <a:ea typeface="+mn-ea"/>
                <a:cs typeface="+mn-cs"/>
              </a:rPr>
              <a:t>「モノを売るのではなく、成果を売る」</a:t>
            </a:r>
            <a:endParaRPr kumimoji="1" lang="ja-JP" altLang="en-US"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そう言い換えてもいいかもしれません。もはや製造業はよいモノを作るだけでは勝ち残れない時代となり、これまでの「故障すれば駆けつけて修理する」といった顧客との関係だけでは差別化は難しくなりました。そこで、付帯業務も含めた業務の代行やデータ解析による故障予知などを長期かつ包括的な契約で提供することで、</a:t>
            </a:r>
          </a:p>
          <a:p>
            <a:r>
              <a:rPr kumimoji="1" lang="ja-JP" altLang="en-US" sz="1200" b="0" i="0" kern="1200" dirty="0">
                <a:solidFill>
                  <a:schemeClr val="tx1"/>
                </a:solidFill>
                <a:effectLst/>
                <a:latin typeface="+mn-lt"/>
                <a:ea typeface="+mn-ea"/>
                <a:cs typeface="+mn-cs"/>
              </a:rPr>
              <a:t>顧客のダウンタイムを最小化する</a:t>
            </a:r>
          </a:p>
          <a:p>
            <a:r>
              <a:rPr kumimoji="1" lang="ja-JP" altLang="en-US" sz="1200" b="0" i="0" kern="1200" dirty="0">
                <a:solidFill>
                  <a:schemeClr val="tx1"/>
                </a:solidFill>
                <a:effectLst/>
                <a:latin typeface="+mn-lt"/>
                <a:ea typeface="+mn-ea"/>
                <a:cs typeface="+mn-cs"/>
              </a:rPr>
              <a:t>顧客の経費を削減する</a:t>
            </a:r>
          </a:p>
          <a:p>
            <a:r>
              <a:rPr kumimoji="1" lang="ja-JP" altLang="en-US" sz="1200" b="0" i="0" kern="1200" dirty="0">
                <a:solidFill>
                  <a:schemeClr val="tx1"/>
                </a:solidFill>
                <a:effectLst/>
                <a:latin typeface="+mn-lt"/>
                <a:ea typeface="+mn-ea"/>
                <a:cs typeface="+mn-cs"/>
              </a:rPr>
              <a:t>顧客の人手不足を解消する</a:t>
            </a:r>
          </a:p>
          <a:p>
            <a:r>
              <a:rPr kumimoji="1" lang="ja-JP" altLang="en-US" sz="1200" b="0" i="0" kern="1200" dirty="0">
                <a:solidFill>
                  <a:schemeClr val="tx1"/>
                </a:solidFill>
                <a:effectLst/>
                <a:latin typeface="+mn-lt"/>
                <a:ea typeface="+mn-ea"/>
                <a:cs typeface="+mn-cs"/>
              </a:rPr>
              <a:t>など「顧客の成果に直接貢献する」サービスへとビジネスのあり方を変えようとしているのです。</a:t>
            </a:r>
          </a:p>
          <a:p>
            <a:r>
              <a:rPr kumimoji="1" lang="ja-JP" altLang="en-US" sz="1200" b="0" i="0" kern="1200" dirty="0">
                <a:solidFill>
                  <a:schemeClr val="tx1"/>
                </a:solidFill>
                <a:effectLst/>
                <a:latin typeface="+mn-lt"/>
                <a:ea typeface="+mn-ea"/>
                <a:cs typeface="+mn-cs"/>
              </a:rPr>
              <a:t>「モノのサービス化」と言われるこの動きは、モノに組み込まれたセンサーによってモノの状態をデータ化し、インターネットに送り出す仕組みである</a:t>
            </a:r>
            <a:r>
              <a:rPr kumimoji="1" lang="en-US" altLang="ja-JP" sz="1200" b="0" i="0" kern="1200" dirty="0" err="1">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（モノのインターネット：</a:t>
            </a:r>
            <a:r>
              <a:rPr kumimoji="1" lang="en-US" altLang="ja-JP" sz="1200" b="0" i="0" kern="1200" dirty="0">
                <a:solidFill>
                  <a:schemeClr val="tx1"/>
                </a:solidFill>
                <a:effectLst/>
                <a:latin typeface="+mn-lt"/>
                <a:ea typeface="+mn-ea"/>
                <a:cs typeface="+mn-cs"/>
              </a:rPr>
              <a:t>Internet of Things</a:t>
            </a:r>
            <a:r>
              <a:rPr kumimoji="1" lang="ja-JP" altLang="en-US" sz="1200" b="0" i="0" kern="1200" dirty="0">
                <a:solidFill>
                  <a:schemeClr val="tx1"/>
                </a:solidFill>
                <a:effectLst/>
                <a:latin typeface="+mn-lt"/>
                <a:ea typeface="+mn-ea"/>
                <a:cs typeface="+mn-cs"/>
              </a:rPr>
              <a:t>）とよばれる技術が土台となっており、今後も大きな広がりが期待されています。</a:t>
            </a:r>
          </a:p>
          <a:p>
            <a:r>
              <a:rPr kumimoji="1" lang="ja-JP" altLang="en-US" sz="1200" b="0" i="0" kern="1200" dirty="0">
                <a:solidFill>
                  <a:schemeClr val="tx1"/>
                </a:solidFill>
                <a:effectLst/>
                <a:latin typeface="+mn-lt"/>
                <a:ea typeface="+mn-ea"/>
                <a:cs typeface="+mn-cs"/>
              </a:rPr>
              <a:t>「作って売ってしまえば終わり」のこれまでの常識から、「売ってからも継続的に関係を持ち続ける」という新しいしこれからの常識へと製造業は大きく変わろうとしています。</a:t>
            </a:r>
          </a:p>
          <a:p>
            <a:r>
              <a:rPr lang="ja-JP" altLang="en-US" dirty="0"/>
              <a:t/>
            </a:r>
            <a:br>
              <a:rPr lang="ja-JP" altLang="en-US" dirty="0"/>
            </a:br>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14</a:t>
            </a:fld>
            <a:endParaRPr kumimoji="1" lang="ja-JP" altLang="en-US"/>
          </a:p>
        </p:txBody>
      </p:sp>
    </p:spTree>
    <p:extLst>
      <p:ext uri="{BB962C8B-B14F-4D97-AF65-F5344CB8AC3E}">
        <p14:creationId xmlns:p14="http://schemas.microsoft.com/office/powerpoint/2010/main" val="99464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自動車業界が、</a:t>
            </a:r>
            <a:r>
              <a:rPr kumimoji="1" lang="en-US" altLang="ja-JP" sz="1200" b="0" i="0" kern="1200" dirty="0">
                <a:solidFill>
                  <a:schemeClr val="tx1"/>
                </a:solidFill>
                <a:effectLst/>
                <a:latin typeface="+mn-lt"/>
                <a:ea typeface="+mn-ea"/>
                <a:cs typeface="+mn-cs"/>
              </a:rPr>
              <a:t>Google</a:t>
            </a:r>
            <a:r>
              <a:rPr kumimoji="1" lang="ja-JP" altLang="en-US" sz="1200" b="0" i="0" kern="1200" dirty="0">
                <a:solidFill>
                  <a:schemeClr val="tx1"/>
                </a:solidFill>
                <a:effectLst/>
                <a:latin typeface="+mn-lt"/>
                <a:ea typeface="+mn-ea"/>
                <a:cs typeface="+mn-cs"/>
              </a:rPr>
              <a:t>や</a:t>
            </a:r>
            <a:r>
              <a:rPr kumimoji="1" lang="en-US" altLang="ja-JP" sz="1200" b="0" i="0" kern="1200" dirty="0">
                <a:solidFill>
                  <a:schemeClr val="tx1"/>
                </a:solidFill>
                <a:effectLst/>
                <a:latin typeface="+mn-lt"/>
                <a:ea typeface="+mn-ea"/>
                <a:cs typeface="+mn-cs"/>
              </a:rPr>
              <a:t>Apple</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Microsoft</a:t>
            </a:r>
            <a:r>
              <a:rPr kumimoji="1" lang="ja-JP" altLang="en-US" sz="1200" b="0" i="0" kern="1200" dirty="0">
                <a:solidFill>
                  <a:schemeClr val="tx1"/>
                </a:solidFill>
                <a:effectLst/>
                <a:latin typeface="+mn-lt"/>
                <a:ea typeface="+mn-ea"/>
                <a:cs typeface="+mn-cs"/>
              </a:rPr>
              <a:t>そして新興の電気自動車メーカー</a:t>
            </a:r>
            <a:r>
              <a:rPr kumimoji="1" lang="en-US" altLang="ja-JP" sz="1200" b="0" i="0" kern="1200" dirty="0">
                <a:solidFill>
                  <a:schemeClr val="tx1"/>
                </a:solidFill>
                <a:effectLst/>
                <a:latin typeface="+mn-lt"/>
                <a:ea typeface="+mn-ea"/>
                <a:cs typeface="+mn-cs"/>
              </a:rPr>
              <a:t>Tesla</a:t>
            </a:r>
            <a:r>
              <a:rPr kumimoji="1" lang="ja-JP" altLang="en-US" sz="1200" b="0" i="0" kern="1200" dirty="0">
                <a:solidFill>
                  <a:schemeClr val="tx1"/>
                </a:solidFill>
                <a:effectLst/>
                <a:latin typeface="+mn-lt"/>
                <a:ea typeface="+mn-ea"/>
                <a:cs typeface="+mn-cs"/>
              </a:rPr>
              <a:t>といった企業に戦々恐々としています。その背景には、電気自動車の普及と自動車のソフトウエア化があります。</a:t>
            </a:r>
          </a:p>
          <a:p>
            <a:r>
              <a:rPr kumimoji="1" lang="ja-JP" altLang="en-US" sz="1200" b="0" i="0" kern="1200" dirty="0">
                <a:solidFill>
                  <a:schemeClr val="tx1"/>
                </a:solidFill>
                <a:effectLst/>
                <a:latin typeface="+mn-lt"/>
                <a:ea typeface="+mn-ea"/>
                <a:cs typeface="+mn-cs"/>
              </a:rPr>
              <a:t>まず電気自動車（</a:t>
            </a:r>
            <a:r>
              <a:rPr kumimoji="1" lang="en-US" altLang="ja-JP" sz="1200" b="0" i="0" kern="1200" dirty="0">
                <a:solidFill>
                  <a:schemeClr val="tx1"/>
                </a:solidFill>
                <a:effectLst/>
                <a:latin typeface="+mn-lt"/>
                <a:ea typeface="+mn-ea"/>
                <a:cs typeface="+mn-cs"/>
              </a:rPr>
              <a:t>EV</a:t>
            </a:r>
            <a:r>
              <a:rPr kumimoji="1" lang="ja-JP" altLang="en-US" sz="1200" b="0" i="0" kern="1200" dirty="0">
                <a:solidFill>
                  <a:schemeClr val="tx1"/>
                </a:solidFill>
                <a:effectLst/>
                <a:latin typeface="+mn-lt"/>
                <a:ea typeface="+mn-ea"/>
                <a:cs typeface="+mn-cs"/>
              </a:rPr>
              <a:t>）ですが、エンジン自動車に比べ圧倒的に部品点数か少なくなります。また、部品の種類も複雑な機構を組み合わせた機械部品から比較的構造が単純な電気・電子部品が中心となり、機械加工や組み立てノウハウの蓄積がない企業でも参入が容易になります。米</a:t>
            </a:r>
            <a:r>
              <a:rPr kumimoji="1" lang="en-US" altLang="ja-JP" sz="1200" b="0" i="0" kern="1200" dirty="0">
                <a:solidFill>
                  <a:schemeClr val="tx1"/>
                </a:solidFill>
                <a:effectLst/>
                <a:latin typeface="+mn-lt"/>
                <a:ea typeface="+mn-ea"/>
                <a:cs typeface="+mn-cs"/>
              </a:rPr>
              <a:t>Tesla</a:t>
            </a:r>
            <a:r>
              <a:rPr kumimoji="1" lang="ja-JP" altLang="en-US" sz="1200" b="0" i="0" kern="1200" dirty="0">
                <a:solidFill>
                  <a:schemeClr val="tx1"/>
                </a:solidFill>
                <a:effectLst/>
                <a:latin typeface="+mn-lt"/>
                <a:ea typeface="+mn-ea"/>
                <a:cs typeface="+mn-cs"/>
              </a:rPr>
              <a:t>や日本の</a:t>
            </a:r>
            <a:r>
              <a:rPr kumimoji="1" lang="en-US" altLang="ja-JP" sz="1200" b="0" i="0" kern="1200" dirty="0">
                <a:solidFill>
                  <a:schemeClr val="tx1"/>
                </a:solidFill>
                <a:effectLst/>
                <a:latin typeface="+mn-lt"/>
                <a:ea typeface="+mn-ea"/>
                <a:cs typeface="+mn-cs"/>
              </a:rPr>
              <a:t>GML</a:t>
            </a:r>
            <a:r>
              <a:rPr kumimoji="1" lang="ja-JP" altLang="en-US" sz="1200" b="0" i="0" kern="1200" dirty="0">
                <a:solidFill>
                  <a:schemeClr val="tx1"/>
                </a:solidFill>
                <a:effectLst/>
                <a:latin typeface="+mn-lt"/>
                <a:ea typeface="+mn-ea"/>
                <a:cs typeface="+mn-cs"/>
              </a:rPr>
              <a:t>などの</a:t>
            </a:r>
            <a:r>
              <a:rPr kumimoji="1" lang="en-US" altLang="ja-JP" sz="1200" b="0" i="0" kern="1200" dirty="0">
                <a:solidFill>
                  <a:schemeClr val="tx1"/>
                </a:solidFill>
                <a:effectLst/>
                <a:latin typeface="+mn-lt"/>
                <a:ea typeface="+mn-ea"/>
                <a:cs typeface="+mn-cs"/>
              </a:rPr>
              <a:t>EV</a:t>
            </a:r>
            <a:r>
              <a:rPr kumimoji="1" lang="ja-JP" altLang="en-US" sz="1200" b="0" i="0" kern="1200" dirty="0">
                <a:solidFill>
                  <a:schemeClr val="tx1"/>
                </a:solidFill>
                <a:effectLst/>
                <a:latin typeface="+mn-lt"/>
                <a:ea typeface="+mn-ea"/>
                <a:cs typeface="+mn-cs"/>
              </a:rPr>
              <a:t>ベンチャー企業が参入できるのもこのような背景があるからです。</a:t>
            </a:r>
          </a:p>
          <a:p>
            <a:r>
              <a:rPr kumimoji="1" lang="ja-JP" altLang="en-US" sz="1200" b="0" i="0" kern="1200" dirty="0">
                <a:solidFill>
                  <a:schemeClr val="tx1"/>
                </a:solidFill>
                <a:effectLst/>
                <a:latin typeface="+mn-lt"/>
                <a:ea typeface="+mn-ea"/>
                <a:cs typeface="+mn-cs"/>
              </a:rPr>
              <a:t>また、車の機能や性能の多くがソフトウエアに依存するようになります。これは、エンジン自動車でも言えることですが、電気自動車になれば、その割合はさらに高まり、ソフトウエアの開発力が製品の競争力になると考えられます。</a:t>
            </a:r>
          </a:p>
          <a:p>
            <a:r>
              <a:rPr kumimoji="1" lang="en-US" altLang="ja-JP" sz="1200" b="0" i="0" kern="1200" dirty="0">
                <a:solidFill>
                  <a:schemeClr val="tx1"/>
                </a:solidFill>
                <a:effectLst/>
                <a:latin typeface="+mn-lt"/>
                <a:ea typeface="+mn-ea"/>
                <a:cs typeface="+mn-cs"/>
              </a:rPr>
              <a:t>Google</a:t>
            </a:r>
            <a:r>
              <a:rPr kumimoji="1" lang="ja-JP" altLang="en-US" sz="1200" b="0" i="0" kern="1200" dirty="0">
                <a:solidFill>
                  <a:schemeClr val="tx1"/>
                </a:solidFill>
                <a:effectLst/>
                <a:latin typeface="+mn-lt"/>
                <a:ea typeface="+mn-ea"/>
                <a:cs typeface="+mn-cs"/>
              </a:rPr>
              <a:t>や</a:t>
            </a:r>
            <a:r>
              <a:rPr kumimoji="1" lang="en-US" altLang="ja-JP" sz="1200" b="0" i="0" kern="1200" dirty="0">
                <a:solidFill>
                  <a:schemeClr val="tx1"/>
                </a:solidFill>
                <a:effectLst/>
                <a:latin typeface="+mn-lt"/>
                <a:ea typeface="+mn-ea"/>
                <a:cs typeface="+mn-cs"/>
              </a:rPr>
              <a:t>Apple</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Microsoft</a:t>
            </a:r>
            <a:r>
              <a:rPr kumimoji="1" lang="ja-JP" altLang="en-US" sz="1200" b="0" i="0" kern="1200" dirty="0">
                <a:solidFill>
                  <a:schemeClr val="tx1"/>
                </a:solidFill>
                <a:effectLst/>
                <a:latin typeface="+mn-lt"/>
                <a:ea typeface="+mn-ea"/>
                <a:cs typeface="+mn-cs"/>
              </a:rPr>
              <a:t>は、このソフトウエアを様々な車で利用できるプラットフォーム</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車載</a:t>
            </a:r>
            <a:r>
              <a:rPr kumimoji="1" lang="en-US" altLang="ja-JP" sz="1200" b="0" i="0" kern="1200" dirty="0">
                <a:solidFill>
                  <a:schemeClr val="tx1"/>
                </a:solidFill>
                <a:effectLst/>
                <a:latin typeface="+mn-lt"/>
                <a:ea typeface="+mn-ea"/>
                <a:cs typeface="+mn-cs"/>
              </a:rPr>
              <a:t>OS</a:t>
            </a:r>
            <a:r>
              <a:rPr kumimoji="1" lang="ja-JP" altLang="en-US" sz="1200" b="0" i="0" kern="1200" dirty="0">
                <a:solidFill>
                  <a:schemeClr val="tx1"/>
                </a:solidFill>
                <a:effectLst/>
                <a:latin typeface="+mn-lt"/>
                <a:ea typeface="+mn-ea"/>
                <a:cs typeface="+mn-cs"/>
              </a:rPr>
              <a:t>として提供しようと動き始めています。例えば、</a:t>
            </a:r>
            <a:r>
              <a:rPr kumimoji="1" lang="en-US" altLang="ja-JP" sz="1200" b="0" i="0" kern="1200" dirty="0">
                <a:solidFill>
                  <a:schemeClr val="tx1"/>
                </a:solidFill>
                <a:effectLst/>
                <a:latin typeface="+mn-lt"/>
                <a:ea typeface="+mn-ea"/>
                <a:cs typeface="+mn-cs"/>
              </a:rPr>
              <a:t>Google</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Android Auto</a:t>
            </a:r>
            <a:r>
              <a:rPr kumimoji="1" lang="ja-JP" altLang="en-US" sz="1200" b="0" i="0" kern="1200" dirty="0">
                <a:solidFill>
                  <a:schemeClr val="tx1"/>
                </a:solidFill>
                <a:effectLst/>
                <a:latin typeface="+mn-lt"/>
                <a:ea typeface="+mn-ea"/>
                <a:cs typeface="+mn-cs"/>
              </a:rPr>
              <a:t>や</a:t>
            </a:r>
            <a:r>
              <a:rPr kumimoji="1" lang="en-US" altLang="ja-JP" sz="1200" b="0" i="0" kern="1200" dirty="0">
                <a:solidFill>
                  <a:schemeClr val="tx1"/>
                </a:solidFill>
                <a:effectLst/>
                <a:latin typeface="+mn-lt"/>
                <a:ea typeface="+mn-ea"/>
                <a:cs typeface="+mn-cs"/>
              </a:rPr>
              <a:t>Apple</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Car Play</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Microsoft</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Microsoft Auto</a:t>
            </a:r>
            <a:r>
              <a:rPr kumimoji="1" lang="ja-JP" altLang="en-US" sz="1200" b="0" i="0" kern="1200" dirty="0">
                <a:solidFill>
                  <a:schemeClr val="tx1"/>
                </a:solidFill>
                <a:effectLst/>
                <a:latin typeface="+mn-lt"/>
                <a:ea typeface="+mn-ea"/>
                <a:cs typeface="+mn-cs"/>
              </a:rPr>
              <a:t>は、いまでこそカーナビやテレマティクスの機能に限定されていますが、やがて自動運転機能を提供し、自動車の走行をも制御する車載</a:t>
            </a:r>
            <a:r>
              <a:rPr kumimoji="1" lang="en-US" altLang="ja-JP" sz="1200" b="0" i="0" kern="1200" dirty="0">
                <a:solidFill>
                  <a:schemeClr val="tx1"/>
                </a:solidFill>
                <a:effectLst/>
                <a:latin typeface="+mn-lt"/>
                <a:ea typeface="+mn-ea"/>
                <a:cs typeface="+mn-cs"/>
              </a:rPr>
              <a:t>OS</a:t>
            </a:r>
            <a:r>
              <a:rPr kumimoji="1" lang="ja-JP" altLang="en-US" sz="1200" b="0" i="0" kern="1200" dirty="0">
                <a:solidFill>
                  <a:schemeClr val="tx1"/>
                </a:solidFill>
                <a:effectLst/>
                <a:latin typeface="+mn-lt"/>
                <a:ea typeface="+mn-ea"/>
                <a:cs typeface="+mn-cs"/>
              </a:rPr>
              <a:t>へと進化してゆくでしょう。</a:t>
            </a:r>
          </a:p>
          <a:p>
            <a:r>
              <a:rPr kumimoji="1" lang="ja-JP" altLang="en-US" sz="1200" b="0" i="0" kern="1200" dirty="0">
                <a:solidFill>
                  <a:schemeClr val="tx1"/>
                </a:solidFill>
                <a:effectLst/>
                <a:latin typeface="+mn-lt"/>
                <a:ea typeface="+mn-ea"/>
                <a:cs typeface="+mn-cs"/>
              </a:rPr>
              <a:t>もし車載</a:t>
            </a:r>
            <a:r>
              <a:rPr kumimoji="1" lang="en-US" altLang="ja-JP" sz="1200" b="0" i="0" kern="1200" dirty="0">
                <a:solidFill>
                  <a:schemeClr val="tx1"/>
                </a:solidFill>
                <a:effectLst/>
                <a:latin typeface="+mn-lt"/>
                <a:ea typeface="+mn-ea"/>
                <a:cs typeface="+mn-cs"/>
              </a:rPr>
              <a:t>OS</a:t>
            </a:r>
            <a:r>
              <a:rPr kumimoji="1" lang="ja-JP" altLang="en-US" sz="1200" b="0" i="0" kern="1200" dirty="0">
                <a:solidFill>
                  <a:schemeClr val="tx1"/>
                </a:solidFill>
                <a:effectLst/>
                <a:latin typeface="+mn-lt"/>
                <a:ea typeface="+mn-ea"/>
                <a:cs typeface="+mn-cs"/>
              </a:rPr>
              <a:t>で覇権を握られれば、</a:t>
            </a:r>
            <a:r>
              <a:rPr kumimoji="1" lang="en-US" altLang="ja-JP" sz="1200" b="0" i="0" kern="1200" dirty="0">
                <a:solidFill>
                  <a:schemeClr val="tx1"/>
                </a:solidFill>
                <a:effectLst/>
                <a:latin typeface="+mn-lt"/>
                <a:ea typeface="+mn-ea"/>
                <a:cs typeface="+mn-cs"/>
              </a:rPr>
              <a:t>Windows</a:t>
            </a:r>
            <a:r>
              <a:rPr kumimoji="1" lang="ja-JP" altLang="en-US" sz="1200" b="0" i="0" kern="1200" dirty="0">
                <a:solidFill>
                  <a:schemeClr val="tx1"/>
                </a:solidFill>
                <a:effectLst/>
                <a:latin typeface="+mn-lt"/>
                <a:ea typeface="+mn-ea"/>
                <a:cs typeface="+mn-cs"/>
              </a:rPr>
              <a:t>がコンピューターで、</a:t>
            </a:r>
            <a:r>
              <a:rPr kumimoji="1" lang="en-US" altLang="ja-JP" sz="1200" b="0" i="0" kern="1200" dirty="0">
                <a:solidFill>
                  <a:schemeClr val="tx1"/>
                </a:solidFill>
                <a:effectLst/>
                <a:latin typeface="+mn-lt"/>
                <a:ea typeface="+mn-ea"/>
                <a:cs typeface="+mn-cs"/>
              </a:rPr>
              <a:t>Android</a:t>
            </a:r>
            <a:r>
              <a:rPr kumimoji="1" lang="ja-JP" altLang="en-US" sz="1200" b="0" i="0" kern="1200" dirty="0">
                <a:solidFill>
                  <a:schemeClr val="tx1"/>
                </a:solidFill>
                <a:effectLst/>
                <a:latin typeface="+mn-lt"/>
                <a:ea typeface="+mn-ea"/>
                <a:cs typeface="+mn-cs"/>
              </a:rPr>
              <a:t>がスマートフォンでそうであったようにハードウェアはコモディティ化・汎用化し、既存の自動車メーカーが長年蓄積してきた独自の製品開発力、機械加工や組み立てなどの競争力の源泉を失ってしまうことになります。</a:t>
            </a:r>
          </a:p>
          <a:p>
            <a:r>
              <a:rPr kumimoji="1" lang="ja-JP" altLang="en-US" sz="1200" b="0" i="0" kern="1200" dirty="0">
                <a:solidFill>
                  <a:schemeClr val="tx1"/>
                </a:solidFill>
                <a:effectLst/>
                <a:latin typeface="+mn-lt"/>
                <a:ea typeface="+mn-ea"/>
                <a:cs typeface="+mn-cs"/>
              </a:rPr>
              <a:t>半導体メーカーの米</a:t>
            </a:r>
            <a:r>
              <a:rPr kumimoji="1" lang="en-US" altLang="ja-JP" sz="1200" b="0" i="0" kern="1200" dirty="0">
                <a:solidFill>
                  <a:schemeClr val="tx1"/>
                </a:solidFill>
                <a:effectLst/>
                <a:latin typeface="+mn-lt"/>
                <a:ea typeface="+mn-ea"/>
                <a:cs typeface="+mn-cs"/>
              </a:rPr>
              <a:t>NVIDIA</a:t>
            </a:r>
            <a:r>
              <a:rPr kumimoji="1" lang="ja-JP" altLang="en-US" sz="1200" b="0" i="0" kern="1200" dirty="0">
                <a:solidFill>
                  <a:schemeClr val="tx1"/>
                </a:solidFill>
                <a:effectLst/>
                <a:latin typeface="+mn-lt"/>
                <a:ea typeface="+mn-ea"/>
                <a:cs typeface="+mn-cs"/>
              </a:rPr>
              <a:t>はこのような動きを背景に、自動運転をも視野に入れた車載</a:t>
            </a:r>
            <a:r>
              <a:rPr kumimoji="1" lang="en-US" altLang="ja-JP" sz="1200" b="0" i="0" kern="1200" dirty="0" err="1">
                <a:solidFill>
                  <a:schemeClr val="tx1"/>
                </a:solidFill>
                <a:effectLst/>
                <a:latin typeface="+mn-lt"/>
                <a:ea typeface="+mn-ea"/>
                <a:cs typeface="+mn-cs"/>
              </a:rPr>
              <a:t>SoC</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System On A Chip</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チップでコンピューターの機能をすべて統合しているチップのこと）を提供しはじめており、他の半導体メーカーや電子機器メーカーも同様に汎用部品提供の動きを展開しつつあります。</a:t>
            </a:r>
          </a:p>
          <a:p>
            <a:r>
              <a:rPr kumimoji="1" lang="ja-JP" altLang="en-US" sz="1200" b="0" i="0" kern="1200" dirty="0">
                <a:solidFill>
                  <a:schemeClr val="tx1"/>
                </a:solidFill>
                <a:effectLst/>
                <a:latin typeface="+mn-lt"/>
                <a:ea typeface="+mn-ea"/>
                <a:cs typeface="+mn-cs"/>
              </a:rPr>
              <a:t>このようなソフトウエア企業の動きに対し、自動車メーカーや車載機器・半導体メーカーが主導する形でオープンな車載</a:t>
            </a:r>
            <a:r>
              <a:rPr kumimoji="1" lang="en-US" altLang="ja-JP" sz="1200" b="0" i="0" kern="1200" dirty="0">
                <a:solidFill>
                  <a:schemeClr val="tx1"/>
                </a:solidFill>
                <a:effectLst/>
                <a:latin typeface="+mn-lt"/>
                <a:ea typeface="+mn-ea"/>
                <a:cs typeface="+mn-cs"/>
              </a:rPr>
              <a:t>OS</a:t>
            </a:r>
            <a:r>
              <a:rPr kumimoji="1" lang="ja-JP" altLang="en-US" sz="1200" b="0" i="0" kern="1200" dirty="0">
                <a:solidFill>
                  <a:schemeClr val="tx1"/>
                </a:solidFill>
                <a:effectLst/>
                <a:latin typeface="+mn-lt"/>
                <a:ea typeface="+mn-ea"/>
                <a:cs typeface="+mn-cs"/>
              </a:rPr>
              <a:t>として</a:t>
            </a:r>
            <a:r>
              <a:rPr kumimoji="1" lang="en-US" altLang="ja-JP" sz="1200" b="0" i="0" kern="1200" dirty="0">
                <a:solidFill>
                  <a:schemeClr val="tx1"/>
                </a:solidFill>
                <a:effectLst/>
                <a:latin typeface="+mn-lt"/>
                <a:ea typeface="+mn-ea"/>
                <a:cs typeface="+mn-cs"/>
              </a:rPr>
              <a:t>AGL</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Automotive Grade Linux</a:t>
            </a:r>
            <a:r>
              <a:rPr kumimoji="1" lang="ja-JP" altLang="en-US" sz="1200" b="0" i="0" kern="1200" dirty="0">
                <a:solidFill>
                  <a:schemeClr val="tx1"/>
                </a:solidFill>
                <a:effectLst/>
                <a:latin typeface="+mn-lt"/>
                <a:ea typeface="+mn-ea"/>
                <a:cs typeface="+mn-cs"/>
              </a:rPr>
              <a:t>：オートモーティブ・グレード・リナックス）を開発しようという取り組みも始まっています。これは、</a:t>
            </a:r>
            <a:r>
              <a:rPr kumimoji="1" lang="en-US" altLang="ja-JP" sz="1200" b="0" i="0" kern="1200" dirty="0">
                <a:solidFill>
                  <a:schemeClr val="tx1"/>
                </a:solidFill>
                <a:effectLst/>
                <a:latin typeface="+mn-lt"/>
                <a:ea typeface="+mn-ea"/>
                <a:cs typeface="+mn-cs"/>
              </a:rPr>
              <a:t>Linux</a:t>
            </a:r>
            <a:r>
              <a:rPr kumimoji="1" lang="ja-JP" altLang="en-US" sz="1200" b="0" i="0" kern="1200" dirty="0">
                <a:solidFill>
                  <a:schemeClr val="tx1"/>
                </a:solidFill>
                <a:effectLst/>
                <a:latin typeface="+mn-lt"/>
                <a:ea typeface="+mn-ea"/>
                <a:cs typeface="+mn-cs"/>
              </a:rPr>
              <a:t>をベースとした車載</a:t>
            </a:r>
            <a:r>
              <a:rPr kumimoji="1" lang="en-US" altLang="ja-JP" sz="1200" b="0" i="0" kern="1200" dirty="0">
                <a:solidFill>
                  <a:schemeClr val="tx1"/>
                </a:solidFill>
                <a:effectLst/>
                <a:latin typeface="+mn-lt"/>
                <a:ea typeface="+mn-ea"/>
                <a:cs typeface="+mn-cs"/>
              </a:rPr>
              <a:t>OS</a:t>
            </a:r>
            <a:r>
              <a:rPr kumimoji="1" lang="ja-JP" altLang="en-US" sz="1200" b="0" i="0" kern="1200" dirty="0">
                <a:solidFill>
                  <a:schemeClr val="tx1"/>
                </a:solidFill>
                <a:effectLst/>
                <a:latin typeface="+mn-lt"/>
                <a:ea typeface="+mn-ea"/>
                <a:cs typeface="+mn-cs"/>
              </a:rPr>
              <a:t>で、高度安全支援や自動運転を視野に入れて開発が進められています。</a:t>
            </a:r>
          </a:p>
          <a:p>
            <a:r>
              <a:rPr kumimoji="1" lang="ja-JP" altLang="en-US" sz="1200" b="0" i="0" kern="1200" dirty="0">
                <a:solidFill>
                  <a:schemeClr val="tx1"/>
                </a:solidFill>
                <a:effectLst/>
                <a:latin typeface="+mn-lt"/>
                <a:ea typeface="+mn-ea"/>
                <a:cs typeface="+mn-cs"/>
              </a:rPr>
              <a:t>また、自動車はコネクテッド・カーとしてインターネットにつながり、車載</a:t>
            </a:r>
            <a:r>
              <a:rPr kumimoji="1" lang="en-US" altLang="ja-JP" sz="1200" b="0" i="0" kern="1200" dirty="0">
                <a:solidFill>
                  <a:schemeClr val="tx1"/>
                </a:solidFill>
                <a:effectLst/>
                <a:latin typeface="+mn-lt"/>
                <a:ea typeface="+mn-ea"/>
                <a:cs typeface="+mn-cs"/>
              </a:rPr>
              <a:t>OS</a:t>
            </a:r>
            <a:r>
              <a:rPr kumimoji="1" lang="ja-JP" altLang="en-US" sz="1200" b="0" i="0" kern="1200" dirty="0">
                <a:solidFill>
                  <a:schemeClr val="tx1"/>
                </a:solidFill>
                <a:effectLst/>
                <a:latin typeface="+mn-lt"/>
                <a:ea typeface="+mn-ea"/>
                <a:cs typeface="+mn-cs"/>
              </a:rPr>
              <a:t>とクラウド・サービスとの連携を実現し、車両単独ではできない機能やサービスを提供できるようになり、自動車のあり方や価値を大きく変えてゆくと考えられます。</a:t>
            </a:r>
          </a:p>
          <a:p>
            <a:r>
              <a:rPr kumimoji="1" lang="ja-JP" altLang="en-US" sz="1200" b="0" i="0" kern="1200" dirty="0">
                <a:solidFill>
                  <a:schemeClr val="tx1"/>
                </a:solidFill>
                <a:effectLst/>
                <a:latin typeface="+mn-lt"/>
                <a:ea typeface="+mn-ea"/>
                <a:cs typeface="+mn-cs"/>
              </a:rPr>
              <a:t>米カリフォルニア州は、</a:t>
            </a:r>
            <a:r>
              <a:rPr kumimoji="1" lang="en-US" altLang="ja-JP" sz="1200" b="0" i="0" kern="1200" dirty="0">
                <a:solidFill>
                  <a:schemeClr val="tx1"/>
                </a:solidFill>
                <a:effectLst/>
                <a:latin typeface="+mn-lt"/>
                <a:ea typeface="+mn-ea"/>
                <a:cs typeface="+mn-cs"/>
              </a:rPr>
              <a:t>ZEV</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Zero Emission Vehicle</a:t>
            </a:r>
            <a:r>
              <a:rPr kumimoji="1" lang="ja-JP" altLang="en-US" sz="1200" b="0" i="0" kern="1200" dirty="0">
                <a:solidFill>
                  <a:schemeClr val="tx1"/>
                </a:solidFill>
                <a:effectLst/>
                <a:latin typeface="+mn-lt"/>
                <a:ea typeface="+mn-ea"/>
                <a:cs typeface="+mn-cs"/>
              </a:rPr>
              <a:t>）規制を定め、州内で一定台数以上自動車を販売するメーカーは、その販売台数の一定比率を、排出ガスを一切出さない電気自動車や燃料電池車にしなければならないと定めています。ただし、電気自動車や燃料電池車のみで規制をクリアすることは難しいため、プラグインハイブリッドカー（ハイブリッドカーは除外）、天然ガス車、電気自動車などのクリーンな車両などを組み入れることも許容されています。このような動きは世界にも拡がりつつあり、電気自動車は今後大きな普及が期待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16</a:t>
            </a:fld>
            <a:endParaRPr kumimoji="1" lang="ja-JP" altLang="en-US"/>
          </a:p>
        </p:txBody>
      </p:sp>
    </p:spTree>
    <p:extLst>
      <p:ext uri="{BB962C8B-B14F-4D97-AF65-F5344CB8AC3E}">
        <p14:creationId xmlns:p14="http://schemas.microsoft.com/office/powerpoint/2010/main" val="968133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の機能と役割の</a:t>
            </a:r>
            <a:r>
              <a:rPr kumimoji="1" lang="en-US" altLang="ja-JP" sz="1200" kern="1200" dirty="0">
                <a:solidFill>
                  <a:schemeClr val="tx1"/>
                </a:solidFill>
                <a:effectLst/>
                <a:latin typeface="+mn-lt"/>
                <a:ea typeface="+mn-ea"/>
                <a:cs typeface="+mn-cs"/>
              </a:rPr>
              <a:t>4</a:t>
            </a:r>
            <a:r>
              <a:rPr kumimoji="1" lang="ja-JP" altLang="ja-JP" sz="1200" kern="1200" dirty="0">
                <a:solidFill>
                  <a:schemeClr val="tx1"/>
                </a:solidFill>
                <a:effectLst/>
                <a:latin typeface="+mn-lt"/>
                <a:ea typeface="+mn-ea"/>
                <a:cs typeface="+mn-cs"/>
              </a:rPr>
              <a:t>段階</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Internet of Things</a:t>
            </a:r>
            <a:r>
              <a:rPr kumimoji="1" lang="ja-JP" altLang="ja-JP" sz="1200" kern="1200" dirty="0">
                <a:solidFill>
                  <a:schemeClr val="tx1"/>
                </a:solidFill>
                <a:effectLst/>
                <a:latin typeface="+mn-lt"/>
                <a:ea typeface="+mn-ea"/>
                <a:cs typeface="+mn-cs"/>
              </a:rPr>
              <a:t>）の機能や役割には、その特性に応じた</a:t>
            </a:r>
            <a:r>
              <a:rPr kumimoji="1" lang="en-US" altLang="ja-JP" sz="1200" kern="1200" dirty="0">
                <a:solidFill>
                  <a:schemeClr val="tx1"/>
                </a:solidFill>
                <a:effectLst/>
                <a:latin typeface="+mn-lt"/>
                <a:ea typeface="+mn-ea"/>
                <a:cs typeface="+mn-cs"/>
              </a:rPr>
              <a:t>4</a:t>
            </a:r>
            <a:r>
              <a:rPr kumimoji="1" lang="ja-JP" altLang="ja-JP" sz="1200" kern="1200" dirty="0">
                <a:solidFill>
                  <a:schemeClr val="tx1"/>
                </a:solidFill>
                <a:effectLst/>
                <a:latin typeface="+mn-lt"/>
                <a:ea typeface="+mn-ea"/>
                <a:cs typeface="+mn-cs"/>
              </a:rPr>
              <a:t>つの段階があります。</a:t>
            </a:r>
          </a:p>
          <a:p>
            <a:r>
              <a:rPr kumimoji="1" lang="ja-JP" altLang="ja-JP" sz="1200" kern="1200" dirty="0">
                <a:solidFill>
                  <a:schemeClr val="tx1"/>
                </a:solidFill>
                <a:effectLst/>
                <a:latin typeface="+mn-lt"/>
                <a:ea typeface="+mn-ea"/>
                <a:cs typeface="+mn-cs"/>
              </a:rPr>
              <a:t>監視</a:t>
            </a:r>
          </a:p>
          <a:p>
            <a:r>
              <a:rPr kumimoji="1" lang="ja-JP" altLang="ja-JP" sz="1200" kern="1200" dirty="0">
                <a:solidFill>
                  <a:schemeClr val="tx1"/>
                </a:solidFill>
                <a:effectLst/>
                <a:latin typeface="+mn-lt"/>
                <a:ea typeface="+mn-ea"/>
                <a:cs typeface="+mn-cs"/>
              </a:rPr>
              <a:t>センサーを使って、モノそのものや周囲について、状況や変化を監視することができます。ここで得られるデータは遠隔地からの機器の監視、マーケティングや製品設計のためのデータの収集などに役立てることができます。例えば医療機器の状況を常に監視し続けたり、建設機械の稼働状況などを常に把握したりすることができ、故障や不具合が生じたら直ちにサービス員を急行させるなどの迅速な対処ができるようになります。</a:t>
            </a:r>
          </a:p>
          <a:p>
            <a:r>
              <a:rPr kumimoji="1" lang="ja-JP" altLang="ja-JP" sz="1200" kern="1200" dirty="0">
                <a:solidFill>
                  <a:schemeClr val="tx1"/>
                </a:solidFill>
                <a:effectLst/>
                <a:latin typeface="+mn-lt"/>
                <a:ea typeface="+mn-ea"/>
                <a:cs typeface="+mn-cs"/>
              </a:rPr>
              <a:t>制御</a:t>
            </a:r>
          </a:p>
          <a:p>
            <a:r>
              <a:rPr kumimoji="1" lang="ja-JP" altLang="ja-JP" sz="1200" kern="1200" dirty="0">
                <a:solidFill>
                  <a:schemeClr val="tx1"/>
                </a:solidFill>
                <a:effectLst/>
                <a:latin typeface="+mn-lt"/>
                <a:ea typeface="+mn-ea"/>
                <a:cs typeface="+mn-cs"/>
              </a:rPr>
              <a:t>通信を介して外部から制御できます。ソフトウェアによってモノの状況や周囲の環境が変化すれば、それに応じて指示を出し、自動で動作させることも可能です。例えば、人が玄関に近づくとセンサーがその動きを感知し監視カメラを起動、その映像をスマートフォンに送ることができます。それを見て玄関の鍵を開いたり、不在であれば遠隔地から音声で応対したりといったことができるようになります。また、家に帰る前にスマートフォンからエアコンのスイッチを入れておくこともできます。</a:t>
            </a:r>
          </a:p>
          <a:p>
            <a:r>
              <a:rPr kumimoji="1" lang="ja-JP" altLang="ja-JP" sz="1200" kern="1200" dirty="0">
                <a:solidFill>
                  <a:schemeClr val="tx1"/>
                </a:solidFill>
                <a:effectLst/>
                <a:latin typeface="+mn-lt"/>
                <a:ea typeface="+mn-ea"/>
                <a:cs typeface="+mn-cs"/>
              </a:rPr>
              <a:t>最適化</a:t>
            </a:r>
          </a:p>
          <a:p>
            <a:r>
              <a:rPr kumimoji="1" lang="ja-JP" altLang="ja-JP" sz="1200" kern="1200" dirty="0">
                <a:solidFill>
                  <a:schemeClr val="tx1"/>
                </a:solidFill>
                <a:effectLst/>
                <a:latin typeface="+mn-lt"/>
                <a:ea typeface="+mn-ea"/>
                <a:cs typeface="+mn-cs"/>
              </a:rPr>
              <a:t>監視機能と制御機能を組み合わせることで、モノの状態や動きを最適名状態に保つことができます。そのためには、モノに組み込まれたセンサーにより取得・蓄積されたデータをソフトウェアで解析し最適な状態を導き、その状態になるようにモノを制御します。例えば、風力発電では、風力や風向きに応じて、最も発電効果が高くなるようにて風車のブレードの確度を調節することができます。</a:t>
            </a:r>
          </a:p>
          <a:p>
            <a:r>
              <a:rPr kumimoji="1" lang="ja-JP" altLang="ja-JP" sz="1200" kern="1200" dirty="0">
                <a:solidFill>
                  <a:schemeClr val="tx1"/>
                </a:solidFill>
                <a:effectLst/>
                <a:latin typeface="+mn-lt"/>
                <a:ea typeface="+mn-ea"/>
                <a:cs typeface="+mn-cs"/>
              </a:rPr>
              <a:t>自律化</a:t>
            </a:r>
          </a:p>
          <a:p>
            <a:r>
              <a:rPr kumimoji="1" lang="ja-JP" altLang="ja-JP" sz="1200" kern="1200" dirty="0">
                <a:solidFill>
                  <a:schemeClr val="tx1"/>
                </a:solidFill>
                <a:effectLst/>
                <a:latin typeface="+mn-lt"/>
                <a:ea typeface="+mn-ea"/>
                <a:cs typeface="+mn-cs"/>
              </a:rPr>
              <a:t>モノ自身や周囲の状況や変化を継続的に監視し、その時々の最適な状態をリアルタイムで判断し、モノを自動で制御することができます。また、お互いを通信機能で連係させることで、それぞれの状況を共有し全体として最適な動作をさせるように協調制御することもできます。例えば、部屋の形状や家具の配置、床の汚れ具合を探りながら部屋を清掃するロボット、周囲の道路状況や走行車両、人の動きや標識などの変化をリアルタイムで捉え自動運転する自動車などがあります。さらにその自動運転自動車が他の自動車や信号機と状況を共有することで、スピードを協調して制御することで渋滞を解消し、信号待ちを無くすことができます。</a:t>
            </a:r>
          </a:p>
          <a:p>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2015</a:t>
            </a:r>
            <a:r>
              <a:rPr kumimoji="1" lang="ja-JP" altLang="ja-JP" sz="1200" kern="1200" dirty="0">
                <a:solidFill>
                  <a:schemeClr val="tx1"/>
                </a:solidFill>
                <a:effectLst/>
                <a:latin typeface="+mn-lt"/>
                <a:ea typeface="+mn-ea"/>
                <a:cs typeface="+mn-cs"/>
              </a:rPr>
              <a:t>年</a:t>
            </a:r>
            <a:r>
              <a:rPr kumimoji="1" lang="en-US" altLang="ja-JP" sz="1200" kern="1200" dirty="0">
                <a:solidFill>
                  <a:schemeClr val="tx1"/>
                </a:solidFill>
                <a:effectLst/>
                <a:latin typeface="+mn-lt"/>
                <a:ea typeface="+mn-ea"/>
                <a:cs typeface="+mn-cs"/>
              </a:rPr>
              <a:t>4</a:t>
            </a:r>
            <a:r>
              <a:rPr kumimoji="1" lang="ja-JP" altLang="ja-JP" sz="1200" kern="1200" dirty="0">
                <a:solidFill>
                  <a:schemeClr val="tx1"/>
                </a:solidFill>
                <a:effectLst/>
                <a:latin typeface="+mn-lt"/>
                <a:ea typeface="+mn-ea"/>
                <a:cs typeface="+mn-cs"/>
              </a:rPr>
              <a:t>月号 特集：</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の衝撃」を参考に作成</a:t>
            </a:r>
          </a:p>
          <a:p>
            <a:r>
              <a:rPr kumimoji="1" lang="en-US" altLang="ja-JP" sz="1200" kern="1200" dirty="0">
                <a:solidFill>
                  <a:schemeClr val="tx1"/>
                </a:solidFill>
                <a:effectLst/>
                <a:latin typeface="+mn-lt"/>
                <a:ea typeface="+mn-ea"/>
                <a:cs typeface="+mn-cs"/>
              </a:rPr>
              <a:t>http://</a:t>
            </a:r>
            <a:r>
              <a:rPr kumimoji="1" lang="en-US" altLang="ja-JP" sz="1200" kern="1200" dirty="0" err="1">
                <a:solidFill>
                  <a:schemeClr val="tx1"/>
                </a:solidFill>
                <a:effectLst/>
                <a:latin typeface="+mn-lt"/>
                <a:ea typeface="+mn-ea"/>
                <a:cs typeface="+mn-cs"/>
              </a:rPr>
              <a:t>www.dhbr.net</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ud</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backnumber</a:t>
            </a:r>
            <a:r>
              <a:rPr kumimoji="1" lang="en-US" altLang="ja-JP" sz="1200" kern="1200" dirty="0">
                <a:solidFill>
                  <a:schemeClr val="tx1"/>
                </a:solidFill>
                <a:effectLst/>
                <a:latin typeface="+mn-lt"/>
                <a:ea typeface="+mn-ea"/>
                <a:cs typeface="+mn-cs"/>
              </a:rPr>
              <a:t>/54f69910abee7b70cf000001</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17</a:t>
            </a:fld>
            <a:endParaRPr kumimoji="1" lang="ja-JP" altLang="en-US"/>
          </a:p>
        </p:txBody>
      </p:sp>
    </p:spTree>
    <p:extLst>
      <p:ext uri="{BB962C8B-B14F-4D97-AF65-F5344CB8AC3E}">
        <p14:creationId xmlns:p14="http://schemas.microsoft.com/office/powerpoint/2010/main" val="51513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の三層構造</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は、データを収拾してネットワークに送り出す「スマート・デバイス層」、そのデータを収拾・集約しクラウドにデータを送ったり、すぐに結果を返さなければならない処理を行ったりする「エッジ・コンピューティング層」、集められた膨大データを解析し、アプリケーションを実行、再びモノへとフィードバックする「クラウド・コンピューティング層」に大別することができます。</a:t>
            </a:r>
          </a:p>
          <a:p>
            <a:r>
              <a:rPr kumimoji="1" lang="ja-JP" altLang="ja-JP" sz="1200" kern="1200" dirty="0">
                <a:solidFill>
                  <a:schemeClr val="tx1"/>
                </a:solidFill>
                <a:effectLst/>
                <a:latin typeface="+mn-lt"/>
                <a:ea typeface="+mn-ea"/>
                <a:cs typeface="+mn-cs"/>
              </a:rPr>
              <a:t>「スマート・デバイス層」は、センサーや外部機器をつなぐためのインターフェイス、ネットワークにデータを送り出す通信機能、それらを制御するための処理機能が組み込まれたモノのことです。ここで、モノ自身から生みだされるデータや周辺のデータ、さらには接続された外部機器からのデータを受け取り、それをネットワークに送り出します。</a:t>
            </a:r>
          </a:p>
          <a:p>
            <a:r>
              <a:rPr kumimoji="1" lang="ja-JP" altLang="ja-JP" sz="1200" kern="1200" dirty="0">
                <a:solidFill>
                  <a:schemeClr val="tx1"/>
                </a:solidFill>
                <a:effectLst/>
                <a:latin typeface="+mn-lt"/>
                <a:ea typeface="+mn-ea"/>
                <a:cs typeface="+mn-cs"/>
              </a:rPr>
              <a:t>それらデータが直接クラウドに送り出される場合もありますが、モノの周辺でデータを一旦受け取り、すぐに処理してフィードバックする、あるいは集約して必要なデータのみをインターネットを介してクラウドに送り込む仕組みが介在する場合があります。</a:t>
            </a:r>
          </a:p>
          <a:p>
            <a:r>
              <a:rPr kumimoji="1" lang="ja-JP" altLang="ja-JP" sz="1200" kern="1200" dirty="0">
                <a:solidFill>
                  <a:schemeClr val="tx1"/>
                </a:solidFill>
                <a:effectLst/>
                <a:latin typeface="+mn-lt"/>
                <a:ea typeface="+mn-ea"/>
                <a:cs typeface="+mn-cs"/>
              </a:rPr>
              <a:t>このような仕組みが必要になるのは、モノの数が莫大なものになると次のような問題が起こるからです。</a:t>
            </a:r>
          </a:p>
          <a:p>
            <a:r>
              <a:rPr kumimoji="1" lang="ja-JP" altLang="ja-JP" sz="1200" kern="1200" dirty="0">
                <a:solidFill>
                  <a:schemeClr val="tx1"/>
                </a:solidFill>
                <a:effectLst/>
                <a:latin typeface="+mn-lt"/>
                <a:ea typeface="+mn-ea"/>
                <a:cs typeface="+mn-cs"/>
              </a:rPr>
              <a:t>個々のモノに対する回線を確保するために相当のコストがかかる</a:t>
            </a:r>
          </a:p>
          <a:p>
            <a:r>
              <a:rPr kumimoji="1" lang="ja-JP" altLang="ja-JP" sz="1200" kern="1200" dirty="0">
                <a:solidFill>
                  <a:schemeClr val="tx1"/>
                </a:solidFill>
                <a:effectLst/>
                <a:latin typeface="+mn-lt"/>
                <a:ea typeface="+mn-ea"/>
                <a:cs typeface="+mn-cs"/>
              </a:rPr>
              <a:t>送り出されるデータが膨大になりネットワークの負荷が高まってしまう</a:t>
            </a:r>
          </a:p>
          <a:p>
            <a:r>
              <a:rPr kumimoji="1" lang="ja-JP" altLang="ja-JP" sz="1200" kern="1200" dirty="0">
                <a:solidFill>
                  <a:schemeClr val="tx1"/>
                </a:solidFill>
                <a:effectLst/>
                <a:latin typeface="+mn-lt"/>
                <a:ea typeface="+mn-ea"/>
                <a:cs typeface="+mn-cs"/>
              </a:rPr>
              <a:t>モノの監視や制御に負荷がかかり、クラウド集中では処理しきれない</a:t>
            </a:r>
          </a:p>
          <a:p>
            <a:r>
              <a:rPr kumimoji="1" lang="ja-JP" altLang="ja-JP" sz="1200" kern="1200" dirty="0">
                <a:solidFill>
                  <a:schemeClr val="tx1"/>
                </a:solidFill>
                <a:effectLst/>
                <a:latin typeface="+mn-lt"/>
                <a:ea typeface="+mn-ea"/>
                <a:cs typeface="+mn-cs"/>
              </a:rPr>
              <a:t>以上の問題に加え、時にはモノやその周辺の変化に即応してモノを制御したり、管理者や利用者にすぐに情報を提供したりといった対応も必要になりますが、インターネットを介してクラウドにデータを送り、そのフィードバックを受け取ろうとすると、距離が離れていることもあってどうしても大きな遅延が生じてタイミングを逸する可能性もあります。そこで、モノの置かれている周辺で分散処理をさせ、これらの問題を解決しようというわけです。</a:t>
            </a:r>
          </a:p>
          <a:p>
            <a:r>
              <a:rPr kumimoji="1" lang="ja-JP" altLang="ja-JP" sz="1200" kern="1200" dirty="0">
                <a:solidFill>
                  <a:schemeClr val="tx1"/>
                </a:solidFill>
                <a:effectLst/>
                <a:latin typeface="+mn-lt"/>
                <a:ea typeface="+mn-ea"/>
                <a:cs typeface="+mn-cs"/>
              </a:rPr>
              <a:t>クラウド（雲）よりも地面に近いモノの周辺に置かれることから「フォグ（霧）コンピューティング」と呼ばれることもあります。</a:t>
            </a:r>
          </a:p>
          <a:p>
            <a:r>
              <a:rPr kumimoji="1" lang="ja-JP" altLang="ja-JP" sz="1200" kern="1200" dirty="0">
                <a:solidFill>
                  <a:schemeClr val="tx1"/>
                </a:solidFill>
                <a:effectLst/>
                <a:latin typeface="+mn-lt"/>
                <a:ea typeface="+mn-ea"/>
                <a:cs typeface="+mn-cs"/>
              </a:rPr>
              <a:t>「クラウド・コンピューティング層」は、これらスマート・デバイス層やエッジ・コンピューティング層から送られてきたデータを分析し、アプリケーションで利用します。その結果は、再び「モノ」の制御や使用者・管理者への情報提供というカタチでフィードバックされます。</a:t>
            </a:r>
          </a:p>
          <a:p>
            <a:r>
              <a:rPr kumimoji="1" lang="en-US" altLang="ja-JP" sz="1200" kern="1200" dirty="0" err="1">
                <a:solidFill>
                  <a:schemeClr val="tx1"/>
                </a:solidFill>
                <a:effectLst/>
                <a:latin typeface="+mn-lt"/>
                <a:ea typeface="+mn-ea"/>
                <a:cs typeface="+mn-cs"/>
              </a:rPr>
              <a:t>IoT</a:t>
            </a:r>
            <a:r>
              <a:rPr kumimoji="1" lang="ja-JP" altLang="ja-JP" sz="1200" kern="1200">
                <a:solidFill>
                  <a:schemeClr val="tx1"/>
                </a:solidFill>
                <a:effectLst/>
                <a:latin typeface="+mn-lt"/>
                <a:ea typeface="+mn-ea"/>
                <a:cs typeface="+mn-cs"/>
              </a:rPr>
              <a:t>の様々なアプリケーションは、このような三層構造によって構築されてゆくと考えられています。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18</a:t>
            </a:fld>
            <a:endParaRPr kumimoji="1" lang="ja-JP" altLang="en-US"/>
          </a:p>
        </p:txBody>
      </p:sp>
    </p:spTree>
    <p:extLst>
      <p:ext uri="{BB962C8B-B14F-4D97-AF65-F5344CB8AC3E}">
        <p14:creationId xmlns:p14="http://schemas.microsoft.com/office/powerpoint/2010/main" val="1179746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【図解】コレ１枚で分かる超分散「エッジ・コンピューティング」の時代</a:t>
            </a:r>
          </a:p>
          <a:p>
            <a:r>
              <a:rPr kumimoji="1" lang="en-US" altLang="ja-JP" sz="1200" kern="1200" dirty="0">
                <a:solidFill>
                  <a:schemeClr val="tx1"/>
                </a:solidFill>
                <a:effectLst/>
                <a:latin typeface="+mn-lt"/>
                <a:ea typeface="+mn-ea"/>
                <a:cs typeface="+mn-cs"/>
              </a:rPr>
              <a:t>1950</a:t>
            </a:r>
            <a:r>
              <a:rPr kumimoji="1" lang="ja-JP" altLang="ja-JP" sz="1200" kern="1200" dirty="0">
                <a:solidFill>
                  <a:schemeClr val="tx1"/>
                </a:solidFill>
                <a:effectLst/>
                <a:latin typeface="+mn-lt"/>
                <a:ea typeface="+mn-ea"/>
                <a:cs typeface="+mn-cs"/>
              </a:rPr>
              <a:t>年代、ビジネス分野でのコンピューター利用が始まった当初は、計算業務を担当部門に依頼し、順次処理して結果を依頼者に返すといったパッチ処理による利用が一般的でした。</a:t>
            </a:r>
          </a:p>
          <a:p>
            <a:r>
              <a:rPr kumimoji="1" lang="en-US" altLang="ja-JP" sz="1200" kern="1200" dirty="0">
                <a:solidFill>
                  <a:schemeClr val="tx1"/>
                </a:solidFill>
                <a:effectLst/>
                <a:latin typeface="+mn-lt"/>
                <a:ea typeface="+mn-ea"/>
                <a:cs typeface="+mn-cs"/>
              </a:rPr>
              <a:t>1960</a:t>
            </a:r>
            <a:r>
              <a:rPr kumimoji="1" lang="ja-JP" altLang="ja-JP" sz="1200" kern="1200" dirty="0">
                <a:solidFill>
                  <a:schemeClr val="tx1"/>
                </a:solidFill>
                <a:effectLst/>
                <a:latin typeface="+mn-lt"/>
                <a:ea typeface="+mn-ea"/>
                <a:cs typeface="+mn-cs"/>
              </a:rPr>
              <a:t>年代に入り、コンピューターをタイプライター端末や</a:t>
            </a:r>
            <a:r>
              <a:rPr kumimoji="1" lang="en-US" altLang="ja-JP" sz="1200" kern="1200" dirty="0">
                <a:solidFill>
                  <a:schemeClr val="tx1"/>
                </a:solidFill>
                <a:effectLst/>
                <a:latin typeface="+mn-lt"/>
                <a:ea typeface="+mn-ea"/>
                <a:cs typeface="+mn-cs"/>
              </a:rPr>
              <a:t>CRT</a:t>
            </a:r>
            <a:r>
              <a:rPr kumimoji="1" lang="ja-JP" altLang="ja-JP" sz="1200" kern="1200" dirty="0">
                <a:solidFill>
                  <a:schemeClr val="tx1"/>
                </a:solidFill>
                <a:effectLst/>
                <a:latin typeface="+mn-lt"/>
                <a:ea typeface="+mn-ea"/>
                <a:cs typeface="+mn-cs"/>
              </a:rPr>
              <a:t>ディスプレイ端末から直接利用するタイムシェアリング方式へと発展してゆきます。これら端末は、いまのパソコンのようなデータの処理や保管の機能はありません。データの入力と出力のみを受け持ち、データの処理や保管は全てひとつのコンピューターで集中処理されていました。また、端末とコンピューターをつなぐ専用のケープルや通信回線は低速で、やり取りできるデータもテキストに限られていたのです。</a:t>
            </a:r>
          </a:p>
          <a:p>
            <a:r>
              <a:rPr kumimoji="1" lang="en-US" altLang="ja-JP" sz="1200" kern="1200" dirty="0">
                <a:solidFill>
                  <a:schemeClr val="tx1"/>
                </a:solidFill>
                <a:effectLst/>
                <a:latin typeface="+mn-lt"/>
                <a:ea typeface="+mn-ea"/>
                <a:cs typeface="+mn-cs"/>
              </a:rPr>
              <a:t>1980</a:t>
            </a:r>
            <a:r>
              <a:rPr kumimoji="1" lang="ja-JP" altLang="ja-JP" sz="1200" kern="1200" dirty="0">
                <a:solidFill>
                  <a:schemeClr val="tx1"/>
                </a:solidFill>
                <a:effectLst/>
                <a:latin typeface="+mn-lt"/>
                <a:ea typeface="+mn-ea"/>
                <a:cs typeface="+mn-cs"/>
              </a:rPr>
              <a:t>年代、ミニ・コンピューター（オフコン）やオフィス・コンピューター（ミニコン）、そしてパーソナル・コンピューター（パソコン）といった小型で安価なコンピューターが登場します。これにより、大型コンピューターを共同利用するだけではなく、部門や個人でもコンピューターを購入できるようになりました。これに伴い、大規模なデータの処理や保管は大型のコンピューターを使い、部門固有の業務や個人で完結する業務は小型のコンピューターを使うといった分散処理が拡がりを見せ始めます。ただ、通信回線の速度はまだ遅く、やり取りできるデータはテキストが主流でした。そこで、テキスト主体の業務処理は共同利用を想定したコンピューター（サーバー）を使い、その結果の表示や加工、編集、画像の利用はパソコン（クライアント）を使う「クライアント・サーバ方式」といわれる連携利用の方法が登場し、普及してゆきます。</a:t>
            </a:r>
          </a:p>
          <a:p>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年代インターネットが登場します。そして、</a:t>
            </a:r>
            <a:r>
              <a:rPr kumimoji="1" lang="en-US" altLang="ja-JP" sz="1200" kern="1200" dirty="0">
                <a:solidFill>
                  <a:schemeClr val="tx1"/>
                </a:solidFill>
                <a:effectLst/>
                <a:latin typeface="+mn-lt"/>
                <a:ea typeface="+mn-ea"/>
                <a:cs typeface="+mn-cs"/>
              </a:rPr>
              <a:t>2000</a:t>
            </a:r>
            <a:r>
              <a:rPr kumimoji="1" lang="ja-JP" altLang="ja-JP" sz="1200" kern="1200" dirty="0">
                <a:solidFill>
                  <a:schemeClr val="tx1"/>
                </a:solidFill>
                <a:effectLst/>
                <a:latin typeface="+mn-lt"/>
                <a:ea typeface="+mn-ea"/>
                <a:cs typeface="+mn-cs"/>
              </a:rPr>
              <a:t>年に入る頃から「インターネットの向こうにあるコンピューターを利用する」クラウド・コンピューティングの萌芽が見え始めます。その後インターネットは、高速・広帯域な回線を利用できるようになり、扱えるデータも音声や動画へと拡大してゆきます。この技術進化と相まってクラウド・コンピューティングは急速に普及してゆきます。また利用できる端末類も</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ばかりでなくスマートフォンやタブレット、ウェアラブル端末などが加わり、適用業務の範囲も利用者も拡大してゆきます。</a:t>
            </a:r>
          </a:p>
          <a:p>
            <a:r>
              <a:rPr kumimoji="1" lang="ja-JP" altLang="ja-JP" sz="1200" kern="1200" dirty="0">
                <a:solidFill>
                  <a:schemeClr val="tx1"/>
                </a:solidFill>
                <a:effectLst/>
                <a:latin typeface="+mn-lt"/>
                <a:ea typeface="+mn-ea"/>
                <a:cs typeface="+mn-cs"/>
              </a:rPr>
              <a:t>昨今は、インターネットにつながるデバイスは、自動車や家電製品、ビルの設備や日用品にまで拡がり、そこに組み込まれたセンサーが大量のデータを送り出すようになりました。そのため大量のデータが通信回線、主にはモバイル通信回線に送り出されるようになり回線の帯域を圧迫してしまう可能性が出てきました。そこで、デバイスの周辺にサーバーを配置し中間処理して必要なデータのみを回線に送り出す「エッジ・サーバー」が普及の兆しを見せ始めています。エッジ・サーバーはデータの集約だけではなく、デバイスを利用する現場での即時処理・即時応答が必要な業務やきめ細かなセンサーデータを大量に集めるための仕組みとしても使われています。このようなエッジ・サーバーは、空に浮かぶ雲に見立てた「クラウド・コンピューティング」に対して、地面に漂うように拡がる霧に見立て、「フォグ・コンピューティング」と呼ばれる場合もあります。</a:t>
            </a:r>
          </a:p>
          <a:p>
            <a:r>
              <a:rPr kumimoji="1" lang="ja-JP" altLang="ja-JP" sz="1200" kern="1200" dirty="0">
                <a:solidFill>
                  <a:schemeClr val="tx1"/>
                </a:solidFill>
                <a:effectLst/>
                <a:latin typeface="+mn-lt"/>
                <a:ea typeface="+mn-ea"/>
                <a:cs typeface="+mn-cs"/>
              </a:rPr>
              <a:t>エッジ・サーバーは、デバイスが置かれるローカルばかりでなく、より広い地域をカバーするために通信回線の経路上に置かれるケースも想定されています。</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の普及と共に、クラウドだけではできない大量データの処理や高速応答を受け持つ役割としてエッジ・サーバーによる超分散コンピューティングは、ますます拡がりを見せ始めています。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19</a:t>
            </a:fld>
            <a:endParaRPr kumimoji="1" lang="ja-JP" altLang="en-US"/>
          </a:p>
        </p:txBody>
      </p:sp>
    </p:spTree>
    <p:extLst>
      <p:ext uri="{BB962C8B-B14F-4D97-AF65-F5344CB8AC3E}">
        <p14:creationId xmlns:p14="http://schemas.microsoft.com/office/powerpoint/2010/main" val="1315679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【図解】コレ１枚で分かる産業革命の区分</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ドイツの産業政策である「インダストリー</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（第４次産業革命）」に対して、アメリカでは「第３次産業革命」が提唱されている。両者にどのような区分の違いがあるのだろうか。</a:t>
            </a:r>
          </a:p>
          <a:p>
            <a:r>
              <a:rPr kumimoji="1" lang="ja-JP" altLang="ja-JP" sz="1200" kern="1200" dirty="0">
                <a:solidFill>
                  <a:schemeClr val="tx1"/>
                </a:solidFill>
                <a:effectLst/>
                <a:latin typeface="+mn-lt"/>
                <a:ea typeface="+mn-ea"/>
                <a:cs typeface="+mn-cs"/>
              </a:rPr>
              <a:t>まず、インダストリー</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（第４次産業革命）について見てゆくことにしよう。</a:t>
            </a:r>
          </a:p>
          <a:p>
            <a:r>
              <a:rPr kumimoji="1" lang="ja-JP" altLang="ja-JP" sz="1200" kern="1200" dirty="0">
                <a:solidFill>
                  <a:schemeClr val="tx1"/>
                </a:solidFill>
                <a:effectLst/>
                <a:latin typeface="+mn-lt"/>
                <a:ea typeface="+mn-ea"/>
                <a:cs typeface="+mn-cs"/>
              </a:rPr>
              <a:t>産業革命以前、もの作りは手作業が主体で、水車や馬力などの自然力が一部で使われていた。生産者は、それぞれに仕様を決め、注文生産でもの作りを行っていた。</a:t>
            </a:r>
          </a:p>
          <a:p>
            <a:r>
              <a:rPr kumimoji="1" lang="en-US" altLang="ja-JP" sz="1200" kern="1200" dirty="0">
                <a:solidFill>
                  <a:schemeClr val="tx1"/>
                </a:solidFill>
                <a:effectLst/>
                <a:latin typeface="+mn-lt"/>
                <a:ea typeface="+mn-ea"/>
                <a:cs typeface="+mn-cs"/>
              </a:rPr>
              <a:t>1764</a:t>
            </a:r>
            <a:r>
              <a:rPr kumimoji="1" lang="ja-JP" altLang="ja-JP" sz="1200" kern="1200" dirty="0">
                <a:solidFill>
                  <a:schemeClr val="tx1"/>
                </a:solidFill>
                <a:effectLst/>
                <a:latin typeface="+mn-lt"/>
                <a:ea typeface="+mn-ea"/>
                <a:cs typeface="+mn-cs"/>
              </a:rPr>
              <a:t>年、イギリスでジェニー紡績機が発明され紡績の生産性が飛躍的向上する。同時期、ジェームズワットによって蒸気機関に改良が加えられ、高効率な動力源としての普及が始まる。このイギリスに端を発する大量生産の時代を第１次産業革命と呼ぶ。</a:t>
            </a:r>
          </a:p>
          <a:p>
            <a:r>
              <a:rPr kumimoji="1" lang="ja-JP" altLang="ja-JP" sz="1200" kern="1200" dirty="0">
                <a:solidFill>
                  <a:schemeClr val="tx1"/>
                </a:solidFill>
                <a:effectLst/>
                <a:latin typeface="+mn-lt"/>
                <a:ea typeface="+mn-ea"/>
                <a:cs typeface="+mn-cs"/>
              </a:rPr>
              <a:t>大量生産は、その効率を追求する過程で標準化や規格化を推し進めた。これによって工業化が進み、農業を中心とする社会から工業を中心とする社会へと変貌を遂げてゆく。この需要を満たすために、労働力は田園地帯から都市部へと移動し、企業化による生産資本の集中、資本家と労働者という役割区分の明確化がすすんでゆく。</a:t>
            </a:r>
          </a:p>
          <a:p>
            <a:r>
              <a:rPr kumimoji="1" lang="ja-JP" altLang="ja-JP" sz="1200" kern="1200" dirty="0">
                <a:solidFill>
                  <a:schemeClr val="tx1"/>
                </a:solidFill>
                <a:effectLst/>
                <a:latin typeface="+mn-lt"/>
                <a:ea typeface="+mn-ea"/>
                <a:cs typeface="+mn-cs"/>
              </a:rPr>
              <a:t>その後、</a:t>
            </a:r>
            <a:r>
              <a:rPr kumimoji="1" lang="en-US" altLang="ja-JP" sz="1200" kern="1200" dirty="0">
                <a:solidFill>
                  <a:schemeClr val="tx1"/>
                </a:solidFill>
                <a:effectLst/>
                <a:latin typeface="+mn-lt"/>
                <a:ea typeface="+mn-ea"/>
                <a:cs typeface="+mn-cs"/>
              </a:rPr>
              <a:t>19</a:t>
            </a:r>
            <a:r>
              <a:rPr kumimoji="1" lang="ja-JP" altLang="ja-JP" sz="1200" kern="1200" dirty="0">
                <a:solidFill>
                  <a:schemeClr val="tx1"/>
                </a:solidFill>
                <a:effectLst/>
                <a:latin typeface="+mn-lt"/>
                <a:ea typeface="+mn-ea"/>
                <a:cs typeface="+mn-cs"/>
              </a:rPr>
              <a:t>世紀後半より、石油の普及もあり、内燃機関（エンジン）も動力源として使われるようになった。さらに、電力が普及し大量生産を支える動力源として広く使われるようになってゆく。また、標準化や規格化と共に、統計的手法を用いた科学的な管理手法も定着し、生産性や品質の向上に貢献するようになった。</a:t>
            </a:r>
            <a:r>
              <a:rPr kumimoji="1" lang="en-US" altLang="ja-JP" sz="1200" kern="1200" dirty="0">
                <a:solidFill>
                  <a:schemeClr val="tx1"/>
                </a:solidFill>
                <a:effectLst/>
                <a:latin typeface="+mn-lt"/>
                <a:ea typeface="+mn-ea"/>
                <a:cs typeface="+mn-cs"/>
              </a:rPr>
              <a:t>T</a:t>
            </a:r>
            <a:r>
              <a:rPr kumimoji="1" lang="ja-JP" altLang="ja-JP" sz="1200" kern="1200" dirty="0">
                <a:solidFill>
                  <a:schemeClr val="tx1"/>
                </a:solidFill>
                <a:effectLst/>
                <a:latin typeface="+mn-lt"/>
                <a:ea typeface="+mn-ea"/>
                <a:cs typeface="+mn-cs"/>
              </a:rPr>
              <a:t>型フォードに代表される効率化を追求した量産システムの登場や化学産業の台頭など、軽工業から重工業へ大量生産への取り組みが広がりはじめた時代でもある。これを第２次産業革命と呼んでいる。</a:t>
            </a:r>
          </a:p>
          <a:p>
            <a:r>
              <a:rPr kumimoji="1" lang="en-US" altLang="ja-JP" sz="1200" kern="1200" dirty="0">
                <a:solidFill>
                  <a:schemeClr val="tx1"/>
                </a:solidFill>
                <a:effectLst/>
                <a:latin typeface="+mn-lt"/>
                <a:ea typeface="+mn-ea"/>
                <a:cs typeface="+mn-cs"/>
              </a:rPr>
              <a:t>1950</a:t>
            </a:r>
            <a:r>
              <a:rPr kumimoji="1" lang="ja-JP" altLang="ja-JP" sz="1200" kern="1200" dirty="0">
                <a:solidFill>
                  <a:schemeClr val="tx1"/>
                </a:solidFill>
                <a:effectLst/>
                <a:latin typeface="+mn-lt"/>
                <a:ea typeface="+mn-ea"/>
                <a:cs typeface="+mn-cs"/>
              </a:rPr>
              <a:t>年代から</a:t>
            </a:r>
            <a:r>
              <a:rPr kumimoji="1" lang="en-US" altLang="ja-JP" sz="1200" kern="1200" dirty="0">
                <a:solidFill>
                  <a:schemeClr val="tx1"/>
                </a:solidFill>
                <a:effectLst/>
                <a:latin typeface="+mn-lt"/>
                <a:ea typeface="+mn-ea"/>
                <a:cs typeface="+mn-cs"/>
              </a:rPr>
              <a:t>1960</a:t>
            </a:r>
            <a:r>
              <a:rPr kumimoji="1" lang="ja-JP" altLang="ja-JP" sz="1200" kern="1200" dirty="0">
                <a:solidFill>
                  <a:schemeClr val="tx1"/>
                </a:solidFill>
                <a:effectLst/>
                <a:latin typeface="+mn-lt"/>
                <a:ea typeface="+mn-ea"/>
                <a:cs typeface="+mn-cs"/>
              </a:rPr>
              <a:t>年代にかけて、商用コンピューターの普及が始まる。当初は、事務作業を機械化することが主な用途だったが、</a:t>
            </a:r>
            <a:r>
              <a:rPr kumimoji="1" lang="en-US" altLang="ja-JP" sz="1200" kern="1200" dirty="0">
                <a:solidFill>
                  <a:schemeClr val="tx1"/>
                </a:solidFill>
                <a:effectLst/>
                <a:latin typeface="+mn-lt"/>
                <a:ea typeface="+mn-ea"/>
                <a:cs typeface="+mn-cs"/>
              </a:rPr>
              <a:t>1970</a:t>
            </a:r>
            <a:r>
              <a:rPr kumimoji="1" lang="ja-JP" altLang="ja-JP" sz="1200" kern="1200" dirty="0">
                <a:solidFill>
                  <a:schemeClr val="tx1"/>
                </a:solidFill>
                <a:effectLst/>
                <a:latin typeface="+mn-lt"/>
                <a:ea typeface="+mn-ea"/>
                <a:cs typeface="+mn-cs"/>
              </a:rPr>
              <a:t>年代に入り、もの作りの現場にコンピューターが使われるようになった。産業用ロボットの普及と相まって生産の自動化がすすめられてゆく。この時代を第３次産業革命と呼ぶ。その後、コンピューターの利用技術の発展と共に他品種少量生産に対応したフレキシブル・マニファクチャリング・システム（</a:t>
            </a:r>
            <a:r>
              <a:rPr kumimoji="1" lang="en-US" altLang="ja-JP" sz="1200" kern="1200" dirty="0">
                <a:solidFill>
                  <a:schemeClr val="tx1"/>
                </a:solidFill>
                <a:effectLst/>
                <a:latin typeface="+mn-lt"/>
                <a:ea typeface="+mn-ea"/>
                <a:cs typeface="+mn-cs"/>
              </a:rPr>
              <a:t>FMS</a:t>
            </a:r>
            <a:r>
              <a:rPr kumimoji="1" lang="ja-JP" altLang="ja-JP" sz="1200" kern="1200" dirty="0">
                <a:solidFill>
                  <a:schemeClr val="tx1"/>
                </a:solidFill>
                <a:effectLst/>
                <a:latin typeface="+mn-lt"/>
                <a:ea typeface="+mn-ea"/>
                <a:cs typeface="+mn-cs"/>
              </a:rPr>
              <a:t>）へと適用が拡がってゆく。</a:t>
            </a:r>
          </a:p>
          <a:p>
            <a:r>
              <a:rPr kumimoji="1" lang="ja-JP" altLang="ja-JP" sz="1200" kern="1200" dirty="0">
                <a:solidFill>
                  <a:schemeClr val="tx1"/>
                </a:solidFill>
                <a:effectLst/>
                <a:latin typeface="+mn-lt"/>
                <a:ea typeface="+mn-ea"/>
                <a:cs typeface="+mn-cs"/>
              </a:rPr>
              <a:t>さらに、インターネットの普及によりネットワーク接続が、低コストで容易になった。その結果、地域や企業を越える情報の共有と調整と生産に関わるモノの流れの全体最適をめざす、</a:t>
            </a:r>
            <a:r>
              <a:rPr kumimoji="1" lang="en-US" altLang="ja-JP" sz="1200" kern="1200" dirty="0">
                <a:solidFill>
                  <a:schemeClr val="tx1"/>
                </a:solidFill>
                <a:effectLst/>
                <a:latin typeface="+mn-lt"/>
                <a:ea typeface="+mn-ea"/>
                <a:cs typeface="+mn-cs"/>
              </a:rPr>
              <a:t>SCM</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Supply Chain Management</a:t>
            </a:r>
            <a:r>
              <a:rPr kumimoji="1" lang="ja-JP" altLang="ja-JP" sz="1200" kern="1200" dirty="0">
                <a:solidFill>
                  <a:schemeClr val="tx1"/>
                </a:solidFill>
                <a:effectLst/>
                <a:latin typeface="+mn-lt"/>
                <a:ea typeface="+mn-ea"/>
                <a:cs typeface="+mn-cs"/>
              </a:rPr>
              <a:t>）の適用が拡大する。</a:t>
            </a:r>
          </a:p>
          <a:p>
            <a:r>
              <a:rPr kumimoji="1" lang="ja-JP" altLang="ja-JP" sz="1200" kern="1200" dirty="0">
                <a:solidFill>
                  <a:schemeClr val="tx1"/>
                </a:solidFill>
                <a:effectLst/>
                <a:latin typeface="+mn-lt"/>
                <a:ea typeface="+mn-ea"/>
                <a:cs typeface="+mn-cs"/>
              </a:rPr>
              <a:t>その後、自動化や自律化技術の進展を背景に、顧客ごとに異なる個別仕様の注文を量産品と同様のコストと短納期で提供できるもの作りを実現し、競争力を高めようという取り組みが始まった。これが、第４次産業革命、すなわちインダリストリー</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だ。</a:t>
            </a:r>
          </a:p>
          <a:p>
            <a:r>
              <a:rPr kumimoji="1" lang="ja-JP" altLang="ja-JP" sz="1200" kern="1200" dirty="0">
                <a:solidFill>
                  <a:schemeClr val="tx1"/>
                </a:solidFill>
                <a:effectLst/>
                <a:latin typeface="+mn-lt"/>
                <a:ea typeface="+mn-ea"/>
                <a:cs typeface="+mn-cs"/>
              </a:rPr>
              <a:t>これに対し、米国で提唱される第３次産業革命は、上記の第２次と第３次をひとまとめにして、第２次産業革命と区分しているようだ。第３次産業革命は、時間軸で見れば、ドイツの第４次産業革命と重なっている。インダストリー</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と同様に標準化・大量生産から個別仕様・個別生産に対応する取り組みである。これに加えて、消費者自らが、もの作りに関わる「もの作りの民主化」をすすめようという「デジタル・ファブリケーション」を含め第３次産業革命と位置付けているようだ。個人やコミュニティが、消費の現場で設計し、</a:t>
            </a:r>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プリンターを使って「もの作りの個人化・個別化」を実現する。</a:t>
            </a:r>
          </a:p>
          <a:p>
            <a:r>
              <a:rPr kumimoji="1" lang="ja-JP" altLang="ja-JP" sz="1200" kern="1200" dirty="0">
                <a:solidFill>
                  <a:schemeClr val="tx1"/>
                </a:solidFill>
                <a:effectLst/>
                <a:latin typeface="+mn-lt"/>
                <a:ea typeface="+mn-ea"/>
                <a:cs typeface="+mn-cs"/>
              </a:rPr>
              <a:t>区分の仕方や定義の違いはあるが、デジタル技術を活かし、低コスト、短納期で、もの作りの個人化や個別化に対応し、もの作りの変革を進めようという取り組みであることに変わりはない。これは、第１次産業革命以前の個別仕様・個別生産という個人に最適化されたもの作りへの回帰とも言えるだろう。</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20</a:t>
            </a:fld>
            <a:endParaRPr kumimoji="1" lang="ja-JP" altLang="en-US"/>
          </a:p>
        </p:txBody>
      </p:sp>
    </p:spTree>
    <p:extLst>
      <p:ext uri="{BB962C8B-B14F-4D97-AF65-F5344CB8AC3E}">
        <p14:creationId xmlns:p14="http://schemas.microsoft.com/office/powerpoint/2010/main" val="191730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【図解】コレ１枚で分かるインダストリー</a:t>
            </a:r>
            <a:r>
              <a:rPr kumimoji="1" lang="en-US" altLang="ja-JP" sz="1200" kern="1200" dirty="0">
                <a:solidFill>
                  <a:schemeClr val="tx1"/>
                </a:solidFill>
                <a:effectLst/>
                <a:latin typeface="+mn-lt"/>
                <a:ea typeface="+mn-ea"/>
                <a:cs typeface="+mn-cs"/>
              </a:rPr>
              <a:t>4.0</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「第</a:t>
            </a:r>
            <a:r>
              <a:rPr kumimoji="1" lang="en-US" altLang="ja-JP" sz="1200" kern="1200" dirty="0">
                <a:solidFill>
                  <a:schemeClr val="tx1"/>
                </a:solidFill>
                <a:effectLst/>
                <a:latin typeface="+mn-lt"/>
                <a:ea typeface="+mn-ea"/>
                <a:cs typeface="+mn-cs"/>
              </a:rPr>
              <a:t>4</a:t>
            </a:r>
            <a:r>
              <a:rPr kumimoji="1" lang="ja-JP" altLang="ja-JP" sz="1200" kern="1200" dirty="0">
                <a:solidFill>
                  <a:schemeClr val="tx1"/>
                </a:solidFill>
                <a:effectLst/>
                <a:latin typeface="+mn-lt"/>
                <a:ea typeface="+mn-ea"/>
                <a:cs typeface="+mn-cs"/>
              </a:rPr>
              <a:t>次産業革命（すなわちインダストリー</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）」。仰々しい名前だが、もの作りの常識を大きく変えようというドイツの産業政策だ。</a:t>
            </a:r>
          </a:p>
          <a:p>
            <a:r>
              <a:rPr kumimoji="1" lang="en-US" altLang="ja-JP" sz="1200" kern="1200" dirty="0">
                <a:solidFill>
                  <a:schemeClr val="tx1"/>
                </a:solidFill>
                <a:effectLst/>
                <a:latin typeface="+mn-lt"/>
                <a:ea typeface="+mn-ea"/>
                <a:cs typeface="+mn-cs"/>
              </a:rPr>
              <a:t>18</a:t>
            </a:r>
            <a:r>
              <a:rPr kumimoji="1" lang="ja-JP" altLang="ja-JP" sz="1200" kern="1200" dirty="0">
                <a:solidFill>
                  <a:schemeClr val="tx1"/>
                </a:solidFill>
                <a:effectLst/>
                <a:latin typeface="+mn-lt"/>
                <a:ea typeface="+mn-ea"/>
                <a:cs typeface="+mn-cs"/>
              </a:rPr>
              <a:t>世紀後半から</a:t>
            </a:r>
            <a:r>
              <a:rPr kumimoji="1" lang="en-US" altLang="ja-JP" sz="1200" kern="1200" dirty="0">
                <a:solidFill>
                  <a:schemeClr val="tx1"/>
                </a:solidFill>
                <a:effectLst/>
                <a:latin typeface="+mn-lt"/>
                <a:ea typeface="+mn-ea"/>
                <a:cs typeface="+mn-cs"/>
              </a:rPr>
              <a:t>19</a:t>
            </a:r>
            <a:r>
              <a:rPr kumimoji="1" lang="ja-JP" altLang="ja-JP" sz="1200" kern="1200" dirty="0">
                <a:solidFill>
                  <a:schemeClr val="tx1"/>
                </a:solidFill>
                <a:effectLst/>
                <a:latin typeface="+mn-lt"/>
                <a:ea typeface="+mn-ea"/>
                <a:cs typeface="+mn-cs"/>
              </a:rPr>
              <a:t>世紀にかけて、それまでは手作業で行われていた紡績を、水力や蒸気機関を使った機械による大量生産に置き換える動きが始まった。その後、その他の産業にも広がり工業化の時代へと向かってゆく。これが、第１次産業革命だ。</a:t>
            </a:r>
            <a:r>
              <a:rPr kumimoji="1" lang="en-US" altLang="ja-JP" sz="1200" kern="1200" dirty="0">
                <a:solidFill>
                  <a:schemeClr val="tx1"/>
                </a:solidFill>
                <a:effectLst/>
                <a:latin typeface="+mn-lt"/>
                <a:ea typeface="+mn-ea"/>
                <a:cs typeface="+mn-cs"/>
              </a:rPr>
              <a:t>20</a:t>
            </a:r>
            <a:r>
              <a:rPr kumimoji="1" lang="ja-JP" altLang="ja-JP" sz="1200" kern="1200" dirty="0">
                <a:solidFill>
                  <a:schemeClr val="tx1"/>
                </a:solidFill>
                <a:effectLst/>
                <a:latin typeface="+mn-lt"/>
                <a:ea typeface="+mn-ea"/>
                <a:cs typeface="+mn-cs"/>
              </a:rPr>
              <a:t>世紀初頭、もの作りに電力が使われるようになる。加えて、統計的手法を使った操業管理やベルトコンベアーによる大量生産などが普及し、近代的なもの作りへと飛躍した時期を第</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次産業革命と呼んでいる。</a:t>
            </a:r>
            <a:r>
              <a:rPr kumimoji="1" lang="en-US" altLang="ja-JP" sz="1200" kern="1200" dirty="0">
                <a:solidFill>
                  <a:schemeClr val="tx1"/>
                </a:solidFill>
                <a:effectLst/>
                <a:latin typeface="+mn-lt"/>
                <a:ea typeface="+mn-ea"/>
                <a:cs typeface="+mn-cs"/>
              </a:rPr>
              <a:t>1970</a:t>
            </a:r>
            <a:r>
              <a:rPr kumimoji="1" lang="ja-JP" altLang="ja-JP" sz="1200" kern="1200" dirty="0">
                <a:solidFill>
                  <a:schemeClr val="tx1"/>
                </a:solidFill>
                <a:effectLst/>
                <a:latin typeface="+mn-lt"/>
                <a:ea typeface="+mn-ea"/>
                <a:cs typeface="+mn-cs"/>
              </a:rPr>
              <a:t>年代に入り、コンピューターの普及と共に生産の自動化が推し進められた。これが、第</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次産業革命だ。我が国は、この波に乗り、「メイド・イン・ジャパン」の時代を築いてきた。いまは、この第</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次産業革命の延長線上にある。このパラダイムを大きく変えようという取り組みが、第</a:t>
            </a:r>
            <a:r>
              <a:rPr kumimoji="1" lang="en-US" altLang="ja-JP" sz="1200" kern="1200" dirty="0">
                <a:solidFill>
                  <a:schemeClr val="tx1"/>
                </a:solidFill>
                <a:effectLst/>
                <a:latin typeface="+mn-lt"/>
                <a:ea typeface="+mn-ea"/>
                <a:cs typeface="+mn-cs"/>
              </a:rPr>
              <a:t>4</a:t>
            </a:r>
            <a:r>
              <a:rPr kumimoji="1" lang="ja-JP" altLang="ja-JP" sz="1200" kern="1200" dirty="0">
                <a:solidFill>
                  <a:schemeClr val="tx1"/>
                </a:solidFill>
                <a:effectLst/>
                <a:latin typeface="+mn-lt"/>
                <a:ea typeface="+mn-ea"/>
                <a:cs typeface="+mn-cs"/>
              </a:rPr>
              <a:t>次産業革命、すなわちインダストリー</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だ。我が国は、この新たなパラダイムシフトの中で、存在感を示せていない。この流れに呑み込まれるのか、それとも新たな輝きを取り戻せるのか、そんな岐路に立たせているように思う。</a:t>
            </a:r>
          </a:p>
          <a:p>
            <a:r>
              <a:rPr kumimoji="1" lang="ja-JP" altLang="ja-JP" sz="1200" kern="1200" dirty="0">
                <a:solidFill>
                  <a:schemeClr val="tx1"/>
                </a:solidFill>
                <a:effectLst/>
                <a:latin typeface="+mn-lt"/>
                <a:ea typeface="+mn-ea"/>
                <a:cs typeface="+mn-cs"/>
              </a:rPr>
              <a:t>では、インダストリー</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とは何か。これを１枚のチャートにまとめてみた。</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顧客ごとに異なる個別仕様の注文、これを量産品と同じように低コストと短納期で提供できるもの作りの仕組みを作ろうという取り組みだ。</a:t>
            </a:r>
          </a:p>
          <a:p>
            <a:r>
              <a:rPr kumimoji="1" lang="ja-JP" altLang="ja-JP" sz="1200" kern="1200" dirty="0">
                <a:solidFill>
                  <a:schemeClr val="tx1"/>
                </a:solidFill>
                <a:effectLst/>
                <a:latin typeface="+mn-lt"/>
                <a:ea typeface="+mn-ea"/>
                <a:cs typeface="+mn-cs"/>
              </a:rPr>
              <a:t>これを支えるのが、３つの「インターネット」だ。ひとつは、</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Internet of Things</a:t>
            </a:r>
            <a:r>
              <a:rPr kumimoji="1" lang="ja-JP" altLang="ja-JP" sz="1200" kern="1200" dirty="0">
                <a:solidFill>
                  <a:schemeClr val="tx1"/>
                </a:solidFill>
                <a:effectLst/>
                <a:latin typeface="+mn-lt"/>
                <a:ea typeface="+mn-ea"/>
                <a:cs typeface="+mn-cs"/>
              </a:rPr>
              <a:t>）。製造機械や工場設備にセンサーが組み込まれ、操業に関わるデータをリアルタイムで収集する。また、素材や材料には、</a:t>
            </a:r>
            <a:r>
              <a:rPr kumimoji="1" lang="en-US" altLang="ja-JP" sz="1200" kern="1200" dirty="0">
                <a:solidFill>
                  <a:schemeClr val="tx1"/>
                </a:solidFill>
                <a:effectLst/>
                <a:latin typeface="+mn-lt"/>
                <a:ea typeface="+mn-ea"/>
                <a:cs typeface="+mn-cs"/>
              </a:rPr>
              <a:t>IC</a:t>
            </a:r>
            <a:r>
              <a:rPr kumimoji="1" lang="ja-JP" altLang="ja-JP" sz="1200" kern="1200" dirty="0">
                <a:solidFill>
                  <a:schemeClr val="tx1"/>
                </a:solidFill>
                <a:effectLst/>
                <a:latin typeface="+mn-lt"/>
                <a:ea typeface="+mn-ea"/>
                <a:cs typeface="+mn-cs"/>
              </a:rPr>
              <a:t>タグ（</a:t>
            </a:r>
            <a:r>
              <a:rPr kumimoji="1" lang="en-US" altLang="ja-JP" sz="1200" kern="1200" dirty="0">
                <a:solidFill>
                  <a:schemeClr val="tx1"/>
                </a:solidFill>
                <a:effectLst/>
                <a:latin typeface="+mn-lt"/>
                <a:ea typeface="+mn-ea"/>
                <a:cs typeface="+mn-cs"/>
              </a:rPr>
              <a:t>RFID</a:t>
            </a:r>
            <a:r>
              <a:rPr kumimoji="1" lang="ja-JP" altLang="ja-JP" sz="1200" kern="1200" dirty="0">
                <a:solidFill>
                  <a:schemeClr val="tx1"/>
                </a:solidFill>
                <a:effectLst/>
                <a:latin typeface="+mn-lt"/>
                <a:ea typeface="+mn-ea"/>
                <a:cs typeface="+mn-cs"/>
              </a:rPr>
              <a:t>）が付けられ、その流れがリアルタイムで把握される。また、工場で働く人もネットに繋がり、その行動がリアルタイムで把握され、その人の作業状況に従い、最適な作業工程に配置される。さらに、その人のスキルや作業経験、習熟度合い応じ適切なガイドや指示が出される。これが、</a:t>
            </a:r>
            <a:r>
              <a:rPr kumimoji="1" lang="en-US" altLang="ja-JP" sz="1200" kern="1200" dirty="0" err="1">
                <a:solidFill>
                  <a:schemeClr val="tx1"/>
                </a:solidFill>
                <a:effectLst/>
                <a:latin typeface="+mn-lt"/>
                <a:ea typeface="+mn-ea"/>
                <a:cs typeface="+mn-cs"/>
              </a:rPr>
              <a:t>IoP</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Internet of People</a:t>
            </a:r>
            <a:r>
              <a:rPr kumimoji="1" lang="ja-JP" altLang="ja-JP" sz="1200" kern="1200" dirty="0">
                <a:solidFill>
                  <a:schemeClr val="tx1"/>
                </a:solidFill>
                <a:effectLst/>
                <a:latin typeface="+mn-lt"/>
                <a:ea typeface="+mn-ea"/>
                <a:cs typeface="+mn-cs"/>
              </a:rPr>
              <a:t>）だ。また、お客様からの注文やサポートなどの情報もリアルタイムで集められる。これが、</a:t>
            </a:r>
            <a:r>
              <a:rPr kumimoji="1" lang="en-US" altLang="ja-JP" sz="1200" kern="1200" dirty="0" err="1">
                <a:solidFill>
                  <a:schemeClr val="tx1"/>
                </a:solidFill>
                <a:effectLst/>
                <a:latin typeface="+mn-lt"/>
                <a:ea typeface="+mn-ea"/>
                <a:cs typeface="+mn-cs"/>
              </a:rPr>
              <a:t>IoS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Internet of Service</a:t>
            </a:r>
            <a:r>
              <a:rPr kumimoji="1" lang="ja-JP" altLang="ja-JP" sz="1200" kern="1200" dirty="0">
                <a:solidFill>
                  <a:schemeClr val="tx1"/>
                </a:solidFill>
                <a:effectLst/>
                <a:latin typeface="+mn-lt"/>
                <a:ea typeface="+mn-ea"/>
                <a:cs typeface="+mn-cs"/>
              </a:rPr>
              <a:t>）だ。</a:t>
            </a:r>
          </a:p>
          <a:p>
            <a:r>
              <a:rPr kumimoji="1" lang="ja-JP" altLang="ja-JP" sz="1200" kern="1200" dirty="0">
                <a:solidFill>
                  <a:schemeClr val="tx1"/>
                </a:solidFill>
                <a:effectLst/>
                <a:latin typeface="+mn-lt"/>
                <a:ea typeface="+mn-ea"/>
                <a:cs typeface="+mn-cs"/>
              </a:rPr>
              <a:t>このように、もの作りに関わるあらゆるデータが、リアルタイムで収集されデータとして集められる。つまり、もの作りの現場である現実の世界（</a:t>
            </a:r>
            <a:r>
              <a:rPr kumimoji="1" lang="en-US" altLang="ja-JP" sz="1200" kern="1200" dirty="0">
                <a:solidFill>
                  <a:schemeClr val="tx1"/>
                </a:solidFill>
                <a:effectLst/>
                <a:latin typeface="+mn-lt"/>
                <a:ea typeface="+mn-ea"/>
                <a:cs typeface="+mn-cs"/>
              </a:rPr>
              <a:t>Physical World</a:t>
            </a:r>
            <a:r>
              <a:rPr kumimoji="1" lang="ja-JP" altLang="ja-JP" sz="1200" kern="1200" dirty="0">
                <a:solidFill>
                  <a:schemeClr val="tx1"/>
                </a:solidFill>
                <a:effectLst/>
                <a:latin typeface="+mn-lt"/>
                <a:ea typeface="+mn-ea"/>
                <a:cs typeface="+mn-cs"/>
              </a:rPr>
              <a:t>）が、コンピューター世界（</a:t>
            </a:r>
            <a:r>
              <a:rPr kumimoji="1" lang="en-US" altLang="ja-JP" sz="1200" kern="1200" dirty="0">
                <a:solidFill>
                  <a:schemeClr val="tx1"/>
                </a:solidFill>
                <a:effectLst/>
                <a:latin typeface="+mn-lt"/>
                <a:ea typeface="+mn-ea"/>
                <a:cs typeface="+mn-cs"/>
              </a:rPr>
              <a:t>Cyber World</a:t>
            </a:r>
            <a:r>
              <a:rPr kumimoji="1" lang="ja-JP" altLang="ja-JP" sz="1200" kern="1200" dirty="0">
                <a:solidFill>
                  <a:schemeClr val="tx1"/>
                </a:solidFill>
                <a:effectLst/>
                <a:latin typeface="+mn-lt"/>
                <a:ea typeface="+mn-ea"/>
                <a:cs typeface="+mn-cs"/>
              </a:rPr>
              <a:t>）にデジタルなコピーとして再現される。このデジタルなコピーで、様々な作業工程や段取りを再現し、最適な方法や手順を見つけてゆく。コンピューター上のシミュレーションなら、何度やっても実作業に影響を及ぼすことはない。そして、最適解を見つけて、もの作り現場に指示を出すと共に、機器の制御や手配を行う。そして、再び、そのデータは、コンピューター世界にフィードバックされる。言うなれば、現実世界とコンピューター世界の間で、「カイゼン活動」を行っているようなものだ。「自ら考える工場」とは、そういう意味である。</a:t>
            </a:r>
          </a:p>
          <a:p>
            <a:r>
              <a:rPr kumimoji="1" lang="ja-JP" altLang="ja-JP" sz="1200" kern="1200" dirty="0">
                <a:solidFill>
                  <a:schemeClr val="tx1"/>
                </a:solidFill>
                <a:effectLst/>
                <a:latin typeface="+mn-lt"/>
                <a:ea typeface="+mn-ea"/>
                <a:cs typeface="+mn-cs"/>
              </a:rPr>
              <a:t>現実世界とコンピューター世界が密接に連携して実現するこのような仕組みを</a:t>
            </a:r>
            <a:r>
              <a:rPr kumimoji="1" lang="en-US" altLang="ja-JP" sz="1200" kern="1200" dirty="0">
                <a:solidFill>
                  <a:schemeClr val="tx1"/>
                </a:solidFill>
                <a:effectLst/>
                <a:latin typeface="+mn-lt"/>
                <a:ea typeface="+mn-ea"/>
                <a:cs typeface="+mn-cs"/>
              </a:rPr>
              <a:t>Cyber-Physical Systems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CPS</a:t>
            </a:r>
            <a:r>
              <a:rPr kumimoji="1" lang="ja-JP" altLang="ja-JP" sz="1200" kern="1200" dirty="0">
                <a:solidFill>
                  <a:schemeClr val="tx1"/>
                </a:solidFill>
                <a:effectLst/>
                <a:latin typeface="+mn-lt"/>
                <a:ea typeface="+mn-ea"/>
                <a:cs typeface="+mn-cs"/>
              </a:rPr>
              <a:t>）と言う。このような仕組みを関連する工場がそれぞれに実装し、連携しながらもの作りを行おうというのが、インダストリー</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だ。これを人工知能やロボットのテクノロジーが支える。</a:t>
            </a:r>
          </a:p>
          <a:p>
            <a:r>
              <a:rPr kumimoji="1" lang="ja-JP" altLang="ja-JP" sz="1200" kern="1200" dirty="0">
                <a:solidFill>
                  <a:schemeClr val="tx1"/>
                </a:solidFill>
                <a:effectLst/>
                <a:latin typeface="+mn-lt"/>
                <a:ea typeface="+mn-ea"/>
                <a:cs typeface="+mn-cs"/>
              </a:rPr>
              <a:t>ドイツでは、産学官をあげてインダストリー</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に取り組んでいる。その背景には、ドイツの労働単価の高さがある。高い労働単価であっても、世界で通用するコストと品質、そして、サービスを提供することで、競争力を維持し続けたいという想いがあるからだ。</a:t>
            </a:r>
          </a:p>
          <a:p>
            <a:r>
              <a:rPr kumimoji="1" lang="ja-JP" altLang="ja-JP" sz="1200" kern="1200" dirty="0">
                <a:solidFill>
                  <a:schemeClr val="tx1"/>
                </a:solidFill>
                <a:effectLst/>
                <a:latin typeface="+mn-lt"/>
                <a:ea typeface="+mn-ea"/>
                <a:cs typeface="+mn-cs"/>
              </a:rPr>
              <a:t>このような仕組みが実現されれば、労働者はいらなくなり、むしろ就労需要を減らすのではないかという批判もあるようだ。しかし、今のドイツは、近隣諸国からの多くの出稼ぎ労働者によって産業を維持している。また、このような仕組みを実現することで、新たなビジネス機会を創出し、世界におけるもの作りのイニシアティブもとれるはずだとの思惑もある。</a:t>
            </a:r>
          </a:p>
          <a:p>
            <a:r>
              <a:rPr kumimoji="1" lang="ja-JP" altLang="ja-JP" sz="1200" kern="1200" dirty="0">
                <a:solidFill>
                  <a:schemeClr val="tx1"/>
                </a:solidFill>
                <a:effectLst/>
                <a:latin typeface="+mn-lt"/>
                <a:ea typeface="+mn-ea"/>
                <a:cs typeface="+mn-cs"/>
              </a:rPr>
              <a:t>少子高齢化が進む我が国も、このような取り組みをすすめてゆく必要があるだろう。未だドイツのような大がかりな組織的取り組みには至っていないが、大いに期待したいところだ。</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21</a:t>
            </a:fld>
            <a:endParaRPr kumimoji="1" lang="ja-JP" altLang="en-US"/>
          </a:p>
        </p:txBody>
      </p:sp>
    </p:spTree>
    <p:extLst>
      <p:ext uri="{BB962C8B-B14F-4D97-AF65-F5344CB8AC3E}">
        <p14:creationId xmlns:p14="http://schemas.microsoft.com/office/powerpoint/2010/main" val="124068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「デジタル・データから立体の造形物を直接作り出す装置」が、</a:t>
            </a:r>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プリンタです。</a:t>
            </a:r>
          </a:p>
          <a:p>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プリンタは、コンピュータに取り込まれた</a:t>
            </a:r>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データをミクロン単位の薄い断層データに分解し、これに沿って樹脂や金属粉末などを少しずつ積層しながら立体形状に仕上げてゆく「</a:t>
            </a:r>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積層造形技術」が、一般的に使われています。最近では、食品素材を材料に食べ物を作れる</a:t>
            </a:r>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プリンタも登場しています。</a:t>
            </a:r>
          </a:p>
          <a:p>
            <a:r>
              <a:rPr kumimoji="1" lang="ja-JP" altLang="ja-JP" sz="1200" kern="1200" dirty="0">
                <a:solidFill>
                  <a:schemeClr val="tx1"/>
                </a:solidFill>
                <a:effectLst/>
                <a:latin typeface="+mn-lt"/>
                <a:ea typeface="+mn-ea"/>
                <a:cs typeface="+mn-cs"/>
              </a:rPr>
              <a:t>用途には次のようなものがあります。</a:t>
            </a:r>
          </a:p>
          <a:p>
            <a:r>
              <a:rPr kumimoji="1" lang="ja-JP" altLang="ja-JP" sz="1200" kern="1200" dirty="0">
                <a:solidFill>
                  <a:schemeClr val="tx1"/>
                </a:solidFill>
                <a:effectLst/>
                <a:latin typeface="+mn-lt"/>
                <a:ea typeface="+mn-ea"/>
                <a:cs typeface="+mn-cs"/>
              </a:rPr>
              <a:t>製造業：</a:t>
            </a:r>
            <a:r>
              <a:rPr kumimoji="1" lang="en-US" altLang="ja-JP" sz="1200" kern="1200" dirty="0">
                <a:solidFill>
                  <a:schemeClr val="tx1"/>
                </a:solidFill>
                <a:effectLst/>
                <a:latin typeface="+mn-lt"/>
                <a:ea typeface="+mn-ea"/>
                <a:cs typeface="+mn-cs"/>
              </a:rPr>
              <a:t>CAD</a:t>
            </a:r>
            <a:r>
              <a:rPr kumimoji="1" lang="ja-JP" altLang="ja-JP" sz="1200" kern="1200" dirty="0">
                <a:solidFill>
                  <a:schemeClr val="tx1"/>
                </a:solidFill>
                <a:effectLst/>
                <a:latin typeface="+mn-lt"/>
                <a:ea typeface="+mn-ea"/>
                <a:cs typeface="+mn-cs"/>
              </a:rPr>
              <a:t>（コンピュータを使った設計）データを元に、試作品やモックアップ、鋳物のための中子や砂型、少量生産の特注品など</a:t>
            </a:r>
          </a:p>
          <a:p>
            <a:r>
              <a:rPr kumimoji="1" lang="ja-JP" altLang="ja-JP" sz="1200" kern="1200" dirty="0">
                <a:solidFill>
                  <a:schemeClr val="tx1"/>
                </a:solidFill>
                <a:effectLst/>
                <a:latin typeface="+mn-lt"/>
                <a:ea typeface="+mn-ea"/>
                <a:cs typeface="+mn-cs"/>
              </a:rPr>
              <a:t>医療</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コンピュータ断層撮影装置などの人体内部の立体形状データを元にした手術前検討用臓器模型、患者個別の移植用人工骨格など</a:t>
            </a:r>
          </a:p>
          <a:p>
            <a:r>
              <a:rPr kumimoji="1" lang="ja-JP" altLang="ja-JP" sz="1200" kern="1200" dirty="0">
                <a:solidFill>
                  <a:schemeClr val="tx1"/>
                </a:solidFill>
                <a:effectLst/>
                <a:latin typeface="+mn-lt"/>
                <a:ea typeface="+mn-ea"/>
                <a:cs typeface="+mn-cs"/>
              </a:rPr>
              <a:t>建築業：提案、説明のための建築模型</a:t>
            </a:r>
          </a:p>
          <a:p>
            <a:r>
              <a:rPr kumimoji="1" lang="en-US" altLang="ja-JP" sz="1200" kern="1200" dirty="0">
                <a:solidFill>
                  <a:schemeClr val="tx1"/>
                </a:solidFill>
                <a:effectLst/>
                <a:latin typeface="+mn-lt"/>
                <a:ea typeface="+mn-ea"/>
                <a:cs typeface="+mn-cs"/>
              </a:rPr>
              <a:t>1980</a:t>
            </a:r>
            <a:r>
              <a:rPr kumimoji="1" lang="ja-JP" altLang="ja-JP" sz="1200" kern="1200" dirty="0">
                <a:solidFill>
                  <a:schemeClr val="tx1"/>
                </a:solidFill>
                <a:effectLst/>
                <a:latin typeface="+mn-lt"/>
                <a:ea typeface="+mn-ea"/>
                <a:cs typeface="+mn-cs"/>
              </a:rPr>
              <a:t>年代に登場した</a:t>
            </a:r>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プリンタですが、当時は周辺技術が揃わず、価格も数千万円と高価で普及しませんでした。それが昨今、数十万円、数万円に価格低下したことで、注目されるようになったのです。また、従来、素早く試作する（ラピッド・プロトタイピング）が主な用途でしたが、最近は精度も上がり材料の選択肢も増えたことで、素早く生産する（ラピッド・マニュファクチャリング）へと用途を広げつつあります。</a:t>
            </a:r>
          </a:p>
          <a:p>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データはネットを介して自由にやり取りできます。例えば、地上で作られた設計データを使い国際宇宙ステーション（</a:t>
            </a:r>
            <a:r>
              <a:rPr kumimoji="1" lang="en-US" altLang="ja-JP" sz="1200" kern="1200" dirty="0">
                <a:solidFill>
                  <a:schemeClr val="tx1"/>
                </a:solidFill>
                <a:effectLst/>
                <a:latin typeface="+mn-lt"/>
                <a:ea typeface="+mn-ea"/>
                <a:cs typeface="+mn-cs"/>
              </a:rPr>
              <a:t>ISS</a:t>
            </a:r>
            <a:r>
              <a:rPr kumimoji="1" lang="ja-JP" altLang="ja-JP" sz="1200" kern="1200" dirty="0">
                <a:solidFill>
                  <a:schemeClr val="tx1"/>
                </a:solidFill>
                <a:effectLst/>
                <a:latin typeface="+mn-lt"/>
                <a:ea typeface="+mn-ea"/>
                <a:cs typeface="+mn-cs"/>
              </a:rPr>
              <a:t>）に設置された</a:t>
            </a:r>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プリンタで、工具や補修部品が作られるようになりました。また、「もの作りの民主化」が進み、産業のあり方を根底から変えてしまうという意見も聞かれるようになりました。</a:t>
            </a:r>
          </a:p>
          <a:p>
            <a:r>
              <a:rPr kumimoji="1" lang="ja-JP" altLang="ja-JP" sz="1200" kern="1200" dirty="0">
                <a:solidFill>
                  <a:schemeClr val="tx1"/>
                </a:solidFill>
                <a:effectLst/>
                <a:latin typeface="+mn-lt"/>
                <a:ea typeface="+mn-ea"/>
                <a:cs typeface="+mn-cs"/>
              </a:rPr>
              <a:t>ロボット同様、</a:t>
            </a:r>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プリンタは、コンピュータと人をつなぐ新しい</a:t>
            </a:r>
            <a:r>
              <a:rPr kumimoji="1" lang="en-US" altLang="ja-JP" sz="1200" kern="1200" dirty="0">
                <a:solidFill>
                  <a:schemeClr val="tx1"/>
                </a:solidFill>
                <a:effectLst/>
                <a:latin typeface="+mn-lt"/>
                <a:ea typeface="+mn-ea"/>
                <a:cs typeface="+mn-cs"/>
              </a:rPr>
              <a:t>UI</a:t>
            </a:r>
            <a:r>
              <a:rPr kumimoji="1" lang="ja-JP" altLang="ja-JP" sz="1200" kern="1200" dirty="0">
                <a:solidFill>
                  <a:schemeClr val="tx1"/>
                </a:solidFill>
                <a:effectLst/>
                <a:latin typeface="+mn-lt"/>
                <a:ea typeface="+mn-ea"/>
                <a:cs typeface="+mn-cs"/>
              </a:rPr>
              <a:t>（ユーザー・インターフェイス）として、今後も注目されてゆくことになるでしょう。</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22</a:t>
            </a:fld>
            <a:endParaRPr kumimoji="1" lang="ja-JP" altLang="en-US"/>
          </a:p>
        </p:txBody>
      </p:sp>
    </p:spTree>
    <p:extLst>
      <p:ext uri="{BB962C8B-B14F-4D97-AF65-F5344CB8AC3E}">
        <p14:creationId xmlns:p14="http://schemas.microsoft.com/office/powerpoint/2010/main" val="2001873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ドローン（</a:t>
            </a:r>
            <a:r>
              <a:rPr kumimoji="1" lang="en-US" altLang="ja-JP" sz="1200" b="0" i="0" kern="1200" dirty="0">
                <a:solidFill>
                  <a:schemeClr val="tx1"/>
                </a:solidFill>
                <a:effectLst/>
                <a:latin typeface="+mn-lt"/>
                <a:ea typeface="+mn-ea"/>
                <a:cs typeface="+mn-cs"/>
              </a:rPr>
              <a:t>drone</a:t>
            </a:r>
            <a:r>
              <a:rPr kumimoji="1" lang="ja-JP" altLang="en-US" sz="1200" b="0" i="0" kern="1200" dirty="0">
                <a:solidFill>
                  <a:schemeClr val="tx1"/>
                </a:solidFill>
                <a:effectLst/>
                <a:latin typeface="+mn-lt"/>
                <a:ea typeface="+mn-ea"/>
                <a:cs typeface="+mn-cs"/>
              </a:rPr>
              <a:t>）とは、遠隔操作が可能な無人飛行機の総称で、ブーンと羽音を立てて飛ぶ「雄の蜂」を意味する英単語から転じて使われるようになりました。</a:t>
            </a:r>
          </a:p>
          <a:p>
            <a:r>
              <a:rPr kumimoji="1" lang="ja-JP" altLang="en-US" sz="1200" b="0" i="0" kern="1200" dirty="0">
                <a:solidFill>
                  <a:schemeClr val="tx1"/>
                </a:solidFill>
                <a:effectLst/>
                <a:latin typeface="+mn-lt"/>
                <a:ea typeface="+mn-ea"/>
                <a:cs typeface="+mn-cs"/>
              </a:rPr>
              <a:t>元々は戦場における偵察や攻撃などの軍事用に開発されましたが、農薬散布や空撮などの業務用、あるいは飛ばして楽しむホビー用として用途が広がっています。大きさは全長数センチ程度の小型のものから</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メートル超の大型のものまであり、形状は複数のプロペラを持つヘリコプター（マルチコプター）が一般的で、固定翼の機体なども登場しています。</a:t>
            </a:r>
          </a:p>
          <a:p>
            <a:r>
              <a:rPr kumimoji="1" lang="ja-JP" altLang="en-US" sz="1200" b="0" i="0" kern="1200" dirty="0">
                <a:solidFill>
                  <a:schemeClr val="tx1"/>
                </a:solidFill>
                <a:effectLst/>
                <a:latin typeface="+mn-lt"/>
                <a:ea typeface="+mn-ea"/>
                <a:cs typeface="+mn-cs"/>
              </a:rPr>
              <a:t>また、静止画や動画を撮影するカメラに加え、位置情報を捉える</a:t>
            </a:r>
            <a:r>
              <a:rPr kumimoji="1" lang="en-US" altLang="ja-JP" sz="1200" b="0" i="0" kern="1200" dirty="0">
                <a:solidFill>
                  <a:schemeClr val="tx1"/>
                </a:solidFill>
                <a:effectLst/>
                <a:latin typeface="+mn-lt"/>
                <a:ea typeface="+mn-ea"/>
                <a:cs typeface="+mn-cs"/>
              </a:rPr>
              <a:t>GPS</a:t>
            </a:r>
            <a:r>
              <a:rPr kumimoji="1" lang="ja-JP" altLang="en-US" sz="1200" b="0" i="0" kern="1200" dirty="0">
                <a:solidFill>
                  <a:schemeClr val="tx1"/>
                </a:solidFill>
                <a:effectLst/>
                <a:latin typeface="+mn-lt"/>
                <a:ea typeface="+mn-ea"/>
                <a:cs typeface="+mn-cs"/>
              </a:rPr>
              <a:t>、速度や動きを検知する加速度センサー、傾きや角度などを検知するジャイロセンサーなどを搭載しています。それらを使って自ら機体を安定させ、指定した経路を自動で飛行し元の位置に戻ってくるなどの自律飛行ができる機体もあります。このあたりが従来のラジコン機と異なるところです。</a:t>
            </a:r>
          </a:p>
          <a:p>
            <a:r>
              <a:rPr kumimoji="1" lang="ja-JP" altLang="en-US" sz="1200" b="0" i="0" kern="1200" dirty="0">
                <a:solidFill>
                  <a:schemeClr val="tx1"/>
                </a:solidFill>
                <a:effectLst/>
                <a:latin typeface="+mn-lt"/>
                <a:ea typeface="+mn-ea"/>
                <a:cs typeface="+mn-cs"/>
              </a:rPr>
              <a:t>これらドローンに使われている電子部品は、スマートフォンで使われるカメラやセンサー、プロセッサーや電池などと共通するものもすくなくありません。そのためスマートフォンの大量生産による部品の低価格化によって、ドローンの市販価格も下がり、業務用途ばかりでなく個人での利用も拡大しています。</a:t>
            </a:r>
          </a:p>
          <a:p>
            <a:r>
              <a:rPr kumimoji="1" lang="ja-JP" altLang="en-US" sz="1200" b="0" i="0" kern="1200" dirty="0">
                <a:solidFill>
                  <a:schemeClr val="tx1"/>
                </a:solidFill>
                <a:effectLst/>
                <a:latin typeface="+mn-lt"/>
                <a:ea typeface="+mn-ea"/>
                <a:cs typeface="+mn-cs"/>
              </a:rPr>
              <a:t>「オープン化」への取り組みも注目されています。ドローンは、カメラやセンサーで様々なデータを捉え、無線を介してインターネットとつなげて、クラウドにデータを送ることができます。「空飛ぶ</a:t>
            </a:r>
            <a:r>
              <a:rPr kumimoji="1" lang="en-US" altLang="ja-JP" sz="1200" b="0" i="0" kern="1200" dirty="0" err="1">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も言えるこのような特徴を活かし、様々な用途での利用が模索されていますが、そのアプリケーションを誰もが容易に開発できるようにし、用途を広げてゆこうというのです。そのために、ドローンに最適化したオペレーティングシステムやプログラミング環境を共同で開発し広く公開する取り組みや、ドローンに必要な機能を標準で搭載したプロセッサーや電子部品のモジュールが市販されるようになりました。特に、</a:t>
            </a:r>
            <a:r>
              <a:rPr kumimoji="1" lang="en-US" altLang="ja-JP" sz="1200" b="0" i="0" kern="1200" dirty="0">
                <a:solidFill>
                  <a:schemeClr val="tx1"/>
                </a:solidFill>
                <a:effectLst/>
                <a:latin typeface="+mn-lt"/>
                <a:ea typeface="+mn-ea"/>
                <a:cs typeface="+mn-cs"/>
              </a:rPr>
              <a:t>Intel</a:t>
            </a:r>
            <a:r>
              <a:rPr kumimoji="1" lang="ja-JP" altLang="en-US" sz="1200" b="0" i="0" kern="1200" dirty="0">
                <a:solidFill>
                  <a:schemeClr val="tx1"/>
                </a:solidFill>
                <a:effectLst/>
                <a:latin typeface="+mn-lt"/>
                <a:ea typeface="+mn-ea"/>
                <a:cs typeface="+mn-cs"/>
              </a:rPr>
              <a:t>や</a:t>
            </a:r>
            <a:r>
              <a:rPr kumimoji="1" lang="en-US" altLang="ja-JP" sz="1200" b="0" i="0" kern="1200" dirty="0">
                <a:solidFill>
                  <a:schemeClr val="tx1"/>
                </a:solidFill>
                <a:effectLst/>
                <a:latin typeface="+mn-lt"/>
                <a:ea typeface="+mn-ea"/>
                <a:cs typeface="+mn-cs"/>
              </a:rPr>
              <a:t>QUALCOMM</a:t>
            </a:r>
            <a:r>
              <a:rPr kumimoji="1" lang="ja-JP" altLang="en-US" sz="1200" b="0" i="0" kern="1200" dirty="0">
                <a:solidFill>
                  <a:schemeClr val="tx1"/>
                </a:solidFill>
                <a:effectLst/>
                <a:latin typeface="+mn-lt"/>
                <a:ea typeface="+mn-ea"/>
                <a:cs typeface="+mn-cs"/>
              </a:rPr>
              <a:t>など、パソコンやスマートフォンで標準プラットフォームを提供している企業は、次のプラットフォームの覇権を握るべく、積極的に製品開発を行っています。</a:t>
            </a:r>
          </a:p>
          <a:p>
            <a:r>
              <a:rPr kumimoji="1" lang="ja-JP" altLang="en-US" sz="1200" b="0" i="0" kern="1200" dirty="0">
                <a:solidFill>
                  <a:schemeClr val="tx1"/>
                </a:solidFill>
                <a:effectLst/>
                <a:latin typeface="+mn-lt"/>
                <a:ea typeface="+mn-ea"/>
                <a:cs typeface="+mn-cs"/>
              </a:rPr>
              <a:t>ドローンが注目されるのは、これまでには無かった「空間をデータ化できる」有効な手段だからです。</a:t>
            </a:r>
            <a:r>
              <a:rPr kumimoji="1" lang="en-US" altLang="ja-JP" sz="1200" b="0" i="0" kern="1200" dirty="0" err="1">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が「現実世界をデータ化し、ネットに送り出す仕組み」として注目されていますが、「空間のデータ化」も当然に求められています。その手段として航空機や人工衛星など高高度からのセンシング技術は既にありますが、低高度でしかも移動しながらきめ細かくセンシングする有効な手段はこれまでありませんでした。そこに登場したのがドローンです。まさに未知の領域への可能性が生まれたのです。そのため用途については、まだまだ模索の段階ですが、大きな可能性が広がっていると言えるでしょう。このような理由から注目されているのです。</a:t>
            </a:r>
          </a:p>
          <a:p>
            <a:r>
              <a:rPr kumimoji="1" lang="ja-JP" altLang="en-US" sz="1200" b="0" i="0" kern="1200" dirty="0">
                <a:solidFill>
                  <a:schemeClr val="tx1"/>
                </a:solidFill>
                <a:effectLst/>
                <a:latin typeface="+mn-lt"/>
                <a:ea typeface="+mn-ea"/>
                <a:cs typeface="+mn-cs"/>
              </a:rPr>
              <a:t>そんな模索段階ではありますが、既に様々な用途で使われはじめています。</a:t>
            </a:r>
          </a:p>
          <a:p>
            <a:r>
              <a:rPr kumimoji="1" lang="ja-JP" altLang="en-US" sz="1200" b="1" i="0" kern="1200" dirty="0">
                <a:solidFill>
                  <a:schemeClr val="tx1"/>
                </a:solidFill>
                <a:effectLst/>
                <a:latin typeface="+mn-lt"/>
                <a:ea typeface="+mn-ea"/>
                <a:cs typeface="+mn-cs"/>
              </a:rPr>
              <a:t>鳥の目線での空撮</a:t>
            </a:r>
          </a:p>
          <a:p>
            <a:r>
              <a:rPr kumimoji="1" lang="ja-JP" altLang="en-US" sz="1200" b="0" i="0" kern="1200" dirty="0">
                <a:solidFill>
                  <a:schemeClr val="tx1"/>
                </a:solidFill>
                <a:effectLst/>
                <a:latin typeface="+mn-lt"/>
                <a:ea typeface="+mn-ea"/>
                <a:cs typeface="+mn-cs"/>
              </a:rPr>
              <a:t>「鳥の目線」で飛びながら撮影できるのはドローンの魅力のひとつです。</a:t>
            </a:r>
          </a:p>
          <a:p>
            <a:r>
              <a:rPr kumimoji="1" lang="ja-JP" altLang="en-US" sz="1200" b="0" i="0" kern="1200" dirty="0">
                <a:solidFill>
                  <a:schemeClr val="tx1"/>
                </a:solidFill>
                <a:effectLst/>
                <a:latin typeface="+mn-lt"/>
                <a:ea typeface="+mn-ea"/>
                <a:cs typeface="+mn-cs"/>
              </a:rPr>
              <a:t>ヘリコプターや航空機はどんなに低空でも数百メートルの高さからの撮影となります。人間が高台に登っても固定した位置からしか撮影できません。ドローであれば数メートルから</a:t>
            </a:r>
            <a:r>
              <a:rPr kumimoji="1" lang="en-US" altLang="ja-JP" sz="1200" b="0" i="0" kern="1200" dirty="0">
                <a:solidFill>
                  <a:schemeClr val="tx1"/>
                </a:solidFill>
                <a:effectLst/>
                <a:latin typeface="+mn-lt"/>
                <a:ea typeface="+mn-ea"/>
                <a:cs typeface="+mn-cs"/>
              </a:rPr>
              <a:t>100</a:t>
            </a:r>
            <a:r>
              <a:rPr kumimoji="1" lang="ja-JP" altLang="en-US" sz="1200" b="0" i="0" kern="1200" dirty="0">
                <a:solidFill>
                  <a:schemeClr val="tx1"/>
                </a:solidFill>
                <a:effectLst/>
                <a:latin typeface="+mn-lt"/>
                <a:ea typeface="+mn-ea"/>
                <a:cs typeface="+mn-cs"/>
              </a:rPr>
              <a:t>メートルほどの高さで鳥のように飛びながら撮影することができます。しかも機体の振動や風による揺れを補正してなめらかな動画を高画質で撮影できるカメラが搭載された機体も数万円から手に入るようになり、業務ばかりでなく趣味で空撮を楽しむ個人も増えてきています。</a:t>
            </a:r>
          </a:p>
          <a:p>
            <a:r>
              <a:rPr kumimoji="1" lang="ja-JP" altLang="en-US" sz="1200" b="1" i="0" kern="1200" dirty="0">
                <a:solidFill>
                  <a:schemeClr val="tx1"/>
                </a:solidFill>
                <a:effectLst/>
                <a:latin typeface="+mn-lt"/>
                <a:ea typeface="+mn-ea"/>
                <a:cs typeface="+mn-cs"/>
              </a:rPr>
              <a:t>土木工事現場での測量や記録</a:t>
            </a:r>
          </a:p>
          <a:p>
            <a:r>
              <a:rPr kumimoji="1" lang="ja-JP" altLang="en-US" sz="1200" b="0" i="0" kern="1200" dirty="0">
                <a:solidFill>
                  <a:schemeClr val="tx1"/>
                </a:solidFill>
                <a:effectLst/>
                <a:latin typeface="+mn-lt"/>
                <a:ea typeface="+mn-ea"/>
                <a:cs typeface="+mn-cs"/>
              </a:rPr>
              <a:t>土木工事の現場で、土地の形状や掘り出す土量を計測し、工事の経過を画像で残すことに使われています。</a:t>
            </a:r>
          </a:p>
          <a:p>
            <a:r>
              <a:rPr kumimoji="1" lang="ja-JP" altLang="en-US" sz="1200" b="0" i="0" kern="1200" dirty="0">
                <a:solidFill>
                  <a:schemeClr val="tx1"/>
                </a:solidFill>
                <a:effectLst/>
                <a:latin typeface="+mn-lt"/>
                <a:ea typeface="+mn-ea"/>
                <a:cs typeface="+mn-cs"/>
              </a:rPr>
              <a:t>工事現場を複数の角度から撮影して３次元画像を作成、それを工事図面と重ね合わせることで工事箇所や掘り出す土量を計測できます。人間が行うことに比べ、短時間で高精度に計測できるようになりました。また、広い工事現場での作業状況を上空から撮影し、工事の進め方や進捗を記録し、安全管理や進捗管理に役立てようという取り組みも始まっています。</a:t>
            </a:r>
          </a:p>
          <a:p>
            <a:r>
              <a:rPr kumimoji="1" lang="ja-JP" altLang="en-US" sz="1200" b="1" i="0" kern="1200" dirty="0">
                <a:solidFill>
                  <a:schemeClr val="tx1"/>
                </a:solidFill>
                <a:effectLst/>
                <a:latin typeface="+mn-lt"/>
                <a:ea typeface="+mn-ea"/>
                <a:cs typeface="+mn-cs"/>
              </a:rPr>
              <a:t>耕作地のデータ収集や農薬散布</a:t>
            </a:r>
          </a:p>
          <a:p>
            <a:r>
              <a:rPr kumimoji="1" lang="ja-JP" altLang="en-US" sz="1200" b="0" i="0" kern="1200" dirty="0">
                <a:solidFill>
                  <a:schemeClr val="tx1"/>
                </a:solidFill>
                <a:effectLst/>
                <a:latin typeface="+mn-lt"/>
                <a:ea typeface="+mn-ea"/>
                <a:cs typeface="+mn-cs"/>
              </a:rPr>
              <a:t>これまで勘や経験、人手に頼りがちだった耕作地の様子をデータとして捉えるためにも使われています。</a:t>
            </a:r>
          </a:p>
          <a:p>
            <a:r>
              <a:rPr kumimoji="1" lang="ja-JP" altLang="en-US" sz="1200" b="0" i="0" kern="1200" dirty="0">
                <a:solidFill>
                  <a:schemeClr val="tx1"/>
                </a:solidFill>
                <a:effectLst/>
                <a:latin typeface="+mn-lt"/>
                <a:ea typeface="+mn-ea"/>
                <a:cs typeface="+mn-cs"/>
              </a:rPr>
              <a:t>例えば、ドローンに搭載した複数の異なる波長の光で撮影する「マルチスペクトル・カメラ」を使い、</a:t>
            </a:r>
          </a:p>
          <a:p>
            <a:pPr lvl="1"/>
            <a:r>
              <a:rPr kumimoji="1" lang="ja-JP" altLang="en-US" sz="1200" b="0" i="0" kern="1200" dirty="0">
                <a:solidFill>
                  <a:schemeClr val="tx1"/>
                </a:solidFill>
                <a:effectLst/>
                <a:latin typeface="+mn-lt"/>
                <a:ea typeface="+mn-ea"/>
                <a:cs typeface="+mn-cs"/>
              </a:rPr>
              <a:t>水分の不足しているところを見つける。</a:t>
            </a:r>
          </a:p>
          <a:p>
            <a:pPr lvl="1"/>
            <a:r>
              <a:rPr kumimoji="1" lang="ja-JP" altLang="en-US" sz="1200" b="0" i="0" kern="1200" dirty="0">
                <a:solidFill>
                  <a:schemeClr val="tx1"/>
                </a:solidFill>
                <a:effectLst/>
                <a:latin typeface="+mn-lt"/>
                <a:ea typeface="+mn-ea"/>
                <a:cs typeface="+mn-cs"/>
              </a:rPr>
              <a:t>肥料の足りないところを見つける。</a:t>
            </a:r>
          </a:p>
          <a:p>
            <a:pPr lvl="1"/>
            <a:r>
              <a:rPr kumimoji="1" lang="ja-JP" altLang="en-US" sz="1200" b="0" i="0" kern="1200" dirty="0">
                <a:solidFill>
                  <a:schemeClr val="tx1"/>
                </a:solidFill>
                <a:effectLst/>
                <a:latin typeface="+mn-lt"/>
                <a:ea typeface="+mn-ea"/>
                <a:cs typeface="+mn-cs"/>
              </a:rPr>
              <a:t>生育具合を確認する。</a:t>
            </a:r>
          </a:p>
          <a:p>
            <a:r>
              <a:rPr kumimoji="1" lang="ja-JP" altLang="en-US" sz="1200" b="0" i="0" kern="1200" dirty="0">
                <a:solidFill>
                  <a:schemeClr val="tx1"/>
                </a:solidFill>
                <a:effectLst/>
                <a:latin typeface="+mn-lt"/>
                <a:ea typeface="+mn-ea"/>
                <a:cs typeface="+mn-cs"/>
              </a:rPr>
              <a:t>といったことがおこなわれています。</a:t>
            </a:r>
          </a:p>
          <a:p>
            <a:r>
              <a:rPr kumimoji="1" lang="ja-JP" altLang="en-US" sz="1200" b="0" i="0" kern="1200" dirty="0">
                <a:solidFill>
                  <a:schemeClr val="tx1"/>
                </a:solidFill>
                <a:effectLst/>
                <a:latin typeface="+mn-lt"/>
                <a:ea typeface="+mn-ea"/>
                <a:cs typeface="+mn-cs"/>
              </a:rPr>
              <a:t>これまで、広い耕作地でこのようなデータを集める手段はありませんでした。もちろん航空機やヘリコプターを使えばそれも可能ですが、膨大なコストがかかり現時的ではありません。ドローンならあまりコストをかけず、１日に何度でも耕作地の上空を飛び回り、撮影することができます。そして、そのデータを活かして効率の良い耕作地の管理や作業が可能になるのです。</a:t>
            </a:r>
          </a:p>
          <a:p>
            <a:r>
              <a:rPr kumimoji="1" lang="ja-JP" altLang="en-US" sz="1200" b="0" i="0" kern="1200" dirty="0">
                <a:solidFill>
                  <a:schemeClr val="tx1"/>
                </a:solidFill>
                <a:effectLst/>
                <a:latin typeface="+mn-lt"/>
                <a:ea typeface="+mn-ea"/>
                <a:cs typeface="+mn-cs"/>
              </a:rPr>
              <a:t>また、田畑への農薬散布にも使われています。人力で撒くには、背中に農薬を背負って歩きながら行わなければなりません。広い田畑なら何日も何週間もかかってしまいます。かといって、車両では田畑の内部までは入り込めませんから散布は困難でした。そのため以前は有人ヘリコプターによる上空からの農薬散布も行われていたのですが、高高度からの散布は農薬が広範囲に飛散することから人体への影響が心配され、次第に行われなくなっています。そこでドローンが使われるようになりました。有人ヘリコプターに比べ低高度で散布ができるので、周囲への飛散量が抑えられるからです。</a:t>
            </a:r>
          </a:p>
          <a:p>
            <a:r>
              <a:rPr kumimoji="1" lang="ja-JP" altLang="en-US" sz="1200" b="1" i="0" kern="1200" dirty="0">
                <a:solidFill>
                  <a:schemeClr val="tx1"/>
                </a:solidFill>
                <a:effectLst/>
                <a:latin typeface="+mn-lt"/>
                <a:ea typeface="+mn-ea"/>
                <a:cs typeface="+mn-cs"/>
              </a:rPr>
              <a:t>荷物の配送</a:t>
            </a:r>
          </a:p>
          <a:p>
            <a:r>
              <a:rPr kumimoji="1" lang="ja-JP" altLang="en-US" sz="1200" b="0" i="0" kern="1200" dirty="0">
                <a:solidFill>
                  <a:schemeClr val="tx1"/>
                </a:solidFill>
                <a:effectLst/>
                <a:latin typeface="+mn-lt"/>
                <a:ea typeface="+mn-ea"/>
                <a:cs typeface="+mn-cs"/>
              </a:rPr>
              <a:t>宅急便や郵便などの荷物をドローンで届けようという取り組みが始まっています。</a:t>
            </a:r>
          </a:p>
          <a:p>
            <a:r>
              <a:rPr kumimoji="1" lang="ja-JP" altLang="en-US" sz="1200" b="0" i="0" kern="1200" dirty="0">
                <a:solidFill>
                  <a:schemeClr val="tx1"/>
                </a:solidFill>
                <a:effectLst/>
                <a:latin typeface="+mn-lt"/>
                <a:ea typeface="+mn-ea"/>
                <a:cs typeface="+mn-cs"/>
              </a:rPr>
              <a:t>ドローンであれば、道路の渋滞を気にする必要がなく、地上で配送するよりも短い時間、低コストで届けられると期待されています。また、住宅や集落が広い地域にまばらに点在している地域は世界を見渡せば少なくありません。そういうところで荷物ひとつのためにトラックや配送員を使うのではコストがかかりすぎます。このような課題を解決しようと、ドローンによる配送が試みられています。</a:t>
            </a:r>
          </a:p>
          <a:p>
            <a:r>
              <a:rPr kumimoji="1" lang="ja-JP" altLang="en-US" sz="1200" b="1" i="0" kern="1200" dirty="0">
                <a:solidFill>
                  <a:schemeClr val="tx1"/>
                </a:solidFill>
                <a:effectLst/>
                <a:latin typeface="+mn-lt"/>
                <a:ea typeface="+mn-ea"/>
                <a:cs typeface="+mn-cs"/>
              </a:rPr>
              <a:t>災害現場の調査や緊急物資の輸送</a:t>
            </a:r>
          </a:p>
          <a:p>
            <a:r>
              <a:rPr kumimoji="1" lang="ja-JP" altLang="en-US" sz="1200" b="0" i="0" kern="1200" dirty="0">
                <a:solidFill>
                  <a:schemeClr val="tx1"/>
                </a:solidFill>
                <a:effectLst/>
                <a:latin typeface="+mn-lt"/>
                <a:ea typeface="+mn-ea"/>
                <a:cs typeface="+mn-cs"/>
              </a:rPr>
              <a:t>災害現場の調査にも活躍しています。</a:t>
            </a:r>
          </a:p>
          <a:p>
            <a:r>
              <a:rPr kumimoji="1" lang="ja-JP" altLang="en-US" sz="1200" b="0" i="0" kern="1200" dirty="0">
                <a:solidFill>
                  <a:schemeClr val="tx1"/>
                </a:solidFill>
                <a:effectLst/>
                <a:latin typeface="+mn-lt"/>
                <a:ea typeface="+mn-ea"/>
                <a:cs typeface="+mn-cs"/>
              </a:rPr>
              <a:t>例えば、河川の決壊や土砂崩れなどの災害では被災現場へ入れないことも多く、空からの調査は有効な手段です。しかも、低空でカメラからの画像を見ながら移動し、高画質の動画撮影できるので被害状況を詳細に把握できます。</a:t>
            </a:r>
          </a:p>
          <a:p>
            <a:r>
              <a:rPr kumimoji="1" lang="ja-JP" altLang="en-US" sz="1200" b="0" i="0" kern="1200" dirty="0">
                <a:solidFill>
                  <a:schemeClr val="tx1"/>
                </a:solidFill>
                <a:effectLst/>
                <a:latin typeface="+mn-lt"/>
                <a:ea typeface="+mn-ea"/>
                <a:cs typeface="+mn-cs"/>
              </a:rPr>
              <a:t>また、道路が寸断され孤立した集落に物資を届けるようなときにも役に立つと期待されています。</a:t>
            </a:r>
          </a:p>
          <a:p>
            <a:r>
              <a:rPr kumimoji="1" lang="ja-JP" altLang="en-US" sz="1200" b="1" i="0" kern="1200" dirty="0">
                <a:solidFill>
                  <a:schemeClr val="tx1"/>
                </a:solidFill>
                <a:effectLst/>
                <a:latin typeface="+mn-lt"/>
                <a:ea typeface="+mn-ea"/>
                <a:cs typeface="+mn-cs"/>
              </a:rPr>
              <a:t>防犯や犯罪捜査</a:t>
            </a:r>
          </a:p>
          <a:p>
            <a:r>
              <a:rPr kumimoji="1" lang="ja-JP" altLang="en-US" sz="1200" b="0" i="0" kern="1200" dirty="0">
                <a:solidFill>
                  <a:schemeClr val="tx1"/>
                </a:solidFill>
                <a:effectLst/>
                <a:latin typeface="+mn-lt"/>
                <a:ea typeface="+mn-ea"/>
                <a:cs typeface="+mn-cs"/>
              </a:rPr>
              <a:t>警察でもドローンが使われています。</a:t>
            </a:r>
          </a:p>
          <a:p>
            <a:r>
              <a:rPr kumimoji="1" lang="ja-JP" altLang="en-US" sz="1200" b="0" i="0" kern="1200" dirty="0">
                <a:solidFill>
                  <a:schemeClr val="tx1"/>
                </a:solidFill>
                <a:effectLst/>
                <a:latin typeface="+mn-lt"/>
                <a:ea typeface="+mn-ea"/>
                <a:cs typeface="+mn-cs"/>
              </a:rPr>
              <a:t>例えば、米国では危険な犯罪現場の偵察、メキシコ国境の密入国者の監視に使われています。また日本でも交通事故や犯罪現場の捜査にドローンの導入がすすめられています。</a:t>
            </a:r>
          </a:p>
          <a:p>
            <a:r>
              <a:rPr kumimoji="1" lang="ja-JP" altLang="en-US" sz="1200" b="0" i="0" kern="1200" dirty="0">
                <a:solidFill>
                  <a:schemeClr val="tx1"/>
                </a:solidFill>
                <a:effectLst/>
                <a:latin typeface="+mn-lt"/>
                <a:ea typeface="+mn-ea"/>
                <a:cs typeface="+mn-cs"/>
              </a:rPr>
              <a:t>我が国では、</a:t>
            </a:r>
            <a:r>
              <a:rPr kumimoji="1" lang="en-US" altLang="ja-JP" sz="1200" b="0" i="0" kern="1200" dirty="0">
                <a:solidFill>
                  <a:schemeClr val="tx1"/>
                </a:solidFill>
                <a:effectLst/>
                <a:latin typeface="+mn-lt"/>
                <a:ea typeface="+mn-ea"/>
                <a:cs typeface="+mn-cs"/>
              </a:rPr>
              <a:t>2015</a:t>
            </a:r>
            <a:r>
              <a:rPr kumimoji="1" lang="ja-JP" altLang="en-US" sz="1200" b="0" i="0" kern="1200" dirty="0">
                <a:solidFill>
                  <a:schemeClr val="tx1"/>
                </a:solidFill>
                <a:effectLst/>
                <a:latin typeface="+mn-lt"/>
                <a:ea typeface="+mn-ea"/>
                <a:cs typeface="+mn-cs"/>
              </a:rPr>
              <a:t>年</a:t>
            </a:r>
            <a:r>
              <a:rPr kumimoji="1" lang="en-US" altLang="ja-JP" sz="1200" b="0" i="0" kern="1200" dirty="0">
                <a:solidFill>
                  <a:schemeClr val="tx1"/>
                </a:solidFill>
                <a:effectLst/>
                <a:latin typeface="+mn-lt"/>
                <a:ea typeface="+mn-ea"/>
                <a:cs typeface="+mn-cs"/>
              </a:rPr>
              <a:t>12</a:t>
            </a:r>
            <a:r>
              <a:rPr kumimoji="1" lang="ja-JP" altLang="en-US" sz="1200" b="0" i="0" kern="1200" dirty="0">
                <a:solidFill>
                  <a:schemeClr val="tx1"/>
                </a:solidFill>
                <a:effectLst/>
                <a:latin typeface="+mn-lt"/>
                <a:ea typeface="+mn-ea"/>
                <a:cs typeface="+mn-cs"/>
              </a:rPr>
              <a:t>月の航空法改正により、ドローンの飛行ルールが明確になりました。これをきっかけとして、ドローンの活用が一層拡がるものと期待されています。</a:t>
            </a:r>
          </a:p>
          <a:p>
            <a:r>
              <a:rPr lang="ja-JP" altLang="en-US"/>
              <a:t/>
            </a:r>
            <a:br>
              <a:rPr lang="ja-JP" altLang="en-US"/>
            </a:br>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23</a:t>
            </a:fld>
            <a:endParaRPr kumimoji="1" lang="ja-JP" altLang="en-US"/>
          </a:p>
        </p:txBody>
      </p:sp>
    </p:spTree>
    <p:extLst>
      <p:ext uri="{BB962C8B-B14F-4D97-AF65-F5344CB8AC3E}">
        <p14:creationId xmlns:p14="http://schemas.microsoft.com/office/powerpoint/2010/main" val="555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■トレンドを知るとはどういうことか？</a:t>
            </a:r>
          </a:p>
          <a:p>
            <a:r>
              <a:rPr kumimoji="1" lang="ja-JP" altLang="ja-JP" sz="1200" kern="1200" dirty="0">
                <a:solidFill>
                  <a:schemeClr val="tx1"/>
                </a:solidFill>
                <a:effectLst/>
                <a:latin typeface="+mn-lt"/>
                <a:ea typeface="+mn-ea"/>
                <a:cs typeface="+mn-cs"/>
              </a:rPr>
              <a:t>「トレンド（</a:t>
            </a:r>
            <a:r>
              <a:rPr kumimoji="1" lang="en-US" altLang="ja-JP" sz="1200" kern="1200" dirty="0">
                <a:solidFill>
                  <a:schemeClr val="tx1"/>
                </a:solidFill>
                <a:effectLst/>
                <a:latin typeface="+mn-lt"/>
                <a:ea typeface="+mn-ea"/>
                <a:cs typeface="+mn-cs"/>
              </a:rPr>
              <a:t>Trend</a:t>
            </a:r>
            <a:r>
              <a:rPr kumimoji="1" lang="ja-JP" altLang="ja-JP" sz="1200" kern="1200" dirty="0">
                <a:solidFill>
                  <a:schemeClr val="tx1"/>
                </a:solidFill>
                <a:effectLst/>
                <a:latin typeface="+mn-lt"/>
                <a:ea typeface="+mn-ea"/>
                <a:cs typeface="+mn-cs"/>
              </a:rPr>
              <a:t>）」という言葉を辞書で調べると「流行」、「傾向」、「動向」と説明されています。古典英語では、「回転する」、あるいは「向く」といった説明もありました。こんな説明を頼りに考えてみると、「過去から現在を通り越して未来に向かう流れ」すなわち「時流」という解釈もできそうです。</a:t>
            </a:r>
          </a:p>
          <a:p>
            <a:r>
              <a:rPr kumimoji="1" lang="ja-JP" altLang="ja-JP" sz="1200" kern="1200" dirty="0">
                <a:solidFill>
                  <a:schemeClr val="tx1"/>
                </a:solidFill>
                <a:effectLst/>
                <a:latin typeface="+mn-lt"/>
                <a:ea typeface="+mn-ea"/>
                <a:cs typeface="+mn-cs"/>
              </a:rPr>
              <a:t>そう考えれば、「トレンドを知る」とは、ネットや雑誌、書籍に散在する最新のキーワードを脳みそにコピペして並べることでもなければ、その説明を辞書のように暗記することでもなさそうです。ならば、つぎのように整理してみてはどうでしょう。</a:t>
            </a:r>
          </a:p>
          <a:p>
            <a:pPr lvl="0"/>
            <a:r>
              <a:rPr kumimoji="1" lang="ja-JP" altLang="ja-JP" sz="1200" kern="1200" dirty="0">
                <a:solidFill>
                  <a:schemeClr val="tx1"/>
                </a:solidFill>
                <a:effectLst/>
                <a:latin typeface="+mn-lt"/>
                <a:ea typeface="+mn-ea"/>
                <a:cs typeface="+mn-cs"/>
              </a:rPr>
              <a:t>過去を知る：歴史的背景や当時のニーズを知ること</a:t>
            </a:r>
          </a:p>
          <a:p>
            <a:pPr lvl="0"/>
            <a:r>
              <a:rPr kumimoji="1" lang="ja-JP" altLang="ja-JP" sz="1200" kern="1200" dirty="0">
                <a:solidFill>
                  <a:schemeClr val="tx1"/>
                </a:solidFill>
                <a:effectLst/>
                <a:latin typeface="+mn-lt"/>
                <a:ea typeface="+mn-ea"/>
                <a:cs typeface="+mn-cs"/>
              </a:rPr>
              <a:t>現在を知る：お互いの役割や関係、構造を知ること</a:t>
            </a:r>
          </a:p>
          <a:p>
            <a:pPr lvl="0"/>
            <a:r>
              <a:rPr kumimoji="1" lang="ja-JP" altLang="ja-JP" sz="1200" kern="1200" dirty="0">
                <a:solidFill>
                  <a:schemeClr val="tx1"/>
                </a:solidFill>
                <a:effectLst/>
                <a:latin typeface="+mn-lt"/>
                <a:ea typeface="+mn-ea"/>
                <a:cs typeface="+mn-cs"/>
              </a:rPr>
              <a:t>未来を知る：これから起こる変化や影響を知ること</a:t>
            </a:r>
          </a:p>
          <a:p>
            <a:r>
              <a:rPr kumimoji="1" lang="ja-JP" altLang="ja-JP" sz="1200" kern="1200" dirty="0">
                <a:solidFill>
                  <a:schemeClr val="tx1"/>
                </a:solidFill>
                <a:effectLst/>
                <a:latin typeface="+mn-lt"/>
                <a:ea typeface="+mn-ea"/>
                <a:cs typeface="+mn-cs"/>
              </a:rPr>
              <a:t>特に「ニーズ」を知ることは、とても大切なことです。例えば「クラウド」は、始めに「クラウド」というテクノロジーがあったから世の中が注目したのではありません。まずはクラウドを求める理由が世の中にあったのです。そして、「クラウド」は世の中に受け入れられ生き残ってきました。そして世の中のニーズにさらに応えようとして完成度を高め、ますます注目を集めるようになったのです。やがては新しいテクノロジーと融合することや置き換えられることで、その役目を終えてゆくのです。</a:t>
            </a:r>
          </a:p>
          <a:p>
            <a:r>
              <a:rPr kumimoji="1" lang="ja-JP" altLang="ja-JP" sz="1200" kern="1200" dirty="0">
                <a:solidFill>
                  <a:schemeClr val="tx1"/>
                </a:solidFill>
                <a:effectLst/>
                <a:latin typeface="+mn-lt"/>
                <a:ea typeface="+mn-ea"/>
                <a:cs typeface="+mn-cs"/>
              </a:rPr>
              <a:t>ニーズを知れば、その価値が分かります。ニーズの変化を知れば、やがて私たちの社会やビジネスが、どのようになってゆくかを予測することができます。そんな時間の流れを、ひとつの物語として捉えることが「トレンドを知る」ということなのです。</a:t>
            </a:r>
          </a:p>
          <a:p>
            <a:r>
              <a:rPr kumimoji="1" lang="en-US" altLang="ja-JP" sz="1200" kern="1200" dirty="0">
                <a:solidFill>
                  <a:schemeClr val="tx1"/>
                </a:solidFill>
                <a:effectLst/>
                <a:latin typeface="+mn-lt"/>
                <a:ea typeface="+mn-ea"/>
                <a:cs typeface="+mn-cs"/>
              </a:rPr>
              <a:t/>
            </a:r>
            <a:br>
              <a:rPr kumimoji="1" lang="en-US" altLang="ja-JP" sz="1200" kern="1200" dirty="0">
                <a:solidFill>
                  <a:schemeClr val="tx1"/>
                </a:solidFill>
                <a:effectLst/>
                <a:latin typeface="+mn-lt"/>
                <a:ea typeface="+mn-ea"/>
                <a:cs typeface="+mn-cs"/>
              </a:rPr>
            </a:b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は、いまどこに向かっているのでしょうか？</a:t>
            </a:r>
          </a:p>
          <a:p>
            <a:r>
              <a:rPr kumimoji="1" lang="ja-JP" altLang="ja-JP" sz="1200" kern="1200" dirty="0">
                <a:solidFill>
                  <a:schemeClr val="tx1"/>
                </a:solidFill>
                <a:effectLst/>
                <a:latin typeface="+mn-lt"/>
                <a:ea typeface="+mn-ea"/>
                <a:cs typeface="+mn-cs"/>
              </a:rPr>
              <a:t>いま私たちはこれまでにないパラダイムの転換に直面しています。</a:t>
            </a:r>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年代の前半に登場したインターネットが、</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と私たちの関係を大きく変えることとになりました。それを土台に、クラウド、人工知能、</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（モノのインターネット）など、これまでの常識を上書きするようなテクノロジーの登場が折り重なり、お互いに影響を及ぼし合っています。</a:t>
            </a:r>
          </a:p>
          <a:p>
            <a:r>
              <a:rPr kumimoji="1" lang="ja-JP" altLang="ja-JP" sz="1200" kern="1200" dirty="0">
                <a:solidFill>
                  <a:schemeClr val="tx1"/>
                </a:solidFill>
                <a:effectLst/>
                <a:latin typeface="+mn-lt"/>
                <a:ea typeface="+mn-ea"/>
                <a:cs typeface="+mn-cs"/>
              </a:rPr>
              <a:t>かつて大型コンピューターであるメインフレームが、小型のオフコンやミニコン、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置き換わったような、あるいは集中処理から分散処理やクライアントサーバーに移行してきたような、「機能や役割はそのままに、その繋がり方や役割分担が変わった」といった分かりやすいものではありません。そのことが</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トレンドの理解を難しくしているのです。ただ、それは無秩序なものではありません。キーとなるテクノロジーは、お互いに役割を分かちながら大きな仕組みとして機能しています。</a:t>
            </a:r>
          </a:p>
          <a:p>
            <a:r>
              <a:rPr kumimoji="1" lang="ja-JP" altLang="ja-JP" sz="1200" kern="1200" dirty="0">
                <a:solidFill>
                  <a:schemeClr val="tx1"/>
                </a:solidFill>
                <a:effectLst/>
                <a:latin typeface="+mn-lt"/>
                <a:ea typeface="+mn-ea"/>
                <a:cs typeface="+mn-cs"/>
              </a:rPr>
              <a:t>そんな「</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トレンド」を１枚のチャートにまとめてみました。解説と共にご覧頂ければ、その全体像を大きく見渡していだくことができるはずです。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■現実世界をデジタル・データ化する</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とソーシャル・メディア</a:t>
            </a:r>
          </a:p>
          <a:p>
            <a:r>
              <a:rPr kumimoji="1" lang="ja-JP" altLang="ja-JP" sz="1200" kern="1200" dirty="0">
                <a:solidFill>
                  <a:schemeClr val="tx1"/>
                </a:solidFill>
                <a:effectLst/>
                <a:latin typeface="+mn-lt"/>
                <a:ea typeface="+mn-ea"/>
                <a:cs typeface="+mn-cs"/>
              </a:rPr>
              <a:t>私たちの住む「現実世界（</a:t>
            </a:r>
            <a:r>
              <a:rPr kumimoji="1" lang="en-US" altLang="ja-JP" sz="1200" kern="1200" dirty="0">
                <a:solidFill>
                  <a:schemeClr val="tx1"/>
                </a:solidFill>
                <a:effectLst/>
                <a:latin typeface="+mn-lt"/>
                <a:ea typeface="+mn-ea"/>
                <a:cs typeface="+mn-cs"/>
              </a:rPr>
              <a:t>Physical World</a:t>
            </a:r>
            <a:r>
              <a:rPr kumimoji="1" lang="ja-JP" altLang="ja-JP" sz="1200" kern="1200" dirty="0">
                <a:solidFill>
                  <a:schemeClr val="tx1"/>
                </a:solidFill>
                <a:effectLst/>
                <a:latin typeface="+mn-lt"/>
                <a:ea typeface="+mn-ea"/>
                <a:cs typeface="+mn-cs"/>
              </a:rPr>
              <a:t>）」は、様々なモノと多くのヒトで満ちあふれています。それらが、お互いに関係を持ち、影響を及ぼし合いながら社会や経済を動かしています。そんな現実世界はアナログで、連続的で途切れることのない時間と物質によって満たされています。地理的な距離はモノやヒトを隔てる絶対的な壁であり、時間は不可逆的で巻き戻すことはできません。</a:t>
            </a:r>
          </a:p>
          <a:p>
            <a:r>
              <a:rPr kumimoji="1" lang="ja-JP" altLang="ja-JP" sz="1200" kern="1200" dirty="0">
                <a:solidFill>
                  <a:schemeClr val="tx1"/>
                </a:solidFill>
                <a:effectLst/>
                <a:latin typeface="+mn-lt"/>
                <a:ea typeface="+mn-ea"/>
                <a:cs typeface="+mn-cs"/>
              </a:rPr>
              <a:t>そんなアナログな現実世界をモノに組み込まれたセンサーによってデジタル・データとして捉えようという仕組みが</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（モノのインターネット／</a:t>
            </a:r>
            <a:r>
              <a:rPr kumimoji="1" lang="en-US" altLang="ja-JP" sz="1200" kern="1200" dirty="0">
                <a:solidFill>
                  <a:schemeClr val="tx1"/>
                </a:solidFill>
                <a:effectLst/>
                <a:latin typeface="+mn-lt"/>
                <a:ea typeface="+mn-ea"/>
                <a:cs typeface="+mn-cs"/>
              </a:rPr>
              <a:t>Internet of Things</a:t>
            </a:r>
            <a:r>
              <a:rPr kumimoji="1" lang="ja-JP" altLang="ja-JP" sz="1200" kern="1200" dirty="0">
                <a:solidFill>
                  <a:schemeClr val="tx1"/>
                </a:solidFill>
                <a:effectLst/>
                <a:latin typeface="+mn-lt"/>
                <a:ea typeface="+mn-ea"/>
                <a:cs typeface="+mn-cs"/>
              </a:rPr>
              <a:t>）です。</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により、「現実世界のデジタル・コピーが作られてゆく」と解釈することもできます。そんな時々刻々の状態を写し撮ったデジタル・コピーが、インターネットの向こうにあるクラウド・コンピューティングの世界、すなわち「サイバー世界（</a:t>
            </a:r>
            <a:r>
              <a:rPr kumimoji="1" lang="en-US" altLang="ja-JP" sz="1200" kern="1200" dirty="0">
                <a:solidFill>
                  <a:schemeClr val="tx1"/>
                </a:solidFill>
                <a:effectLst/>
                <a:latin typeface="+mn-lt"/>
                <a:ea typeface="+mn-ea"/>
                <a:cs typeface="+mn-cs"/>
              </a:rPr>
              <a:t>Cyber World</a:t>
            </a:r>
            <a:r>
              <a:rPr kumimoji="1" lang="ja-JP" altLang="ja-JP" sz="1200" kern="1200" dirty="0">
                <a:solidFill>
                  <a:schemeClr val="tx1"/>
                </a:solidFill>
                <a:effectLst/>
                <a:latin typeface="+mn-lt"/>
                <a:ea typeface="+mn-ea"/>
                <a:cs typeface="+mn-cs"/>
              </a:rPr>
              <a:t>）」に送られ、積み上げられてゆきます。</a:t>
            </a:r>
          </a:p>
          <a:p>
            <a:r>
              <a:rPr kumimoji="1" lang="ja-JP" altLang="ja-JP" sz="1200" kern="1200" dirty="0">
                <a:solidFill>
                  <a:schemeClr val="tx1"/>
                </a:solidFill>
                <a:effectLst/>
                <a:latin typeface="+mn-lt"/>
                <a:ea typeface="+mn-ea"/>
                <a:cs typeface="+mn-cs"/>
              </a:rPr>
              <a:t>このデジタル・コピーは、「現実世界とうりふたつのデジタルな双子の兄弟」という意味で「デジタル・ツイン（</a:t>
            </a:r>
            <a:r>
              <a:rPr kumimoji="1" lang="en-US" altLang="ja-JP" sz="1200" kern="1200" dirty="0">
                <a:solidFill>
                  <a:schemeClr val="tx1"/>
                </a:solidFill>
                <a:effectLst/>
                <a:latin typeface="+mn-lt"/>
                <a:ea typeface="+mn-ea"/>
                <a:cs typeface="+mn-cs"/>
              </a:rPr>
              <a:t>Digital Twin</a:t>
            </a:r>
            <a:r>
              <a:rPr kumimoji="1" lang="ja-JP" altLang="ja-JP" sz="1200" kern="1200" dirty="0">
                <a:solidFill>
                  <a:schemeClr val="tx1"/>
                </a:solidFill>
                <a:effectLst/>
                <a:latin typeface="+mn-lt"/>
                <a:ea typeface="+mn-ea"/>
                <a:cs typeface="+mn-cs"/>
              </a:rPr>
              <a:t>）」とも呼ばれています。</a:t>
            </a:r>
          </a:p>
          <a:p>
            <a:r>
              <a:rPr kumimoji="1" lang="ja-JP" altLang="ja-JP" sz="1200" kern="1200" dirty="0">
                <a:solidFill>
                  <a:schemeClr val="tx1"/>
                </a:solidFill>
                <a:effectLst/>
                <a:latin typeface="+mn-lt"/>
                <a:ea typeface="+mn-ea"/>
                <a:cs typeface="+mn-cs"/>
              </a:rPr>
              <a:t>そんなデジタル・ツインはサイバー世界のデータですから、地理的距離を一瞬にして行きでき、時間を自由に遡ることができます。それにより、</a:t>
            </a:r>
          </a:p>
          <a:p>
            <a:pPr lvl="0"/>
            <a:r>
              <a:rPr kumimoji="1" lang="ja-JP" altLang="ja-JP" sz="1200" kern="1200" dirty="0">
                <a:solidFill>
                  <a:schemeClr val="tx1"/>
                </a:solidFill>
                <a:effectLst/>
                <a:latin typeface="+mn-lt"/>
                <a:ea typeface="+mn-ea"/>
                <a:cs typeface="+mn-cs"/>
              </a:rPr>
              <a:t>これまでには考えられなかった新しいヒトやモノ、あるいはプロセスの組合せを生みだす。</a:t>
            </a:r>
          </a:p>
          <a:p>
            <a:pPr lvl="0"/>
            <a:r>
              <a:rPr kumimoji="1" lang="ja-JP" altLang="ja-JP" sz="1200" kern="1200" dirty="0">
                <a:solidFill>
                  <a:schemeClr val="tx1"/>
                </a:solidFill>
                <a:effectLst/>
                <a:latin typeface="+mn-lt"/>
                <a:ea typeface="+mn-ea"/>
                <a:cs typeface="+mn-cs"/>
              </a:rPr>
              <a:t>過去のデジタル・ツインに埋め込まれている事実から、ものごとの因果関係や原因を見つけ出す。</a:t>
            </a:r>
          </a:p>
          <a:p>
            <a:pPr lvl="0"/>
            <a:r>
              <a:rPr kumimoji="1" lang="ja-JP" altLang="ja-JP" sz="1200" kern="1200" dirty="0">
                <a:solidFill>
                  <a:schemeClr val="tx1"/>
                </a:solidFill>
                <a:effectLst/>
                <a:latin typeface="+mn-lt"/>
                <a:ea typeface="+mn-ea"/>
                <a:cs typeface="+mn-cs"/>
              </a:rPr>
              <a:t>いまどうなっているかをリアルタイムに教えてくれる。</a:t>
            </a:r>
          </a:p>
          <a:p>
            <a:pPr lvl="0"/>
            <a:r>
              <a:rPr kumimoji="1" lang="ja-JP" altLang="ja-JP" sz="1200" kern="1200" dirty="0">
                <a:solidFill>
                  <a:schemeClr val="tx1"/>
                </a:solidFill>
                <a:effectLst/>
                <a:latin typeface="+mn-lt"/>
                <a:ea typeface="+mn-ea"/>
                <a:cs typeface="+mn-cs"/>
              </a:rPr>
              <a:t>データに刻み込まれた規則性を見つけ出し、そこから未来を予見できる。</a:t>
            </a:r>
          </a:p>
          <a:p>
            <a:r>
              <a:rPr kumimoji="1" lang="ja-JP" altLang="ja-JP" sz="1200" kern="1200" dirty="0">
                <a:solidFill>
                  <a:schemeClr val="tx1"/>
                </a:solidFill>
                <a:effectLst/>
                <a:latin typeface="+mn-lt"/>
                <a:ea typeface="+mn-ea"/>
                <a:cs typeface="+mn-cs"/>
              </a:rPr>
              <a:t>具体的には、スマートフォンには、位置情報を取得する</a:t>
            </a:r>
            <a:r>
              <a:rPr kumimoji="1" lang="en-US" altLang="ja-JP" sz="1200" kern="1200" dirty="0">
                <a:solidFill>
                  <a:schemeClr val="tx1"/>
                </a:solidFill>
                <a:effectLst/>
                <a:latin typeface="+mn-lt"/>
                <a:ea typeface="+mn-ea"/>
                <a:cs typeface="+mn-cs"/>
              </a:rPr>
              <a:t>GPS</a:t>
            </a:r>
            <a:r>
              <a:rPr kumimoji="1" lang="ja-JP" altLang="ja-JP" sz="1200" kern="1200" dirty="0">
                <a:solidFill>
                  <a:schemeClr val="tx1"/>
                </a:solidFill>
                <a:effectLst/>
                <a:latin typeface="+mn-lt"/>
                <a:ea typeface="+mn-ea"/>
                <a:cs typeface="+mn-cs"/>
              </a:rPr>
              <a:t>や身体の動きや動作を取得する様々なセンサーが組み込まれています。私たちが、それを持ち歩き使用することで、日常の生活や活動がデータ化されます。ウェアラブルは身体に密着し、脈拍や発汗、体温などの身体状態がデータ化されます。</a:t>
            </a:r>
          </a:p>
          <a:p>
            <a:r>
              <a:rPr kumimoji="1" lang="ja-JP" altLang="ja-JP" sz="1200" kern="1200" dirty="0">
                <a:solidFill>
                  <a:schemeClr val="tx1"/>
                </a:solidFill>
                <a:effectLst/>
                <a:latin typeface="+mn-lt"/>
                <a:ea typeface="+mn-ea"/>
                <a:cs typeface="+mn-cs"/>
              </a:rPr>
              <a:t>自動車には既に</a:t>
            </a:r>
            <a:r>
              <a:rPr kumimoji="1" lang="en-US" altLang="ja-JP" sz="1200" kern="1200" dirty="0">
                <a:solidFill>
                  <a:schemeClr val="tx1"/>
                </a:solidFill>
                <a:effectLst/>
                <a:latin typeface="+mn-lt"/>
                <a:ea typeface="+mn-ea"/>
                <a:cs typeface="+mn-cs"/>
              </a:rPr>
              <a:t>100</a:t>
            </a:r>
            <a:r>
              <a:rPr kumimoji="1" lang="ja-JP" altLang="ja-JP" sz="1200" kern="1200" dirty="0">
                <a:solidFill>
                  <a:schemeClr val="tx1"/>
                </a:solidFill>
                <a:effectLst/>
                <a:latin typeface="+mn-lt"/>
                <a:ea typeface="+mn-ea"/>
                <a:cs typeface="+mn-cs"/>
              </a:rPr>
              <a:t>ほどのセンサーが組み込まれています。住宅や家電製品、空調設備や照明器具などの「モノ」にもセンサーが組み込まれ、様々な出来事がデータ化されようとしています。それらがインターネットにつながり、取得したデータを送り出す仕組みが作られつつあります。</a:t>
            </a:r>
          </a:p>
          <a:p>
            <a:r>
              <a:rPr kumimoji="1" lang="ja-JP" altLang="ja-JP" sz="1200" kern="1200" dirty="0">
                <a:solidFill>
                  <a:schemeClr val="tx1"/>
                </a:solidFill>
                <a:effectLst/>
                <a:latin typeface="+mn-lt"/>
                <a:ea typeface="+mn-ea"/>
                <a:cs typeface="+mn-cs"/>
              </a:rPr>
              <a:t>デジタル・ツインを築く役割を担うもうひとつの仕組みが「ソーシャル・メディア」です。例えば、私たちはスマートフォンやタブレットを使い、</a:t>
            </a:r>
            <a:r>
              <a:rPr kumimoji="1" lang="en-US" altLang="ja-JP" sz="1200" kern="1200" dirty="0">
                <a:solidFill>
                  <a:schemeClr val="tx1"/>
                </a:solidFill>
                <a:effectLst/>
                <a:latin typeface="+mn-lt"/>
                <a:ea typeface="+mn-ea"/>
                <a:cs typeface="+mn-cs"/>
              </a:rPr>
              <a:t>Facebook</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LINE</a:t>
            </a:r>
            <a:r>
              <a:rPr kumimoji="1" lang="ja-JP" altLang="ja-JP" sz="1200" kern="1200" dirty="0">
                <a:solidFill>
                  <a:schemeClr val="tx1"/>
                </a:solidFill>
                <a:effectLst/>
                <a:latin typeface="+mn-lt"/>
                <a:ea typeface="+mn-ea"/>
                <a:cs typeface="+mn-cs"/>
              </a:rPr>
              <a:t>などで、写真や動画、自分の居場所の情報をデジタル・データにしてネットに送り出しています。また、流行や話題、製品やサービスの評判について、地域や時間を越えて様々な人たちと意見を交換しています。また「友達になる」や「フォローする」ことで、ヒトとヒトとのつながり（ソーシャル・グラフ）についての情報を生みだし、インターネットに送り出しています。</a:t>
            </a:r>
          </a:p>
          <a:p>
            <a:r>
              <a:rPr kumimoji="1" lang="ja-JP" altLang="ja-JP" sz="1200" kern="1200" dirty="0">
                <a:solidFill>
                  <a:schemeClr val="tx1"/>
                </a:solidFill>
                <a:effectLst/>
                <a:latin typeface="+mn-lt"/>
                <a:ea typeface="+mn-ea"/>
                <a:cs typeface="+mn-cs"/>
              </a:rPr>
              <a:t>これらソーシャル・メディアはスマートフォンやタブレットだけではなく、</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と融合して自動車や住宅、家電製品とも繋がり、持ち主に必要な情報を送り出します。また、それらを遠隔から操作できるようにもなります。さらに、自動車会社や様々なサービス提供会社とも繋がり、自動車の点検や整備に関するお知らせを受け取ったり、お勧めのレストランに案内したりするなどの便宜をもたらしてくれます。</a:t>
            </a:r>
          </a:p>
          <a:p>
            <a:r>
              <a:rPr kumimoji="1" lang="ja-JP" altLang="ja-JP" sz="1200" kern="1200" dirty="0">
                <a:solidFill>
                  <a:schemeClr val="tx1"/>
                </a:solidFill>
                <a:effectLst/>
                <a:latin typeface="+mn-lt"/>
                <a:ea typeface="+mn-ea"/>
                <a:cs typeface="+mn-cs"/>
              </a:rPr>
              <a:t>また、自動車や家電製品、工場の設備などの動作や使用状況は、</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機能によってデータとしてメーカーに送られると、それらを分析して保守点検のタイミングを知らせ、製品開発にも活かされます。また家庭の電球に組み込まれたセンサーがインターネットにつながれば、そろそろ電球が切れることをスマートフォンに知らせ代替製品の注文までしてくれるかもしれません。</a:t>
            </a:r>
          </a:p>
          <a:p>
            <a:r>
              <a:rPr kumimoji="1" lang="ja-JP" altLang="ja-JP" sz="1200" kern="1200" dirty="0">
                <a:solidFill>
                  <a:schemeClr val="tx1"/>
                </a:solidFill>
                <a:effectLst/>
                <a:latin typeface="+mn-lt"/>
                <a:ea typeface="+mn-ea"/>
                <a:cs typeface="+mn-cs"/>
              </a:rPr>
              <a:t>モノは、そこに組み込まれたソフトウェアによって制御されています。そのソフトウェアを遠隔から入れ替えることで性能を向上させたり、機能を追加したりすることができるようになります。その一方で、そこでやり取りされるデータは、個々人の行動や趣味嗜好を捉え、マーケティングのためにも利用されることになります。</a:t>
            </a:r>
          </a:p>
          <a:p>
            <a:r>
              <a:rPr kumimoji="1" lang="ja-JP" altLang="ja-JP" sz="1200" kern="1200" dirty="0">
                <a:solidFill>
                  <a:schemeClr val="tx1"/>
                </a:solidFill>
                <a:effectLst/>
                <a:latin typeface="+mn-lt"/>
                <a:ea typeface="+mn-ea"/>
                <a:cs typeface="+mn-cs"/>
              </a:rPr>
              <a:t>インターネットにつながっているモノやスマートフォン、タブレットは、</a:t>
            </a:r>
            <a:r>
              <a:rPr kumimoji="1" lang="en-US" altLang="ja-JP" sz="1200" kern="1200" dirty="0">
                <a:solidFill>
                  <a:schemeClr val="tx1"/>
                </a:solidFill>
                <a:effectLst/>
                <a:latin typeface="+mn-lt"/>
                <a:ea typeface="+mn-ea"/>
                <a:cs typeface="+mn-cs"/>
              </a:rPr>
              <a:t>2009</a:t>
            </a:r>
            <a:r>
              <a:rPr kumimoji="1" lang="ja-JP" altLang="ja-JP" sz="1200" kern="1200" dirty="0">
                <a:solidFill>
                  <a:schemeClr val="tx1"/>
                </a:solidFill>
                <a:effectLst/>
                <a:latin typeface="+mn-lt"/>
                <a:ea typeface="+mn-ea"/>
                <a:cs typeface="+mn-cs"/>
              </a:rPr>
              <a:t>年に</a:t>
            </a:r>
            <a:r>
              <a:rPr kumimoji="1" lang="en-US" altLang="ja-JP" sz="1200" kern="1200" dirty="0">
                <a:solidFill>
                  <a:schemeClr val="tx1"/>
                </a:solidFill>
                <a:effectLst/>
                <a:latin typeface="+mn-lt"/>
                <a:ea typeface="+mn-ea"/>
                <a:cs typeface="+mn-cs"/>
              </a:rPr>
              <a:t>25</a:t>
            </a:r>
            <a:r>
              <a:rPr kumimoji="1" lang="ja-JP" altLang="ja-JP" sz="1200" kern="1200" dirty="0">
                <a:solidFill>
                  <a:schemeClr val="tx1"/>
                </a:solidFill>
                <a:effectLst/>
                <a:latin typeface="+mn-lt"/>
                <a:ea typeface="+mn-ea"/>
                <a:cs typeface="+mn-cs"/>
              </a:rPr>
              <a:t>億個だったものが</a:t>
            </a:r>
            <a:r>
              <a:rPr kumimoji="1" lang="en-US" altLang="ja-JP" sz="1200" kern="1200" dirty="0">
                <a:solidFill>
                  <a:schemeClr val="tx1"/>
                </a:solidFill>
                <a:effectLst/>
                <a:latin typeface="+mn-lt"/>
                <a:ea typeface="+mn-ea"/>
                <a:cs typeface="+mn-cs"/>
              </a:rPr>
              <a:t>2020</a:t>
            </a:r>
            <a:r>
              <a:rPr kumimoji="1" lang="ja-JP" altLang="ja-JP" sz="1200" kern="1200" dirty="0">
                <a:solidFill>
                  <a:schemeClr val="tx1"/>
                </a:solidFill>
                <a:effectLst/>
                <a:latin typeface="+mn-lt"/>
                <a:ea typeface="+mn-ea"/>
                <a:cs typeface="+mn-cs"/>
              </a:rPr>
              <a:t>年には</a:t>
            </a:r>
            <a:r>
              <a:rPr kumimoji="1" lang="en-US" altLang="ja-JP" sz="1200" kern="1200" dirty="0">
                <a:solidFill>
                  <a:schemeClr val="tx1"/>
                </a:solidFill>
                <a:effectLst/>
                <a:latin typeface="+mn-lt"/>
                <a:ea typeface="+mn-ea"/>
                <a:cs typeface="+mn-cs"/>
              </a:rPr>
              <a:t>300</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500</a:t>
            </a:r>
            <a:r>
              <a:rPr kumimoji="1" lang="ja-JP" altLang="ja-JP" sz="1200" kern="1200" dirty="0">
                <a:solidFill>
                  <a:schemeClr val="tx1"/>
                </a:solidFill>
                <a:effectLst/>
                <a:latin typeface="+mn-lt"/>
                <a:ea typeface="+mn-ea"/>
                <a:cs typeface="+mn-cs"/>
              </a:rPr>
              <a:t>億個へと急増するとされています。このように見てゆくと</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とスマート・メディアは、「現実世界をデジタル・データ化」する巨大な仕組みになろうとしているのです。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r>
            <a:br>
              <a:rPr kumimoji="1" lang="en-US" altLang="ja-JP" sz="1200" kern="1200" dirty="0">
                <a:solidFill>
                  <a:schemeClr val="tx1"/>
                </a:solidFill>
                <a:effectLst/>
                <a:latin typeface="+mn-lt"/>
                <a:ea typeface="+mn-ea"/>
                <a:cs typeface="+mn-cs"/>
              </a:rPr>
            </a:br>
            <a:r>
              <a:rPr kumimoji="1" lang="ja-JP" altLang="ja-JP" sz="1200" kern="1200" dirty="0">
                <a:solidFill>
                  <a:schemeClr val="tx1"/>
                </a:solidFill>
                <a:effectLst/>
                <a:latin typeface="+mn-lt"/>
                <a:ea typeface="+mn-ea"/>
                <a:cs typeface="+mn-cs"/>
              </a:rPr>
              <a:t>■最適解を見つけ出す人工知能</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やソーシャル・メディアから生みだされるデータは、インターネットを介して、クラウドに送られます。インターネットにつながるデバイスの数が劇的な拡大を続ける中、そのデータ量は、急速な勢いで増え続けています。このようなデータを「ビック・データ」と呼びます。</a:t>
            </a:r>
          </a:p>
          <a:p>
            <a:r>
              <a:rPr kumimoji="1" lang="ja-JP" altLang="ja-JP" sz="1200" kern="1200" dirty="0">
                <a:solidFill>
                  <a:schemeClr val="tx1"/>
                </a:solidFill>
                <a:effectLst/>
                <a:latin typeface="+mn-lt"/>
                <a:ea typeface="+mn-ea"/>
                <a:cs typeface="+mn-cs"/>
              </a:rPr>
              <a:t>ビッグ・データとして集まった現実世界のデータは、分析（アナリティクス）されなければ、活かされることはありません。しかし、そのデータの内容や形式は多種多様であり、しかも膨大です。そのため、単純な統計解析だけでは、そこにどのような意味や規則性があるのか分からず、価値ある情報を引き出せないのです。この課題を解決する手段として、「人工知能（</a:t>
            </a:r>
            <a:r>
              <a:rPr kumimoji="1" lang="en-US" altLang="ja-JP" sz="1200" kern="1200" dirty="0">
                <a:solidFill>
                  <a:schemeClr val="tx1"/>
                </a:solidFill>
                <a:effectLst/>
                <a:latin typeface="+mn-lt"/>
                <a:ea typeface="+mn-ea"/>
                <a:cs typeface="+mn-cs"/>
              </a:rPr>
              <a:t>AI : Artificial Intelligence</a:t>
            </a:r>
            <a:r>
              <a:rPr kumimoji="1" lang="ja-JP" altLang="ja-JP" sz="1200" kern="1200" dirty="0">
                <a:solidFill>
                  <a:schemeClr val="tx1"/>
                </a:solidFill>
                <a:effectLst/>
                <a:latin typeface="+mn-lt"/>
                <a:ea typeface="+mn-ea"/>
                <a:cs typeface="+mn-cs"/>
              </a:rPr>
              <a:t>）」や、その技術のひとつである「機械学習（</a:t>
            </a:r>
            <a:r>
              <a:rPr kumimoji="1" lang="en-US" altLang="ja-JP" sz="1200" kern="1200" dirty="0">
                <a:solidFill>
                  <a:schemeClr val="tx1"/>
                </a:solidFill>
                <a:effectLst/>
                <a:latin typeface="+mn-lt"/>
                <a:ea typeface="+mn-ea"/>
                <a:cs typeface="+mn-cs"/>
              </a:rPr>
              <a:t>ML</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Machine Learning</a:t>
            </a:r>
            <a:r>
              <a:rPr kumimoji="1" lang="ja-JP" altLang="ja-JP" sz="1200" kern="1200" dirty="0">
                <a:solidFill>
                  <a:schemeClr val="tx1"/>
                </a:solidFill>
                <a:effectLst/>
                <a:latin typeface="+mn-lt"/>
                <a:ea typeface="+mn-ea"/>
                <a:cs typeface="+mn-cs"/>
              </a:rPr>
              <a:t>）」に注目が集まっています。</a:t>
            </a:r>
          </a:p>
          <a:p>
            <a:r>
              <a:rPr kumimoji="1" lang="ja-JP" altLang="ja-JP" sz="1200" kern="1200" dirty="0">
                <a:solidFill>
                  <a:schemeClr val="tx1"/>
                </a:solidFill>
                <a:effectLst/>
                <a:latin typeface="+mn-lt"/>
                <a:ea typeface="+mn-ea"/>
                <a:cs typeface="+mn-cs"/>
              </a:rPr>
              <a:t>例えば、日本語の文書や音声でのやり取りなら、言葉の意味や文脈を理解しなければなりません。また、写真や動画であれば、そこにどのような情景が写っているか、誰が写っているかを解釈できなければ役に立ちません。さらには、誰と誰がどの程度親しいのか、商品やサービスについてどのような話題が交わされたのかといった意味を読み取り、それには何らかの対処が必要なのかといった解釈や判断を行わなくてはなりません。このようなことに「人工知能」が活躍するのです。</a:t>
            </a:r>
          </a:p>
          <a:p>
            <a:r>
              <a:rPr kumimoji="1" lang="ja-JP" altLang="ja-JP" sz="1200" kern="1200" dirty="0">
                <a:solidFill>
                  <a:schemeClr val="tx1"/>
                </a:solidFill>
                <a:effectLst/>
                <a:latin typeface="+mn-lt"/>
                <a:ea typeface="+mn-ea"/>
                <a:cs typeface="+mn-cs"/>
              </a:rPr>
              <a:t>「人工知能」は、かつて人間の経験や知見を整理したルールや判断基準を登録し、それに基づいて知的（に見える）作業をこなすやり方が主流でした。しかし、昨今はビッグ・データを解析し、知的作業をおこなうためのルールや判断基準を作り出す「機械学習」という人工知能の技術を使ったやり方が主流となっています。その背景には、「機械学習」に必要なコンピューターやストレージなどのハードウェアの劇的なコスト低下と高性能化、大規模なデータから効率よく規則性や特徴を見つけ出す「人間の脳活動を参考にした」計算方式（アルゴリズム）である「深層学習（</a:t>
            </a:r>
            <a:r>
              <a:rPr kumimoji="1" lang="en-US" altLang="ja-JP" sz="1200" kern="1200" dirty="0">
                <a:solidFill>
                  <a:schemeClr val="tx1"/>
                </a:solidFill>
                <a:effectLst/>
                <a:latin typeface="+mn-lt"/>
                <a:ea typeface="+mn-ea"/>
                <a:cs typeface="+mn-cs"/>
              </a:rPr>
              <a:t>Deep Learning</a:t>
            </a:r>
            <a:r>
              <a:rPr kumimoji="1" lang="ja-JP" altLang="ja-JP" sz="1200" kern="1200" dirty="0">
                <a:solidFill>
                  <a:schemeClr val="tx1"/>
                </a:solidFill>
                <a:effectLst/>
                <a:latin typeface="+mn-lt"/>
                <a:ea typeface="+mn-ea"/>
                <a:cs typeface="+mn-cs"/>
              </a:rPr>
              <a:t>）」が開発されたことがあります。そのおかげで、画像認識や音声認識、翻訳などの分野では、十分に実用性を持つに至っています。</a:t>
            </a:r>
          </a:p>
          <a:p>
            <a:r>
              <a:rPr kumimoji="1" lang="ja-JP" altLang="ja-JP" sz="1200" kern="1200" dirty="0">
                <a:solidFill>
                  <a:schemeClr val="tx1"/>
                </a:solidFill>
                <a:effectLst/>
                <a:latin typeface="+mn-lt"/>
                <a:ea typeface="+mn-ea"/>
                <a:cs typeface="+mn-cs"/>
              </a:rPr>
              <a:t>また、囲碁の世界チャンピオンに５番勝負を挑み打ち負かしたのも、そんなディープ・ラーニングの成果のひとつであり、特定の知的作業領域では人間の能力を超えるまでになっています。</a:t>
            </a:r>
          </a:p>
          <a:p>
            <a:r>
              <a:rPr kumimoji="1" lang="ja-JP" altLang="ja-JP" sz="1200" kern="1200" dirty="0">
                <a:solidFill>
                  <a:schemeClr val="tx1"/>
                </a:solidFill>
                <a:effectLst/>
                <a:latin typeface="+mn-lt"/>
                <a:ea typeface="+mn-ea"/>
                <a:cs typeface="+mn-cs"/>
              </a:rPr>
              <a:t>そんな人工知能の技術を使い、全体としての効率を落とすことなく、個々人や個別の事情に「最適化された答え（最適解）」を見つけ出すことができるようになります。それにより、</a:t>
            </a:r>
          </a:p>
          <a:p>
            <a:pPr lvl="0"/>
            <a:r>
              <a:rPr kumimoji="1" lang="ja-JP" altLang="ja-JP" sz="1200" kern="1200" dirty="0">
                <a:solidFill>
                  <a:schemeClr val="tx1"/>
                </a:solidFill>
                <a:effectLst/>
                <a:latin typeface="+mn-lt"/>
                <a:ea typeface="+mn-ea"/>
                <a:cs typeface="+mn-cs"/>
              </a:rPr>
              <a:t>「ヒトが</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にあわせる」のではなく、「</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がヒトに合わせる」つまり、ヒトに寄り添う</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が普及する。</a:t>
            </a:r>
          </a:p>
          <a:p>
            <a:pPr lvl="0"/>
            <a:r>
              <a:rPr kumimoji="1" lang="ja-JP" altLang="ja-JP" sz="1200" kern="1200" dirty="0">
                <a:solidFill>
                  <a:schemeClr val="tx1"/>
                </a:solidFill>
                <a:effectLst/>
                <a:latin typeface="+mn-lt"/>
                <a:ea typeface="+mn-ea"/>
                <a:cs typeface="+mn-cs"/>
              </a:rPr>
              <a:t>自ら状況を学習し、判断・行動する自動化や自律化の仕組みが、人間にしかできなかったことを代わりにやってくれる。</a:t>
            </a:r>
          </a:p>
          <a:p>
            <a:pPr lvl="0"/>
            <a:r>
              <a:rPr kumimoji="1" lang="ja-JP" altLang="ja-JP" sz="1200" kern="1200" dirty="0">
                <a:solidFill>
                  <a:schemeClr val="tx1"/>
                </a:solidFill>
                <a:effectLst/>
                <a:latin typeface="+mn-lt"/>
                <a:ea typeface="+mn-ea"/>
                <a:cs typeface="+mn-cs"/>
              </a:rPr>
              <a:t>膨大なデータから見つけ出した規則性や関係性から、未来に何が起こるかを高い精度で予見できる。</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■ビジネス環境の変化に即応するための</a:t>
            </a:r>
            <a:r>
              <a:rPr kumimoji="1" lang="en-US" altLang="ja-JP" sz="1200" kern="1200" dirty="0">
                <a:solidFill>
                  <a:schemeClr val="tx1"/>
                </a:solidFill>
                <a:effectLst/>
                <a:latin typeface="+mn-lt"/>
                <a:ea typeface="+mn-ea"/>
                <a:cs typeface="+mn-cs"/>
              </a:rPr>
              <a:t>DevOps</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インターネットでつながる世の中では、どこかで起きた出来事が、直ちに世界の隅々に知れ渡り、人々の行動やビジネス判断に影響を与えます。</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やソーシャル・メディアは、その影響力をさらに増幅しています。</a:t>
            </a:r>
          </a:p>
          <a:p>
            <a:r>
              <a:rPr kumimoji="1" lang="ja-JP" altLang="ja-JP" sz="1200" kern="1200" dirty="0">
                <a:solidFill>
                  <a:schemeClr val="tx1"/>
                </a:solidFill>
                <a:effectLst/>
                <a:latin typeface="+mn-lt"/>
                <a:ea typeface="+mn-ea"/>
                <a:cs typeface="+mn-cs"/>
              </a:rPr>
              <a:t>人工知能が、そんなビジネス環境の変化を受け取り、ある程度の柔軟性は担保してくれるかもしれません。しかし、変化に対応して新たなビジネスの仕組みを作り出すほどの能力はなく、そこはヒトが役割を担うことになり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ビジネス環境が変化すれば、その変化に対応して新たなビジネス・プロセスを作らなければなりません。その変化のスピードは加速しています。そのスピードに即応できることが、生き残りの条件となるでしょう。そうなれば、これまでのようにハードウェアを購入してインフラを構築し、業務要件を洗い出し、仕様書を固めてプログラムを書いているようでは対応できません。</a:t>
            </a:r>
          </a:p>
          <a:p>
            <a:r>
              <a:rPr kumimoji="1" lang="ja-JP" altLang="ja-JP" sz="1200" kern="1200" dirty="0">
                <a:solidFill>
                  <a:schemeClr val="tx1"/>
                </a:solidFill>
                <a:effectLst/>
                <a:latin typeface="+mn-lt"/>
                <a:ea typeface="+mn-ea"/>
                <a:cs typeface="+mn-cs"/>
              </a:rPr>
              <a:t>変化に即応し、変更変化にも柔軟に対応できるアジャイル開発や、開発したアプリケーションを直ちに本番環境で実行するための開発と運用の新たな取り組みである「</a:t>
            </a:r>
            <a:r>
              <a:rPr kumimoji="1" lang="en-US" altLang="ja-JP" sz="1200" kern="1200" dirty="0">
                <a:solidFill>
                  <a:schemeClr val="tx1"/>
                </a:solidFill>
                <a:effectLst/>
                <a:latin typeface="+mn-lt"/>
                <a:ea typeface="+mn-ea"/>
                <a:cs typeface="+mn-cs"/>
              </a:rPr>
              <a:t>DevOps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Development</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Operation</a:t>
            </a:r>
            <a:r>
              <a:rPr kumimoji="1" lang="ja-JP" altLang="ja-JP" sz="1200" kern="1200" dirty="0">
                <a:solidFill>
                  <a:schemeClr val="tx1"/>
                </a:solidFill>
                <a:effectLst/>
                <a:latin typeface="+mn-lt"/>
                <a:ea typeface="+mn-ea"/>
                <a:cs typeface="+mn-cs"/>
              </a:rPr>
              <a:t>）」は不可欠となります。そうなると開発や運用はインフラの存在を意識していては、とても迅速で柔軟な対応は実現できません。</a:t>
            </a:r>
          </a:p>
          <a:p>
            <a:r>
              <a:rPr kumimoji="1" lang="ja-JP" altLang="ja-JP" sz="1200" kern="1200" dirty="0">
                <a:solidFill>
                  <a:schemeClr val="tx1"/>
                </a:solidFill>
                <a:effectLst/>
                <a:latin typeface="+mn-lt"/>
                <a:ea typeface="+mn-ea"/>
                <a:cs typeface="+mn-cs"/>
              </a:rPr>
              <a:t>そこで、クラウドが提供するアプリケーション・サービス（</a:t>
            </a:r>
            <a:r>
              <a:rPr kumimoji="1" lang="en-US" altLang="ja-JP" sz="1200" kern="1200" dirty="0">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Software as a Service</a:t>
            </a:r>
            <a:r>
              <a:rPr kumimoji="1" lang="ja-JP" altLang="ja-JP" sz="1200" kern="1200" dirty="0">
                <a:solidFill>
                  <a:schemeClr val="tx1"/>
                </a:solidFill>
                <a:effectLst/>
                <a:latin typeface="+mn-lt"/>
                <a:ea typeface="+mn-ea"/>
                <a:cs typeface="+mn-cs"/>
              </a:rPr>
              <a:t>）やアプリケーションに必要となる機能モジュールや開発、実行環境を提供してくれる</a:t>
            </a:r>
            <a:r>
              <a:rPr kumimoji="1" lang="en-US" altLang="ja-JP" sz="1200" kern="1200" dirty="0">
                <a:solidFill>
                  <a:schemeClr val="tx1"/>
                </a:solidFill>
                <a:effectLst/>
                <a:latin typeface="+mn-lt"/>
                <a:ea typeface="+mn-ea"/>
                <a:cs typeface="+mn-cs"/>
              </a:rPr>
              <a:t>PaaS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Platform as a Service</a:t>
            </a:r>
            <a:r>
              <a:rPr kumimoji="1" lang="ja-JP" altLang="ja-JP" sz="1200" kern="1200" dirty="0">
                <a:solidFill>
                  <a:schemeClr val="tx1"/>
                </a:solidFill>
                <a:effectLst/>
                <a:latin typeface="+mn-lt"/>
                <a:ea typeface="+mn-ea"/>
                <a:cs typeface="+mn-cs"/>
              </a:rPr>
              <a:t>）といった、インフラを意識せず、その運用も必要としないサービスや、開発や運用の自動化を支援してくれるソフトウェアが、</a:t>
            </a:r>
            <a:r>
              <a:rPr kumimoji="1" lang="en-US" altLang="ja-JP" sz="1200" kern="1200" dirty="0">
                <a:solidFill>
                  <a:schemeClr val="tx1"/>
                </a:solidFill>
                <a:effectLst/>
                <a:latin typeface="+mn-lt"/>
                <a:ea typeface="+mn-ea"/>
                <a:cs typeface="+mn-cs"/>
              </a:rPr>
              <a:t>DevOps</a:t>
            </a:r>
            <a:r>
              <a:rPr kumimoji="1" lang="ja-JP" altLang="ja-JP" sz="1200" kern="1200" dirty="0">
                <a:solidFill>
                  <a:schemeClr val="tx1"/>
                </a:solidFill>
                <a:effectLst/>
                <a:latin typeface="+mn-lt"/>
                <a:ea typeface="+mn-ea"/>
                <a:cs typeface="+mn-cs"/>
              </a:rPr>
              <a:t>の実現を支えてくれるようになります。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■サイバー・フィジカル・システム</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やソーシャル・メディアによって、現実世界の出来事はデジタル・データに変換されインターネットを介してクラウドに送り出されます。このデジタル・データを受け取り処理するクラウドやそこにつながる一連の仕組みは「サイバー世界と呼ばれ、現実世界の出来事や状態のデジタル・コピー、すなわち「デジタル・ツイン」が築かれてゆきます。</a:t>
            </a:r>
          </a:p>
          <a:p>
            <a:r>
              <a:rPr kumimoji="1" lang="ja-JP" altLang="ja-JP" sz="1200" kern="1200" dirty="0">
                <a:solidFill>
                  <a:schemeClr val="tx1"/>
                </a:solidFill>
                <a:effectLst/>
                <a:latin typeface="+mn-lt"/>
                <a:ea typeface="+mn-ea"/>
                <a:cs typeface="+mn-cs"/>
              </a:rPr>
              <a:t>このように、アナログな現実世界をデジタル・データで捉え、現実世界と</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が一体となった社会変革を実現する仕組みを「サイバー・フィジカル・システム（</a:t>
            </a:r>
            <a:r>
              <a:rPr kumimoji="1" lang="en-US" altLang="ja-JP" sz="1200" kern="1200" dirty="0">
                <a:solidFill>
                  <a:schemeClr val="tx1"/>
                </a:solidFill>
                <a:effectLst/>
                <a:latin typeface="+mn-lt"/>
                <a:ea typeface="+mn-ea"/>
                <a:cs typeface="+mn-cs"/>
              </a:rPr>
              <a:t>Cyber-Physical System</a:t>
            </a:r>
            <a:r>
              <a:rPr kumimoji="1" lang="ja-JP" altLang="ja-JP" sz="1200" kern="1200" dirty="0">
                <a:solidFill>
                  <a:schemeClr val="tx1"/>
                </a:solidFill>
                <a:effectLst/>
                <a:latin typeface="+mn-lt"/>
                <a:ea typeface="+mn-ea"/>
                <a:cs typeface="+mn-cs"/>
              </a:rPr>
              <a:t>）」と呼んでいます。</a:t>
            </a:r>
          </a:p>
          <a:p>
            <a:r>
              <a:rPr kumimoji="1" lang="ja-JP" altLang="ja-JP" sz="1200" kern="1200" dirty="0">
                <a:solidFill>
                  <a:schemeClr val="tx1"/>
                </a:solidFill>
                <a:effectLst/>
                <a:latin typeface="+mn-lt"/>
                <a:ea typeface="+mn-ea"/>
                <a:cs typeface="+mn-cs"/>
              </a:rPr>
              <a:t>インターネットにつながるモノの数は増加し、ソーシャル・メディアでのやり取りもますます盛んになってゆきます。そうなれば、データはさらに増え、きめ細かくなってゆき、より精度の高い現実世界のデジタル・ツインがサイバー世界に築かれてゆきます。それを使って、さらに正確な予測や最適な計画、アドバイスができるようになります。その情報を利用して現実世界が動けば、その変化は再び</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やソーシャル・メディアによって取得されサイバー世界に送られます。いま、そんな仕組みが作られ、私たちの社会や生活の基盤になろうとしているのです。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■ヒトを前提としないビジネス・プロセスへの転換を模索するデジタル・トランスフォーメーション</a:t>
            </a:r>
          </a:p>
          <a:p>
            <a:r>
              <a:rPr kumimoji="1" lang="ja-JP" altLang="ja-JP" sz="1200" kern="1200" dirty="0">
                <a:solidFill>
                  <a:schemeClr val="tx1"/>
                </a:solidFill>
                <a:effectLst/>
                <a:latin typeface="+mn-lt"/>
                <a:ea typeface="+mn-ea"/>
                <a:cs typeface="+mn-cs"/>
              </a:rPr>
              <a:t>サイバー・フィジカル・システムが、これまでの仕事のやり方や人と人のつながりを大きく変えようとしています。この変化を「デジタル・トランスフォーメーション（</a:t>
            </a:r>
            <a:r>
              <a:rPr kumimoji="1" lang="en-US" altLang="ja-JP" sz="1200" kern="1200" dirty="0">
                <a:solidFill>
                  <a:schemeClr val="tx1"/>
                </a:solidFill>
                <a:effectLst/>
                <a:latin typeface="+mn-lt"/>
                <a:ea typeface="+mn-ea"/>
                <a:cs typeface="+mn-cs"/>
              </a:rPr>
              <a:t>Digital Transformation</a:t>
            </a:r>
            <a:r>
              <a:rPr kumimoji="1" lang="ja-JP" altLang="ja-JP" sz="1200" kern="1200" dirty="0">
                <a:solidFill>
                  <a:schemeClr val="tx1"/>
                </a:solidFill>
                <a:effectLst/>
                <a:latin typeface="+mn-lt"/>
                <a:ea typeface="+mn-ea"/>
                <a:cs typeface="+mn-cs"/>
              </a:rPr>
              <a:t>）」と呼んでいます。トランスフォーメイションとは、形を変える、あるいは転換するという意味があります。では、いったい何をどのように転換するのでしょうか。</a:t>
            </a:r>
          </a:p>
          <a:p>
            <a:r>
              <a:rPr kumimoji="1" lang="ja-JP" altLang="ja-JP" sz="1200" kern="1200" dirty="0">
                <a:solidFill>
                  <a:schemeClr val="tx1"/>
                </a:solidFill>
                <a:effectLst/>
                <a:latin typeface="+mn-lt"/>
                <a:ea typeface="+mn-ea"/>
                <a:cs typeface="+mn-cs"/>
              </a:rPr>
              <a:t>「人間が行うことを前提に最適化されたビジネス・プロセスから、機械が行うことを前提に最適化されたビジネス・プロセスへの転換」</a:t>
            </a:r>
          </a:p>
          <a:p>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の進化は、これまで「人間のできること」を機械に置き換え、効率化やコストの削減を実現してきました。さらに、インターネットやクラウド、</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や人工知能の普及は、「人間にしかできなかったこと」や「人間にはできないこと」をどんどんできるようにしています。ならば、そんな</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や機械の新しい常識を前提に、人間が行うのではなく、</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や機械が全てを行うことを前提に、それに最もふさわしい仕事の流れを実現してもいいはずです。どうしても「人間にしかできないこと」が残るとすれば、それは人間がやりましょうと、発想を逆転して考えてみると、これまでの常識では考えられなかったことが実現するかもしれません。これが、「デジタル・トランスフォーメーション」の目指しているところです。</a:t>
            </a:r>
          </a:p>
          <a:p>
            <a:r>
              <a:rPr kumimoji="1" lang="ja-JP" altLang="ja-JP" sz="1200" kern="1200" dirty="0">
                <a:solidFill>
                  <a:schemeClr val="tx1"/>
                </a:solidFill>
                <a:effectLst/>
                <a:latin typeface="+mn-lt"/>
                <a:ea typeface="+mn-ea"/>
                <a:cs typeface="+mn-cs"/>
              </a:rPr>
              <a:t>この「デジタル・トランスフォーメーション」により仕事流れを変革し、「数割」ではなく「数倍／数十倍」もの変革を成し遂げようとしています。「デジタル・トランスフォーメーション」とは、こんな常識の大転換なのです。</a:t>
            </a:r>
          </a:p>
          <a:p>
            <a:r>
              <a:rPr kumimoji="1" lang="ja-JP" altLang="ja-JP" sz="1200" kern="1200" dirty="0">
                <a:solidFill>
                  <a:schemeClr val="tx1"/>
                </a:solidFill>
                <a:effectLst/>
                <a:latin typeface="+mn-lt"/>
                <a:ea typeface="+mn-ea"/>
                <a:cs typeface="+mn-cs"/>
              </a:rPr>
              <a:t>一方で、「デジタル・トランスフォーメーション」は、これまで人間が関わることを前提にしていた仕事の流れを、人間を介さず</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だけで完結する仕組みに置き換えることで、既存の業界秩序や既得権益を破壊してしまう「デジタル・ディスラプション（</a:t>
            </a:r>
            <a:r>
              <a:rPr kumimoji="1" lang="en-US" altLang="ja-JP" sz="1200" kern="1200" dirty="0">
                <a:solidFill>
                  <a:schemeClr val="tx1"/>
                </a:solidFill>
                <a:effectLst/>
                <a:latin typeface="+mn-lt"/>
                <a:ea typeface="+mn-ea"/>
                <a:cs typeface="+mn-cs"/>
              </a:rPr>
              <a:t>Digital Disruption</a:t>
            </a:r>
            <a:r>
              <a:rPr kumimoji="1" lang="ja-JP" altLang="ja-JP" sz="1200" kern="1200" dirty="0">
                <a:solidFill>
                  <a:schemeClr val="tx1"/>
                </a:solidFill>
                <a:effectLst/>
                <a:latin typeface="+mn-lt"/>
                <a:ea typeface="+mn-ea"/>
                <a:cs typeface="+mn-cs"/>
              </a:rPr>
              <a:t>）」を生みだすことでも覚悟しなければなりません。また、ヒトと機械の役割分担も変えてゆかなければなりません。</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トレンドとこれからのビジネス</a:t>
            </a:r>
          </a:p>
          <a:p>
            <a:r>
              <a:rPr kumimoji="1" lang="ja-JP" altLang="ja-JP" sz="1200" kern="1200" dirty="0">
                <a:solidFill>
                  <a:schemeClr val="tx1"/>
                </a:solidFill>
                <a:effectLst/>
                <a:latin typeface="+mn-lt"/>
                <a:ea typeface="+mn-ea"/>
                <a:cs typeface="+mn-cs"/>
              </a:rPr>
              <a:t>様々なテクノロジーは、それ自身が独立して存在しているわけではありません。それぞれに連携しながら、それぞれの役割を果たしています。私たちは、この一連のつながりを理解して、始めてテクノロジーがもたらす価値を理解することができるのです。</a:t>
            </a:r>
          </a:p>
          <a:p>
            <a:r>
              <a:rPr kumimoji="1" lang="ja-JP" altLang="ja-JP" sz="1200" kern="1200" dirty="0">
                <a:solidFill>
                  <a:schemeClr val="tx1"/>
                </a:solidFill>
                <a:effectLst/>
                <a:latin typeface="+mn-lt"/>
                <a:ea typeface="+mn-ea"/>
                <a:cs typeface="+mn-cs"/>
              </a:rPr>
              <a:t>本書で紹介していることは、必ずしも全てが現時点で実現しているわけではありません。しかし、「トレンド＝過去から現在を通り越して未来に向かう流れ」からみれば、近い将来必ず実現するものです。</a:t>
            </a:r>
          </a:p>
          <a:p>
            <a:r>
              <a:rPr kumimoji="1" lang="ja-JP" altLang="ja-JP" sz="1200" kern="1200" dirty="0">
                <a:solidFill>
                  <a:schemeClr val="tx1"/>
                </a:solidFill>
                <a:effectLst/>
                <a:latin typeface="+mn-lt"/>
                <a:ea typeface="+mn-ea"/>
                <a:cs typeface="+mn-cs"/>
              </a:rPr>
              <a:t>ビジネスはこのような</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トレンドと切り離して考えることはできません。冒頭でも説明したように、これまでの常識を大きく塗り替えるテクノロジーが重なり合い、影響を及ぼしあっています。この様相は、かつてとは明らかに異質な状況です。また、</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とビジネスが、これまでに無く深く結びついていることもかつてとは大きく異なることです。</a:t>
            </a:r>
          </a:p>
          <a:p>
            <a:r>
              <a:rPr kumimoji="1" lang="ja-JP" altLang="ja-JP" sz="1200" kern="1200" dirty="0">
                <a:solidFill>
                  <a:schemeClr val="tx1"/>
                </a:solidFill>
                <a:effectLst/>
                <a:latin typeface="+mn-lt"/>
                <a:ea typeface="+mn-ea"/>
                <a:cs typeface="+mn-cs"/>
              </a:rPr>
              <a:t>例えば、これまで</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は業務の生産性や効率を高める手段として主に使われてきましたが、いまはそれだけではなく「</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を活かして新たなビジネスを創る」ことへと役割を拡げつつあります。そしてこれまでにないビジネスや生活のあり方、さらには新しい価値観や働き方が、生みだされつつあるのです。</a:t>
            </a:r>
          </a:p>
          <a:p>
            <a:r>
              <a:rPr kumimoji="1" lang="ja-JP" altLang="ja-JP" sz="1200" kern="1200" dirty="0">
                <a:solidFill>
                  <a:schemeClr val="tx1"/>
                </a:solidFill>
                <a:effectLst/>
                <a:latin typeface="+mn-lt"/>
                <a:ea typeface="+mn-ea"/>
                <a:cs typeface="+mn-cs"/>
              </a:rPr>
              <a:t>そんな現実を過去から現在、そして未来につながる一連の物語として捉えることです。辞書の解説のように言葉の綴りを暗記しても、意味や価値は分かりません。</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トレンドを大きな物語として捉え、そこに自分たちのビジネスやテクノロジーのキーワードを当てはめて考えてみることが、</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トレンドを理解することであり、ビジネスに役に立てることができるのです。</a:t>
            </a:r>
          </a:p>
          <a:p>
            <a:r>
              <a:rPr kumimoji="1" lang="ja-JP" altLang="ja-JP" sz="1200" kern="1200" dirty="0">
                <a:solidFill>
                  <a:schemeClr val="tx1"/>
                </a:solidFill>
                <a:effectLst/>
                <a:latin typeface="+mn-lt"/>
                <a:ea typeface="+mn-ea"/>
                <a:cs typeface="+mn-cs"/>
              </a:rPr>
              <a:t>「なるほどとは思うが、いまひとつよく分からないよ。」</a:t>
            </a:r>
          </a:p>
          <a:p>
            <a:r>
              <a:rPr kumimoji="1" lang="ja-JP" altLang="ja-JP" sz="1200" kern="1200" dirty="0">
                <a:solidFill>
                  <a:schemeClr val="tx1"/>
                </a:solidFill>
                <a:effectLst/>
                <a:latin typeface="+mn-lt"/>
                <a:ea typeface="+mn-ea"/>
                <a:cs typeface="+mn-cs"/>
              </a:rPr>
              <a:t>そう思われていてもご心配には及びません。本書を読み進むうちに「なるほど！」とご理解いだけるはずです。</a:t>
            </a:r>
          </a:p>
          <a:p>
            <a:r>
              <a:rPr kumimoji="1" lang="ja-JP" altLang="ja-JP" sz="1200" kern="1200" dirty="0">
                <a:solidFill>
                  <a:schemeClr val="tx1"/>
                </a:solidFill>
                <a:effectLst/>
                <a:latin typeface="+mn-lt"/>
                <a:ea typeface="+mn-ea"/>
                <a:cs typeface="+mn-cs"/>
              </a:rPr>
              <a:t>本書を読み終えた後、再び本章を読み返してください。いまは見えない</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の未来と大きな可能性が見えてくるはずです。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4</a:t>
            </a:fld>
            <a:endParaRPr kumimoji="1" lang="ja-JP" altLang="en-US"/>
          </a:p>
        </p:txBody>
      </p:sp>
    </p:spTree>
    <p:extLst>
      <p:ext uri="{BB962C8B-B14F-4D97-AF65-F5344CB8AC3E}">
        <p14:creationId xmlns:p14="http://schemas.microsoft.com/office/powerpoint/2010/main" val="1173130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枚で分かる</a:t>
            </a:r>
            <a:r>
              <a:rPr kumimoji="1" lang="en-US" altLang="ja-JP" sz="1200" kern="1200" dirty="0">
                <a:solidFill>
                  <a:schemeClr val="tx1"/>
                </a:solidFill>
                <a:effectLst/>
                <a:latin typeface="+mn-lt"/>
                <a:ea typeface="+mn-ea"/>
                <a:cs typeface="+mn-cs"/>
              </a:rPr>
              <a:t>VR</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AR</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コンピューターと人間が視覚を介してつながる技術が登場しています。</a:t>
            </a:r>
          </a:p>
          <a:p>
            <a:r>
              <a:rPr kumimoji="1" lang="en-US" altLang="ja-JP" sz="1200" kern="1200" dirty="0">
                <a:solidFill>
                  <a:schemeClr val="tx1"/>
                </a:solidFill>
                <a:effectLst/>
                <a:latin typeface="+mn-lt"/>
                <a:ea typeface="+mn-ea"/>
                <a:cs typeface="+mn-cs"/>
              </a:rPr>
              <a:t>VR</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Virtual Reality :</a:t>
            </a:r>
            <a:r>
              <a:rPr kumimoji="1" lang="ja-JP" altLang="ja-JP" sz="1200" kern="1200" dirty="0">
                <a:solidFill>
                  <a:schemeClr val="tx1"/>
                </a:solidFill>
                <a:effectLst/>
                <a:latin typeface="+mn-lt"/>
                <a:ea typeface="+mn-ea"/>
                <a:cs typeface="+mn-cs"/>
              </a:rPr>
              <a:t>仮想現実）</a:t>
            </a:r>
          </a:p>
          <a:p>
            <a:r>
              <a:rPr kumimoji="1" lang="ja-JP" altLang="ja-JP" sz="1200" kern="1200" dirty="0">
                <a:solidFill>
                  <a:schemeClr val="tx1"/>
                </a:solidFill>
                <a:effectLst/>
                <a:latin typeface="+mn-lt"/>
                <a:ea typeface="+mn-ea"/>
                <a:cs typeface="+mn-cs"/>
              </a:rPr>
              <a:t>ゴーグルを被るとコンピューター・グラフィックスで描かれた世界が目の前に拡がります。顔の動きや身体の動きに合わせて映像も動き、ヘッドフォンを被れば音響効果もそれに加わり、まるで自分がそこにいるかのような感覚を体験できます。これが</a:t>
            </a:r>
            <a:r>
              <a:rPr kumimoji="1" lang="en-US" altLang="ja-JP" sz="1200" kern="1200" dirty="0">
                <a:solidFill>
                  <a:schemeClr val="tx1"/>
                </a:solidFill>
                <a:effectLst/>
                <a:latin typeface="+mn-lt"/>
                <a:ea typeface="+mn-ea"/>
                <a:cs typeface="+mn-cs"/>
              </a:rPr>
              <a:t>VR</a:t>
            </a:r>
            <a:r>
              <a:rPr kumimoji="1" lang="ja-JP" altLang="ja-JP" sz="1200" kern="1200" dirty="0">
                <a:solidFill>
                  <a:schemeClr val="tx1"/>
                </a:solidFill>
                <a:effectLst/>
                <a:latin typeface="+mn-lt"/>
                <a:ea typeface="+mn-ea"/>
                <a:cs typeface="+mn-cs"/>
              </a:rPr>
              <a:t>です。コンピューターで作られた人工的な世界に自分自身が飛び込み、まるでそれが現実であるかのように体験できる技術です。</a:t>
            </a:r>
          </a:p>
          <a:p>
            <a:r>
              <a:rPr kumimoji="1" lang="ja-JP" altLang="ja-JP" sz="1200" kern="1200" dirty="0">
                <a:solidFill>
                  <a:schemeClr val="tx1"/>
                </a:solidFill>
                <a:effectLst/>
                <a:latin typeface="+mn-lt"/>
                <a:ea typeface="+mn-ea"/>
                <a:cs typeface="+mn-cs"/>
              </a:rPr>
              <a:t>代表的な製品としては、</a:t>
            </a:r>
            <a:r>
              <a:rPr kumimoji="1" lang="en-US" altLang="ja-JP" sz="1200" kern="1200" dirty="0">
                <a:solidFill>
                  <a:schemeClr val="tx1"/>
                </a:solidFill>
                <a:effectLst/>
                <a:latin typeface="+mn-lt"/>
                <a:ea typeface="+mn-ea"/>
                <a:cs typeface="+mn-cs"/>
              </a:rPr>
              <a:t>Oculus Rift</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HTC Vive</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PlayStation VR</a:t>
            </a:r>
            <a:r>
              <a:rPr kumimoji="1" lang="ja-JP" altLang="ja-JP" sz="1200" kern="1200" dirty="0">
                <a:solidFill>
                  <a:schemeClr val="tx1"/>
                </a:solidFill>
                <a:effectLst/>
                <a:latin typeface="+mn-lt"/>
                <a:ea typeface="+mn-ea"/>
                <a:cs typeface="+mn-cs"/>
              </a:rPr>
              <a:t>などがあります。次のような用途に使われています。</a:t>
            </a:r>
          </a:p>
          <a:p>
            <a:r>
              <a:rPr kumimoji="1" lang="ja-JP" altLang="ja-JP" sz="1200" kern="1200" dirty="0">
                <a:solidFill>
                  <a:schemeClr val="tx1"/>
                </a:solidFill>
                <a:effectLst/>
                <a:latin typeface="+mn-lt"/>
                <a:ea typeface="+mn-ea"/>
                <a:cs typeface="+mn-cs"/>
              </a:rPr>
              <a:t>没入感を体感できるゲーム</a:t>
            </a:r>
          </a:p>
          <a:p>
            <a:r>
              <a:rPr kumimoji="1" lang="ja-JP" altLang="ja-JP" sz="1200" kern="1200" dirty="0">
                <a:solidFill>
                  <a:schemeClr val="tx1"/>
                </a:solidFill>
                <a:effectLst/>
                <a:latin typeface="+mn-lt"/>
                <a:ea typeface="+mn-ea"/>
                <a:cs typeface="+mn-cs"/>
              </a:rPr>
              <a:t>航空機の操縦シミュレーション</a:t>
            </a:r>
          </a:p>
          <a:p>
            <a:r>
              <a:rPr kumimoji="1" lang="en-US" altLang="ja-JP" sz="1200" kern="1200" dirty="0">
                <a:solidFill>
                  <a:schemeClr val="tx1"/>
                </a:solidFill>
                <a:effectLst/>
                <a:latin typeface="+mn-lt"/>
                <a:ea typeface="+mn-ea"/>
                <a:cs typeface="+mn-cs"/>
              </a:rPr>
              <a:t>3D</a:t>
            </a:r>
            <a:r>
              <a:rPr kumimoji="1" lang="ja-JP" altLang="ja-JP" sz="1200" kern="1200" dirty="0">
                <a:solidFill>
                  <a:schemeClr val="tx1"/>
                </a:solidFill>
                <a:effectLst/>
                <a:latin typeface="+mn-lt"/>
                <a:ea typeface="+mn-ea"/>
                <a:cs typeface="+mn-cs"/>
              </a:rPr>
              <a:t>映像で作られた住宅の中にシステムキッチンなどの住宅設備を設置してみせるデモンストレーションなど</a:t>
            </a:r>
          </a:p>
          <a:p>
            <a:r>
              <a:rPr kumimoji="1" lang="en-US" altLang="ja-JP" sz="1200" kern="1200" dirty="0">
                <a:solidFill>
                  <a:schemeClr val="tx1"/>
                </a:solidFill>
                <a:effectLst/>
                <a:latin typeface="+mn-lt"/>
                <a:ea typeface="+mn-ea"/>
                <a:cs typeface="+mn-cs"/>
              </a:rPr>
              <a:t>AR</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Augmented Reality</a:t>
            </a:r>
            <a:r>
              <a:rPr kumimoji="1" lang="ja-JP" altLang="ja-JP" sz="1200" kern="1200" dirty="0">
                <a:solidFill>
                  <a:schemeClr val="tx1"/>
                </a:solidFill>
                <a:effectLst/>
                <a:latin typeface="+mn-lt"/>
                <a:ea typeface="+mn-ea"/>
                <a:cs typeface="+mn-cs"/>
              </a:rPr>
              <a:t>：拡張現実）</a:t>
            </a:r>
          </a:p>
          <a:p>
            <a:r>
              <a:rPr kumimoji="1" lang="ja-JP" altLang="ja-JP" sz="1200" kern="1200" dirty="0">
                <a:solidFill>
                  <a:schemeClr val="tx1"/>
                </a:solidFill>
                <a:effectLst/>
                <a:latin typeface="+mn-lt"/>
                <a:ea typeface="+mn-ea"/>
                <a:cs typeface="+mn-cs"/>
              </a:rPr>
              <a:t>ゴーグルやスマートフォン越しに見ている現実の建物や設備に、それが何かを説明する「別の情報」が重なるように表示されます。自分が見ている室内の光景や風景に、実際にはそこにないモノや建物が表示され、まるでそこに実物があるかのようです。身体を動かしても位置が変わりません。これが</a:t>
            </a:r>
            <a:r>
              <a:rPr kumimoji="1" lang="en-US" altLang="ja-JP" sz="1200" kern="1200" dirty="0">
                <a:solidFill>
                  <a:schemeClr val="tx1"/>
                </a:solidFill>
                <a:effectLst/>
                <a:latin typeface="+mn-lt"/>
                <a:ea typeface="+mn-ea"/>
                <a:cs typeface="+mn-cs"/>
              </a:rPr>
              <a:t>AR</a:t>
            </a:r>
            <a:r>
              <a:rPr kumimoji="1" lang="ja-JP" altLang="ja-JP" sz="1200" kern="1200" dirty="0">
                <a:solidFill>
                  <a:schemeClr val="tx1"/>
                </a:solidFill>
                <a:effectLst/>
                <a:latin typeface="+mn-lt"/>
                <a:ea typeface="+mn-ea"/>
                <a:cs typeface="+mn-cs"/>
              </a:rPr>
              <a:t>技術です。現実に見ている視覚空間に情報を重ね合わせて表示させ、現実世界を拡張する技術です。</a:t>
            </a:r>
          </a:p>
          <a:p>
            <a:r>
              <a:rPr kumimoji="1" lang="ja-JP" altLang="ja-JP" sz="1200" kern="1200" dirty="0">
                <a:solidFill>
                  <a:schemeClr val="tx1"/>
                </a:solidFill>
                <a:effectLst/>
                <a:latin typeface="+mn-lt"/>
                <a:ea typeface="+mn-ea"/>
                <a:cs typeface="+mn-cs"/>
              </a:rPr>
              <a:t>代表的なゴーグル型の製品として</a:t>
            </a:r>
            <a:r>
              <a:rPr kumimoji="1" lang="en-US" altLang="ja-JP" sz="1200" kern="1200" dirty="0">
                <a:solidFill>
                  <a:schemeClr val="tx1"/>
                </a:solidFill>
                <a:effectLst/>
                <a:latin typeface="+mn-lt"/>
                <a:ea typeface="+mn-ea"/>
                <a:cs typeface="+mn-cs"/>
              </a:rPr>
              <a:t>Microsoft HoloLens</a:t>
            </a:r>
            <a:r>
              <a:rPr kumimoji="1" lang="ja-JP" altLang="ja-JP" sz="1200" kern="1200" dirty="0">
                <a:solidFill>
                  <a:schemeClr val="tx1"/>
                </a:solidFill>
                <a:effectLst/>
                <a:latin typeface="+mn-lt"/>
                <a:ea typeface="+mn-ea"/>
                <a:cs typeface="+mn-cs"/>
              </a:rPr>
              <a:t>があります。他にもスマートフォンやタブレットを風景にかざし、背面カメラで映し出された映像に情報を付加するソフトウェア製品も数多く登場しています。次のような用途に使われています。</a:t>
            </a:r>
          </a:p>
          <a:p>
            <a:r>
              <a:rPr kumimoji="1" lang="ja-JP" altLang="ja-JP" sz="1200" kern="1200" dirty="0">
                <a:solidFill>
                  <a:schemeClr val="tx1"/>
                </a:solidFill>
                <a:effectLst/>
                <a:latin typeface="+mn-lt"/>
                <a:ea typeface="+mn-ea"/>
                <a:cs typeface="+mn-cs"/>
              </a:rPr>
              <a:t>設備点検の時に見ている箇所についての情報を表示させる</a:t>
            </a:r>
          </a:p>
          <a:p>
            <a:r>
              <a:rPr kumimoji="1" lang="ja-JP" altLang="ja-JP" sz="1200" kern="1200" dirty="0">
                <a:solidFill>
                  <a:schemeClr val="tx1"/>
                </a:solidFill>
                <a:effectLst/>
                <a:latin typeface="+mn-lt"/>
                <a:ea typeface="+mn-ea"/>
                <a:cs typeface="+mn-cs"/>
              </a:rPr>
              <a:t>機械の操作パネルの映像上にスイッチやレバーの説明や操作方法を表示させる</a:t>
            </a:r>
          </a:p>
          <a:p>
            <a:r>
              <a:rPr kumimoji="1" lang="ja-JP" altLang="ja-JP" sz="1200" kern="1200" dirty="0">
                <a:solidFill>
                  <a:schemeClr val="tx1"/>
                </a:solidFill>
                <a:effectLst/>
                <a:latin typeface="+mn-lt"/>
                <a:ea typeface="+mn-ea"/>
                <a:cs typeface="+mn-cs"/>
              </a:rPr>
              <a:t>現実の空間にモノを表示して製品の検討や教育などに使う</a:t>
            </a:r>
          </a:p>
          <a:p>
            <a:r>
              <a:rPr kumimoji="1" lang="ja-JP" altLang="ja-JP" sz="1200" kern="1200" dirty="0">
                <a:solidFill>
                  <a:schemeClr val="tx1"/>
                </a:solidFill>
                <a:effectLst/>
                <a:latin typeface="+mn-lt"/>
                <a:ea typeface="+mn-ea"/>
                <a:cs typeface="+mn-cs"/>
              </a:rPr>
              <a:t>スマートフォン越しに映し出された建物や風景に説明情報を重ねるように表示して観光案内をする　など</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世界最大級の投資銀行であるゴールドマン・サックスは、世界の</a:t>
            </a:r>
            <a:r>
              <a:rPr kumimoji="1" lang="en-US" altLang="ja-JP" sz="1200" kern="1200" dirty="0">
                <a:solidFill>
                  <a:schemeClr val="tx1"/>
                </a:solidFill>
                <a:effectLst/>
                <a:latin typeface="+mn-lt"/>
                <a:ea typeface="+mn-ea"/>
                <a:cs typeface="+mn-cs"/>
              </a:rPr>
              <a:t>VR/AR</a:t>
            </a:r>
            <a:r>
              <a:rPr kumimoji="1" lang="ja-JP" altLang="ja-JP" sz="1200" kern="1200" dirty="0">
                <a:solidFill>
                  <a:schemeClr val="tx1"/>
                </a:solidFill>
                <a:effectLst/>
                <a:latin typeface="+mn-lt"/>
                <a:ea typeface="+mn-ea"/>
                <a:cs typeface="+mn-cs"/>
              </a:rPr>
              <a:t>市場は</a:t>
            </a:r>
            <a:r>
              <a:rPr kumimoji="1" lang="en-US" altLang="ja-JP" sz="1200" kern="1200" dirty="0">
                <a:solidFill>
                  <a:schemeClr val="tx1"/>
                </a:solidFill>
                <a:effectLst/>
                <a:latin typeface="+mn-lt"/>
                <a:ea typeface="+mn-ea"/>
                <a:cs typeface="+mn-cs"/>
              </a:rPr>
              <a:t>2025</a:t>
            </a:r>
            <a:r>
              <a:rPr kumimoji="1" lang="ja-JP" altLang="ja-JP" sz="1200" kern="1200" dirty="0">
                <a:solidFill>
                  <a:schemeClr val="tx1"/>
                </a:solidFill>
                <a:effectLst/>
                <a:latin typeface="+mn-lt"/>
                <a:ea typeface="+mn-ea"/>
                <a:cs typeface="+mn-cs"/>
              </a:rPr>
              <a:t>年までにおよそ</a:t>
            </a:r>
            <a:r>
              <a:rPr kumimoji="1" lang="en-US" altLang="ja-JP" sz="1200" kern="1200" dirty="0">
                <a:solidFill>
                  <a:schemeClr val="tx1"/>
                </a:solidFill>
                <a:effectLst/>
                <a:latin typeface="+mn-lt"/>
                <a:ea typeface="+mn-ea"/>
                <a:cs typeface="+mn-cs"/>
              </a:rPr>
              <a:t>800</a:t>
            </a:r>
            <a:r>
              <a:rPr kumimoji="1" lang="ja-JP" altLang="ja-JP" sz="1200" kern="1200" dirty="0">
                <a:solidFill>
                  <a:schemeClr val="tx1"/>
                </a:solidFill>
                <a:effectLst/>
                <a:latin typeface="+mn-lt"/>
                <a:ea typeface="+mn-ea"/>
                <a:cs typeface="+mn-cs"/>
              </a:rPr>
              <a:t>億ドル（約</a:t>
            </a:r>
            <a:r>
              <a:rPr kumimoji="1" lang="en-US" altLang="ja-JP" sz="1200" kern="1200" dirty="0">
                <a:solidFill>
                  <a:schemeClr val="tx1"/>
                </a:solidFill>
                <a:effectLst/>
                <a:latin typeface="+mn-lt"/>
                <a:ea typeface="+mn-ea"/>
                <a:cs typeface="+mn-cs"/>
              </a:rPr>
              <a:t>9</a:t>
            </a:r>
            <a:r>
              <a:rPr kumimoji="1" lang="ja-JP" altLang="ja-JP" sz="1200" kern="1200" dirty="0">
                <a:solidFill>
                  <a:schemeClr val="tx1"/>
                </a:solidFill>
                <a:effectLst/>
                <a:latin typeface="+mn-lt"/>
                <a:ea typeface="+mn-ea"/>
                <a:cs typeface="+mn-cs"/>
              </a:rPr>
              <a:t>兆円）に達すると予測しています。これは、現在のデスクトップ</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市場にほぼ匹敵する規模です。その市場は、現在盛り上がりつつあるゲームやエンターテイメント分野だけではなく、医療分野や産業分野、小売市場など様々な業界で使われるようになるだろうと予測してい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https://</a:t>
            </a:r>
            <a:r>
              <a:rPr kumimoji="1" lang="en-US" altLang="ja-JP" sz="1200" kern="1200" dirty="0" err="1">
                <a:solidFill>
                  <a:schemeClr val="tx1"/>
                </a:solidFill>
                <a:effectLst/>
                <a:latin typeface="+mn-lt"/>
                <a:ea typeface="+mn-ea"/>
                <a:cs typeface="+mn-cs"/>
              </a:rPr>
              <a:t>www.youtube.com</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watch?v</a:t>
            </a:r>
            <a:r>
              <a:rPr kumimoji="1" lang="en-US" altLang="ja-JP" sz="1200" kern="1200" dirty="0">
                <a:solidFill>
                  <a:schemeClr val="tx1"/>
                </a:solidFill>
                <a:effectLst/>
                <a:latin typeface="+mn-lt"/>
                <a:ea typeface="+mn-ea"/>
                <a:cs typeface="+mn-cs"/>
              </a:rPr>
              <a:t>=imZ_4cO0P7Y</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24</a:t>
            </a:fld>
            <a:endParaRPr kumimoji="1" lang="ja-JP" altLang="en-US"/>
          </a:p>
        </p:txBody>
      </p:sp>
    </p:spTree>
    <p:extLst>
      <p:ext uri="{BB962C8B-B14F-4D97-AF65-F5344CB8AC3E}">
        <p14:creationId xmlns:p14="http://schemas.microsoft.com/office/powerpoint/2010/main" val="101304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【図解】コレ１枚でわかる人工知能の歴史</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「電子頭脳を実現する。」</a:t>
            </a:r>
            <a:r>
              <a:rPr kumimoji="1" lang="en-US" altLang="ja-JP" sz="1200" kern="1200" dirty="0">
                <a:solidFill>
                  <a:schemeClr val="tx1"/>
                </a:solidFill>
                <a:effectLst/>
                <a:latin typeface="+mn-lt"/>
                <a:ea typeface="+mn-ea"/>
                <a:cs typeface="+mn-cs"/>
              </a:rPr>
              <a:t>1940</a:t>
            </a:r>
            <a:r>
              <a:rPr kumimoji="1" lang="ja-JP" altLang="ja-JP" sz="1200" kern="1200" dirty="0">
                <a:solidFill>
                  <a:schemeClr val="tx1"/>
                </a:solidFill>
                <a:effectLst/>
                <a:latin typeface="+mn-lt"/>
                <a:ea typeface="+mn-ea"/>
                <a:cs typeface="+mn-cs"/>
              </a:rPr>
              <a:t>年代、プログラム可能な電子計算機の登場に触発され、思考する機械が作れるのではないかという議論が始まったと言われています。</a:t>
            </a:r>
          </a:p>
          <a:p>
            <a:r>
              <a:rPr kumimoji="1" lang="ja-JP" altLang="ja-JP" sz="1200" kern="1200" dirty="0">
                <a:solidFill>
                  <a:schemeClr val="tx1"/>
                </a:solidFill>
                <a:effectLst/>
                <a:latin typeface="+mn-lt"/>
                <a:ea typeface="+mn-ea"/>
                <a:cs typeface="+mn-cs"/>
              </a:rPr>
              <a:t>当時最新の神経学の成果として、「脳の神経細胞は、電気的ネットワークで構成され、</a:t>
            </a:r>
            <a:r>
              <a:rPr kumimoji="1" lang="en-US" altLang="ja-JP" sz="1200" kern="1200" dirty="0">
                <a:solidFill>
                  <a:schemeClr val="tx1"/>
                </a:solidFill>
                <a:effectLst/>
                <a:latin typeface="+mn-lt"/>
                <a:ea typeface="+mn-ea"/>
                <a:cs typeface="+mn-cs"/>
              </a:rPr>
              <a:t>ON</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OFF</a:t>
            </a:r>
            <a:r>
              <a:rPr kumimoji="1" lang="ja-JP" altLang="ja-JP" sz="1200" kern="1200" dirty="0">
                <a:solidFill>
                  <a:schemeClr val="tx1"/>
                </a:solidFill>
                <a:effectLst/>
                <a:latin typeface="+mn-lt"/>
                <a:ea typeface="+mn-ea"/>
                <a:cs typeface="+mn-cs"/>
              </a:rPr>
              <a:t>のパルスの組合せによって思考する」ということがわかってきました。「思考機械」の研究は、この仕組みを機械で再現しようというところから始まったのです。当時は、まだコンピューターが普及する前だったこともあり、アナログ回路を作っての研究が中心でした。</a:t>
            </a:r>
          </a:p>
          <a:p>
            <a:r>
              <a:rPr kumimoji="1" lang="en-US" altLang="ja-JP" sz="1200" kern="1200" dirty="0">
                <a:solidFill>
                  <a:schemeClr val="tx1"/>
                </a:solidFill>
                <a:effectLst/>
                <a:latin typeface="+mn-lt"/>
                <a:ea typeface="+mn-ea"/>
                <a:cs typeface="+mn-cs"/>
              </a:rPr>
              <a:t>1950</a:t>
            </a:r>
            <a:r>
              <a:rPr kumimoji="1" lang="ja-JP" altLang="ja-JP" sz="1200" kern="1200" dirty="0">
                <a:solidFill>
                  <a:schemeClr val="tx1"/>
                </a:solidFill>
                <a:effectLst/>
                <a:latin typeface="+mn-lt"/>
                <a:ea typeface="+mn-ea"/>
                <a:cs typeface="+mn-cs"/>
              </a:rPr>
              <a:t>年代に入り、コンピューターが使えるようになると、「数を操作できる機械は記号も操作できるはず」との考えから、コンピューターを使った思考機械の研究が始まります。</a:t>
            </a:r>
            <a:r>
              <a:rPr kumimoji="1" lang="en-US" altLang="ja-JP" sz="1200" kern="1200" dirty="0">
                <a:solidFill>
                  <a:schemeClr val="tx1"/>
                </a:solidFill>
                <a:effectLst/>
                <a:latin typeface="+mn-lt"/>
                <a:ea typeface="+mn-ea"/>
                <a:cs typeface="+mn-cs"/>
              </a:rPr>
              <a:t>1956</a:t>
            </a:r>
            <a:r>
              <a:rPr kumimoji="1" lang="ja-JP" altLang="ja-JP" sz="1200" kern="1200" dirty="0">
                <a:solidFill>
                  <a:schemeClr val="tx1"/>
                </a:solidFill>
                <a:effectLst/>
                <a:latin typeface="+mn-lt"/>
                <a:ea typeface="+mn-ea"/>
                <a:cs typeface="+mn-cs"/>
              </a:rPr>
              <a:t>年、米ダートマスに研究者たちが集まり、「やがて人間の知能は機械でシミュレーションできるようになる」と考えを提唱、これを</a:t>
            </a:r>
            <a:r>
              <a:rPr kumimoji="1" lang="en-US" altLang="ja-JP" sz="1200" kern="1200" dirty="0">
                <a:solidFill>
                  <a:schemeClr val="tx1"/>
                </a:solidFill>
                <a:effectLst/>
                <a:latin typeface="+mn-lt"/>
                <a:ea typeface="+mn-ea"/>
                <a:cs typeface="+mn-cs"/>
              </a:rPr>
              <a:t>"Artificial Intelligence</a:t>
            </a:r>
            <a:r>
              <a:rPr kumimoji="1" lang="ja-JP" altLang="ja-JP" sz="1200" kern="1200" dirty="0">
                <a:solidFill>
                  <a:schemeClr val="tx1"/>
                </a:solidFill>
                <a:effectLst/>
                <a:latin typeface="+mn-lt"/>
                <a:ea typeface="+mn-ea"/>
                <a:cs typeface="+mn-cs"/>
              </a:rPr>
              <a:t>（人工知能）</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と名付けたのです。これを切っ掛けとして、企業や政府から多額の研究資金を集めました。</a:t>
            </a:r>
          </a:p>
          <a:p>
            <a:r>
              <a:rPr kumimoji="1" lang="en-US" altLang="ja-JP" sz="1200" kern="1200" dirty="0">
                <a:solidFill>
                  <a:schemeClr val="tx1"/>
                </a:solidFill>
                <a:effectLst/>
                <a:latin typeface="+mn-lt"/>
                <a:ea typeface="+mn-ea"/>
                <a:cs typeface="+mn-cs"/>
              </a:rPr>
              <a:t>1958</a:t>
            </a:r>
            <a:r>
              <a:rPr kumimoji="1" lang="ja-JP" altLang="ja-JP" sz="1200" kern="1200" dirty="0">
                <a:solidFill>
                  <a:schemeClr val="tx1"/>
                </a:solidFill>
                <a:effectLst/>
                <a:latin typeface="+mn-lt"/>
                <a:ea typeface="+mn-ea"/>
                <a:cs typeface="+mn-cs"/>
              </a:rPr>
              <a:t>年、脳の神経活動を数式モデル化しコンピューターに処理させる初歩的なニューラル・ネットワーク「パーセプトロン」が登場します。また、</a:t>
            </a:r>
            <a:r>
              <a:rPr kumimoji="1" lang="en-US" altLang="ja-JP" sz="1200" kern="1200" dirty="0">
                <a:solidFill>
                  <a:schemeClr val="tx1"/>
                </a:solidFill>
                <a:effectLst/>
                <a:latin typeface="+mn-lt"/>
                <a:ea typeface="+mn-ea"/>
                <a:cs typeface="+mn-cs"/>
              </a:rPr>
              <a:t>1960</a:t>
            </a:r>
            <a:r>
              <a:rPr kumimoji="1" lang="ja-JP" altLang="ja-JP" sz="1200" kern="1200" dirty="0">
                <a:solidFill>
                  <a:schemeClr val="tx1"/>
                </a:solidFill>
                <a:effectLst/>
                <a:latin typeface="+mn-lt"/>
                <a:ea typeface="+mn-ea"/>
                <a:cs typeface="+mn-cs"/>
              </a:rPr>
              <a:t>年代に入り、記号処理のためのルールや数式をプログラム化し思考や推論など人間が行う情報処理を行わせようという研究も広がりを見せました。</a:t>
            </a:r>
          </a:p>
          <a:p>
            <a:r>
              <a:rPr kumimoji="1" lang="ja-JP" altLang="ja-JP" sz="1200" kern="1200" dirty="0">
                <a:solidFill>
                  <a:schemeClr val="tx1"/>
                </a:solidFill>
                <a:effectLst/>
                <a:latin typeface="+mn-lt"/>
                <a:ea typeface="+mn-ea"/>
                <a:cs typeface="+mn-cs"/>
              </a:rPr>
              <a:t>しかし、コンピューター能力の限界、また、記号処理のルールを全て人間が記述しなければならず、限界が見え始めました。その結果、実用に使える成果をあげることができないまま</a:t>
            </a:r>
            <a:r>
              <a:rPr kumimoji="1" lang="en-US" altLang="ja-JP" sz="1200" kern="1200" dirty="0">
                <a:solidFill>
                  <a:schemeClr val="tx1"/>
                </a:solidFill>
                <a:effectLst/>
                <a:latin typeface="+mn-lt"/>
                <a:ea typeface="+mn-ea"/>
                <a:cs typeface="+mn-cs"/>
              </a:rPr>
              <a:t>1970</a:t>
            </a:r>
            <a:r>
              <a:rPr kumimoji="1" lang="ja-JP" altLang="ja-JP" sz="1200" kern="1200" dirty="0">
                <a:solidFill>
                  <a:schemeClr val="tx1"/>
                </a:solidFill>
                <a:effectLst/>
                <a:latin typeface="+mn-lt"/>
                <a:ea typeface="+mn-ea"/>
                <a:cs typeface="+mn-cs"/>
              </a:rPr>
              <a:t>年代に入り、資金も縮小され、人工知能研究は、冬の時代を迎えることになります。</a:t>
            </a:r>
          </a:p>
          <a:p>
            <a:r>
              <a:rPr kumimoji="1" lang="en-US" altLang="ja-JP" sz="1200" kern="1200" dirty="0">
                <a:solidFill>
                  <a:schemeClr val="tx1"/>
                </a:solidFill>
                <a:effectLst/>
                <a:latin typeface="+mn-lt"/>
                <a:ea typeface="+mn-ea"/>
                <a:cs typeface="+mn-cs"/>
              </a:rPr>
              <a:t>1980</a:t>
            </a:r>
            <a:r>
              <a:rPr kumimoji="1" lang="ja-JP" altLang="ja-JP" sz="1200" kern="1200" dirty="0">
                <a:solidFill>
                  <a:schemeClr val="tx1"/>
                </a:solidFill>
                <a:effectLst/>
                <a:latin typeface="+mn-lt"/>
                <a:ea typeface="+mn-ea"/>
                <a:cs typeface="+mn-cs"/>
              </a:rPr>
              <a:t>年代に入り、「エキスパートシステム」が登場します。これは、特定分野に絞り、その専門家の知識やノウハウをルール化し、コンピューターに処理させようというものでした。例えば、計測結果から化合物の種類を特定する、複雑なコンピューターのハードウェアやソフトウェアの構成を過不足なく組み合わせるなど、特定の領域に限れば、実用で成果をあげられるようになったのです。</a:t>
            </a:r>
          </a:p>
          <a:p>
            <a:r>
              <a:rPr kumimoji="1" lang="ja-JP" altLang="ja-JP" sz="1200" kern="1200" dirty="0">
                <a:solidFill>
                  <a:schemeClr val="tx1"/>
                </a:solidFill>
                <a:effectLst/>
                <a:latin typeface="+mn-lt"/>
                <a:ea typeface="+mn-ea"/>
                <a:cs typeface="+mn-cs"/>
              </a:rPr>
              <a:t>また、このルール処理を効率的に行う「推論コンピューター」の研究も始まります。</a:t>
            </a:r>
            <a:r>
              <a:rPr kumimoji="1" lang="en-US" altLang="ja-JP" sz="1200" kern="1200" dirty="0">
                <a:solidFill>
                  <a:schemeClr val="tx1"/>
                </a:solidFill>
                <a:effectLst/>
                <a:latin typeface="+mn-lt"/>
                <a:ea typeface="+mn-ea"/>
                <a:cs typeface="+mn-cs"/>
              </a:rPr>
              <a:t>1981</a:t>
            </a:r>
            <a:r>
              <a:rPr kumimoji="1" lang="ja-JP" altLang="ja-JP" sz="1200" kern="1200" dirty="0">
                <a:solidFill>
                  <a:schemeClr val="tx1"/>
                </a:solidFill>
                <a:effectLst/>
                <a:latin typeface="+mn-lt"/>
                <a:ea typeface="+mn-ea"/>
                <a:cs typeface="+mn-cs"/>
              </a:rPr>
              <a:t>年、日本の通産省は、「第五世代コンピュータプロジェクト」としてこの取り組みを支援しました。これに対抗するように、イギリスや米国でも同様のプロジェクトが始まります。また、ニューラル・ネットワークの研究においても、「</a:t>
            </a:r>
            <a:r>
              <a:rPr kumimoji="1" lang="en-US" altLang="ja-JP" sz="1200" kern="1200" dirty="0" err="1">
                <a:solidFill>
                  <a:schemeClr val="tx1"/>
                </a:solidFill>
                <a:effectLst/>
                <a:latin typeface="+mn-lt"/>
                <a:ea typeface="+mn-ea"/>
                <a:cs typeface="+mn-cs"/>
              </a:rPr>
              <a:t>Backpropagation</a:t>
            </a:r>
            <a:r>
              <a:rPr kumimoji="1" lang="ja-JP" altLang="ja-JP" sz="1200" kern="1200" dirty="0">
                <a:solidFill>
                  <a:schemeClr val="tx1"/>
                </a:solidFill>
                <a:effectLst/>
                <a:latin typeface="+mn-lt"/>
                <a:ea typeface="+mn-ea"/>
                <a:cs typeface="+mn-cs"/>
              </a:rPr>
              <a:t>（誤差逆伝播法）」という、今の機械学習の基礎となる手法が登場し、新たな研究成果を上げるようになりました。</a:t>
            </a:r>
          </a:p>
          <a:p>
            <a:r>
              <a:rPr kumimoji="1" lang="en-US" altLang="ja-JP" sz="1200" kern="1200" dirty="0">
                <a:solidFill>
                  <a:schemeClr val="tx1"/>
                </a:solidFill>
                <a:effectLst/>
                <a:latin typeface="+mn-lt"/>
                <a:ea typeface="+mn-ea"/>
                <a:cs typeface="+mn-cs"/>
              </a:rPr>
              <a:t>1984</a:t>
            </a:r>
            <a:r>
              <a:rPr kumimoji="1" lang="ja-JP" altLang="ja-JP" sz="1200" kern="1200" dirty="0">
                <a:solidFill>
                  <a:schemeClr val="tx1"/>
                </a:solidFill>
                <a:effectLst/>
                <a:latin typeface="+mn-lt"/>
                <a:ea typeface="+mn-ea"/>
                <a:cs typeface="+mn-cs"/>
              </a:rPr>
              <a:t>年、エキスパートシステムの延長線上で、人間の知識を全て記述しようという「</a:t>
            </a:r>
            <a:r>
              <a:rPr kumimoji="1" lang="en-US" altLang="ja-JP" sz="1200" kern="1200" dirty="0" err="1">
                <a:solidFill>
                  <a:schemeClr val="tx1"/>
                </a:solidFill>
                <a:effectLst/>
                <a:latin typeface="+mn-lt"/>
                <a:ea typeface="+mn-ea"/>
                <a:cs typeface="+mn-cs"/>
              </a:rPr>
              <a:t>Cyc</a:t>
            </a:r>
            <a:r>
              <a:rPr kumimoji="1" lang="ja-JP" altLang="ja-JP" sz="1200" kern="1200" dirty="0">
                <a:solidFill>
                  <a:schemeClr val="tx1"/>
                </a:solidFill>
                <a:effectLst/>
                <a:latin typeface="+mn-lt"/>
                <a:ea typeface="+mn-ea"/>
                <a:cs typeface="+mn-cs"/>
              </a:rPr>
              <a:t>プロジェクト」が米国でスタートします。例えば、「日本の首都は、東京だ」、「インド建国の父は、ガンジーだ」、「鯨は、ほ乳類だ」といった、知識をルールとして記述し、人間と同等の推論ができるシステムを構築することを目指したのです。しかし、知識は常に増えてゆきます。また、そもそも人間の知っていることが多すぎることやそれをどう表現するか、また、解釈や意味の多様性に対応することは容易なことではありません。そして、「知識やルールを入れれば賢くなるが、知識すべてを書ききれない」という限界に行き当たり、この取り組みも下火となっていったのです。</a:t>
            </a:r>
          </a:p>
          <a:p>
            <a:r>
              <a:rPr kumimoji="1" lang="ja-JP" altLang="ja-JP" sz="1200" kern="1200" dirty="0">
                <a:solidFill>
                  <a:schemeClr val="tx1"/>
                </a:solidFill>
                <a:effectLst/>
                <a:latin typeface="+mn-lt"/>
                <a:ea typeface="+mn-ea"/>
                <a:cs typeface="+mn-cs"/>
              </a:rPr>
              <a:t>また、「推論コンピューター」も、ムーアの法則に沿って急速に価格性能比を高めて行った汎用で安価なコンピューターの登場により、存在意義を失ってゆきます。</a:t>
            </a:r>
          </a:p>
          <a:p>
            <a:r>
              <a:rPr kumimoji="1" lang="en-US" altLang="ja-JP" sz="1200" kern="1200" dirty="0">
                <a:solidFill>
                  <a:schemeClr val="tx1"/>
                </a:solidFill>
                <a:effectLst/>
                <a:latin typeface="+mn-lt"/>
                <a:ea typeface="+mn-ea"/>
                <a:cs typeface="+mn-cs"/>
              </a:rPr>
              <a:t>2000</a:t>
            </a:r>
            <a:r>
              <a:rPr kumimoji="1" lang="ja-JP" altLang="ja-JP" sz="1200" kern="1200" dirty="0">
                <a:solidFill>
                  <a:schemeClr val="tx1"/>
                </a:solidFill>
                <a:effectLst/>
                <a:latin typeface="+mn-lt"/>
                <a:ea typeface="+mn-ea"/>
                <a:cs typeface="+mn-cs"/>
              </a:rPr>
              <a:t>年代に入り、様々な、そして膨大なデータがインターネット上に集まるようになりました。また、コンピューターの性能もかつてとは比べられないほどに性能を向上させて行きました。この膨大なデータを高速のコンピューターを使って並列処理させ、統計的な処理によってコンピューター自身にルール生成をさせようという「機械学習」が登場します。また、最新の脳科学の研究成果を取り入れ、より忠実に脳の神経活動を再現しようという「ディープ・ラーニング」が登場しました。</a:t>
            </a:r>
          </a:p>
          <a:p>
            <a:r>
              <a:rPr kumimoji="1" lang="ja-JP" altLang="ja-JP" sz="1200" kern="1200" dirty="0">
                <a:solidFill>
                  <a:schemeClr val="tx1"/>
                </a:solidFill>
                <a:effectLst/>
                <a:latin typeface="+mn-lt"/>
                <a:ea typeface="+mn-ea"/>
                <a:cs typeface="+mn-cs"/>
              </a:rPr>
              <a:t>このような新たな取り組みは、これまでの人工知能の研究成果の限界をことごとく打ち破ってしまいました。そして、実用においても多くの成果をあげつつあるのです。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27</a:t>
            </a:fld>
            <a:endParaRPr kumimoji="1" lang="ja-JP" altLang="en-US"/>
          </a:p>
        </p:txBody>
      </p:sp>
    </p:spTree>
    <p:extLst>
      <p:ext uri="{BB962C8B-B14F-4D97-AF65-F5344CB8AC3E}">
        <p14:creationId xmlns:p14="http://schemas.microsoft.com/office/powerpoint/2010/main" val="1047379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【図解】コレ１枚で分かる汎用目的技術（</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a:t>
            </a:r>
          </a:p>
          <a:p>
            <a:r>
              <a:rPr kumimoji="1" lang="ja-JP" altLang="ja-JP" sz="1200" kern="1200" dirty="0">
                <a:solidFill>
                  <a:schemeClr val="tx1"/>
                </a:solidFill>
                <a:effectLst/>
                <a:latin typeface="+mn-lt"/>
                <a:ea typeface="+mn-ea"/>
                <a:cs typeface="+mn-cs"/>
              </a:rPr>
              <a:t>歴史を振り返れば、経済発展の原動力となり社会構造の変化に新しい技術の登場は大きな役割を果たしてきました。しかし、全ての技術が等しく同様の役割を果たしたわけではありません。様々な分野で広く適用可能な技術が、その役割を果たしてきました。このような技術は「汎用目的技術（</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General Purpose Technology</a:t>
            </a:r>
            <a:r>
              <a:rPr kumimoji="1" lang="ja-JP" altLang="ja-JP" sz="1200" kern="1200" dirty="0">
                <a:solidFill>
                  <a:schemeClr val="tx1"/>
                </a:solidFill>
                <a:effectLst/>
                <a:latin typeface="+mn-lt"/>
                <a:ea typeface="+mn-ea"/>
                <a:cs typeface="+mn-cs"/>
              </a:rPr>
              <a:t>）」と呼ばれています。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例えば、</a:t>
            </a:r>
            <a:r>
              <a:rPr kumimoji="1" lang="en-US" altLang="ja-JP" sz="1200" kern="1200" dirty="0">
                <a:solidFill>
                  <a:schemeClr val="tx1"/>
                </a:solidFill>
                <a:effectLst/>
                <a:latin typeface="+mn-lt"/>
                <a:ea typeface="+mn-ea"/>
                <a:cs typeface="+mn-cs"/>
              </a:rPr>
              <a:t>18</a:t>
            </a:r>
            <a:r>
              <a:rPr kumimoji="1" lang="ja-JP" altLang="ja-JP" sz="1200" kern="1200" dirty="0">
                <a:solidFill>
                  <a:schemeClr val="tx1"/>
                </a:solidFill>
                <a:effectLst/>
                <a:latin typeface="+mn-lt"/>
                <a:ea typeface="+mn-ea"/>
                <a:cs typeface="+mn-cs"/>
              </a:rPr>
              <a:t>世紀後半～</a:t>
            </a:r>
            <a:r>
              <a:rPr kumimoji="1" lang="en-US" altLang="ja-JP" sz="1200" kern="1200" dirty="0">
                <a:solidFill>
                  <a:schemeClr val="tx1"/>
                </a:solidFill>
                <a:effectLst/>
                <a:latin typeface="+mn-lt"/>
                <a:ea typeface="+mn-ea"/>
                <a:cs typeface="+mn-cs"/>
              </a:rPr>
              <a:t>19</a:t>
            </a:r>
            <a:r>
              <a:rPr kumimoji="1" lang="ja-JP" altLang="ja-JP" sz="1200" kern="1200" dirty="0">
                <a:solidFill>
                  <a:schemeClr val="tx1"/>
                </a:solidFill>
                <a:effectLst/>
                <a:latin typeface="+mn-lt"/>
                <a:ea typeface="+mn-ea"/>
                <a:cs typeface="+mn-cs"/>
              </a:rPr>
              <a:t>世紀中期の第</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次産業革命を支えた</a:t>
            </a:r>
            <a:r>
              <a:rPr kumimoji="1" lang="ja-JP" altLang="ja-JP" sz="1200" b="1" u="sng" kern="1200" dirty="0">
                <a:solidFill>
                  <a:schemeClr val="tx1"/>
                </a:solidFill>
                <a:effectLst/>
                <a:latin typeface="+mn-lt"/>
                <a:ea typeface="+mn-ea"/>
                <a:cs typeface="+mn-cs"/>
              </a:rPr>
              <a:t>蒸気機関</a:t>
            </a:r>
            <a:r>
              <a:rPr kumimoji="1" lang="ja-JP" altLang="ja-JP" sz="1200" kern="1200" dirty="0">
                <a:solidFill>
                  <a:schemeClr val="tx1"/>
                </a:solidFill>
                <a:effectLst/>
                <a:latin typeface="+mn-lt"/>
                <a:ea typeface="+mn-ea"/>
                <a:cs typeface="+mn-cs"/>
              </a:rPr>
              <a:t>は、ものづくりばかりでなく鉄道や船舶にも用途が拡がり、経済や社会の仕組みを大きく変えてゆきました。また</a:t>
            </a:r>
            <a:r>
              <a:rPr kumimoji="1" lang="en-US" altLang="ja-JP" sz="1200" kern="1200" dirty="0">
                <a:solidFill>
                  <a:schemeClr val="tx1"/>
                </a:solidFill>
                <a:effectLst/>
                <a:latin typeface="+mn-lt"/>
                <a:ea typeface="+mn-ea"/>
                <a:cs typeface="+mn-cs"/>
              </a:rPr>
              <a:t>19</a:t>
            </a:r>
            <a:r>
              <a:rPr kumimoji="1" lang="ja-JP" altLang="ja-JP" sz="1200" kern="1200" dirty="0">
                <a:solidFill>
                  <a:schemeClr val="tx1"/>
                </a:solidFill>
                <a:effectLst/>
                <a:latin typeface="+mn-lt"/>
                <a:ea typeface="+mn-ea"/>
                <a:cs typeface="+mn-cs"/>
              </a:rPr>
              <a:t>世紀後半～</a:t>
            </a:r>
            <a:r>
              <a:rPr kumimoji="1" lang="en-US" altLang="ja-JP" sz="1200" kern="1200" dirty="0">
                <a:solidFill>
                  <a:schemeClr val="tx1"/>
                </a:solidFill>
                <a:effectLst/>
                <a:latin typeface="+mn-lt"/>
                <a:ea typeface="+mn-ea"/>
                <a:cs typeface="+mn-cs"/>
              </a:rPr>
              <a:t>20</a:t>
            </a:r>
            <a:r>
              <a:rPr kumimoji="1" lang="ja-JP" altLang="ja-JP" sz="1200" kern="1200" dirty="0">
                <a:solidFill>
                  <a:schemeClr val="tx1"/>
                </a:solidFill>
                <a:effectLst/>
                <a:latin typeface="+mn-lt"/>
                <a:ea typeface="+mn-ea"/>
                <a:cs typeface="+mn-cs"/>
              </a:rPr>
              <a:t>世紀初頭における第</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次産業革命を支えた</a:t>
            </a:r>
            <a:r>
              <a:rPr kumimoji="1" lang="ja-JP" altLang="ja-JP" sz="1200" b="1" u="sng" kern="1200" dirty="0">
                <a:solidFill>
                  <a:schemeClr val="tx1"/>
                </a:solidFill>
                <a:effectLst/>
                <a:latin typeface="+mn-lt"/>
                <a:ea typeface="+mn-ea"/>
                <a:cs typeface="+mn-cs"/>
              </a:rPr>
              <a:t>内燃機関（エンジン）</a:t>
            </a:r>
            <a:r>
              <a:rPr kumimoji="1" lang="ja-JP" altLang="ja-JP" sz="1200" kern="1200" dirty="0">
                <a:solidFill>
                  <a:schemeClr val="tx1"/>
                </a:solidFill>
                <a:effectLst/>
                <a:latin typeface="+mn-lt"/>
                <a:ea typeface="+mn-ea"/>
                <a:cs typeface="+mn-cs"/>
              </a:rPr>
              <a:t>や</a:t>
            </a:r>
            <a:r>
              <a:rPr kumimoji="1" lang="ja-JP" altLang="ja-JP" sz="1200" b="1" u="sng" kern="1200" dirty="0">
                <a:solidFill>
                  <a:schemeClr val="tx1"/>
                </a:solidFill>
                <a:effectLst/>
                <a:latin typeface="+mn-lt"/>
                <a:ea typeface="+mn-ea"/>
                <a:cs typeface="+mn-cs"/>
              </a:rPr>
              <a:t>電力</a:t>
            </a:r>
            <a:r>
              <a:rPr kumimoji="1" lang="ja-JP" altLang="ja-JP" sz="1200" kern="1200" dirty="0">
                <a:solidFill>
                  <a:schemeClr val="tx1"/>
                </a:solidFill>
                <a:effectLst/>
                <a:latin typeface="+mn-lt"/>
                <a:ea typeface="+mn-ea"/>
                <a:cs typeface="+mn-cs"/>
              </a:rPr>
              <a:t>もまた社会の隅々に行き渡り、いまでも私たちの社会や生活を支える主要な技術として広く使われています。このような技術が</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です。</a:t>
            </a:r>
          </a:p>
          <a:p>
            <a:r>
              <a:rPr kumimoji="1" lang="ja-JP" altLang="ja-JP" sz="1200" kern="1200" dirty="0">
                <a:solidFill>
                  <a:schemeClr val="tx1"/>
                </a:solidFill>
                <a:effectLst/>
                <a:latin typeface="+mn-lt"/>
                <a:ea typeface="+mn-ea"/>
                <a:cs typeface="+mn-cs"/>
              </a:rPr>
              <a:t>これら以外にも、</a:t>
            </a:r>
            <a:r>
              <a:rPr kumimoji="1" lang="en-US" altLang="ja-JP" sz="1200" kern="1200" dirty="0">
                <a:solidFill>
                  <a:schemeClr val="tx1"/>
                </a:solidFill>
                <a:effectLst/>
                <a:latin typeface="+mn-lt"/>
                <a:ea typeface="+mn-ea"/>
                <a:cs typeface="+mn-cs"/>
              </a:rPr>
              <a:t>1940</a:t>
            </a:r>
            <a:r>
              <a:rPr kumimoji="1" lang="ja-JP" altLang="ja-JP" sz="1200" kern="1200" dirty="0">
                <a:solidFill>
                  <a:schemeClr val="tx1"/>
                </a:solidFill>
                <a:effectLst/>
                <a:latin typeface="+mn-lt"/>
                <a:ea typeface="+mn-ea"/>
                <a:cs typeface="+mn-cs"/>
              </a:rPr>
              <a:t>年代に登場するコンピューター、</a:t>
            </a:r>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年代に普及が始まるインターネットなども私たちの生活や社会に浸透し、その活動に様々な影響や変化を与えてきた</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と考えることができます。</a:t>
            </a:r>
          </a:p>
          <a:p>
            <a:r>
              <a:rPr kumimoji="1" lang="ja-JP" altLang="ja-JP" sz="1200" kern="1200" dirty="0">
                <a:solidFill>
                  <a:schemeClr val="tx1"/>
                </a:solidFill>
                <a:effectLst/>
                <a:latin typeface="+mn-lt"/>
                <a:ea typeface="+mn-ea"/>
                <a:cs typeface="+mn-cs"/>
              </a:rPr>
              <a:t>次に来る</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は「人工知能（</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Artificial Intelligence</a:t>
            </a:r>
            <a:r>
              <a:rPr kumimoji="1" lang="ja-JP" altLang="ja-JP" sz="1200" kern="1200" dirty="0">
                <a:solidFill>
                  <a:schemeClr val="tx1"/>
                </a:solidFill>
                <a:effectLst/>
                <a:latin typeface="+mn-lt"/>
                <a:ea typeface="+mn-ea"/>
                <a:cs typeface="+mn-cs"/>
              </a:rPr>
              <a:t>）」かもしれません。</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は既に特別な存在ではなく、様々なところに使われはじめています。例えば、機械翻訳や音声による検索、ショッピング・サイトでの商品の紹介やコールセンターでのお問い合わせに最適な回答を推奨する機能など、私たちは既に日常の中で知らず知らずに使っています。また、医療現場での診断支援や自動運転自動車の登場は、</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のさらなる可能性を実感させてくれます。</a:t>
            </a:r>
          </a:p>
          <a:p>
            <a:r>
              <a:rPr kumimoji="1" lang="ja-JP" altLang="ja-JP" sz="1200" kern="1200" dirty="0">
                <a:solidFill>
                  <a:schemeClr val="tx1"/>
                </a:solidFill>
                <a:effectLst/>
                <a:latin typeface="+mn-lt"/>
                <a:ea typeface="+mn-ea"/>
                <a:cs typeface="+mn-cs"/>
              </a:rPr>
              <a:t>このように</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は私たちの日常の様々な分野へ広く適用可能な技術として普及が進みつつあり、</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としての要件を満たしているものと考えることができます。</a:t>
            </a:r>
          </a:p>
          <a:p>
            <a:r>
              <a:rPr kumimoji="1" lang="ja-JP" altLang="ja-JP" sz="1200" kern="1200" dirty="0">
                <a:solidFill>
                  <a:schemeClr val="tx1"/>
                </a:solidFill>
                <a:effectLst/>
                <a:latin typeface="+mn-lt"/>
                <a:ea typeface="+mn-ea"/>
                <a:cs typeface="+mn-cs"/>
              </a:rPr>
              <a:t>また同時に</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の進化と普及は雇用のあり方を大きく変え、人間の役割も変えてゆくでしょう。そうなれば社会や経済の仕組みにも大きな変化が生じることになります。</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はそれほど大きな社会的影響力を持つ</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であるとも言えるのです。</a:t>
            </a:r>
          </a:p>
          <a:p>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の分野で次の</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と期待されているのが「ブロック・チェーン」です。デジタル通貨「ビットコイン」の信頼性を保証する仕組みとして登場したこの技術は、通貨や金融取引以外にも契約や取引、認証などに必要とされる「信頼性を保証する安価で汎用的な基礎的技術」として広く使われてゆく可能性があります。</a:t>
            </a:r>
          </a:p>
          <a:p>
            <a:r>
              <a:rPr kumimoji="1" lang="ja-JP" altLang="ja-JP" sz="1200" kern="1200" dirty="0">
                <a:solidFill>
                  <a:schemeClr val="tx1"/>
                </a:solidFill>
                <a:effectLst/>
                <a:latin typeface="+mn-lt"/>
                <a:ea typeface="+mn-ea"/>
                <a:cs typeface="+mn-cs"/>
              </a:rPr>
              <a:t>これまで通貨や取引は、国家機関や中央銀行、そのお墨付きを与えられた銀行や証券会社のような「権威」が保証することで、信頼を担保してきました。そのために多くの人材や巨大な組織を抱え、情報システムにも膨大な投資を行い、信頼を保証する仕組みを築いてきたのです。その歴史もまた信頼を保証する重要な要素となっています。</a:t>
            </a:r>
          </a:p>
          <a:p>
            <a:r>
              <a:rPr kumimoji="1" lang="ja-JP" altLang="ja-JP" sz="1200" kern="1200" dirty="0">
                <a:solidFill>
                  <a:schemeClr val="tx1"/>
                </a:solidFill>
                <a:effectLst/>
                <a:latin typeface="+mn-lt"/>
                <a:ea typeface="+mn-ea"/>
                <a:cs typeface="+mn-cs"/>
              </a:rPr>
              <a:t>しかし、「ブロック・チェーン」はそのような権威や歴史に支えた信頼ではなく、暗号と分散処理の技術を駆使し信頼性を保証できる仕組みを安価に築こうというのです。もしこの技術が確立され普及するようになれば、国家や銀行などの役割も大きく変わり、社会や経済のしくみも変わってしまうかもしれません。そんなインパクトのある</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として期待されているのです。</a:t>
            </a:r>
          </a:p>
          <a:p>
            <a:r>
              <a:rPr kumimoji="1" lang="ja-JP" altLang="ja-JP" sz="1200" kern="1200" dirty="0">
                <a:solidFill>
                  <a:schemeClr val="tx1"/>
                </a:solidFill>
                <a:effectLst/>
                <a:latin typeface="+mn-lt"/>
                <a:ea typeface="+mn-ea"/>
                <a:cs typeface="+mn-cs"/>
              </a:rPr>
              <a:t>残念ながら、この技術はまだまだ黎明期にあり、可能性は期待されつつも実用には時期尚早といえる段階です。しかし、</a:t>
            </a:r>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年代の半ば、インターネットは「掲示板や電子メール、ホームページという電子ポスター」程度にしか使えないと思われていた訳ですから、この技術が社会を大きく変えてしまう可能性も否定できません。</a:t>
            </a:r>
          </a:p>
          <a:p>
            <a:r>
              <a:rPr kumimoji="1" lang="ja-JP" altLang="ja-JP" sz="1200" kern="1200" dirty="0">
                <a:solidFill>
                  <a:schemeClr val="tx1"/>
                </a:solidFill>
                <a:effectLst/>
                <a:latin typeface="+mn-lt"/>
                <a:ea typeface="+mn-ea"/>
                <a:cs typeface="+mn-cs"/>
              </a:rPr>
              <a:t>ところで、クラウド・コンピューティングや</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と言えるのでしょうか。これにはいろいろな考え方があるようですが、個人的な意見としては「</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」ではないと考えています。</a:t>
            </a:r>
          </a:p>
          <a:p>
            <a:r>
              <a:rPr kumimoji="1" lang="ja-JP" altLang="ja-JP" sz="1200" kern="1200" dirty="0">
                <a:solidFill>
                  <a:schemeClr val="tx1"/>
                </a:solidFill>
                <a:effectLst/>
                <a:latin typeface="+mn-lt"/>
                <a:ea typeface="+mn-ea"/>
                <a:cs typeface="+mn-cs"/>
              </a:rPr>
              <a:t>両者は共に</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のような汎用技術やそれを改良した応用技術を組み合わせた仕組みです。</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を例にとれば、データを収拾するセンサー技術、コンピューターや電子機器を小型化する半導体技術、集めたデータをインターネットに送り出す通信技術、そのデータを解析し規則性やルールを見つけ出す人工知能技術などの組合せであり、それらを駆使して様々な価値を生みだそうという取り組みです。その実用性は高く、市場の成長性も大いに期待されている分野であることは間違えありません。しかし、それをひとつの技術領域として</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に括ってしまうのは少し乱暴なような気がしています。</a:t>
            </a:r>
          </a:p>
          <a:p>
            <a:r>
              <a:rPr kumimoji="1" lang="ja-JP" altLang="ja-JP" sz="1200" kern="1200" dirty="0">
                <a:solidFill>
                  <a:schemeClr val="tx1"/>
                </a:solidFill>
                <a:effectLst/>
                <a:latin typeface="+mn-lt"/>
                <a:ea typeface="+mn-ea"/>
                <a:cs typeface="+mn-cs"/>
              </a:rPr>
              <a:t>いずれにしろ、世の中の変化を</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とその応用技術として捉え、その変化を捉えてゆくと、この先にどのような未来が拡がっているかを予測することができるかもしれません。そして、そんな</a:t>
            </a:r>
            <a:r>
              <a:rPr kumimoji="1" lang="en-US" altLang="ja-JP" sz="1200" kern="1200" dirty="0">
                <a:solidFill>
                  <a:schemeClr val="tx1"/>
                </a:solidFill>
                <a:effectLst/>
                <a:latin typeface="+mn-lt"/>
                <a:ea typeface="+mn-ea"/>
                <a:cs typeface="+mn-cs"/>
              </a:rPr>
              <a:t>GPT</a:t>
            </a:r>
            <a:r>
              <a:rPr kumimoji="1" lang="ja-JP" altLang="ja-JP" sz="1200" kern="1200" dirty="0">
                <a:solidFill>
                  <a:schemeClr val="tx1"/>
                </a:solidFill>
                <a:effectLst/>
                <a:latin typeface="+mn-lt"/>
                <a:ea typeface="+mn-ea"/>
                <a:cs typeface="+mn-cs"/>
              </a:rPr>
              <a:t>にビジネスの軸足をのせておけば、様々なビジネス分野への応用が利くこともまた事実です。そんな視点からこれからの事業領域を考えて見るのもひとつの方法かもしれません。</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28</a:t>
            </a:fld>
            <a:endParaRPr kumimoji="1" lang="ja-JP" altLang="en-US"/>
          </a:p>
        </p:txBody>
      </p:sp>
    </p:spTree>
    <p:extLst>
      <p:ext uri="{BB962C8B-B14F-4D97-AF65-F5344CB8AC3E}">
        <p14:creationId xmlns:p14="http://schemas.microsoft.com/office/powerpoint/2010/main" val="661689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【図解】コレ１枚で分かるルールベースと機械学習</a:t>
            </a:r>
          </a:p>
          <a:p>
            <a:r>
              <a:rPr kumimoji="1" lang="ja-JP" altLang="ja-JP" sz="1200" kern="1200" dirty="0">
                <a:solidFill>
                  <a:schemeClr val="tx1"/>
                </a:solidFill>
                <a:effectLst/>
                <a:latin typeface="+mn-lt"/>
                <a:ea typeface="+mn-ea"/>
                <a:cs typeface="+mn-cs"/>
              </a:rPr>
              <a:t>人工知能研究の歴史をたどれば、「ルールベース」と「機械学習」という大きな２つのアプローチがあったことが分かります。</a:t>
            </a:r>
          </a:p>
          <a:p>
            <a:r>
              <a:rPr kumimoji="1" lang="ja-JP" altLang="ja-JP" sz="1200" kern="1200" dirty="0">
                <a:solidFill>
                  <a:schemeClr val="tx1"/>
                </a:solidFill>
                <a:effectLst/>
                <a:latin typeface="+mn-lt"/>
                <a:ea typeface="+mn-ea"/>
                <a:cs typeface="+mn-cs"/>
              </a:rPr>
              <a:t>ルールベース</a:t>
            </a:r>
          </a:p>
          <a:p>
            <a:r>
              <a:rPr kumimoji="1" lang="ja-JP" altLang="ja-JP" sz="1200" kern="1200" dirty="0">
                <a:solidFill>
                  <a:schemeClr val="tx1"/>
                </a:solidFill>
                <a:effectLst/>
                <a:latin typeface="+mn-lt"/>
                <a:ea typeface="+mn-ea"/>
                <a:cs typeface="+mn-cs"/>
              </a:rPr>
              <a:t>オンライン・ショップで「こちらの商品もいかがですか？」と表示されることがあります。これは、「レコメンデーション（推奨）」機能と呼ばれています。</a:t>
            </a:r>
          </a:p>
          <a:p>
            <a:r>
              <a:rPr kumimoji="1" lang="ja-JP" altLang="ja-JP" sz="1200" kern="1200" dirty="0">
                <a:solidFill>
                  <a:schemeClr val="tx1"/>
                </a:solidFill>
                <a:effectLst/>
                <a:latin typeface="+mn-lt"/>
                <a:ea typeface="+mn-ea"/>
                <a:cs typeface="+mn-cs"/>
              </a:rPr>
              <a:t>この機能は、オンライン・ショップの担当者が「</a:t>
            </a:r>
            <a:r>
              <a:rPr kumimoji="1" lang="en-US" altLang="ja-JP" sz="1200" kern="1200" dirty="0">
                <a:solidFill>
                  <a:schemeClr val="tx1"/>
                </a:solidFill>
                <a:effectLst/>
                <a:latin typeface="+mn-lt"/>
                <a:ea typeface="+mn-ea"/>
                <a:cs typeface="+mn-cs"/>
              </a:rPr>
              <a:t>A</a:t>
            </a:r>
            <a:r>
              <a:rPr kumimoji="1" lang="ja-JP" altLang="ja-JP" sz="1200" kern="1200" dirty="0">
                <a:solidFill>
                  <a:schemeClr val="tx1"/>
                </a:solidFill>
                <a:effectLst/>
                <a:latin typeface="+mn-lt"/>
                <a:ea typeface="+mn-ea"/>
                <a:cs typeface="+mn-cs"/>
              </a:rPr>
              <a:t>と言う商品と</a:t>
            </a:r>
            <a:r>
              <a:rPr kumimoji="1" lang="en-US" altLang="ja-JP" sz="1200" kern="1200" dirty="0">
                <a:solidFill>
                  <a:schemeClr val="tx1"/>
                </a:solidFill>
                <a:effectLst/>
                <a:latin typeface="+mn-lt"/>
                <a:ea typeface="+mn-ea"/>
                <a:cs typeface="+mn-cs"/>
              </a:rPr>
              <a:t>B</a:t>
            </a:r>
            <a:r>
              <a:rPr kumimoji="1" lang="ja-JP" altLang="ja-JP" sz="1200" kern="1200" dirty="0">
                <a:solidFill>
                  <a:schemeClr val="tx1"/>
                </a:solidFill>
                <a:effectLst/>
                <a:latin typeface="+mn-lt"/>
                <a:ea typeface="+mn-ea"/>
                <a:cs typeface="+mn-cs"/>
              </a:rPr>
              <a:t>という商品は関連があるから、</a:t>
            </a:r>
            <a:r>
              <a:rPr kumimoji="1" lang="en-US" altLang="ja-JP" sz="1200" kern="1200" dirty="0">
                <a:solidFill>
                  <a:schemeClr val="tx1"/>
                </a:solidFill>
                <a:effectLst/>
                <a:latin typeface="+mn-lt"/>
                <a:ea typeface="+mn-ea"/>
                <a:cs typeface="+mn-cs"/>
              </a:rPr>
              <a:t>A</a:t>
            </a:r>
            <a:r>
              <a:rPr kumimoji="1" lang="ja-JP" altLang="ja-JP" sz="1200" kern="1200" dirty="0">
                <a:solidFill>
                  <a:schemeClr val="tx1"/>
                </a:solidFill>
                <a:effectLst/>
                <a:latin typeface="+mn-lt"/>
                <a:ea typeface="+mn-ea"/>
                <a:cs typeface="+mn-cs"/>
              </a:rPr>
              <a:t>を買った人は、</a:t>
            </a:r>
            <a:r>
              <a:rPr kumimoji="1" lang="en-US" altLang="ja-JP" sz="1200" kern="1200" dirty="0">
                <a:solidFill>
                  <a:schemeClr val="tx1"/>
                </a:solidFill>
                <a:effectLst/>
                <a:latin typeface="+mn-lt"/>
                <a:ea typeface="+mn-ea"/>
                <a:cs typeface="+mn-cs"/>
              </a:rPr>
              <a:t>B</a:t>
            </a:r>
            <a:r>
              <a:rPr kumimoji="1" lang="ja-JP" altLang="ja-JP" sz="1200" kern="1200" dirty="0">
                <a:solidFill>
                  <a:schemeClr val="tx1"/>
                </a:solidFill>
                <a:effectLst/>
                <a:latin typeface="+mn-lt"/>
                <a:ea typeface="+mn-ea"/>
                <a:cs typeface="+mn-cs"/>
              </a:rPr>
              <a:t>も買う確率が高い」と考え、「</a:t>
            </a:r>
            <a:r>
              <a:rPr kumimoji="1" lang="en-US" altLang="ja-JP" sz="1200" kern="1200" dirty="0">
                <a:solidFill>
                  <a:schemeClr val="tx1"/>
                </a:solidFill>
                <a:effectLst/>
                <a:latin typeface="+mn-lt"/>
                <a:ea typeface="+mn-ea"/>
                <a:cs typeface="+mn-cs"/>
              </a:rPr>
              <a:t>A</a:t>
            </a:r>
            <a:r>
              <a:rPr kumimoji="1" lang="ja-JP" altLang="ja-JP" sz="1200" kern="1200" dirty="0">
                <a:solidFill>
                  <a:schemeClr val="tx1"/>
                </a:solidFill>
                <a:effectLst/>
                <a:latin typeface="+mn-lt"/>
                <a:ea typeface="+mn-ea"/>
                <a:cs typeface="+mn-cs"/>
              </a:rPr>
              <a:t>を検索した人に</a:t>
            </a:r>
            <a:r>
              <a:rPr kumimoji="1" lang="en-US" altLang="ja-JP" sz="1200" kern="1200" dirty="0">
                <a:solidFill>
                  <a:schemeClr val="tx1"/>
                </a:solidFill>
                <a:effectLst/>
                <a:latin typeface="+mn-lt"/>
                <a:ea typeface="+mn-ea"/>
                <a:cs typeface="+mn-cs"/>
              </a:rPr>
              <a:t>B</a:t>
            </a:r>
            <a:r>
              <a:rPr kumimoji="1" lang="ja-JP" altLang="ja-JP" sz="1200" kern="1200" dirty="0">
                <a:solidFill>
                  <a:schemeClr val="tx1"/>
                </a:solidFill>
                <a:effectLst/>
                <a:latin typeface="+mn-lt"/>
                <a:ea typeface="+mn-ea"/>
                <a:cs typeface="+mn-cs"/>
              </a:rPr>
              <a:t>を薦める」というルールを予め登録しておくことで実現できます。このようなルールをたくさん用意しておけば、いろいろな商品に対してレコメンデーションできるようになります。このようなアプローチが「ルールベース」です。</a:t>
            </a:r>
          </a:p>
          <a:p>
            <a:r>
              <a:rPr kumimoji="1" lang="ja-JP" altLang="ja-JP" sz="1200" kern="1200" dirty="0">
                <a:solidFill>
                  <a:schemeClr val="tx1"/>
                </a:solidFill>
                <a:effectLst/>
                <a:latin typeface="+mn-lt"/>
                <a:ea typeface="+mn-ea"/>
                <a:cs typeface="+mn-cs"/>
              </a:rPr>
              <a:t>レコメンデーションに限らず、問題解決に必要な知識を「どのような条件が成り立つとき何をすべきか」という観点で整理しておくと、様々な問題解決に対応させることができます。</a:t>
            </a:r>
          </a:p>
          <a:p>
            <a:r>
              <a:rPr kumimoji="1" lang="en-US" altLang="ja-JP" sz="1200" b="1" u="sng" kern="1200" dirty="0">
                <a:solidFill>
                  <a:schemeClr val="tx1"/>
                </a:solidFill>
                <a:effectLst/>
                <a:latin typeface="+mn-lt"/>
                <a:ea typeface="+mn-ea"/>
                <a:cs typeface="+mn-cs"/>
              </a:rPr>
              <a:t>if</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条件 </a:t>
            </a:r>
            <a:r>
              <a:rPr kumimoji="1" lang="en-US" altLang="ja-JP" sz="1200" b="1" u="sng" kern="1200" dirty="0">
                <a:solidFill>
                  <a:schemeClr val="tx1"/>
                </a:solidFill>
                <a:effectLst/>
                <a:latin typeface="+mn-lt"/>
                <a:ea typeface="+mn-ea"/>
                <a:cs typeface="+mn-cs"/>
              </a:rPr>
              <a:t>then</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アクションまたは状態 </a:t>
            </a:r>
            <a:r>
              <a:rPr kumimoji="1" lang="en-US" altLang="ja-JP" sz="1200" b="1" u="sng" kern="1200" dirty="0">
                <a:solidFill>
                  <a:schemeClr val="tx1"/>
                </a:solidFill>
                <a:effectLst/>
                <a:latin typeface="+mn-lt"/>
                <a:ea typeface="+mn-ea"/>
                <a:cs typeface="+mn-cs"/>
              </a:rPr>
              <a:t>else</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別のアクションまたは状態 ・・・</a:t>
            </a:r>
          </a:p>
          <a:p>
            <a:r>
              <a:rPr kumimoji="1" lang="ja-JP" altLang="ja-JP" sz="1200" kern="1200" dirty="0">
                <a:solidFill>
                  <a:schemeClr val="tx1"/>
                </a:solidFill>
                <a:effectLst/>
                <a:latin typeface="+mn-lt"/>
                <a:ea typeface="+mn-ea"/>
                <a:cs typeface="+mn-cs"/>
              </a:rPr>
              <a:t>モノやコトを解釈し、説明するためのこのようなルールを用意しておくことで、問題解決や推論といった知的な処理を機械に行わせようというのです。</a:t>
            </a:r>
          </a:p>
          <a:p>
            <a:r>
              <a:rPr kumimoji="1" lang="ja-JP" altLang="ja-JP" sz="1200" kern="1200" dirty="0">
                <a:solidFill>
                  <a:schemeClr val="tx1"/>
                </a:solidFill>
                <a:effectLst/>
                <a:latin typeface="+mn-lt"/>
                <a:ea typeface="+mn-ea"/>
                <a:cs typeface="+mn-cs"/>
              </a:rPr>
              <a:t>ただ、知識は常に増え続けますし解釈の仕方も多様です。これを全て人間がルールに起こして記述することは容易なことではありません。結局は、このアプローチは、ある機械についての故障診断、ある保険の契約ルールの確認といった説明すべきルールが限られている場合では実用化されましたが、「知的な処理」を実現するための汎用的な方法としては実用化されることはありませんでした。</a:t>
            </a:r>
          </a:p>
          <a:p>
            <a:r>
              <a:rPr kumimoji="1" lang="ja-JP" altLang="ja-JP" sz="1200" kern="1200" dirty="0">
                <a:solidFill>
                  <a:schemeClr val="tx1"/>
                </a:solidFill>
                <a:effectLst/>
                <a:latin typeface="+mn-lt"/>
                <a:ea typeface="+mn-ea"/>
                <a:cs typeface="+mn-cs"/>
              </a:rPr>
              <a:t>機械学習</a:t>
            </a:r>
          </a:p>
          <a:p>
            <a:r>
              <a:rPr kumimoji="1" lang="ja-JP" altLang="ja-JP" sz="1200" kern="1200" dirty="0">
                <a:solidFill>
                  <a:schemeClr val="tx1"/>
                </a:solidFill>
                <a:effectLst/>
                <a:latin typeface="+mn-lt"/>
                <a:ea typeface="+mn-ea"/>
                <a:cs typeface="+mn-cs"/>
              </a:rPr>
              <a:t>「ルールベース」では、ルールを人が登録します。しかし、</a:t>
            </a:r>
            <a:r>
              <a:rPr kumimoji="1" lang="en-US" altLang="ja-JP" sz="1200" kern="1200" dirty="0">
                <a:solidFill>
                  <a:schemeClr val="tx1"/>
                </a:solidFill>
                <a:effectLst/>
                <a:latin typeface="+mn-lt"/>
                <a:ea typeface="+mn-ea"/>
                <a:cs typeface="+mn-cs"/>
              </a:rPr>
              <a:t>A</a:t>
            </a:r>
            <a:r>
              <a:rPr kumimoji="1" lang="ja-JP" altLang="ja-JP" sz="1200" kern="1200" dirty="0">
                <a:solidFill>
                  <a:schemeClr val="tx1"/>
                </a:solidFill>
                <a:effectLst/>
                <a:latin typeface="+mn-lt"/>
                <a:ea typeface="+mn-ea"/>
                <a:cs typeface="+mn-cs"/>
              </a:rPr>
              <a:t>を買う人は</a:t>
            </a:r>
            <a:r>
              <a:rPr kumimoji="1" lang="en-US" altLang="ja-JP" sz="1200" kern="1200" dirty="0">
                <a:solidFill>
                  <a:schemeClr val="tx1"/>
                </a:solidFill>
                <a:effectLst/>
                <a:latin typeface="+mn-lt"/>
                <a:ea typeface="+mn-ea"/>
                <a:cs typeface="+mn-cs"/>
              </a:rPr>
              <a:t>B</a:t>
            </a:r>
            <a:r>
              <a:rPr kumimoji="1" lang="ja-JP" altLang="ja-JP" sz="1200" kern="1200" dirty="0">
                <a:solidFill>
                  <a:schemeClr val="tx1"/>
                </a:solidFill>
                <a:effectLst/>
                <a:latin typeface="+mn-lt"/>
                <a:ea typeface="+mn-ea"/>
                <a:cs typeface="+mn-cs"/>
              </a:rPr>
              <a:t>も買う確率が高いというのは、担当者の思い込みかもしれません。実は</a:t>
            </a:r>
            <a:r>
              <a:rPr kumimoji="1" lang="en-US" altLang="ja-JP" sz="1200" kern="1200" dirty="0">
                <a:solidFill>
                  <a:schemeClr val="tx1"/>
                </a:solidFill>
                <a:effectLst/>
                <a:latin typeface="+mn-lt"/>
                <a:ea typeface="+mn-ea"/>
                <a:cs typeface="+mn-cs"/>
              </a:rPr>
              <a:t>C</a:t>
            </a:r>
            <a:r>
              <a:rPr kumimoji="1" lang="ja-JP" altLang="ja-JP" sz="1200" kern="1200" dirty="0">
                <a:solidFill>
                  <a:schemeClr val="tx1"/>
                </a:solidFill>
                <a:effectLst/>
                <a:latin typeface="+mn-lt"/>
                <a:ea typeface="+mn-ea"/>
                <a:cs typeface="+mn-cs"/>
              </a:rPr>
              <a:t>を買う人の割合のほうが、もっと高いかも知れません。そこで、このルールを、データを解析することで見つけ出そうというのが「機械学習」の考え方です。</a:t>
            </a:r>
          </a:p>
          <a:p>
            <a:r>
              <a:rPr kumimoji="1" lang="ja-JP" altLang="ja-JP" sz="1200" kern="1200" dirty="0">
                <a:solidFill>
                  <a:schemeClr val="tx1"/>
                </a:solidFill>
                <a:effectLst/>
                <a:latin typeface="+mn-lt"/>
                <a:ea typeface="+mn-ea"/>
                <a:cs typeface="+mn-cs"/>
              </a:rPr>
              <a:t>例えば、オンライン・ショップの過去の取引データを解析して、</a:t>
            </a:r>
            <a:r>
              <a:rPr kumimoji="1" lang="en-US" altLang="ja-JP" sz="1200" kern="1200" dirty="0">
                <a:solidFill>
                  <a:schemeClr val="tx1"/>
                </a:solidFill>
                <a:effectLst/>
                <a:latin typeface="+mn-lt"/>
                <a:ea typeface="+mn-ea"/>
                <a:cs typeface="+mn-cs"/>
              </a:rPr>
              <a:t>A</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a:t>
            </a:r>
            <a:r>
              <a:rPr kumimoji="1" lang="ja-JP" altLang="ja-JP" sz="1200" kern="1200" dirty="0">
                <a:solidFill>
                  <a:schemeClr val="tx1"/>
                </a:solidFill>
                <a:effectLst/>
                <a:latin typeface="+mn-lt"/>
                <a:ea typeface="+mn-ea"/>
                <a:cs typeface="+mn-cs"/>
              </a:rPr>
              <a:t>を一緒に買った人の割合と</a:t>
            </a:r>
            <a:r>
              <a:rPr kumimoji="1" lang="en-US" altLang="ja-JP" sz="1200" kern="1200" dirty="0">
                <a:solidFill>
                  <a:schemeClr val="tx1"/>
                </a:solidFill>
                <a:effectLst/>
                <a:latin typeface="+mn-lt"/>
                <a:ea typeface="+mn-ea"/>
                <a:cs typeface="+mn-cs"/>
              </a:rPr>
              <a:t>A</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C</a:t>
            </a:r>
            <a:r>
              <a:rPr kumimoji="1" lang="ja-JP" altLang="ja-JP" sz="1200" kern="1200" dirty="0">
                <a:solidFill>
                  <a:schemeClr val="tx1"/>
                </a:solidFill>
                <a:effectLst/>
                <a:latin typeface="+mn-lt"/>
                <a:ea typeface="+mn-ea"/>
                <a:cs typeface="+mn-cs"/>
              </a:rPr>
              <a:t>を一緒に買った人の割合を比較し、割合の高い方を推奨すれば、レコメンデーションの効果も上がります。このような関係や規則性を、データを分析し、そこに潜むルールやパターンを見つけ出そうというのです。</a:t>
            </a:r>
          </a:p>
          <a:p>
            <a:r>
              <a:rPr kumimoji="1" lang="ja-JP" altLang="ja-JP" sz="1200" kern="1200" dirty="0">
                <a:solidFill>
                  <a:schemeClr val="tx1"/>
                </a:solidFill>
                <a:effectLst/>
                <a:latin typeface="+mn-lt"/>
                <a:ea typeface="+mn-ea"/>
                <a:cs typeface="+mn-cs"/>
              </a:rPr>
              <a:t>このやり方は、レコメンデーション以外にも使われています。例えば、機械翻訳の場合、日英仏の同じ文書を機械に読み込ませ、「私は貴方を愛しています。」、「</a:t>
            </a:r>
            <a:r>
              <a:rPr kumimoji="1" lang="en-US" altLang="ja-JP" sz="1200" kern="1200" dirty="0">
                <a:solidFill>
                  <a:schemeClr val="tx1"/>
                </a:solidFill>
                <a:effectLst/>
                <a:latin typeface="+mn-lt"/>
                <a:ea typeface="+mn-ea"/>
                <a:cs typeface="+mn-cs"/>
              </a:rPr>
              <a:t>I love you.</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Je </a:t>
            </a:r>
            <a:r>
              <a:rPr kumimoji="1" lang="en-US" altLang="ja-JP" sz="1200" kern="1200" dirty="0" err="1">
                <a:solidFill>
                  <a:schemeClr val="tx1"/>
                </a:solidFill>
                <a:effectLst/>
                <a:latin typeface="+mn-lt"/>
                <a:ea typeface="+mn-ea"/>
                <a:cs typeface="+mn-cs"/>
              </a:rPr>
              <a:t>t'aime</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が同時に出てくる確率が統計的に高いことを割り出し、これらは同じ意味と考えてもいいだろうと解釈する手法です。本当に意味を解釈しているとは言えませんが、実用性は高く、論文試験の評価、医療における診断、訴訟文書の分析など様々な分野で実用化されてい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29</a:t>
            </a:fld>
            <a:endParaRPr kumimoji="1" lang="ja-JP" altLang="en-US"/>
          </a:p>
        </p:txBody>
      </p:sp>
    </p:spTree>
    <p:extLst>
      <p:ext uri="{BB962C8B-B14F-4D97-AF65-F5344CB8AC3E}">
        <p14:creationId xmlns:p14="http://schemas.microsoft.com/office/powerpoint/2010/main" val="65125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【【図解】コレ１枚でわかる「弱い</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」と「強い</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a:t>
            </a:r>
          </a:p>
          <a:p>
            <a:r>
              <a:rPr kumimoji="1" lang="ja-JP" altLang="ja-JP" sz="1200" kern="1200" dirty="0">
                <a:solidFill>
                  <a:schemeClr val="tx1"/>
                </a:solidFill>
                <a:effectLst/>
                <a:latin typeface="+mn-lt"/>
                <a:ea typeface="+mn-ea"/>
                <a:cs typeface="+mn-cs"/>
              </a:rPr>
              <a:t>機械は人が操作するか、手順を教えてその通り動かすものでした。しかし、「人工知能（</a:t>
            </a:r>
            <a:r>
              <a:rPr kumimoji="1" lang="en-US" altLang="ja-JP" sz="1200" kern="1200" dirty="0">
                <a:solidFill>
                  <a:schemeClr val="tx1"/>
                </a:solidFill>
                <a:effectLst/>
                <a:latin typeface="+mn-lt"/>
                <a:ea typeface="+mn-ea"/>
                <a:cs typeface="+mn-cs"/>
              </a:rPr>
              <a:t>AI: Artificial Intelligence</a:t>
            </a:r>
            <a:r>
              <a:rPr kumimoji="1" lang="ja-JP" altLang="ja-JP" sz="1200" kern="1200" dirty="0">
                <a:solidFill>
                  <a:schemeClr val="tx1"/>
                </a:solidFill>
                <a:effectLst/>
                <a:latin typeface="+mn-lt"/>
                <a:ea typeface="+mn-ea"/>
                <a:cs typeface="+mn-cs"/>
              </a:rPr>
              <a:t>）」は、自ら学習し、状況を把握し、推論して判断できる能力を機械に与えます。</a:t>
            </a:r>
          </a:p>
          <a:p>
            <a:r>
              <a:rPr kumimoji="1" lang="ja-JP" altLang="ja-JP" sz="1200" kern="1200" dirty="0">
                <a:solidFill>
                  <a:schemeClr val="tx1"/>
                </a:solidFill>
                <a:effectLst/>
                <a:latin typeface="+mn-lt"/>
                <a:ea typeface="+mn-ea"/>
                <a:cs typeface="+mn-cs"/>
              </a:rPr>
              <a:t>人工知能には、「</a:t>
            </a:r>
            <a:r>
              <a:rPr kumimoji="1" lang="ja-JP" altLang="ja-JP" sz="1200" b="1" kern="1200" dirty="0">
                <a:solidFill>
                  <a:schemeClr val="tx1"/>
                </a:solidFill>
                <a:effectLst/>
                <a:latin typeface="+mn-lt"/>
                <a:ea typeface="+mn-ea"/>
                <a:cs typeface="+mn-cs"/>
              </a:rPr>
              <a:t>人間のような知的処理の実現</a:t>
            </a:r>
            <a:r>
              <a:rPr kumimoji="1" lang="ja-JP" altLang="ja-JP" sz="1200" kern="1200" dirty="0">
                <a:solidFill>
                  <a:schemeClr val="tx1"/>
                </a:solidFill>
                <a:effectLst/>
                <a:latin typeface="+mn-lt"/>
                <a:ea typeface="+mn-ea"/>
                <a:cs typeface="+mn-cs"/>
              </a:rPr>
              <a:t>」と「</a:t>
            </a:r>
            <a:r>
              <a:rPr kumimoji="1" lang="ja-JP" altLang="ja-JP" sz="1200" b="1" kern="1200" dirty="0">
                <a:solidFill>
                  <a:schemeClr val="tx1"/>
                </a:solidFill>
                <a:effectLst/>
                <a:latin typeface="+mn-lt"/>
                <a:ea typeface="+mn-ea"/>
                <a:cs typeface="+mn-cs"/>
              </a:rPr>
              <a:t>人間と同等の知能の実現</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」の２つのアプローチがあります。</a:t>
            </a:r>
          </a:p>
          <a:p>
            <a:r>
              <a:rPr kumimoji="1" lang="ja-JP" altLang="ja-JP" sz="1200" kern="1200" dirty="0">
                <a:solidFill>
                  <a:schemeClr val="tx1"/>
                </a:solidFill>
                <a:effectLst/>
                <a:latin typeface="+mn-lt"/>
                <a:ea typeface="+mn-ea"/>
                <a:cs typeface="+mn-cs"/>
              </a:rPr>
              <a:t>前者は「弱い</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とも呼ばれ、人間の脳で行う処理のしくみにかかわらず、結果として人間が行う知的処理ができるようになることを目指します。例えば、馬のように走りたいからといって、馬をつくるのではなく、自動車を作ろうという考え方です。</a:t>
            </a:r>
          </a:p>
          <a:p>
            <a:r>
              <a:rPr kumimoji="1" lang="ja-JP" altLang="ja-JP" sz="1200" kern="1200" dirty="0">
                <a:solidFill>
                  <a:schemeClr val="tx1"/>
                </a:solidFill>
                <a:effectLst/>
                <a:latin typeface="+mn-lt"/>
                <a:ea typeface="+mn-ea"/>
                <a:cs typeface="+mn-cs"/>
              </a:rPr>
              <a:t>これに対して、後者は、知能そのものをもつ機械を作る取り組みで、「強い</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」とも呼ばれ、脳科学や神経科学の研究成果を取り入れながら、人間の脳機能と同等の汎用的な知的処理ができるようになることを目指します。</a:t>
            </a:r>
          </a:p>
          <a:p>
            <a:r>
              <a:rPr kumimoji="1" lang="ja-JP" altLang="ja-JP" sz="1200" kern="1200" dirty="0">
                <a:solidFill>
                  <a:schemeClr val="tx1"/>
                </a:solidFill>
                <a:effectLst/>
                <a:latin typeface="+mn-lt"/>
                <a:ea typeface="+mn-ea"/>
                <a:cs typeface="+mn-cs"/>
              </a:rPr>
              <a:t>「弱い</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は、あらかじめ「ルール」をたくさん用意しておく「ルールベース」が始まりでした。外国語翻訳者や医者、弁護士といった専門家のノウハウをルール化して組み入れた「エキスパート・システム」が実用化されています。ただ、ルールを人が作り登録しなければなりません。そのため多大な手間がかかり、また様々な知的活動を全て人間がルール化するには限界があり、結果として普及しませんでした。</a:t>
            </a:r>
          </a:p>
          <a:p>
            <a:r>
              <a:rPr kumimoji="1" lang="ja-JP" altLang="ja-JP" sz="1200" kern="1200" dirty="0">
                <a:solidFill>
                  <a:schemeClr val="tx1"/>
                </a:solidFill>
                <a:effectLst/>
                <a:latin typeface="+mn-lt"/>
                <a:ea typeface="+mn-ea"/>
                <a:cs typeface="+mn-cs"/>
              </a:rPr>
              <a:t>この状況を変えたのが、「機械学習」です。ビッグデータを統計的に解析して、「日本の首都」と「東京」の関係を見つけ出し、「日本の首都が東京である確率は</a:t>
            </a:r>
            <a:r>
              <a:rPr kumimoji="1" lang="en-US" altLang="ja-JP" sz="1200" kern="1200" dirty="0">
                <a:solidFill>
                  <a:schemeClr val="tx1"/>
                </a:solidFill>
                <a:effectLst/>
                <a:latin typeface="+mn-lt"/>
                <a:ea typeface="+mn-ea"/>
                <a:cs typeface="+mn-cs"/>
              </a:rPr>
              <a:t>99%</a:t>
            </a:r>
            <a:r>
              <a:rPr kumimoji="1" lang="ja-JP" altLang="ja-JP" sz="1200" kern="1200" dirty="0">
                <a:solidFill>
                  <a:schemeClr val="tx1"/>
                </a:solidFill>
                <a:effectLst/>
                <a:latin typeface="+mn-lt"/>
                <a:ea typeface="+mn-ea"/>
                <a:cs typeface="+mn-cs"/>
              </a:rPr>
              <a:t>」といった確率に基づき、「日本の首都は東京である」という推論を自動的におこないます。一方で、「変なヤツ」という表現が、嫌悪の意味なのか親しさの表明なのかといった文脈に即した意味は解釈できず限界もあります。</a:t>
            </a:r>
          </a:p>
          <a:p>
            <a:r>
              <a:rPr kumimoji="1" lang="ja-JP" altLang="ja-JP" sz="1200" kern="1200" dirty="0">
                <a:solidFill>
                  <a:schemeClr val="tx1"/>
                </a:solidFill>
                <a:effectLst/>
                <a:latin typeface="+mn-lt"/>
                <a:ea typeface="+mn-ea"/>
                <a:cs typeface="+mn-cs"/>
              </a:rPr>
              <a:t>「強い</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は、人の脳の仕組みを模倣して、機械に人のように学習させ考えさせようというものです。神経細胞（ニューロン）のつながりをモデルにするため、「ニューラル・ネットワーク」と呼ばれています。これを使えば、人がルールを教える必要はありません。例えば、ネコと人間が映っている画像を大量に見せることで、両者の特徴を自分で学習し、両者の違いを区別できるようにしようといったことが実現できます。</a:t>
            </a:r>
          </a:p>
          <a:p>
            <a:r>
              <a:rPr kumimoji="1" lang="ja-JP" altLang="ja-JP" sz="1200" kern="1200" dirty="0">
                <a:solidFill>
                  <a:schemeClr val="tx1"/>
                </a:solidFill>
                <a:effectLst/>
                <a:latin typeface="+mn-lt"/>
                <a:ea typeface="+mn-ea"/>
                <a:cs typeface="+mn-cs"/>
              </a:rPr>
              <a:t>現状では、前者の実用化が先んじていますが、後者の研究も急速に進んでおり、両者ともに、実用レベルでの適用範囲が拡大するものと期待されています。</a:t>
            </a:r>
          </a:p>
          <a:p>
            <a:r>
              <a:rPr kumimoji="1" lang="en-US" altLang="ja-JP" sz="1200" kern="120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30</a:t>
            </a:fld>
            <a:endParaRPr kumimoji="1" lang="ja-JP" altLang="en-US"/>
          </a:p>
        </p:txBody>
      </p:sp>
    </p:spTree>
    <p:extLst>
      <p:ext uri="{BB962C8B-B14F-4D97-AF65-F5344CB8AC3E}">
        <p14:creationId xmlns:p14="http://schemas.microsoft.com/office/powerpoint/2010/main" val="1734523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【図解】コレ１枚で分かる人工知能・機械学習・ディープラーニングの関係</a:t>
            </a:r>
          </a:p>
          <a:p>
            <a:r>
              <a:rPr kumimoji="1" lang="ja-JP" altLang="ja-JP" sz="1200" kern="1200" dirty="0">
                <a:solidFill>
                  <a:schemeClr val="tx1"/>
                </a:solidFill>
                <a:effectLst/>
                <a:latin typeface="+mn-lt"/>
                <a:ea typeface="+mn-ea"/>
                <a:cs typeface="+mn-cs"/>
              </a:rPr>
              <a:t>「人間の“知能”は機械で人工的に再現できる」</a:t>
            </a:r>
          </a:p>
          <a:p>
            <a:r>
              <a:rPr kumimoji="1" lang="ja-JP" altLang="ja-JP" sz="1200" kern="1200" dirty="0">
                <a:solidFill>
                  <a:schemeClr val="tx1"/>
                </a:solidFill>
                <a:effectLst/>
                <a:latin typeface="+mn-lt"/>
                <a:ea typeface="+mn-ea"/>
                <a:cs typeface="+mn-cs"/>
              </a:rPr>
              <a:t>そんな研究者の理想から 「人工知能」という言葉が生まれたのは</a:t>
            </a:r>
            <a:r>
              <a:rPr kumimoji="1" lang="en-US" altLang="ja-JP" sz="1200" kern="1200" dirty="0">
                <a:solidFill>
                  <a:schemeClr val="tx1"/>
                </a:solidFill>
                <a:effectLst/>
                <a:latin typeface="+mn-lt"/>
                <a:ea typeface="+mn-ea"/>
                <a:cs typeface="+mn-cs"/>
              </a:rPr>
              <a:t>1956</a:t>
            </a:r>
            <a:r>
              <a:rPr kumimoji="1" lang="ja-JP" altLang="ja-JP" sz="1200" kern="1200" dirty="0">
                <a:solidFill>
                  <a:schemeClr val="tx1"/>
                </a:solidFill>
                <a:effectLst/>
                <a:latin typeface="+mn-lt"/>
                <a:ea typeface="+mn-ea"/>
                <a:cs typeface="+mn-cs"/>
              </a:rPr>
              <a:t>年のことです。その後、半世紀以上にわたり研究が続けられてきました。この間、迷路やパズル、チェスや将棋といったゲームをうまく解くところから始まり、人間が持つ知識を辞書やルールとしてコンピューターに登録し、専門家のような回答を導こうとする研究が行われてきました。しかし、人間が辞書やルールを作るわけですから、世の中の全ての事象を登録することなどできません。そのため狭い限られた分野では成果を上げることはできましたが、様々な分野で広く応用が利く「人間の“知能”」にはほど遠いもので、大きな成果をあげることはありませんでした。</a:t>
            </a:r>
          </a:p>
          <a:p>
            <a:r>
              <a:rPr kumimoji="1" lang="ja-JP" altLang="ja-JP" sz="1200" kern="1200" dirty="0">
                <a:solidFill>
                  <a:schemeClr val="tx1"/>
                </a:solidFill>
                <a:effectLst/>
                <a:latin typeface="+mn-lt"/>
                <a:ea typeface="+mn-ea"/>
                <a:cs typeface="+mn-cs"/>
              </a:rPr>
              <a:t>その後、特定の業務や分野でのデータを解析し、その結果から分類や区別、判断や予測を行うための規則性やルールを見つけ出す手法「機械学習」が登場します。「機械学習」の考え方は以前からありました。しかし、コンピューター性能が不十分であり、その能力を発揮するには至らなかったのですが、コンピューター性能の向上と手法の進化と共に、その能力を高めてゆきます。</a:t>
            </a:r>
          </a:p>
          <a:p>
            <a:r>
              <a:rPr kumimoji="1" lang="ja-JP" altLang="ja-JP" sz="1200" kern="1200" dirty="0">
                <a:solidFill>
                  <a:schemeClr val="tx1"/>
                </a:solidFill>
                <a:effectLst/>
                <a:latin typeface="+mn-lt"/>
                <a:ea typeface="+mn-ea"/>
                <a:cs typeface="+mn-cs"/>
              </a:rPr>
              <a:t>「機械学習」は、どのような点に着目して分類や区別、判断や予測をおこなえばいいのか、その基準となる「特徴の選定と組合せ（特徴量）」を使ってデータを分析し、そのデータに潜む規則性やルールを見つけ出してゆきます。しかし、特徴量は人間が設計し登録しなければならず、その巧緻が結果を大きく左右しました。</a:t>
            </a:r>
          </a:p>
          <a:p>
            <a:r>
              <a:rPr kumimoji="1" lang="ja-JP" altLang="ja-JP" sz="1200" kern="1200" dirty="0">
                <a:solidFill>
                  <a:schemeClr val="tx1"/>
                </a:solidFill>
                <a:effectLst/>
                <a:latin typeface="+mn-lt"/>
                <a:ea typeface="+mn-ea"/>
                <a:cs typeface="+mn-cs"/>
              </a:rPr>
              <a:t>しかし、ここ最近になって人間の脳の働きついての研究が進み、その成果を応用した機械学習の一手法である「ディープラーニング」が登場します。この技術は、特徴量の選定や組合せを、データを解析することで自ら作り出すことができます。そのため、人間の能力に依存せずデータ量を増やすほどに、その性能を向上させることができます。いまでは、画像や音声の認識などで人間の能力を凌駕する性能を発揮しています。</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31</a:t>
            </a:fld>
            <a:endParaRPr kumimoji="1" lang="ja-JP" altLang="en-US"/>
          </a:p>
        </p:txBody>
      </p:sp>
    </p:spTree>
    <p:extLst>
      <p:ext uri="{BB962C8B-B14F-4D97-AF65-F5344CB8AC3E}">
        <p14:creationId xmlns:p14="http://schemas.microsoft.com/office/powerpoint/2010/main" val="934048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【図解】コレ１枚でわかる統計確率的機械学習とディープラーニング</a:t>
            </a:r>
          </a:p>
          <a:p>
            <a:r>
              <a:rPr kumimoji="1" lang="ja-JP" altLang="ja-JP" sz="1200" kern="1200" dirty="0">
                <a:solidFill>
                  <a:schemeClr val="tx1"/>
                </a:solidFill>
                <a:effectLst/>
                <a:latin typeface="+mn-lt"/>
                <a:ea typeface="+mn-ea"/>
                <a:cs typeface="+mn-cs"/>
              </a:rPr>
              <a:t>人工知能を支える中核的な技術に「機械学習」があります。機械学習とは、大量の学習データを機械に読み込ませ、分類や判断と言った推論のためのルールを機械に作らせようという仕組みです。そのプロセスは、大きく「学習」と「推論」の２つに分けることができます。</a:t>
            </a:r>
          </a:p>
          <a:p>
            <a:r>
              <a:rPr kumimoji="1" lang="ja-JP" altLang="ja-JP" sz="1200" kern="1200" dirty="0">
                <a:solidFill>
                  <a:schemeClr val="tx1"/>
                </a:solidFill>
                <a:effectLst/>
                <a:latin typeface="+mn-lt"/>
                <a:ea typeface="+mn-ea"/>
                <a:cs typeface="+mn-cs"/>
              </a:rPr>
              <a:t>学習</a:t>
            </a:r>
          </a:p>
          <a:p>
            <a:r>
              <a:rPr kumimoji="1" lang="ja-JP" altLang="ja-JP" sz="1200" kern="1200" dirty="0">
                <a:solidFill>
                  <a:schemeClr val="tx1"/>
                </a:solidFill>
                <a:effectLst/>
                <a:latin typeface="+mn-lt"/>
                <a:ea typeface="+mn-ea"/>
                <a:cs typeface="+mn-cs"/>
              </a:rPr>
              <a:t>大量のデータから特徴を抽出し、推論を行うための「ひな形」となる「推論モデル」を生成するプロセスです。</a:t>
            </a:r>
          </a:p>
          <a:p>
            <a:r>
              <a:rPr kumimoji="1" lang="ja-JP" altLang="ja-JP" sz="1200" kern="1200" dirty="0">
                <a:solidFill>
                  <a:schemeClr val="tx1"/>
                </a:solidFill>
                <a:effectLst/>
                <a:latin typeface="+mn-lt"/>
                <a:ea typeface="+mn-ea"/>
                <a:cs typeface="+mn-cs"/>
              </a:rPr>
              <a:t>学習を行うには、入力された学習データにどのような特徴があるのかを見つけ出す必要があります。例えば、コップであれば、大きさ、重さ、直径、形状といった特徴の組合せを決めなくてはなりません。この特徴の組合せを「特徴量」と呼んでいます。この特徴量に対し、コップを識別するのに最適な値を決定してゆきます。</a:t>
            </a:r>
          </a:p>
          <a:p>
            <a:r>
              <a:rPr kumimoji="1" lang="ja-JP" altLang="ja-JP" sz="1200" kern="1200" dirty="0">
                <a:solidFill>
                  <a:schemeClr val="tx1"/>
                </a:solidFill>
                <a:effectLst/>
                <a:latin typeface="+mn-lt"/>
                <a:ea typeface="+mn-ea"/>
                <a:cs typeface="+mn-cs"/>
              </a:rPr>
              <a:t>統計確率的機械学習では、特徴量の決定は人間が行い、その最適値を大量のデータを分析することで決定します。これに対し、機械学習のひとつの手法であるディープラーニングでは特徴量と最適値の両方を大量のデータを分析することで決定します。人間の経験や思い込みにとらわれることなく純粋にデータだけから特徴量や最適値を決定できることで、機械学習の性能は飛躍的に向上しました。</a:t>
            </a:r>
          </a:p>
          <a:p>
            <a:r>
              <a:rPr kumimoji="1" lang="ja-JP" altLang="ja-JP" sz="1200" kern="1200" dirty="0">
                <a:solidFill>
                  <a:schemeClr val="tx1"/>
                </a:solidFill>
                <a:effectLst/>
                <a:latin typeface="+mn-lt"/>
                <a:ea typeface="+mn-ea"/>
                <a:cs typeface="+mn-cs"/>
              </a:rPr>
              <a:t>このようにして、「コップであること」を決定する特徴量の値とその組合せパターン、すなわち「推論モデル」が作られるのです。</a:t>
            </a:r>
          </a:p>
          <a:p>
            <a:r>
              <a:rPr kumimoji="1" lang="ja-JP" altLang="ja-JP" sz="1200" kern="1200" dirty="0">
                <a:solidFill>
                  <a:schemeClr val="tx1"/>
                </a:solidFill>
                <a:effectLst/>
                <a:latin typeface="+mn-lt"/>
                <a:ea typeface="+mn-ea"/>
                <a:cs typeface="+mn-cs"/>
              </a:rPr>
              <a:t>推論</a:t>
            </a:r>
          </a:p>
          <a:p>
            <a:r>
              <a:rPr kumimoji="1" lang="ja-JP" altLang="ja-JP" sz="1200" kern="1200" dirty="0">
                <a:solidFill>
                  <a:schemeClr val="tx1"/>
                </a:solidFill>
                <a:effectLst/>
                <a:latin typeface="+mn-lt"/>
                <a:ea typeface="+mn-ea"/>
                <a:cs typeface="+mn-cs"/>
              </a:rPr>
              <a:t>与えられたデータを推論モデルに当てはめて、推論結果を導き出すプロセスです。</a:t>
            </a:r>
          </a:p>
          <a:p>
            <a:r>
              <a:rPr kumimoji="1" lang="ja-JP" altLang="ja-JP" sz="1200" kern="1200" dirty="0">
                <a:solidFill>
                  <a:schemeClr val="tx1"/>
                </a:solidFill>
                <a:effectLst/>
                <a:latin typeface="+mn-lt"/>
                <a:ea typeface="+mn-ea"/>
                <a:cs typeface="+mn-cs"/>
              </a:rPr>
              <a:t>例えば、コップの写真から、その特徴を抽出し、予め用意されている「推論モデル」とその特徴を照合します。それがコップの特徴を著す推論モデルと近いとなれば、「これはコップです」という推論結果が導かれ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32</a:t>
            </a:fld>
            <a:endParaRPr kumimoji="1" lang="ja-JP" altLang="en-US"/>
          </a:p>
        </p:txBody>
      </p:sp>
    </p:spTree>
    <p:extLst>
      <p:ext uri="{BB962C8B-B14F-4D97-AF65-F5344CB8AC3E}">
        <p14:creationId xmlns:p14="http://schemas.microsoft.com/office/powerpoint/2010/main" val="277547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b="1" kern="1200" dirty="0">
                <a:solidFill>
                  <a:schemeClr val="tx1"/>
                </a:solidFill>
                <a:effectLst/>
                <a:latin typeface="+mn-lt"/>
                <a:ea typeface="+mn-ea"/>
                <a:cs typeface="+mn-cs"/>
              </a:rPr>
              <a:t>人間が教えなくても森羅万象の中からパターンを見つけ、世界を分類整理する</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ディープラーニングが注目されるのは、まさにこの点にあります。</a:t>
            </a:r>
          </a:p>
          <a:p>
            <a:r>
              <a:rPr kumimoji="1" lang="ja-JP" altLang="ja-JP" sz="1200" kern="1200" dirty="0">
                <a:solidFill>
                  <a:schemeClr val="tx1"/>
                </a:solidFill>
                <a:effectLst/>
                <a:latin typeface="+mn-lt"/>
                <a:ea typeface="+mn-ea"/>
                <a:cs typeface="+mn-cs"/>
              </a:rPr>
              <a:t>データを分析し、その中に潜む規則性、すなわち「パターン」を見つけ出すことが機械学習のやろうとしていることです。それを使って、ものごとを分類整理し、推論や判断をおこなうための基準やルールを見つけ出そうというわけです。</a:t>
            </a:r>
          </a:p>
          <a:p>
            <a:r>
              <a:rPr kumimoji="1" lang="ja-JP" altLang="ja-JP" sz="1200" kern="1200" dirty="0">
                <a:solidFill>
                  <a:schemeClr val="tx1"/>
                </a:solidFill>
                <a:effectLst/>
                <a:latin typeface="+mn-lt"/>
                <a:ea typeface="+mn-ea"/>
                <a:cs typeface="+mn-cs"/>
              </a:rPr>
              <a:t>これまでの機械学習は、このパターンを見つけるために、どのような特徴に基づいてパターンを見つけ出せばいいのかといった着目点、すなわち「特徴量」を予め人間が決めていました。しかし、ディープラーニングには、その必要がありません。データを分析することで特徴量を自ら見つけ出すことができるのです。</a:t>
            </a:r>
          </a:p>
          <a:p>
            <a:r>
              <a:rPr kumimoji="1" lang="ja-JP" altLang="ja-JP" sz="1200" kern="1200" dirty="0">
                <a:solidFill>
                  <a:schemeClr val="tx1"/>
                </a:solidFill>
                <a:effectLst/>
                <a:latin typeface="+mn-lt"/>
                <a:ea typeface="+mn-ea"/>
                <a:cs typeface="+mn-cs"/>
              </a:rPr>
              <a:t>例えば、ベテランの職人がものづくりをする現場を想像してください。私たちは、道具の使い方、力加減、タイミングといった目に見える道具の使い方に着目し、その匠の技に感動するでしょう。しかし、本当にそれだけでしょうか。たぶん見た目には分からない他の「何か」がもっとあるかもしれません。その職人に、その説明を求めても、たぶんうまく説明することはできないでしょう。そんな説明できない知識のことを「暗黙知」と呼んでいます。</a:t>
            </a:r>
          </a:p>
          <a:p>
            <a:r>
              <a:rPr kumimoji="1" lang="ja-JP" altLang="ja-JP" sz="1200" kern="1200" dirty="0">
                <a:solidFill>
                  <a:schemeClr val="tx1"/>
                </a:solidFill>
                <a:effectLst/>
                <a:latin typeface="+mn-lt"/>
                <a:ea typeface="+mn-ea"/>
                <a:cs typeface="+mn-cs"/>
              </a:rPr>
              <a:t>ディープラーニングはそんな「暗黙知」をパターンとしてデータの中から見つけ出し再現してくれるかもしれません。それをロボットに搭載すれば、匠の技を持つロボットが実現するかもしれません。他にも、</a:t>
            </a:r>
          </a:p>
          <a:p>
            <a:pPr lvl="0"/>
            <a:r>
              <a:rPr kumimoji="1" lang="ja-JP" altLang="ja-JP" sz="1200" kern="1200" dirty="0">
                <a:solidFill>
                  <a:schemeClr val="tx1"/>
                </a:solidFill>
                <a:effectLst/>
                <a:latin typeface="+mn-lt"/>
                <a:ea typeface="+mn-ea"/>
                <a:cs typeface="+mn-cs"/>
              </a:rPr>
              <a:t>品質検査は、素人には気付か些細な不良を確実に見つけ出す</a:t>
            </a:r>
          </a:p>
          <a:p>
            <a:pPr lvl="0"/>
            <a:r>
              <a:rPr kumimoji="1" lang="ja-JP" altLang="ja-JP" sz="1200" kern="1200" dirty="0">
                <a:solidFill>
                  <a:schemeClr val="tx1"/>
                </a:solidFill>
                <a:effectLst/>
                <a:latin typeface="+mn-lt"/>
                <a:ea typeface="+mn-ea"/>
                <a:cs typeface="+mn-cs"/>
              </a:rPr>
              <a:t>保守技術者は、機械の運転データから異常に気付き故障を未然に防ぐ</a:t>
            </a:r>
          </a:p>
          <a:p>
            <a:pPr lvl="0"/>
            <a:r>
              <a:rPr kumimoji="1" lang="ja-JP" altLang="ja-JP" sz="1200" kern="1200" dirty="0">
                <a:solidFill>
                  <a:schemeClr val="tx1"/>
                </a:solidFill>
                <a:effectLst/>
                <a:latin typeface="+mn-lt"/>
                <a:ea typeface="+mn-ea"/>
                <a:cs typeface="+mn-cs"/>
              </a:rPr>
              <a:t>警察官は、犯罪の発生場所やタイミングを長年の経験や勘で予想する</a:t>
            </a:r>
          </a:p>
          <a:p>
            <a:r>
              <a:rPr kumimoji="1" lang="ja-JP" altLang="ja-JP" sz="1200" kern="1200">
                <a:solidFill>
                  <a:schemeClr val="tx1"/>
                </a:solidFill>
                <a:effectLst/>
                <a:latin typeface="+mn-lt"/>
                <a:ea typeface="+mn-ea"/>
                <a:cs typeface="+mn-cs"/>
              </a:rPr>
              <a:t>など、世の中にはうまく説明できない「暗黙知」が少なくありません。ディープラーニングは、そんな見た目には分からない、あるいは気付くことの難しいパターンを、人間が特徴量を教えなくてもデータを分析することで自ら見つけ出し、そのパターンを教えてくれるところが、画期的なところな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33</a:t>
            </a:fld>
            <a:endParaRPr kumimoji="1" lang="ja-JP" altLang="en-US"/>
          </a:p>
        </p:txBody>
      </p:sp>
    </p:spTree>
    <p:extLst>
      <p:ext uri="{BB962C8B-B14F-4D97-AF65-F5344CB8AC3E}">
        <p14:creationId xmlns:p14="http://schemas.microsoft.com/office/powerpoint/2010/main" val="1409562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【図解】コレ１枚でわかる機械学習モデル</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機械学習の方法には、大別して「教師あり学習」、「教師なし学習」そして、「強化学習」があります。</a:t>
            </a:r>
          </a:p>
          <a:p>
            <a:r>
              <a:rPr kumimoji="1" lang="ja-JP" altLang="ja-JP" sz="1200" kern="1200" dirty="0">
                <a:solidFill>
                  <a:schemeClr val="tx1"/>
                </a:solidFill>
                <a:effectLst/>
                <a:latin typeface="+mn-lt"/>
                <a:ea typeface="+mn-ea"/>
                <a:cs typeface="+mn-cs"/>
              </a:rPr>
              <a:t>教師あり学習</a:t>
            </a:r>
          </a:p>
          <a:p>
            <a:r>
              <a:rPr kumimoji="1" lang="ja-JP" altLang="ja-JP" sz="1200" kern="1200" dirty="0">
                <a:solidFill>
                  <a:schemeClr val="tx1"/>
                </a:solidFill>
                <a:effectLst/>
                <a:latin typeface="+mn-lt"/>
                <a:ea typeface="+mn-ea"/>
                <a:cs typeface="+mn-cs"/>
              </a:rPr>
              <a:t>入力と正解例の関係を示したデータを学習データとして入力し、その関係を再現するように特徴を抽出、モデルを生成するやり方です。</a:t>
            </a:r>
          </a:p>
          <a:p>
            <a:r>
              <a:rPr kumimoji="1" lang="ja-JP" altLang="ja-JP" sz="1200" kern="1200" dirty="0">
                <a:solidFill>
                  <a:schemeClr val="tx1"/>
                </a:solidFill>
                <a:effectLst/>
                <a:latin typeface="+mn-lt"/>
                <a:ea typeface="+mn-ea"/>
                <a:cs typeface="+mn-cs"/>
              </a:rPr>
              <a:t>例えば、「イヌ」という正解を付した写真、「ネコ」という正解を付した写真を機械に学習させ「イヌ」や「ネコ」それぞれに固有の特徴やパターンを見つけ出し、両者の違いをうまく表現できる推論ルールやモデルを創り出します。</a:t>
            </a:r>
          </a:p>
          <a:p>
            <a:r>
              <a:rPr kumimoji="1" lang="ja-JP" altLang="ja-JP" sz="1200" kern="1200" dirty="0">
                <a:solidFill>
                  <a:schemeClr val="tx1"/>
                </a:solidFill>
                <a:effectLst/>
                <a:latin typeface="+mn-lt"/>
                <a:ea typeface="+mn-ea"/>
                <a:cs typeface="+mn-cs"/>
              </a:rPr>
              <a:t>教師なし学習</a:t>
            </a:r>
          </a:p>
          <a:p>
            <a:r>
              <a:rPr kumimoji="1" lang="ja-JP" altLang="ja-JP" sz="1200" kern="1200" dirty="0">
                <a:solidFill>
                  <a:schemeClr val="tx1"/>
                </a:solidFill>
                <a:effectLst/>
                <a:latin typeface="+mn-lt"/>
                <a:ea typeface="+mn-ea"/>
                <a:cs typeface="+mn-cs"/>
              </a:rPr>
              <a:t>なんの説明もない学習データを入力し、抽出した特徴のパターンから類似したグループを見つけ出し、それぞれのモデルを生成するやり方です。</a:t>
            </a:r>
          </a:p>
          <a:p>
            <a:r>
              <a:rPr kumimoji="1" lang="ja-JP" altLang="ja-JP" sz="1200" kern="1200" dirty="0">
                <a:solidFill>
                  <a:schemeClr val="tx1"/>
                </a:solidFill>
                <a:effectLst/>
                <a:latin typeface="+mn-lt"/>
                <a:ea typeface="+mn-ea"/>
                <a:cs typeface="+mn-cs"/>
              </a:rPr>
              <a:t>例えば、「イヌ」、「ネコ」、「トリ」を区別することなく学習データとして入力すると、それぞれの特徴パターンの違いを見つけ出し、推論ルールや固有のモデルを生成します。それぞれを特徴付ける「概念」といえるものを創り出していると言えるかもしれません。</a:t>
            </a:r>
          </a:p>
          <a:p>
            <a:r>
              <a:rPr kumimoji="1" lang="ja-JP" altLang="ja-JP" sz="1200" kern="1200" dirty="0">
                <a:solidFill>
                  <a:schemeClr val="tx1"/>
                </a:solidFill>
                <a:effectLst/>
                <a:latin typeface="+mn-lt"/>
                <a:ea typeface="+mn-ea"/>
                <a:cs typeface="+mn-cs"/>
              </a:rPr>
              <a:t>強化学習</a:t>
            </a:r>
          </a:p>
          <a:p>
            <a:r>
              <a:rPr kumimoji="1" lang="ja-JP" altLang="ja-JP" sz="1200" kern="1200" dirty="0">
                <a:solidFill>
                  <a:schemeClr val="tx1"/>
                </a:solidFill>
                <a:effectLst/>
                <a:latin typeface="+mn-lt"/>
                <a:ea typeface="+mn-ea"/>
                <a:cs typeface="+mn-cs"/>
              </a:rPr>
              <a:t>推論結果に対して評価（報酬）を与えることで、どのような結果を出して欲しいかを示し、その結果をもうまく再現できるモデルを生成するやり方です。</a:t>
            </a:r>
          </a:p>
          <a:p>
            <a:r>
              <a:rPr kumimoji="1" lang="ja-JP" altLang="ja-JP" sz="1200" kern="1200" dirty="0">
                <a:solidFill>
                  <a:schemeClr val="tx1"/>
                </a:solidFill>
                <a:effectLst/>
                <a:latin typeface="+mn-lt"/>
                <a:ea typeface="+mn-ea"/>
                <a:cs typeface="+mn-cs"/>
              </a:rPr>
              <a:t>例えば、ゲームの得点が高ければ＋に評価し、低ければ−に評価することを繰り返してゆくことで、得点が高くなる、つまり、プラス評価という報酬が与えられるようなゲームのやり方を再現できるルールやモデルを生成します。</a:t>
            </a:r>
          </a:p>
          <a:p>
            <a:r>
              <a:rPr kumimoji="1" lang="ja-JP" altLang="ja-JP" sz="1200" kern="1200">
                <a:solidFill>
                  <a:schemeClr val="tx1"/>
                </a:solidFill>
                <a:effectLst/>
                <a:latin typeface="+mn-lt"/>
                <a:ea typeface="+mn-ea"/>
                <a:cs typeface="+mn-cs"/>
              </a:rPr>
              <a:t>それぞれの学習モデルについて、その性能を高めるための研究が進んでいます。ただ、それぞれに特徴があり、用途の向き不向きもあります。これらをうまく使い分け、あるいは組み合わせることで、機械学習の実用性を高めることが、すすめられています。</a:t>
            </a:r>
          </a:p>
          <a:p>
            <a:endParaRPr kumimoji="1" lang="ja-JP" altLang="en-US"/>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34</a:t>
            </a:fld>
            <a:endParaRPr kumimoji="1" lang="ja-JP" altLang="en-US"/>
          </a:p>
        </p:txBody>
      </p:sp>
    </p:spTree>
    <p:extLst>
      <p:ext uri="{BB962C8B-B14F-4D97-AF65-F5344CB8AC3E}">
        <p14:creationId xmlns:p14="http://schemas.microsoft.com/office/powerpoint/2010/main" val="1650392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【図解】コレ１枚で分かる自動化から</a:t>
            </a:r>
            <a:r>
              <a:rPr kumimoji="1" lang="ja-JP" altLang="ja-JP" sz="1200" kern="1200">
                <a:solidFill>
                  <a:schemeClr val="tx1"/>
                </a:solidFill>
                <a:effectLst/>
                <a:latin typeface="+mn-lt"/>
                <a:ea typeface="+mn-ea"/>
                <a:cs typeface="+mn-cs"/>
              </a:rPr>
              <a:t>自律化へ</a:t>
            </a:r>
            <a:r>
              <a:rPr kumimoji="1" lang="ja-JP" altLang="en-US" sz="1200" kern="1200">
                <a:solidFill>
                  <a:schemeClr val="tx1"/>
                </a:solidFill>
                <a:effectLst/>
                <a:latin typeface="+mn-lt"/>
                <a:ea typeface="+mn-ea"/>
                <a:cs typeface="+mn-cs"/>
              </a:rPr>
              <a:t>の進化</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は、これまで、プログラムされたやり方をそのとおり確実にこなしてくれる</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自動化（</a:t>
            </a:r>
            <a:r>
              <a:rPr kumimoji="1" lang="en-US" altLang="ja-JP" sz="1200" kern="1200" dirty="0">
                <a:solidFill>
                  <a:schemeClr val="tx1"/>
                </a:solidFill>
                <a:effectLst/>
                <a:latin typeface="+mn-lt"/>
                <a:ea typeface="+mn-ea"/>
                <a:cs typeface="+mn-cs"/>
              </a:rPr>
              <a:t>automatic</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への取り組みをすすめてきました。しかし、人工知能の機能や性能が向上するなか、自分で学習し、独自にルールを作り仮説検証し、状況を把握して最適な方法を選択・判断して自ら実行する</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自律化（</a:t>
            </a:r>
            <a:r>
              <a:rPr kumimoji="1" lang="en-US" altLang="ja-JP" sz="1200" kern="1200" dirty="0">
                <a:solidFill>
                  <a:schemeClr val="tx1"/>
                </a:solidFill>
                <a:effectLst/>
                <a:latin typeface="+mn-lt"/>
                <a:ea typeface="+mn-ea"/>
                <a:cs typeface="+mn-cs"/>
              </a:rPr>
              <a:t>autonomous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を実現する取り組みもすすんでいます。</a:t>
            </a:r>
          </a:p>
          <a:p>
            <a:r>
              <a:rPr kumimoji="1" lang="ja-JP" altLang="ja-JP" sz="1200" kern="1200" dirty="0">
                <a:solidFill>
                  <a:schemeClr val="tx1"/>
                </a:solidFill>
                <a:effectLst/>
                <a:latin typeface="+mn-lt"/>
                <a:ea typeface="+mn-ea"/>
                <a:cs typeface="+mn-cs"/>
              </a:rPr>
              <a:t>例えば、目的地を指定すれば、ドライバーが運転する必要のない自動車や配達先を指定すれば荷物を届けてくれる無人航空機、基本的な作業手順を教えれば、自ら試行錯誤を繰り返し、作業スキルを高めてく産業用ロボットなど、自律化の機能を備えた機械「スマートマシン」が続々登場しています。</a:t>
            </a:r>
          </a:p>
          <a:p>
            <a:r>
              <a:rPr kumimoji="1" lang="ja-JP" altLang="ja-JP" sz="1200" b="1" u="sng" kern="1200" dirty="0">
                <a:solidFill>
                  <a:schemeClr val="tx1"/>
                </a:solidFill>
                <a:effectLst/>
                <a:latin typeface="+mn-lt"/>
                <a:ea typeface="+mn-ea"/>
                <a:cs typeface="+mn-cs"/>
              </a:rPr>
              <a:t>自動化</a:t>
            </a:r>
            <a:r>
              <a:rPr kumimoji="1" lang="ja-JP" altLang="ja-JP" sz="1200" kern="1200" dirty="0">
                <a:solidFill>
                  <a:schemeClr val="tx1"/>
                </a:solidFill>
                <a:effectLst/>
                <a:latin typeface="+mn-lt"/>
                <a:ea typeface="+mn-ea"/>
                <a:cs typeface="+mn-cs"/>
              </a:rPr>
              <a:t>とは、人間が体験から仮説を立て検証し、ルールーを定義して実行させる仕組みです。その手順は、人間が経験から得た知見に基づきアルゴリズム（問題を解決するための手順や計算の方式）を考案し、これに基づいてロジックを組み立てて、人間がプログラムを作成します。そして、そのプログラムを実行させることで自動化が実現します。</a:t>
            </a:r>
          </a:p>
          <a:p>
            <a:r>
              <a:rPr kumimoji="1" lang="ja-JP" altLang="ja-JP" sz="1200" kern="1200" dirty="0">
                <a:solidFill>
                  <a:schemeClr val="tx1"/>
                </a:solidFill>
                <a:effectLst/>
                <a:latin typeface="+mn-lt"/>
                <a:ea typeface="+mn-ea"/>
                <a:cs typeface="+mn-cs"/>
              </a:rPr>
              <a:t>もっと作業の効率を高めたい、品質を良くしたいとなると、どうすればそれができるかを人間が試行錯誤を重ね仮説を立て、プログラムを改善することで対応します。</a:t>
            </a:r>
          </a:p>
          <a:p>
            <a:r>
              <a:rPr kumimoji="1" lang="ja-JP" altLang="ja-JP" sz="1200" kern="1200" dirty="0">
                <a:solidFill>
                  <a:schemeClr val="tx1"/>
                </a:solidFill>
                <a:effectLst/>
                <a:latin typeface="+mn-lt"/>
                <a:ea typeface="+mn-ea"/>
                <a:cs typeface="+mn-cs"/>
              </a:rPr>
              <a:t>このような自動化の仕組みを使うことで、様々なデータが蓄積されてゆきます。そのデータを分析することで、人間の経験や勘にだけ頼るのではなく、データの裏付けがある規則性やロジックを見つけ出せるようになります。そのロジックを人間がプログラムにして実行させることで、処理手順を洗練させたプログラムを作ることができます。</a:t>
            </a:r>
          </a:p>
          <a:p>
            <a:r>
              <a:rPr kumimoji="1" lang="ja-JP" altLang="ja-JP" sz="1200" kern="1200" dirty="0">
                <a:solidFill>
                  <a:schemeClr val="tx1"/>
                </a:solidFill>
                <a:effectLst/>
                <a:latin typeface="+mn-lt"/>
                <a:ea typeface="+mn-ea"/>
                <a:cs typeface="+mn-cs"/>
              </a:rPr>
              <a:t>さらにデータを分析し、そこ潜む規則性や最適なロジックを自動で見つけ出す「機械学習」の技術を使うことで、機械は自ら処理の手順を改善し、能力を高めてゆくことができるようになります。これが</a:t>
            </a:r>
            <a:r>
              <a:rPr kumimoji="1" lang="ja-JP" altLang="ja-JP" sz="1200" b="1" kern="1200" dirty="0">
                <a:solidFill>
                  <a:schemeClr val="tx1"/>
                </a:solidFill>
                <a:effectLst/>
                <a:latin typeface="+mn-lt"/>
                <a:ea typeface="+mn-ea"/>
                <a:cs typeface="+mn-cs"/>
              </a:rPr>
              <a:t>自律化</a:t>
            </a:r>
            <a:r>
              <a:rPr kumimoji="1" lang="ja-JP" altLang="ja-JP" sz="1200" kern="1200" dirty="0">
                <a:solidFill>
                  <a:schemeClr val="tx1"/>
                </a:solidFill>
                <a:effectLst/>
                <a:latin typeface="+mn-lt"/>
                <a:ea typeface="+mn-ea"/>
                <a:cs typeface="+mn-cs"/>
              </a:rPr>
              <a:t>です。人間が仮説を立て、手順を作りプログラムを作って、その通り実行させるのではなく、状況に応じて自ら判断して適応してくれるのです。</a:t>
            </a:r>
          </a:p>
          <a:p>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はいま、自動化から自律化へとステージを移そうとしています。その一方で、かつて自動化によって単純労働者の雇用が奪われたように、自律化はより高度な知的労働者の雇用をも奪うのではないかとの懸念の声も聞かれます。</a:t>
            </a:r>
          </a:p>
          <a:p>
            <a:r>
              <a:rPr kumimoji="1" lang="ja-JP" altLang="ja-JP" sz="1200" kern="1200" dirty="0">
                <a:solidFill>
                  <a:schemeClr val="tx1"/>
                </a:solidFill>
                <a:effectLst/>
                <a:latin typeface="+mn-lt"/>
                <a:ea typeface="+mn-ea"/>
                <a:cs typeface="+mn-cs"/>
              </a:rPr>
              <a:t>しかし、</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が、「自動化」から「自律化」を目指す流れに抗うことはできません。ならばこの流れとうまく付き合ってゆく方法を考え、新たなビジネスの可能性を見出してゆく必要があるでしょう。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35</a:t>
            </a:fld>
            <a:endParaRPr kumimoji="1" lang="ja-JP" altLang="en-US"/>
          </a:p>
        </p:txBody>
      </p:sp>
    </p:spTree>
    <p:extLst>
      <p:ext uri="{BB962C8B-B14F-4D97-AF65-F5344CB8AC3E}">
        <p14:creationId xmlns:p14="http://schemas.microsoft.com/office/powerpoint/2010/main" val="188060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モノ同士がつながり全体で協調・連携する</a:t>
            </a:r>
          </a:p>
          <a:p>
            <a:r>
              <a:rPr kumimoji="1" lang="ja-JP" altLang="ja-JP" sz="1200" kern="1200" dirty="0">
                <a:solidFill>
                  <a:schemeClr val="tx1"/>
                </a:solidFill>
                <a:effectLst/>
                <a:latin typeface="+mn-lt"/>
                <a:ea typeface="+mn-ea"/>
                <a:cs typeface="+mn-cs"/>
              </a:rPr>
              <a:t>前を走っている自動車がスピードを落とせば、後方の自動車もそれにあわせてスピードを落とします。自動車と信号機がつながり、通行量に応じて信号機の点灯を制御しますのでもっとスムーズな走行ができます。その結果、渋滞は解消され、無駄なガソリンの消費も抑えられ、環境にやさしい輸送が実現します。</a:t>
            </a:r>
          </a:p>
          <a:p>
            <a:r>
              <a:rPr kumimoji="1" lang="ja-JP" altLang="ja-JP" sz="1200" kern="1200" dirty="0">
                <a:solidFill>
                  <a:schemeClr val="tx1"/>
                </a:solidFill>
                <a:effectLst/>
                <a:latin typeface="+mn-lt"/>
                <a:ea typeface="+mn-ea"/>
                <a:cs typeface="+mn-cs"/>
              </a:rPr>
              <a:t>このように、モノ同士がつながることでモノがお互いに協調・連携しながら、全体最適を実現してくれるのです。</a:t>
            </a:r>
          </a:p>
          <a:p>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クラウドにつながりモノ自身が賢くなる</a:t>
            </a:r>
          </a:p>
          <a:p>
            <a:pPr lvl="0"/>
            <a:r>
              <a:rPr kumimoji="1" lang="ja-JP" altLang="ja-JP" sz="1200" kern="1200" dirty="0">
                <a:solidFill>
                  <a:schemeClr val="tx1"/>
                </a:solidFill>
                <a:effectLst/>
                <a:latin typeface="+mn-lt"/>
                <a:ea typeface="+mn-ea"/>
                <a:cs typeface="+mn-cs"/>
              </a:rPr>
              <a:t>電子レンジはクラウド・サービスからいま話題の料理のレシピを手に入れ最適な時間や調理法を設定してくれます。</a:t>
            </a:r>
          </a:p>
          <a:p>
            <a:pPr lvl="0"/>
            <a:r>
              <a:rPr kumimoji="1" lang="ja-JP" altLang="ja-JP" sz="1200" kern="1200" dirty="0">
                <a:solidFill>
                  <a:schemeClr val="tx1"/>
                </a:solidFill>
                <a:effectLst/>
                <a:latin typeface="+mn-lt"/>
                <a:ea typeface="+mn-ea"/>
                <a:cs typeface="+mn-cs"/>
              </a:rPr>
              <a:t>冷蔵庫は少なくなった常備食材を検知して自動で発注してくれます。</a:t>
            </a:r>
          </a:p>
          <a:p>
            <a:pPr lvl="0"/>
            <a:r>
              <a:rPr kumimoji="1" lang="ja-JP" altLang="ja-JP" sz="1200" kern="1200" dirty="0">
                <a:solidFill>
                  <a:schemeClr val="tx1"/>
                </a:solidFill>
                <a:effectLst/>
                <a:latin typeface="+mn-lt"/>
                <a:ea typeface="+mn-ea"/>
                <a:cs typeface="+mn-cs"/>
              </a:rPr>
              <a:t>自動車に今日食べたい料理を話しかけるとおすすめのレストランを紹介し予約までしくれます。そして渋滞のない快適なルートに沿って自動車を走らせてくれるでしょう。</a:t>
            </a:r>
          </a:p>
          <a:p>
            <a:r>
              <a:rPr kumimoji="1" lang="ja-JP" altLang="ja-JP" sz="1200" kern="1200" dirty="0">
                <a:solidFill>
                  <a:schemeClr val="tx1"/>
                </a:solidFill>
                <a:effectLst/>
                <a:latin typeface="+mn-lt"/>
                <a:ea typeface="+mn-ea"/>
                <a:cs typeface="+mn-cs"/>
              </a:rPr>
              <a:t>ひとつひとつのモノに大きなデータや頭脳を持たせることには限界がありますが、モノにつながったインターネットの先には、ほぼ無尽蔵のデータ格納場所であり膨大な処理能力を持った頭脳であるクラウドがあります。モノは、このクラウドにデータを送り様々なデータ処理を行うことで、モノ単体ではなしえない強力な頭脳を持つことができるのです。</a:t>
            </a:r>
          </a:p>
          <a:p>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モノがリアルタイムでつながり</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いま</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の事実を伝えてくれる</a:t>
            </a:r>
          </a:p>
          <a:p>
            <a:pPr lvl="0"/>
            <a:r>
              <a:rPr kumimoji="1" lang="ja-JP" altLang="ja-JP" sz="1200" kern="1200" dirty="0">
                <a:solidFill>
                  <a:schemeClr val="tx1"/>
                </a:solidFill>
                <a:effectLst/>
                <a:latin typeface="+mn-lt"/>
                <a:ea typeface="+mn-ea"/>
                <a:cs typeface="+mn-cs"/>
              </a:rPr>
              <a:t>航空機のジェット・エンジンの稼働状況がリアルタイムに分かることで、故障や不具合を即座に把握できパイロットに適切な指示を与えることや、着陸先の空港で交換部品やエンジニアを事前に待機させておき、着陸後すぐに点検修理して次のフライトを欠航させないといった対応ができます。</a:t>
            </a:r>
          </a:p>
          <a:p>
            <a:pPr lvl="0"/>
            <a:r>
              <a:rPr kumimoji="1" lang="ja-JP" altLang="ja-JP" sz="1200" kern="1200" dirty="0">
                <a:solidFill>
                  <a:schemeClr val="tx1"/>
                </a:solidFill>
                <a:effectLst/>
                <a:latin typeface="+mn-lt"/>
                <a:ea typeface="+mn-ea"/>
                <a:cs typeface="+mn-cs"/>
              </a:rPr>
              <a:t>そのときの道路の混み具合や今後の渋滞予測に応じて、自分の乗っている自動車を最適なルートに誘導してくれます。</a:t>
            </a:r>
          </a:p>
          <a:p>
            <a:pPr lvl="0"/>
            <a:r>
              <a:rPr kumimoji="1" lang="ja-JP" altLang="ja-JP" sz="1200" kern="1200" dirty="0">
                <a:solidFill>
                  <a:schemeClr val="tx1"/>
                </a:solidFill>
                <a:effectLst/>
                <a:latin typeface="+mn-lt"/>
                <a:ea typeface="+mn-ea"/>
                <a:cs typeface="+mn-cs"/>
              </a:rPr>
              <a:t>災害が起きたとき、スマートフォンやウェアラブルを持っている人の動きをリアルタイムで捉えながら、安全な避難経路へと誘導してくれます。</a:t>
            </a:r>
          </a:p>
          <a:p>
            <a:r>
              <a:rPr kumimoji="1" lang="ja-JP" altLang="ja-JP" sz="1200" kern="1200" dirty="0">
                <a:solidFill>
                  <a:schemeClr val="tx1"/>
                </a:solidFill>
                <a:effectLst/>
                <a:latin typeface="+mn-lt"/>
                <a:ea typeface="+mn-ea"/>
                <a:cs typeface="+mn-cs"/>
              </a:rPr>
              <a:t>このようにモノがリアルタイムにつながることで、これまでとは大きく異なるビジネス・モデルの実現しま。</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6</a:t>
            </a:fld>
            <a:endParaRPr kumimoji="1" lang="ja-JP" altLang="en-US"/>
          </a:p>
        </p:txBody>
      </p:sp>
    </p:spTree>
    <p:extLst>
      <p:ext uri="{BB962C8B-B14F-4D97-AF65-F5344CB8AC3E}">
        <p14:creationId xmlns:p14="http://schemas.microsoft.com/office/powerpoint/2010/main" val="845276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【図解】コレ１枚で分かる人工知能の適用領域</a:t>
            </a:r>
          </a:p>
          <a:p>
            <a:r>
              <a:rPr kumimoji="1" lang="ja-JP" altLang="ja-JP" sz="1200" kern="1200" dirty="0">
                <a:solidFill>
                  <a:schemeClr val="tx1"/>
                </a:solidFill>
                <a:effectLst/>
                <a:latin typeface="+mn-lt"/>
                <a:ea typeface="+mn-ea"/>
                <a:cs typeface="+mn-cs"/>
              </a:rPr>
              <a:t>人工知能は、</a:t>
            </a:r>
            <a:r>
              <a:rPr kumimoji="1" lang="ja-JP" altLang="ja-JP" sz="1200" b="1" u="sng" kern="1200" dirty="0">
                <a:solidFill>
                  <a:schemeClr val="tx1"/>
                </a:solidFill>
                <a:effectLst/>
                <a:latin typeface="+mn-lt"/>
                <a:ea typeface="+mn-ea"/>
                <a:cs typeface="+mn-cs"/>
              </a:rPr>
              <a:t>人間の関与を前提</a:t>
            </a:r>
            <a:r>
              <a:rPr kumimoji="1" lang="ja-JP" altLang="ja-JP" sz="1200" kern="1200" dirty="0">
                <a:solidFill>
                  <a:schemeClr val="tx1"/>
                </a:solidFill>
                <a:effectLst/>
                <a:latin typeface="+mn-lt"/>
                <a:ea typeface="+mn-ea"/>
                <a:cs typeface="+mn-cs"/>
              </a:rPr>
              <a:t>とした「人間の知的作業を支援」、あるいは「人間の知的能力を拡張」といった適用領域と、</a:t>
            </a:r>
            <a:r>
              <a:rPr kumimoji="1" lang="ja-JP" altLang="ja-JP" sz="1200" b="1" u="sng" kern="1200" dirty="0">
                <a:solidFill>
                  <a:schemeClr val="tx1"/>
                </a:solidFill>
                <a:effectLst/>
                <a:latin typeface="+mn-lt"/>
                <a:ea typeface="+mn-ea"/>
                <a:cs typeface="+mn-cs"/>
              </a:rPr>
              <a:t>人間の関与を前提としない</a:t>
            </a:r>
            <a:r>
              <a:rPr kumimoji="1" lang="ja-JP" altLang="ja-JP" sz="1200" kern="1200" dirty="0">
                <a:solidFill>
                  <a:schemeClr val="tx1"/>
                </a:solidFill>
                <a:effectLst/>
                <a:latin typeface="+mn-lt"/>
                <a:ea typeface="+mn-ea"/>
                <a:cs typeface="+mn-cs"/>
              </a:rPr>
              <a:t>「知的作業の自律化」の２つの方向に拡がっています。</a:t>
            </a:r>
          </a:p>
          <a:p>
            <a:r>
              <a:rPr kumimoji="1" lang="ja-JP" altLang="ja-JP" sz="1200" kern="1200" dirty="0">
                <a:solidFill>
                  <a:schemeClr val="tx1"/>
                </a:solidFill>
                <a:effectLst/>
                <a:latin typeface="+mn-lt"/>
                <a:ea typeface="+mn-ea"/>
                <a:cs typeface="+mn-cs"/>
              </a:rPr>
              <a:t>例えば、人間の関与が前提となる適用領域としては、要求に従って大量の情報を整理し、そこから必要な情報を探し出す「情報整理・提供」があります。質問応答や判例検索などで利用が始まっています。また、日常使う言葉で機器を制御、操作したり、サービスを利用したりといったことを実現する「対話的操作」もこの領域に位置付けられるでしょう。</a:t>
            </a:r>
            <a:r>
              <a:rPr kumimoji="1" lang="en-US" altLang="ja-JP" sz="1200" kern="1200" dirty="0">
                <a:solidFill>
                  <a:schemeClr val="tx1"/>
                </a:solidFill>
                <a:effectLst/>
                <a:latin typeface="+mn-lt"/>
                <a:ea typeface="+mn-ea"/>
                <a:cs typeface="+mn-cs"/>
              </a:rPr>
              <a:t>Apple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Siri</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Cortana</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Amazon</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Echo</a:t>
            </a:r>
            <a:r>
              <a:rPr kumimoji="1" lang="ja-JP" altLang="ja-JP" sz="1200" kern="1200" dirty="0">
                <a:solidFill>
                  <a:schemeClr val="tx1"/>
                </a:solidFill>
                <a:effectLst/>
                <a:latin typeface="+mn-lt"/>
                <a:ea typeface="+mn-ea"/>
                <a:cs typeface="+mn-cs"/>
              </a:rPr>
              <a:t>などのスマートアシスタントや人とのコミュニケーションを実現するサービスロボットなどがあります。</a:t>
            </a:r>
          </a:p>
          <a:p>
            <a:r>
              <a:rPr kumimoji="1" lang="ja-JP" altLang="ja-JP" sz="1200" kern="1200" dirty="0">
                <a:solidFill>
                  <a:schemeClr val="tx1"/>
                </a:solidFill>
                <a:effectLst/>
                <a:latin typeface="+mn-lt"/>
                <a:ea typeface="+mn-ea"/>
                <a:cs typeface="+mn-cs"/>
              </a:rPr>
              <a:t>人間と人工知能が協力し合い成果をあげようという領域として、「知識の発見」があります。データを解析し、そこに潜在する規則性やルールを発見しようというものです。故障の診断や予知、創薬用の新物質を発見するなどに使われます。</a:t>
            </a:r>
          </a:p>
          <a:p>
            <a:r>
              <a:rPr kumimoji="1" lang="ja-JP" altLang="ja-JP" sz="1200" kern="1200" dirty="0">
                <a:solidFill>
                  <a:schemeClr val="tx1"/>
                </a:solidFill>
                <a:effectLst/>
                <a:latin typeface="+mn-lt"/>
                <a:ea typeface="+mn-ea"/>
                <a:cs typeface="+mn-cs"/>
              </a:rPr>
              <a:t>人間が関与を前提とせず機械の自律性を活かしていこうという領域では、データを解析し最適な答えを機械自身に見つけ出させようという「推奨・判断」があります。</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Watson</a:t>
            </a:r>
            <a:r>
              <a:rPr kumimoji="1" lang="ja-JP" altLang="ja-JP" sz="1200" kern="1200" dirty="0">
                <a:solidFill>
                  <a:schemeClr val="tx1"/>
                </a:solidFill>
                <a:effectLst/>
                <a:latin typeface="+mn-lt"/>
                <a:ea typeface="+mn-ea"/>
                <a:cs typeface="+mn-cs"/>
              </a:rPr>
              <a:t>が行っている癌の診断支援のように膨大な論文を読み込み、さらに患者の診断所見や検査データを分析することで、癌を診断し治療法を提案してくれるサービスや、自分の好みやライフスタイルを教えることで自分にふさわしい商品を紹介してくれるサービスなどに応用が拡がっています。</a:t>
            </a:r>
          </a:p>
          <a:p>
            <a:r>
              <a:rPr kumimoji="1" lang="ja-JP" altLang="ja-JP" sz="1200" kern="1200" dirty="0">
                <a:solidFill>
                  <a:schemeClr val="tx1"/>
                </a:solidFill>
                <a:effectLst/>
                <a:latin typeface="+mn-lt"/>
                <a:ea typeface="+mn-ea"/>
                <a:cs typeface="+mn-cs"/>
              </a:rPr>
              <a:t>さらに、自ら状況を把握、学習し、自律的に判断して実行する「自律制御」があります。自動運転の自動車や株の自動取引、工場の自動操業や建設現場での自動工事などに適用分野は拡がり始めています。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36</a:t>
            </a:fld>
            <a:endParaRPr kumimoji="1" lang="ja-JP" altLang="en-US"/>
          </a:p>
        </p:txBody>
      </p:sp>
    </p:spTree>
    <p:extLst>
      <p:ext uri="{BB962C8B-B14F-4D97-AF65-F5344CB8AC3E}">
        <p14:creationId xmlns:p14="http://schemas.microsoft.com/office/powerpoint/2010/main" val="564611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a:t>
            </a:r>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（ボット）」</a:t>
            </a:r>
          </a:p>
          <a:p>
            <a:r>
              <a:rPr kumimoji="1" lang="ja-JP" altLang="ja-JP" sz="1200" kern="1200" dirty="0">
                <a:solidFill>
                  <a:schemeClr val="tx1"/>
                </a:solidFill>
                <a:effectLst/>
                <a:latin typeface="+mn-lt"/>
                <a:ea typeface="+mn-ea"/>
                <a:cs typeface="+mn-cs"/>
              </a:rPr>
              <a:t>「来週の金曜日のお昼頃に福岡に到着できる羽田からの航空券を予約して。」</a:t>
            </a:r>
          </a:p>
          <a:p>
            <a:r>
              <a:rPr kumimoji="1" lang="ja-JP" altLang="ja-JP" sz="1200" kern="1200" dirty="0">
                <a:solidFill>
                  <a:schemeClr val="tx1"/>
                </a:solidFill>
                <a:effectLst/>
                <a:latin typeface="+mn-lt"/>
                <a:ea typeface="+mn-ea"/>
                <a:cs typeface="+mn-cs"/>
              </a:rPr>
              <a:t>「来週の金曜日というと、〇月〇日のことですね。ご希望の航空会社はありますか？」</a:t>
            </a:r>
          </a:p>
          <a:p>
            <a:r>
              <a:rPr kumimoji="1" lang="ja-JP" altLang="ja-JP" sz="1200" kern="1200" dirty="0">
                <a:solidFill>
                  <a:schemeClr val="tx1"/>
                </a:solidFill>
                <a:effectLst/>
                <a:latin typeface="+mn-lt"/>
                <a:ea typeface="+mn-ea"/>
                <a:cs typeface="+mn-cs"/>
              </a:rPr>
              <a:t>「できればいつも使っているところで予約してみてくれないか。もし空いていなければ、他でも構わないよ。」</a:t>
            </a:r>
          </a:p>
          <a:p>
            <a:r>
              <a:rPr kumimoji="1" lang="ja-JP" altLang="ja-JP" sz="1200" kern="1200" dirty="0">
                <a:solidFill>
                  <a:schemeClr val="tx1"/>
                </a:solidFill>
                <a:effectLst/>
                <a:latin typeface="+mn-lt"/>
                <a:ea typeface="+mn-ea"/>
                <a:cs typeface="+mn-cs"/>
              </a:rPr>
              <a:t>「以下のフライトでは如何でしょうか？」</a:t>
            </a:r>
          </a:p>
          <a:p>
            <a:r>
              <a:rPr kumimoji="1" lang="ja-JP" altLang="ja-JP" sz="1200" kern="1200" dirty="0">
                <a:solidFill>
                  <a:schemeClr val="tx1"/>
                </a:solidFill>
                <a:effectLst/>
                <a:latin typeface="+mn-lt"/>
                <a:ea typeface="+mn-ea"/>
                <a:cs typeface="+mn-cs"/>
              </a:rPr>
              <a:t>【予約可能なフライト一覧を示す】</a:t>
            </a:r>
          </a:p>
          <a:p>
            <a:r>
              <a:rPr kumimoji="1" lang="ja-JP" altLang="ja-JP" sz="1200" kern="1200" dirty="0">
                <a:solidFill>
                  <a:schemeClr val="tx1"/>
                </a:solidFill>
                <a:effectLst/>
                <a:latin typeface="+mn-lt"/>
                <a:ea typeface="+mn-ea"/>
                <a:cs typeface="+mn-cs"/>
              </a:rPr>
              <a:t>「それじゃあ、</a:t>
            </a:r>
            <a:r>
              <a:rPr kumimoji="1" lang="en-US" altLang="ja-JP" sz="1200" kern="1200" dirty="0">
                <a:solidFill>
                  <a:schemeClr val="tx1"/>
                </a:solidFill>
                <a:effectLst/>
                <a:latin typeface="+mn-lt"/>
                <a:ea typeface="+mn-ea"/>
                <a:cs typeface="+mn-cs"/>
              </a:rPr>
              <a:t>XXX123</a:t>
            </a:r>
            <a:r>
              <a:rPr kumimoji="1" lang="ja-JP" altLang="ja-JP" sz="1200" kern="1200" dirty="0">
                <a:solidFill>
                  <a:schemeClr val="tx1"/>
                </a:solidFill>
                <a:effectLst/>
                <a:latin typeface="+mn-lt"/>
                <a:ea typeface="+mn-ea"/>
                <a:cs typeface="+mn-cs"/>
              </a:rPr>
              <a:t>便を予約して。」</a:t>
            </a:r>
          </a:p>
          <a:p>
            <a:r>
              <a:rPr kumimoji="1" lang="ja-JP" altLang="ja-JP" sz="1200" kern="1200" dirty="0">
                <a:solidFill>
                  <a:schemeClr val="tx1"/>
                </a:solidFill>
                <a:effectLst/>
                <a:latin typeface="+mn-lt"/>
                <a:ea typeface="+mn-ea"/>
                <a:cs typeface="+mn-cs"/>
              </a:rPr>
              <a:t>「承知しました。座席はどちらがいいでしょう。いつもご希望される窓側はいっぱいですから、通路側でもいいですか？」</a:t>
            </a:r>
          </a:p>
          <a:p>
            <a:r>
              <a:rPr kumimoji="1" lang="ja-JP" altLang="ja-JP" sz="1200" kern="1200" dirty="0">
                <a:solidFill>
                  <a:schemeClr val="tx1"/>
                </a:solidFill>
                <a:effectLst/>
                <a:latin typeface="+mn-lt"/>
                <a:ea typeface="+mn-ea"/>
                <a:cs typeface="+mn-cs"/>
              </a:rPr>
              <a:t>「じゃあ、それでお願いします。できれば、前の方でね。」</a:t>
            </a:r>
          </a:p>
          <a:p>
            <a:r>
              <a:rPr kumimoji="1" lang="ja-JP" altLang="ja-JP" sz="1200" kern="1200" dirty="0">
                <a:solidFill>
                  <a:schemeClr val="tx1"/>
                </a:solidFill>
                <a:effectLst/>
                <a:latin typeface="+mn-lt"/>
                <a:ea typeface="+mn-ea"/>
                <a:cs typeface="+mn-cs"/>
              </a:rPr>
              <a:t>「承知しました。支払いはいつものクレジットカードでいいですね。」</a:t>
            </a:r>
          </a:p>
          <a:p>
            <a:r>
              <a:rPr kumimoji="1" lang="ja-JP" altLang="ja-JP" sz="1200" kern="1200" dirty="0">
                <a:solidFill>
                  <a:schemeClr val="tx1"/>
                </a:solidFill>
                <a:effectLst/>
                <a:latin typeface="+mn-lt"/>
                <a:ea typeface="+mn-ea"/>
                <a:cs typeface="+mn-cs"/>
              </a:rPr>
              <a:t>「いいよ。」</a:t>
            </a:r>
          </a:p>
          <a:p>
            <a:r>
              <a:rPr kumimoji="1" lang="ja-JP" altLang="ja-JP" sz="1200" kern="1200" dirty="0">
                <a:solidFill>
                  <a:schemeClr val="tx1"/>
                </a:solidFill>
                <a:effectLst/>
                <a:latin typeface="+mn-lt"/>
                <a:ea typeface="+mn-ea"/>
                <a:cs typeface="+mn-cs"/>
              </a:rPr>
              <a:t>「予約しました。確認メールを送りましたので、ご確認下さい。」</a:t>
            </a:r>
          </a:p>
          <a:p>
            <a:r>
              <a:rPr kumimoji="1" lang="ja-JP" altLang="ja-JP" sz="1200" kern="1200" dirty="0">
                <a:solidFill>
                  <a:schemeClr val="tx1"/>
                </a:solidFill>
                <a:effectLst/>
                <a:latin typeface="+mn-lt"/>
                <a:ea typeface="+mn-ea"/>
                <a:cs typeface="+mn-cs"/>
              </a:rPr>
              <a:t>あなたの秘書とやり取りをしている訳ではありません。</a:t>
            </a:r>
            <a:r>
              <a:rPr kumimoji="1" lang="en-US" altLang="ja-JP" sz="1200" kern="1200" dirty="0">
                <a:solidFill>
                  <a:schemeClr val="tx1"/>
                </a:solidFill>
                <a:effectLst/>
                <a:latin typeface="+mn-lt"/>
                <a:ea typeface="+mn-ea"/>
                <a:cs typeface="+mn-cs"/>
              </a:rPr>
              <a:t>Facebook</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Line</a:t>
            </a:r>
            <a:r>
              <a:rPr kumimoji="1" lang="ja-JP" altLang="ja-JP" sz="1200" kern="1200" dirty="0">
                <a:solidFill>
                  <a:schemeClr val="tx1"/>
                </a:solidFill>
                <a:effectLst/>
                <a:latin typeface="+mn-lt"/>
                <a:ea typeface="+mn-ea"/>
                <a:cs typeface="+mn-cs"/>
              </a:rPr>
              <a:t>といったスマートフォンのメッセージ・アプリでのやり取りです。</a:t>
            </a:r>
          </a:p>
          <a:p>
            <a:r>
              <a:rPr kumimoji="1" lang="ja-JP" altLang="ja-JP" sz="1200" kern="1200" dirty="0">
                <a:solidFill>
                  <a:schemeClr val="tx1"/>
                </a:solidFill>
                <a:effectLst/>
                <a:latin typeface="+mn-lt"/>
                <a:ea typeface="+mn-ea"/>
                <a:cs typeface="+mn-cs"/>
              </a:rPr>
              <a:t>様々なオンラインサービスを、普段使い馴れている「テキスト（文字）・メッセージ」アプリを使い、日常の対話のように利用できる仕組みが登場しています。「</a:t>
            </a:r>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（ボット）」と呼ばれるこの仕組みは、</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と人との係わり方を大きく変えてしまうかもしれません。</a:t>
            </a:r>
          </a:p>
          <a:p>
            <a:r>
              <a:rPr kumimoji="1" lang="ja-JP" altLang="ja-JP" sz="1200" kern="1200" dirty="0">
                <a:solidFill>
                  <a:schemeClr val="tx1"/>
                </a:solidFill>
                <a:effectLst/>
                <a:latin typeface="+mn-lt"/>
                <a:ea typeface="+mn-ea"/>
                <a:cs typeface="+mn-cs"/>
              </a:rPr>
              <a:t>この</a:t>
            </a:r>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を使ったオンラインサービスには航空券の予約以外にもいろいろと考えられています。</a:t>
            </a:r>
          </a:p>
          <a:p>
            <a:pPr lvl="0"/>
            <a:r>
              <a:rPr kumimoji="1" lang="ja-JP" altLang="ja-JP" sz="1200" kern="1200" dirty="0">
                <a:solidFill>
                  <a:schemeClr val="tx1"/>
                </a:solidFill>
                <a:effectLst/>
                <a:latin typeface="+mn-lt"/>
                <a:ea typeface="+mn-ea"/>
                <a:cs typeface="+mn-cs"/>
              </a:rPr>
              <a:t>商品検索とオンライン・ショッピング</a:t>
            </a:r>
          </a:p>
          <a:p>
            <a:pPr lvl="0"/>
            <a:r>
              <a:rPr kumimoji="1" lang="ja-JP" altLang="ja-JP" sz="1200" kern="1200" dirty="0">
                <a:solidFill>
                  <a:schemeClr val="tx1"/>
                </a:solidFill>
                <a:effectLst/>
                <a:latin typeface="+mn-lt"/>
                <a:ea typeface="+mn-ea"/>
                <a:cs typeface="+mn-cs"/>
              </a:rPr>
              <a:t>銀行の取引残高の確認や振込手続き</a:t>
            </a:r>
          </a:p>
          <a:p>
            <a:pPr lvl="0"/>
            <a:r>
              <a:rPr kumimoji="1" lang="ja-JP" altLang="ja-JP" sz="1200" kern="1200" dirty="0">
                <a:solidFill>
                  <a:schemeClr val="tx1"/>
                </a:solidFill>
                <a:effectLst/>
                <a:latin typeface="+mn-lt"/>
                <a:ea typeface="+mn-ea"/>
                <a:cs typeface="+mn-cs"/>
              </a:rPr>
              <a:t>ライブ・コンサートの検索とチケットの予約</a:t>
            </a:r>
          </a:p>
          <a:p>
            <a:pPr lvl="0"/>
            <a:r>
              <a:rPr kumimoji="1" lang="ja-JP" altLang="ja-JP" sz="1200" kern="1200" dirty="0">
                <a:solidFill>
                  <a:schemeClr val="tx1"/>
                </a:solidFill>
                <a:effectLst/>
                <a:latin typeface="+mn-lt"/>
                <a:ea typeface="+mn-ea"/>
                <a:cs typeface="+mn-cs"/>
              </a:rPr>
              <a:t>スケジュールの確認とアポイント・メールの送信</a:t>
            </a:r>
          </a:p>
          <a:p>
            <a:pPr lvl="0"/>
            <a:r>
              <a:rPr kumimoji="1" lang="ja-JP" altLang="ja-JP" sz="1200" kern="1200" dirty="0">
                <a:solidFill>
                  <a:schemeClr val="tx1"/>
                </a:solidFill>
                <a:effectLst/>
                <a:latin typeface="+mn-lt"/>
                <a:ea typeface="+mn-ea"/>
                <a:cs typeface="+mn-cs"/>
              </a:rPr>
              <a:t>タクシーの呼び出し</a:t>
            </a:r>
          </a:p>
          <a:p>
            <a:pPr lvl="0"/>
            <a:r>
              <a:rPr kumimoji="1" lang="ja-JP" altLang="ja-JP" sz="1200" kern="1200" dirty="0">
                <a:solidFill>
                  <a:schemeClr val="tx1"/>
                </a:solidFill>
                <a:effectLst/>
                <a:latin typeface="+mn-lt"/>
                <a:ea typeface="+mn-ea"/>
                <a:cs typeface="+mn-cs"/>
              </a:rPr>
              <a:t>天気予報の確認</a:t>
            </a:r>
          </a:p>
          <a:p>
            <a:pPr lvl="0"/>
            <a:r>
              <a:rPr kumimoji="1" lang="ja-JP" altLang="ja-JP" sz="1200" kern="1200" dirty="0">
                <a:solidFill>
                  <a:schemeClr val="tx1"/>
                </a:solidFill>
                <a:effectLst/>
                <a:latin typeface="+mn-lt"/>
                <a:ea typeface="+mn-ea"/>
                <a:cs typeface="+mn-cs"/>
              </a:rPr>
              <a:t>スポーツの対戦結果の照会　など</a:t>
            </a:r>
          </a:p>
          <a:p>
            <a:r>
              <a:rPr kumimoji="1" lang="ja-JP" altLang="ja-JP" sz="1200" kern="1200" dirty="0">
                <a:solidFill>
                  <a:schemeClr val="tx1"/>
                </a:solidFill>
                <a:effectLst/>
                <a:latin typeface="+mn-lt"/>
                <a:ea typeface="+mn-ea"/>
                <a:cs typeface="+mn-cs"/>
              </a:rPr>
              <a:t>これまで、秘書や受付担当者といった人間が仲介者となって、対話から相手の意図を確認し、処理していた作業を</a:t>
            </a:r>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が代わりにやってくれます。</a:t>
            </a:r>
          </a:p>
          <a:p>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とは、「ロボット</a:t>
            </a:r>
            <a:r>
              <a:rPr kumimoji="1" lang="en-US" altLang="ja-JP" sz="1200" kern="1200" dirty="0">
                <a:solidFill>
                  <a:schemeClr val="tx1"/>
                </a:solidFill>
                <a:effectLst/>
                <a:latin typeface="+mn-lt"/>
                <a:ea typeface="+mn-ea"/>
                <a:cs typeface="+mn-cs"/>
              </a:rPr>
              <a:t>(ROBOT)</a:t>
            </a:r>
            <a:r>
              <a:rPr kumimoji="1" lang="ja-JP" altLang="ja-JP" sz="1200" kern="1200" dirty="0">
                <a:solidFill>
                  <a:schemeClr val="tx1"/>
                </a:solidFill>
                <a:effectLst/>
                <a:latin typeface="+mn-lt"/>
                <a:ea typeface="+mn-ea"/>
                <a:cs typeface="+mn-cs"/>
              </a:rPr>
              <a:t>」から生まれた言葉で、人に代わって作業を行うコンピューター・プログラムのことです。</a:t>
            </a:r>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が登場した当初は、次のような単純作業を行うのが一般的でした。</a:t>
            </a:r>
          </a:p>
          <a:p>
            <a:pPr lvl="0"/>
            <a:r>
              <a:rPr kumimoji="1" lang="en-US" altLang="ja-JP" sz="1200" kern="1200" dirty="0">
                <a:solidFill>
                  <a:schemeClr val="tx1"/>
                </a:solidFill>
                <a:effectLst/>
                <a:latin typeface="+mn-lt"/>
                <a:ea typeface="+mn-ea"/>
                <a:cs typeface="+mn-cs"/>
              </a:rPr>
              <a:t>Web</a:t>
            </a:r>
            <a:r>
              <a:rPr kumimoji="1" lang="ja-JP" altLang="ja-JP" sz="1200" kern="1200" dirty="0">
                <a:solidFill>
                  <a:schemeClr val="tx1"/>
                </a:solidFill>
                <a:effectLst/>
                <a:latin typeface="+mn-lt"/>
                <a:ea typeface="+mn-ea"/>
                <a:cs typeface="+mn-cs"/>
              </a:rPr>
              <a:t>を巡回して情報を収集する</a:t>
            </a:r>
          </a:p>
          <a:p>
            <a:pPr lvl="0"/>
            <a:r>
              <a:rPr kumimoji="1" lang="ja-JP" altLang="ja-JP" sz="1200" kern="1200" dirty="0">
                <a:solidFill>
                  <a:schemeClr val="tx1"/>
                </a:solidFill>
                <a:effectLst/>
                <a:latin typeface="+mn-lt"/>
                <a:ea typeface="+mn-ea"/>
                <a:cs typeface="+mn-cs"/>
              </a:rPr>
              <a:t>特定のタイトルや発信者のメールを</a:t>
            </a:r>
            <a:r>
              <a:rPr kumimoji="1" lang="en-US" altLang="ja-JP" sz="1200" kern="1200" dirty="0">
                <a:solidFill>
                  <a:schemeClr val="tx1"/>
                </a:solidFill>
                <a:effectLst/>
                <a:latin typeface="+mn-lt"/>
                <a:ea typeface="+mn-ea"/>
                <a:cs typeface="+mn-cs"/>
              </a:rPr>
              <a:t>Twitter</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Line</a:t>
            </a:r>
            <a:r>
              <a:rPr kumimoji="1" lang="ja-JP" altLang="ja-JP" sz="1200" kern="1200" dirty="0">
                <a:solidFill>
                  <a:schemeClr val="tx1"/>
                </a:solidFill>
                <a:effectLst/>
                <a:latin typeface="+mn-lt"/>
                <a:ea typeface="+mn-ea"/>
                <a:cs typeface="+mn-cs"/>
              </a:rPr>
              <a:t>などのメッセージ・アプリに転送する</a:t>
            </a:r>
          </a:p>
          <a:p>
            <a:pPr lvl="0"/>
            <a:r>
              <a:rPr kumimoji="1" lang="ja-JP" altLang="ja-JP" sz="1200" kern="1200" dirty="0">
                <a:solidFill>
                  <a:schemeClr val="tx1"/>
                </a:solidFill>
                <a:effectLst/>
                <a:latin typeface="+mn-lt"/>
                <a:ea typeface="+mn-ea"/>
                <a:cs typeface="+mn-cs"/>
              </a:rPr>
              <a:t>決められた時間にパターン化されたテキスト・メッセージを発信する　など</a:t>
            </a:r>
          </a:p>
          <a:p>
            <a:r>
              <a:rPr kumimoji="1" lang="ja-JP" altLang="ja-JP" sz="1200" kern="1200" dirty="0">
                <a:solidFill>
                  <a:schemeClr val="tx1"/>
                </a:solidFill>
                <a:effectLst/>
                <a:latin typeface="+mn-lt"/>
                <a:ea typeface="+mn-ea"/>
                <a:cs typeface="+mn-cs"/>
              </a:rPr>
              <a:t>また、</a:t>
            </a:r>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をマルウェア（不正なことを行うソフトウェア）として、パソコンに侵入させ機密情報を搾取したり、他人のパソコンを乗っ取って第三者にサイバー攻撃をしかけたりといった用途にも使われています。</a:t>
            </a:r>
          </a:p>
          <a:p>
            <a:r>
              <a:rPr kumimoji="1" lang="ja-JP" altLang="ja-JP" sz="1200" kern="1200" dirty="0">
                <a:solidFill>
                  <a:schemeClr val="tx1"/>
                </a:solidFill>
                <a:effectLst/>
                <a:latin typeface="+mn-lt"/>
                <a:ea typeface="+mn-ea"/>
                <a:cs typeface="+mn-cs"/>
              </a:rPr>
              <a:t>最近では、冒頭で紹介したように、</a:t>
            </a:r>
          </a:p>
          <a:p>
            <a:pPr lvl="0"/>
            <a:r>
              <a:rPr kumimoji="1" lang="ja-JP" altLang="ja-JP" sz="1200" kern="1200" dirty="0">
                <a:solidFill>
                  <a:schemeClr val="tx1"/>
                </a:solidFill>
                <a:effectLst/>
                <a:latin typeface="+mn-lt"/>
                <a:ea typeface="+mn-ea"/>
                <a:cs typeface="+mn-cs"/>
              </a:rPr>
              <a:t>人間が日常使っている言葉や表現を理解する</a:t>
            </a:r>
          </a:p>
          <a:p>
            <a:pPr lvl="0"/>
            <a:r>
              <a:rPr kumimoji="1" lang="ja-JP" altLang="ja-JP" sz="1200" kern="1200" dirty="0">
                <a:solidFill>
                  <a:schemeClr val="tx1"/>
                </a:solidFill>
                <a:effectLst/>
                <a:latin typeface="+mn-lt"/>
                <a:ea typeface="+mn-ea"/>
                <a:cs typeface="+mn-cs"/>
              </a:rPr>
              <a:t>曖昧な表現から意図をくみ取る</a:t>
            </a:r>
          </a:p>
          <a:p>
            <a:pPr lvl="0"/>
            <a:r>
              <a:rPr kumimoji="1" lang="ja-JP" altLang="ja-JP" sz="1200" kern="1200" dirty="0">
                <a:solidFill>
                  <a:schemeClr val="tx1"/>
                </a:solidFill>
                <a:effectLst/>
                <a:latin typeface="+mn-lt"/>
                <a:ea typeface="+mn-ea"/>
                <a:cs typeface="+mn-cs"/>
              </a:rPr>
              <a:t>日常の会話で使われる自然な表現で応答する</a:t>
            </a:r>
          </a:p>
          <a:p>
            <a:r>
              <a:rPr kumimoji="1" lang="ja-JP" altLang="ja-JP" sz="1200" kern="1200" dirty="0">
                <a:solidFill>
                  <a:schemeClr val="tx1"/>
                </a:solidFill>
                <a:effectLst/>
                <a:latin typeface="+mn-lt"/>
                <a:ea typeface="+mn-ea"/>
                <a:cs typeface="+mn-cs"/>
              </a:rPr>
              <a:t>といったことを、人工知能の技術を使って実現した</a:t>
            </a:r>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が登場しています。また、テキストではなく音声を認識させる技術を組合せ、音声による会話で様々な処理をしてくれるものもあります。</a:t>
            </a:r>
          </a:p>
          <a:p>
            <a:r>
              <a:rPr kumimoji="1" lang="ja-JP" altLang="ja-JP" sz="1200" kern="1200" dirty="0">
                <a:solidFill>
                  <a:schemeClr val="tx1"/>
                </a:solidFill>
                <a:effectLst/>
                <a:latin typeface="+mn-lt"/>
                <a:ea typeface="+mn-ea"/>
                <a:cs typeface="+mn-cs"/>
              </a:rPr>
              <a:t>このような「進化した</a:t>
            </a:r>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」が使われる以前からグラフィカルな操作画面（</a:t>
            </a:r>
            <a:r>
              <a:rPr kumimoji="1" lang="en-US" altLang="ja-JP" sz="1200" kern="1200" dirty="0">
                <a:solidFill>
                  <a:schemeClr val="tx1"/>
                </a:solidFill>
                <a:effectLst/>
                <a:latin typeface="+mn-lt"/>
                <a:ea typeface="+mn-ea"/>
                <a:cs typeface="+mn-cs"/>
              </a:rPr>
              <a:t>GUI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Graphical User Interface</a:t>
            </a:r>
            <a:r>
              <a:rPr kumimoji="1" lang="ja-JP" altLang="ja-JP" sz="1200" kern="1200" dirty="0">
                <a:solidFill>
                  <a:schemeClr val="tx1"/>
                </a:solidFill>
                <a:effectLst/>
                <a:latin typeface="+mn-lt"/>
                <a:ea typeface="+mn-ea"/>
                <a:cs typeface="+mn-cs"/>
              </a:rPr>
              <a:t>）を使って、操作を簡単に、直感的に行えるような取り組みは行われてきました。しかし、操作の</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つひとつにルールが定められているうえに、アプリごとに操作の違いがあって、必ずしもうまくいっているとは言えません。一方、テキストや音声での対話であれば、普通に会話をするように操作や指示ができるようになります。そうなれば、</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は「難しいから使えない」や「怖いから使いたくない」と考えている人たちの壁を引き下げ、利用者の裾野は広がり、利用の頻度も高まります。</a:t>
            </a:r>
          </a:p>
          <a:p>
            <a:r>
              <a:rPr kumimoji="1" lang="ja-JP" altLang="ja-JP" sz="1200" kern="1200" dirty="0">
                <a:solidFill>
                  <a:schemeClr val="tx1"/>
                </a:solidFill>
                <a:effectLst/>
                <a:latin typeface="+mn-lt"/>
                <a:ea typeface="+mn-ea"/>
                <a:cs typeface="+mn-cs"/>
              </a:rPr>
              <a:t>この技術はオンラインサービスばかりではありません。家電製品や自動車などのモノの操作にも使われはじめています。例えば、</a:t>
            </a:r>
          </a:p>
          <a:p>
            <a:pPr lvl="0"/>
            <a:r>
              <a:rPr kumimoji="1" lang="ja-JP" altLang="ja-JP" sz="1200" kern="1200" dirty="0">
                <a:solidFill>
                  <a:schemeClr val="tx1"/>
                </a:solidFill>
                <a:effectLst/>
                <a:latin typeface="+mn-lt"/>
                <a:ea typeface="+mn-ea"/>
                <a:cs typeface="+mn-cs"/>
              </a:rPr>
              <a:t>カーナビ：目的地の検索や設定</a:t>
            </a:r>
          </a:p>
          <a:p>
            <a:pPr lvl="0"/>
            <a:r>
              <a:rPr kumimoji="1" lang="ja-JP" altLang="ja-JP" sz="1200" kern="1200" dirty="0">
                <a:solidFill>
                  <a:schemeClr val="tx1"/>
                </a:solidFill>
                <a:effectLst/>
                <a:latin typeface="+mn-lt"/>
                <a:ea typeface="+mn-ea"/>
                <a:cs typeface="+mn-cs"/>
              </a:rPr>
              <a:t>エアコン：温度調整</a:t>
            </a:r>
          </a:p>
          <a:p>
            <a:pPr lvl="0"/>
            <a:r>
              <a:rPr kumimoji="1" lang="ja-JP" altLang="ja-JP" sz="1200" kern="1200" dirty="0">
                <a:solidFill>
                  <a:schemeClr val="tx1"/>
                </a:solidFill>
                <a:effectLst/>
                <a:latin typeface="+mn-lt"/>
                <a:ea typeface="+mn-ea"/>
                <a:cs typeface="+mn-cs"/>
              </a:rPr>
              <a:t>テレビやビデオ：番組検索や録画予約　など</a:t>
            </a:r>
          </a:p>
          <a:p>
            <a:r>
              <a:rPr kumimoji="1" lang="ja-JP" altLang="ja-JP" sz="1200" kern="1200" dirty="0">
                <a:solidFill>
                  <a:schemeClr val="tx1"/>
                </a:solidFill>
                <a:effectLst/>
                <a:latin typeface="+mn-lt"/>
                <a:ea typeface="+mn-ea"/>
                <a:cs typeface="+mn-cs"/>
              </a:rPr>
              <a:t>「進化した</a:t>
            </a:r>
            <a:r>
              <a:rPr kumimoji="1" lang="en-US" altLang="ja-JP" sz="1200" kern="1200" dirty="0">
                <a:solidFill>
                  <a:schemeClr val="tx1"/>
                </a:solidFill>
                <a:effectLst/>
                <a:latin typeface="+mn-lt"/>
                <a:ea typeface="+mn-ea"/>
                <a:cs typeface="+mn-cs"/>
              </a:rPr>
              <a:t>bot</a:t>
            </a:r>
            <a:r>
              <a:rPr kumimoji="1" lang="ja-JP" altLang="ja-JP" sz="1200" kern="1200" dirty="0">
                <a:solidFill>
                  <a:schemeClr val="tx1"/>
                </a:solidFill>
                <a:effectLst/>
                <a:latin typeface="+mn-lt"/>
                <a:ea typeface="+mn-ea"/>
                <a:cs typeface="+mn-cs"/>
              </a:rPr>
              <a:t>」はそんな「難しい</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」と「自然な人間」を仲介してくれる仕組みとして、ますます普及してゆくでしょう。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37</a:t>
            </a:fld>
            <a:endParaRPr kumimoji="1" lang="ja-JP" altLang="en-US"/>
          </a:p>
        </p:txBody>
      </p:sp>
    </p:spTree>
    <p:extLst>
      <p:ext uri="{BB962C8B-B14F-4D97-AF65-F5344CB8AC3E}">
        <p14:creationId xmlns:p14="http://schemas.microsoft.com/office/powerpoint/2010/main" val="181797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自動運転車の自動化のレベルについては、以下のように定義されています。</a:t>
            </a:r>
          </a:p>
          <a:p>
            <a:r>
              <a:rPr kumimoji="1" lang="en-US" altLang="ja-JP" sz="1200" b="0" i="0" kern="1200" dirty="0"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レベル</a:t>
            </a:r>
            <a:r>
              <a:rPr kumimoji="1" lang="en-US" altLang="ja-JP" sz="1200" b="0" i="0" kern="1200" dirty="0" smtClean="0">
                <a:solidFill>
                  <a:schemeClr val="tx1"/>
                </a:solidFill>
                <a:effectLst/>
                <a:latin typeface="+mn-lt"/>
                <a:ea typeface="+mn-ea"/>
                <a:cs typeface="+mn-cs"/>
              </a:rPr>
              <a:t>0】</a:t>
            </a:r>
            <a:r>
              <a:rPr kumimoji="1" lang="ja-JP" altLang="en-US" sz="1200" b="0" i="0" kern="1200" dirty="0" smtClean="0">
                <a:solidFill>
                  <a:schemeClr val="tx1"/>
                </a:solidFill>
                <a:effectLst/>
                <a:latin typeface="+mn-lt"/>
                <a:ea typeface="+mn-ea"/>
                <a:cs typeface="+mn-cs"/>
              </a:rPr>
              <a:t>ドライバーが常にすべての操作（加速・操舵・制動）を行う。</a:t>
            </a:r>
          </a:p>
          <a:p>
            <a:r>
              <a:rPr kumimoji="1" lang="en-US" altLang="ja-JP" sz="1200" b="0" i="0" kern="1200" dirty="0"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レベル</a:t>
            </a:r>
            <a:r>
              <a:rPr kumimoji="1" lang="en-US" altLang="ja-JP" sz="1200" b="0" i="0" kern="1200" dirty="0" smtClean="0">
                <a:solidFill>
                  <a:schemeClr val="tx1"/>
                </a:solidFill>
                <a:effectLst/>
                <a:latin typeface="+mn-lt"/>
                <a:ea typeface="+mn-ea"/>
                <a:cs typeface="+mn-cs"/>
              </a:rPr>
              <a:t>1】</a:t>
            </a:r>
            <a:r>
              <a:rPr kumimoji="1" lang="ja-JP" altLang="en-US" sz="1200" b="0" i="0" kern="1200" dirty="0" smtClean="0">
                <a:solidFill>
                  <a:schemeClr val="tx1"/>
                </a:solidFill>
                <a:effectLst/>
                <a:latin typeface="+mn-lt"/>
                <a:ea typeface="+mn-ea"/>
                <a:cs typeface="+mn-cs"/>
              </a:rPr>
              <a:t>加速・操舵・制動のいずれかをシステムが行う。</a:t>
            </a:r>
          </a:p>
          <a:p>
            <a:r>
              <a:rPr kumimoji="1" lang="en-US" altLang="ja-JP" sz="1200" b="0" i="0" kern="1200" dirty="0"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レベル</a:t>
            </a:r>
            <a:r>
              <a:rPr kumimoji="1" lang="en-US" altLang="ja-JP" sz="1200" b="0" i="0" kern="1200" dirty="0" smtClean="0">
                <a:solidFill>
                  <a:schemeClr val="tx1"/>
                </a:solidFill>
                <a:effectLst/>
                <a:latin typeface="+mn-lt"/>
                <a:ea typeface="+mn-ea"/>
                <a:cs typeface="+mn-cs"/>
              </a:rPr>
              <a:t>2】</a:t>
            </a:r>
            <a:r>
              <a:rPr kumimoji="1" lang="ja-JP" altLang="en-US" sz="1200" b="0" i="0" kern="1200" dirty="0" smtClean="0">
                <a:solidFill>
                  <a:schemeClr val="tx1"/>
                </a:solidFill>
                <a:effectLst/>
                <a:latin typeface="+mn-lt"/>
                <a:ea typeface="+mn-ea"/>
                <a:cs typeface="+mn-cs"/>
              </a:rPr>
              <a:t>加速・操舵・制動のうち複数の操作をシステムが行う。ドライバーは常時、運転状況を監視し、必要に応じて操作する必要がある。</a:t>
            </a:r>
          </a:p>
          <a:p>
            <a:r>
              <a:rPr kumimoji="1" lang="en-US" altLang="ja-JP" sz="1200" b="0" i="0" kern="1200" dirty="0"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レベル</a:t>
            </a:r>
            <a:r>
              <a:rPr kumimoji="1" lang="en-US" altLang="ja-JP" sz="1200" b="0" i="0" kern="1200" dirty="0" smtClean="0">
                <a:solidFill>
                  <a:schemeClr val="tx1"/>
                </a:solidFill>
                <a:effectLst/>
                <a:latin typeface="+mn-lt"/>
                <a:ea typeface="+mn-ea"/>
                <a:cs typeface="+mn-cs"/>
              </a:rPr>
              <a:t>3】</a:t>
            </a:r>
            <a:r>
              <a:rPr kumimoji="1" lang="ja-JP" altLang="en-US" sz="1200" b="0" i="0" kern="1200" dirty="0" smtClean="0">
                <a:solidFill>
                  <a:schemeClr val="tx1"/>
                </a:solidFill>
                <a:effectLst/>
                <a:latin typeface="+mn-lt"/>
                <a:ea typeface="+mn-ea"/>
                <a:cs typeface="+mn-cs"/>
              </a:rPr>
              <a:t>加速・操舵・制動をシステムが行うのでドライバーは運転から解放されるが、システムから要請があればドライバーはこれに応じる必要がある。</a:t>
            </a:r>
          </a:p>
          <a:p>
            <a:r>
              <a:rPr kumimoji="1" lang="en-US" altLang="ja-JP" sz="1200" b="0" i="0" kern="1200" dirty="0"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レベル</a:t>
            </a:r>
            <a:r>
              <a:rPr kumimoji="1" lang="en-US" altLang="ja-JP" sz="1200" b="0" i="0" kern="1200" dirty="0" smtClean="0">
                <a:solidFill>
                  <a:schemeClr val="tx1"/>
                </a:solidFill>
                <a:effectLst/>
                <a:latin typeface="+mn-lt"/>
                <a:ea typeface="+mn-ea"/>
                <a:cs typeface="+mn-cs"/>
              </a:rPr>
              <a:t>4】</a:t>
            </a:r>
            <a:r>
              <a:rPr kumimoji="1" lang="ja-JP" altLang="en-US" sz="1200" b="0" i="0" kern="1200" dirty="0" smtClean="0">
                <a:solidFill>
                  <a:schemeClr val="tx1"/>
                </a:solidFill>
                <a:effectLst/>
                <a:latin typeface="+mn-lt"/>
                <a:ea typeface="+mn-ea"/>
                <a:cs typeface="+mn-cs"/>
              </a:rPr>
              <a:t>完全自動運転。加速・操舵・制動を全てシステムが行い、安全に関わる運転操作と周辺監視にドライバーは全く関与しない。</a:t>
            </a:r>
          </a:p>
          <a:p>
            <a:r>
              <a:rPr kumimoji="1" lang="ja-JP" altLang="en-US" sz="1200" b="0" i="0" kern="1200" dirty="0" smtClean="0">
                <a:solidFill>
                  <a:schemeClr val="tx1"/>
                </a:solidFill>
                <a:effectLst/>
                <a:latin typeface="+mn-lt"/>
                <a:ea typeface="+mn-ea"/>
                <a:cs typeface="+mn-cs"/>
              </a:rPr>
              <a:t>事故責任はレベル</a:t>
            </a:r>
            <a:r>
              <a:rPr kumimoji="1" lang="en-US" altLang="ja-JP" sz="1200" b="0" i="0" kern="1200" dirty="0" smtClean="0">
                <a:solidFill>
                  <a:schemeClr val="tx1"/>
                </a:solidFill>
                <a:effectLst/>
                <a:latin typeface="+mn-lt"/>
                <a:ea typeface="+mn-ea"/>
                <a:cs typeface="+mn-cs"/>
              </a:rPr>
              <a:t>3</a:t>
            </a:r>
            <a:r>
              <a:rPr kumimoji="1" lang="ja-JP" altLang="en-US" sz="1200" b="0" i="0" kern="1200" dirty="0" smtClean="0">
                <a:solidFill>
                  <a:schemeClr val="tx1"/>
                </a:solidFill>
                <a:effectLst/>
                <a:latin typeface="+mn-lt"/>
                <a:ea typeface="+mn-ea"/>
                <a:cs typeface="+mn-cs"/>
              </a:rPr>
              <a:t>までは運転者、レベル</a:t>
            </a:r>
            <a:r>
              <a:rPr kumimoji="1" lang="en-US" altLang="ja-JP" sz="1200" b="0" i="0" kern="1200" dirty="0" smtClean="0">
                <a:solidFill>
                  <a:schemeClr val="tx1"/>
                </a:solidFill>
                <a:effectLst/>
                <a:latin typeface="+mn-lt"/>
                <a:ea typeface="+mn-ea"/>
                <a:cs typeface="+mn-cs"/>
              </a:rPr>
              <a:t>4</a:t>
            </a:r>
            <a:r>
              <a:rPr kumimoji="1" lang="ja-JP" altLang="en-US" sz="1200" b="0" i="0" kern="1200" dirty="0" smtClean="0">
                <a:solidFill>
                  <a:schemeClr val="tx1"/>
                </a:solidFill>
                <a:effectLst/>
                <a:latin typeface="+mn-lt"/>
                <a:ea typeface="+mn-ea"/>
                <a:cs typeface="+mn-cs"/>
              </a:rPr>
              <a:t>は自動車になると考えられています。</a:t>
            </a:r>
          </a:p>
          <a:p>
            <a:r>
              <a:rPr kumimoji="1" lang="ja-JP" altLang="en-US" sz="1200" b="0" i="0" kern="1200" dirty="0" smtClean="0">
                <a:solidFill>
                  <a:schemeClr val="tx1"/>
                </a:solidFill>
                <a:effectLst/>
                <a:latin typeface="+mn-lt"/>
                <a:ea typeface="+mn-ea"/>
                <a:cs typeface="+mn-cs"/>
              </a:rPr>
              <a:t>このような自動車の登場により、次のような効果が期待されています。</a:t>
            </a:r>
          </a:p>
          <a:p>
            <a:r>
              <a:rPr kumimoji="1" lang="ja-JP" altLang="en-US" sz="1200" b="0" i="0" kern="1200" dirty="0" smtClean="0">
                <a:solidFill>
                  <a:schemeClr val="tx1"/>
                </a:solidFill>
                <a:effectLst/>
                <a:latin typeface="+mn-lt"/>
                <a:ea typeface="+mn-ea"/>
                <a:cs typeface="+mn-cs"/>
              </a:rPr>
              <a:t>交通事故の多くは運転者のミスや無謀な行為に起因する場合がほとんどで、運転操作を機械に任せることで交通事故を減らすことができる。</a:t>
            </a:r>
          </a:p>
          <a:p>
            <a:r>
              <a:rPr kumimoji="1" lang="ja-JP" altLang="en-US" sz="1200" b="0" i="0" kern="1200" dirty="0" smtClean="0">
                <a:solidFill>
                  <a:schemeClr val="tx1"/>
                </a:solidFill>
                <a:effectLst/>
                <a:latin typeface="+mn-lt"/>
                <a:ea typeface="+mn-ea"/>
                <a:cs typeface="+mn-cs"/>
              </a:rPr>
              <a:t>相互に速度を確認しながら走行するので渋滞が解消される。</a:t>
            </a:r>
          </a:p>
          <a:p>
            <a:r>
              <a:rPr kumimoji="1" lang="ja-JP" altLang="en-US" sz="1200" b="0" i="0" kern="1200" dirty="0" smtClean="0">
                <a:solidFill>
                  <a:schemeClr val="tx1"/>
                </a:solidFill>
                <a:effectLst/>
                <a:latin typeface="+mn-lt"/>
                <a:ea typeface="+mn-ea"/>
                <a:cs typeface="+mn-cs"/>
              </a:rPr>
              <a:t>労働人口の減少により運送従事者も減りつつある。この労働力を置き換えることで輸送力を維持・確保し、経済規模を維持できる。</a:t>
            </a:r>
          </a:p>
          <a:p>
            <a:r>
              <a:rPr kumimoji="1" lang="ja-JP" altLang="en-US" sz="1200" b="0" i="0" kern="1200" dirty="0" smtClean="0">
                <a:solidFill>
                  <a:schemeClr val="tx1"/>
                </a:solidFill>
                <a:effectLst/>
                <a:latin typeface="+mn-lt"/>
                <a:ea typeface="+mn-ea"/>
                <a:cs typeface="+mn-cs"/>
              </a:rPr>
              <a:t>過疎地域で、公共交通機関に代わる輸送手段を低コストで提供できる。</a:t>
            </a:r>
          </a:p>
          <a:p>
            <a:r>
              <a:rPr kumimoji="1" lang="ja-JP" altLang="en-US" sz="1200" b="0" i="0" kern="1200" dirty="0" smtClean="0">
                <a:solidFill>
                  <a:schemeClr val="tx1"/>
                </a:solidFill>
                <a:effectLst/>
                <a:latin typeface="+mn-lt"/>
                <a:ea typeface="+mn-ea"/>
                <a:cs typeface="+mn-cs"/>
              </a:rPr>
              <a:t>一方で、ドライバーを対象とした自動車保険は必要なくなり、長距離輸送時の休憩場所や宿泊施設は、その需要を減少させてしまう可能性があります。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39</a:t>
            </a:fld>
            <a:endParaRPr kumimoji="1" lang="ja-JP" altLang="en-US"/>
          </a:p>
        </p:txBody>
      </p:sp>
    </p:spTree>
    <p:extLst>
      <p:ext uri="{BB962C8B-B14F-4D97-AF65-F5344CB8AC3E}">
        <p14:creationId xmlns:p14="http://schemas.microsoft.com/office/powerpoint/2010/main" val="2081027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【図解】コレ１枚でわかる特化型人工知能と汎用型人工知能</a:t>
            </a:r>
          </a:p>
          <a:p>
            <a:r>
              <a:rPr kumimoji="1" lang="ja-JP" altLang="ja-JP" sz="1200" kern="1200" dirty="0">
                <a:solidFill>
                  <a:schemeClr val="tx1"/>
                </a:solidFill>
                <a:effectLst/>
                <a:latin typeface="+mn-lt"/>
                <a:ea typeface="+mn-ea"/>
                <a:cs typeface="+mn-cs"/>
              </a:rPr>
              <a:t>人工知能の進化には、ここ数年目を見張るものがあります。例えば、画像認識では、画像の中に何が写っているかを識別する能力は、既に人間の能力を超える成果が示されています。その技術を使って、</a:t>
            </a:r>
            <a:r>
              <a:rPr kumimoji="1" lang="en-US" altLang="ja-JP" sz="1200" kern="1200" dirty="0">
                <a:solidFill>
                  <a:schemeClr val="tx1"/>
                </a:solidFill>
                <a:effectLst/>
                <a:latin typeface="+mn-lt"/>
                <a:ea typeface="+mn-ea"/>
                <a:cs typeface="+mn-cs"/>
              </a:rPr>
              <a:t>CT</a:t>
            </a:r>
            <a:r>
              <a:rPr kumimoji="1" lang="ja-JP" altLang="ja-JP" sz="1200" kern="1200" dirty="0">
                <a:solidFill>
                  <a:schemeClr val="tx1"/>
                </a:solidFill>
                <a:effectLst/>
                <a:latin typeface="+mn-lt"/>
                <a:ea typeface="+mn-ea"/>
                <a:cs typeface="+mn-cs"/>
              </a:rPr>
              <a:t>やレントゲンの映像から病巣を見つけ出す、あるいは防犯カメラに写った来店客の挙動から窃盗の可能性を察知するなどの実用例も登場しています。また、音声認識では、異なる言語同士の対話をリアルタイムで翻訳するサービスが登場しました。さらに、対話応答の分野では、</a:t>
            </a:r>
            <a:r>
              <a:rPr kumimoji="1" lang="en-US" altLang="ja-JP" sz="1200" kern="1200" dirty="0">
                <a:solidFill>
                  <a:schemeClr val="tx1"/>
                </a:solidFill>
                <a:effectLst/>
                <a:latin typeface="+mn-lt"/>
                <a:ea typeface="+mn-ea"/>
                <a:cs typeface="+mn-cs"/>
              </a:rPr>
              <a:t>Amazon</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Echo</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Apple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Siri</a:t>
            </a:r>
            <a:r>
              <a:rPr kumimoji="1" lang="ja-JP" altLang="ja-JP" sz="1200" kern="1200" dirty="0">
                <a:solidFill>
                  <a:schemeClr val="tx1"/>
                </a:solidFill>
                <a:effectLst/>
                <a:latin typeface="+mn-lt"/>
                <a:ea typeface="+mn-ea"/>
                <a:cs typeface="+mn-cs"/>
              </a:rPr>
              <a:t>のように自然な言葉で語りかけるだけでエアコンを操作する、オンラインで買い物をする、好きな音楽を再生するなどのことができるようになっています。</a:t>
            </a:r>
          </a:p>
          <a:p>
            <a:r>
              <a:rPr kumimoji="1" lang="ja-JP" altLang="ja-JP" sz="1200" kern="1200" dirty="0">
                <a:solidFill>
                  <a:schemeClr val="tx1"/>
                </a:solidFill>
                <a:effectLst/>
                <a:latin typeface="+mn-lt"/>
                <a:ea typeface="+mn-ea"/>
                <a:cs typeface="+mn-cs"/>
              </a:rPr>
              <a:t>このように、人工知能は特定の知的作業領域において、既に人間の能力を凌駕するほどの実力を示しています。</a:t>
            </a:r>
          </a:p>
          <a:p>
            <a:r>
              <a:rPr kumimoji="1" lang="ja-JP" altLang="ja-JP" sz="1200" kern="1200" dirty="0">
                <a:solidFill>
                  <a:schemeClr val="tx1"/>
                </a:solidFill>
                <a:effectLst/>
                <a:latin typeface="+mn-lt"/>
                <a:ea typeface="+mn-ea"/>
                <a:cs typeface="+mn-cs"/>
              </a:rPr>
              <a:t>しかし、その成果は、ここに示したような特定の知的作業を専門にこなす「特化型人工知能」です。人間のようにひとつの脳で画像認識や音声認識、対話応答ができ、それらを組み合わせた高度な知的作業をこなせる能力はありません。また、人間の脳には自分が何ものかという「自己理解」、自分が何をしているのかが分かる「意識」、興味を持ち自らの行動を選択する「意欲」などがあるわけですが、そのような能力は未だ人工知能で実現できていません。</a:t>
            </a:r>
          </a:p>
          <a:p>
            <a:r>
              <a:rPr kumimoji="1" lang="ja-JP" altLang="ja-JP" sz="1200" kern="1200" dirty="0">
                <a:solidFill>
                  <a:schemeClr val="tx1"/>
                </a:solidFill>
                <a:effectLst/>
                <a:latin typeface="+mn-lt"/>
                <a:ea typeface="+mn-ea"/>
                <a:cs typeface="+mn-cs"/>
              </a:rPr>
              <a:t>例えば、</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の人工知能</a:t>
            </a:r>
            <a:r>
              <a:rPr kumimoji="1" lang="en-US" altLang="ja-JP" sz="1200" kern="1200" dirty="0">
                <a:solidFill>
                  <a:schemeClr val="tx1"/>
                </a:solidFill>
                <a:effectLst/>
                <a:latin typeface="+mn-lt"/>
                <a:ea typeface="+mn-ea"/>
                <a:cs typeface="+mn-cs"/>
              </a:rPr>
              <a:t>”Alpha Go”</a:t>
            </a:r>
            <a:r>
              <a:rPr kumimoji="1" lang="ja-JP" altLang="ja-JP" sz="1200" kern="1200" dirty="0">
                <a:solidFill>
                  <a:schemeClr val="tx1"/>
                </a:solidFill>
                <a:effectLst/>
                <a:latin typeface="+mn-lt"/>
                <a:ea typeface="+mn-ea"/>
                <a:cs typeface="+mn-cs"/>
              </a:rPr>
              <a:t>が囲碁の世界チャンピオンに勝ちましたが、</a:t>
            </a:r>
            <a:r>
              <a:rPr kumimoji="1" lang="en-US" altLang="ja-JP" sz="1200" kern="1200" dirty="0">
                <a:solidFill>
                  <a:schemeClr val="tx1"/>
                </a:solidFill>
                <a:effectLst/>
                <a:latin typeface="+mn-lt"/>
                <a:ea typeface="+mn-ea"/>
                <a:cs typeface="+mn-cs"/>
              </a:rPr>
              <a:t>Alpha Go</a:t>
            </a:r>
            <a:r>
              <a:rPr kumimoji="1" lang="ja-JP" altLang="ja-JP" sz="1200" kern="1200" dirty="0">
                <a:solidFill>
                  <a:schemeClr val="tx1"/>
                </a:solidFill>
                <a:effectLst/>
                <a:latin typeface="+mn-lt"/>
                <a:ea typeface="+mn-ea"/>
                <a:cs typeface="+mn-cs"/>
              </a:rPr>
              <a:t>自身が、その勝利を励みとして自らの能力を他の分野でも活かしていこうと意欲を持ち、自らに課題を課して能力を拡げ、磨いてゆこうという「意志」は持ちません。</a:t>
            </a:r>
          </a:p>
          <a:p>
            <a:r>
              <a:rPr kumimoji="1" lang="en-US" altLang="ja-JP" sz="1200" kern="1200" dirty="0">
                <a:solidFill>
                  <a:schemeClr val="tx1"/>
                </a:solidFill>
                <a:effectLst/>
                <a:latin typeface="+mn-lt"/>
                <a:ea typeface="+mn-ea"/>
                <a:cs typeface="+mn-cs"/>
              </a:rPr>
              <a:t>Alpha Go</a:t>
            </a:r>
            <a:r>
              <a:rPr kumimoji="1" lang="ja-JP" altLang="ja-JP" sz="1200" kern="1200" dirty="0">
                <a:solidFill>
                  <a:schemeClr val="tx1"/>
                </a:solidFill>
                <a:effectLst/>
                <a:latin typeface="+mn-lt"/>
                <a:ea typeface="+mn-ea"/>
                <a:cs typeface="+mn-cs"/>
              </a:rPr>
              <a:t>は、囲碁という分野では人間を凌駕する能力を発揮した「特化型人工知能」ですが、だからといって人間の脳の機能を全て代替できるわけではないのです。</a:t>
            </a:r>
          </a:p>
          <a:p>
            <a:r>
              <a:rPr kumimoji="1" lang="ja-JP" altLang="ja-JP" sz="1200" kern="1200" dirty="0">
                <a:solidFill>
                  <a:schemeClr val="tx1"/>
                </a:solidFill>
                <a:effectLst/>
                <a:latin typeface="+mn-lt"/>
                <a:ea typeface="+mn-ea"/>
                <a:cs typeface="+mn-cs"/>
              </a:rPr>
              <a:t>ただ、人間の脳全体の仕組みを解明し、同様の機能を持つ「汎用型人工知能」を実現しようという取り組みもすすんでいます。将来的には、意志を持ち自ら課題を発見し、自律的に能力を高めてゆく人工知能が登場するかもしれません。ただ、いまの段階では、まだまだハードルが高いのも現実と言えるでしょう。</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41</a:t>
            </a:fld>
            <a:endParaRPr kumimoji="1" lang="ja-JP" altLang="en-US"/>
          </a:p>
        </p:txBody>
      </p:sp>
    </p:spTree>
    <p:extLst>
      <p:ext uri="{BB962C8B-B14F-4D97-AF65-F5344CB8AC3E}">
        <p14:creationId xmlns:p14="http://schemas.microsoft.com/office/powerpoint/2010/main" val="1825988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では、そんな人工知能とどう付き合えばいいのでしょうか。</a:t>
            </a:r>
          </a:p>
          <a:p>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人間と機械との「自然な関係」を築く</a:t>
            </a:r>
          </a:p>
          <a:p>
            <a:r>
              <a:rPr kumimoji="1" lang="en-US" altLang="ja-JP" sz="1200" kern="1200" dirty="0">
                <a:solidFill>
                  <a:schemeClr val="tx1"/>
                </a:solidFill>
                <a:effectLst/>
                <a:latin typeface="+mn-lt"/>
                <a:ea typeface="+mn-ea"/>
                <a:cs typeface="+mn-cs"/>
              </a:rPr>
              <a:t>Amazon</a:t>
            </a:r>
            <a:r>
              <a:rPr kumimoji="1" lang="ja-JP" altLang="ja-JP" sz="1200" kern="1200" dirty="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Echo</a:t>
            </a:r>
            <a:r>
              <a:rPr kumimoji="1" lang="ja-JP" altLang="ja-JP" sz="1200" kern="1200" dirty="0">
                <a:solidFill>
                  <a:schemeClr val="tx1"/>
                </a:solidFill>
                <a:effectLst/>
                <a:latin typeface="+mn-lt"/>
                <a:ea typeface="+mn-ea"/>
                <a:cs typeface="+mn-cs"/>
              </a:rPr>
              <a:t>」というネット接続機能付きスピーカー端末を米国で発売しています。この</a:t>
            </a:r>
            <a:r>
              <a:rPr kumimoji="1" lang="en-US" altLang="ja-JP" sz="1200" kern="1200" dirty="0">
                <a:solidFill>
                  <a:schemeClr val="tx1"/>
                </a:solidFill>
                <a:effectLst/>
                <a:latin typeface="+mn-lt"/>
                <a:ea typeface="+mn-ea"/>
                <a:cs typeface="+mn-cs"/>
              </a:rPr>
              <a:t>Echo</a:t>
            </a:r>
            <a:r>
              <a:rPr kumimoji="1" lang="ja-JP" altLang="ja-JP" sz="1200" kern="1200" dirty="0">
                <a:solidFill>
                  <a:schemeClr val="tx1"/>
                </a:solidFill>
                <a:effectLst/>
                <a:latin typeface="+mn-lt"/>
                <a:ea typeface="+mn-ea"/>
                <a:cs typeface="+mn-cs"/>
              </a:rPr>
              <a:t>には、「</a:t>
            </a:r>
            <a:r>
              <a:rPr kumimoji="1" lang="en-US" altLang="ja-JP" sz="1200" kern="1200" dirty="0">
                <a:solidFill>
                  <a:schemeClr val="tx1"/>
                </a:solidFill>
                <a:effectLst/>
                <a:latin typeface="+mn-lt"/>
                <a:ea typeface="+mn-ea"/>
                <a:cs typeface="+mn-cs"/>
              </a:rPr>
              <a:t>Alexa</a:t>
            </a:r>
            <a:r>
              <a:rPr kumimoji="1" lang="ja-JP" altLang="ja-JP" sz="1200" kern="1200" dirty="0">
                <a:solidFill>
                  <a:schemeClr val="tx1"/>
                </a:solidFill>
                <a:effectLst/>
                <a:latin typeface="+mn-lt"/>
                <a:ea typeface="+mn-ea"/>
                <a:cs typeface="+mn-cs"/>
              </a:rPr>
              <a:t>」という人工知能が搭載され、話しかけると音声を認識し、指示されたとおり処理してくれます。例えば、</a:t>
            </a:r>
            <a:r>
              <a:rPr kumimoji="1" lang="en-US" altLang="ja-JP" sz="1200" kern="1200" dirty="0">
                <a:solidFill>
                  <a:schemeClr val="tx1"/>
                </a:solidFill>
                <a:effectLst/>
                <a:latin typeface="+mn-lt"/>
                <a:ea typeface="+mn-ea"/>
                <a:cs typeface="+mn-cs"/>
              </a:rPr>
              <a:t>Amazon</a:t>
            </a:r>
            <a:r>
              <a:rPr kumimoji="1" lang="ja-JP" altLang="ja-JP" sz="1200" kern="1200" dirty="0">
                <a:solidFill>
                  <a:schemeClr val="tx1"/>
                </a:solidFill>
                <a:effectLst/>
                <a:latin typeface="+mn-lt"/>
                <a:ea typeface="+mn-ea"/>
                <a:cs typeface="+mn-cs"/>
              </a:rPr>
              <a:t>のショッピング・サイトとつなぎ、「この商品をお気に入りに追加して」、「（商品名）を注文して」、「（作家名）の最新作を</a:t>
            </a:r>
            <a:r>
              <a:rPr kumimoji="1" lang="en-US" altLang="ja-JP" sz="1200" kern="1200" dirty="0">
                <a:solidFill>
                  <a:schemeClr val="tx1"/>
                </a:solidFill>
                <a:effectLst/>
                <a:latin typeface="+mn-lt"/>
                <a:ea typeface="+mn-ea"/>
                <a:cs typeface="+mn-cs"/>
              </a:rPr>
              <a:t>Kindle</a:t>
            </a:r>
            <a:r>
              <a:rPr kumimoji="1" lang="ja-JP" altLang="ja-JP" sz="1200" kern="1200" dirty="0">
                <a:solidFill>
                  <a:schemeClr val="tx1"/>
                </a:solidFill>
                <a:effectLst/>
                <a:latin typeface="+mn-lt"/>
                <a:ea typeface="+mn-ea"/>
                <a:cs typeface="+mn-cs"/>
              </a:rPr>
              <a:t>に入れておいて」といえば、それで済んでしまいます。また、</a:t>
            </a:r>
            <a:r>
              <a:rPr kumimoji="1" lang="en-US" altLang="ja-JP" sz="1200" kern="1200" dirty="0">
                <a:solidFill>
                  <a:schemeClr val="tx1"/>
                </a:solidFill>
                <a:effectLst/>
                <a:latin typeface="+mn-lt"/>
                <a:ea typeface="+mn-ea"/>
                <a:cs typeface="+mn-cs"/>
              </a:rPr>
              <a:t>Alexa</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Amazon</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Fire TV</a:t>
            </a:r>
            <a:r>
              <a:rPr kumimoji="1" lang="ja-JP" altLang="ja-JP" sz="1200" kern="1200" dirty="0">
                <a:solidFill>
                  <a:schemeClr val="tx1"/>
                </a:solidFill>
                <a:effectLst/>
                <a:latin typeface="+mn-lt"/>
                <a:ea typeface="+mn-ea"/>
                <a:cs typeface="+mn-cs"/>
              </a:rPr>
              <a:t>」にも組み込まれて、「スターウォーズの最新作を見せて」と指示することもできるようになるそうです。さらに照明や空調の制御までできるようになっています。</a:t>
            </a:r>
          </a:p>
          <a:p>
            <a:r>
              <a:rPr kumimoji="1" lang="ja-JP" altLang="ja-JP" sz="1200" kern="1200" dirty="0">
                <a:solidFill>
                  <a:schemeClr val="tx1"/>
                </a:solidFill>
                <a:effectLst/>
                <a:latin typeface="+mn-lt"/>
                <a:ea typeface="+mn-ea"/>
                <a:cs typeface="+mn-cs"/>
              </a:rPr>
              <a:t>外部サービスとの連携も期待されており、配車サービス「</a:t>
            </a:r>
            <a:r>
              <a:rPr kumimoji="1" lang="en-US" altLang="ja-JP" sz="1200" kern="1200" dirty="0">
                <a:solidFill>
                  <a:schemeClr val="tx1"/>
                </a:solidFill>
                <a:effectLst/>
                <a:latin typeface="+mn-lt"/>
                <a:ea typeface="+mn-ea"/>
                <a:cs typeface="+mn-cs"/>
              </a:rPr>
              <a:t>Uber</a:t>
            </a:r>
            <a:r>
              <a:rPr kumimoji="1" lang="ja-JP" altLang="ja-JP" sz="1200" kern="1200" dirty="0">
                <a:solidFill>
                  <a:schemeClr val="tx1"/>
                </a:solidFill>
                <a:effectLst/>
                <a:latin typeface="+mn-lt"/>
                <a:ea typeface="+mn-ea"/>
                <a:cs typeface="+mn-cs"/>
              </a:rPr>
              <a:t>」とつながれば、「車をよこしてくれ」というだけで自動車の手配をしてくれるようになるでしょう。また音楽配信サービス「</a:t>
            </a:r>
            <a:r>
              <a:rPr kumimoji="1" lang="en-US" altLang="ja-JP" sz="1200" kern="1200" dirty="0">
                <a:solidFill>
                  <a:schemeClr val="tx1"/>
                </a:solidFill>
                <a:effectLst/>
                <a:latin typeface="+mn-lt"/>
                <a:ea typeface="+mn-ea"/>
                <a:cs typeface="+mn-cs"/>
              </a:rPr>
              <a:t>Spotify</a:t>
            </a:r>
            <a:r>
              <a:rPr kumimoji="1" lang="ja-JP" altLang="ja-JP" sz="1200" kern="1200" dirty="0">
                <a:solidFill>
                  <a:schemeClr val="tx1"/>
                </a:solidFill>
                <a:effectLst/>
                <a:latin typeface="+mn-lt"/>
                <a:ea typeface="+mn-ea"/>
                <a:cs typeface="+mn-cs"/>
              </a:rPr>
              <a:t>」とつながれば、「（アーティスト名）の音楽を流して」などと指示すればその音楽を探して流してくれます。</a:t>
            </a:r>
          </a:p>
          <a:p>
            <a:r>
              <a:rPr kumimoji="1" lang="ja-JP" altLang="ja-JP" sz="1200" kern="1200" dirty="0">
                <a:solidFill>
                  <a:schemeClr val="tx1"/>
                </a:solidFill>
                <a:effectLst/>
                <a:latin typeface="+mn-lt"/>
                <a:ea typeface="+mn-ea"/>
                <a:cs typeface="+mn-cs"/>
              </a:rPr>
              <a:t>さらに「キット、ガレージから出ておいで」と</a:t>
            </a:r>
            <a:r>
              <a:rPr kumimoji="1" lang="en-US" altLang="ja-JP" sz="1200" kern="1200" dirty="0">
                <a:solidFill>
                  <a:schemeClr val="tx1"/>
                </a:solidFill>
                <a:effectLst/>
                <a:latin typeface="+mn-lt"/>
                <a:ea typeface="+mn-ea"/>
                <a:cs typeface="+mn-cs"/>
              </a:rPr>
              <a:t>Echo</a:t>
            </a:r>
            <a:r>
              <a:rPr kumimoji="1" lang="ja-JP" altLang="ja-JP" sz="1200" kern="1200" dirty="0">
                <a:solidFill>
                  <a:schemeClr val="tx1"/>
                </a:solidFill>
                <a:effectLst/>
                <a:latin typeface="+mn-lt"/>
                <a:ea typeface="+mn-ea"/>
                <a:cs typeface="+mn-cs"/>
              </a:rPr>
              <a:t>に話しかけると、ガレージの扉が開いて電気自動車の「</a:t>
            </a:r>
            <a:r>
              <a:rPr kumimoji="1" lang="en-US" altLang="ja-JP" sz="1200" kern="1200" dirty="0">
                <a:solidFill>
                  <a:schemeClr val="tx1"/>
                </a:solidFill>
                <a:effectLst/>
                <a:latin typeface="+mn-lt"/>
                <a:ea typeface="+mn-ea"/>
                <a:cs typeface="+mn-cs"/>
              </a:rPr>
              <a:t>TESLA</a:t>
            </a:r>
            <a:r>
              <a:rPr kumimoji="1" lang="ja-JP" altLang="ja-JP" sz="1200" kern="1200" dirty="0">
                <a:solidFill>
                  <a:schemeClr val="tx1"/>
                </a:solidFill>
                <a:effectLst/>
                <a:latin typeface="+mn-lt"/>
                <a:ea typeface="+mn-ea"/>
                <a:cs typeface="+mn-cs"/>
              </a:rPr>
              <a:t>」が出てくるシーンもビデオで紹介されています。ちなみに「キット」とは</a:t>
            </a:r>
            <a:r>
              <a:rPr kumimoji="1" lang="en-US" altLang="ja-JP" sz="1200" kern="1200" dirty="0">
                <a:solidFill>
                  <a:schemeClr val="tx1"/>
                </a:solidFill>
                <a:effectLst/>
                <a:latin typeface="+mn-lt"/>
                <a:ea typeface="+mn-ea"/>
                <a:cs typeface="+mn-cs"/>
              </a:rPr>
              <a:t>1980</a:t>
            </a:r>
            <a:r>
              <a:rPr kumimoji="1" lang="ja-JP" altLang="ja-JP" sz="1200" kern="1200" dirty="0">
                <a:solidFill>
                  <a:schemeClr val="tx1"/>
                </a:solidFill>
                <a:effectLst/>
                <a:latin typeface="+mn-lt"/>
                <a:ea typeface="+mn-ea"/>
                <a:cs typeface="+mn-cs"/>
              </a:rPr>
              <a:t>年代に米国で</a:t>
            </a:r>
            <a:r>
              <a:rPr kumimoji="1" lang="en-US" altLang="ja-JP" sz="1200" kern="1200" dirty="0">
                <a:solidFill>
                  <a:schemeClr val="tx1"/>
                </a:solidFill>
                <a:effectLst/>
                <a:latin typeface="+mn-lt"/>
                <a:ea typeface="+mn-ea"/>
                <a:cs typeface="+mn-cs"/>
              </a:rPr>
              <a:t>TV</a:t>
            </a:r>
            <a:r>
              <a:rPr kumimoji="1" lang="ja-JP" altLang="ja-JP" sz="1200" kern="1200" dirty="0">
                <a:solidFill>
                  <a:schemeClr val="tx1"/>
                </a:solidFill>
                <a:effectLst/>
                <a:latin typeface="+mn-lt"/>
                <a:ea typeface="+mn-ea"/>
                <a:cs typeface="+mn-cs"/>
              </a:rPr>
              <a:t>放映されたドラマ「ナイトライダー」に登場する人工知能（？）搭載の自動車の名前です。</a:t>
            </a:r>
          </a:p>
          <a:p>
            <a:r>
              <a:rPr kumimoji="1" lang="ja-JP" altLang="ja-JP" sz="1200" kern="1200" dirty="0">
                <a:solidFill>
                  <a:schemeClr val="tx1"/>
                </a:solidFill>
                <a:effectLst/>
                <a:latin typeface="+mn-lt"/>
                <a:ea typeface="+mn-ea"/>
                <a:cs typeface="+mn-cs"/>
              </a:rPr>
              <a:t>このような自然な対話で指示ができるようになれば、難しい操作や面倒なキーボード入力は不要になり、</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利用の裾野は大きく広がるでしょう。そんな楽に使えるならそのサービスを使おう、その製品を買おうと言うことにもなります。</a:t>
            </a:r>
          </a:p>
          <a:p>
            <a:r>
              <a:rPr kumimoji="1" lang="ja-JP" altLang="ja-JP" sz="1200" kern="1200" dirty="0">
                <a:solidFill>
                  <a:schemeClr val="tx1"/>
                </a:solidFill>
                <a:effectLst/>
                <a:latin typeface="+mn-lt"/>
                <a:ea typeface="+mn-ea"/>
                <a:cs typeface="+mn-cs"/>
              </a:rPr>
              <a:t>このような人間と機械との「自然な関係」を築こうというのが人工知能の役割の１つです。</a:t>
            </a:r>
          </a:p>
          <a:p>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膨大なデータから「仮設」を見つけ出す</a:t>
            </a:r>
          </a:p>
          <a:p>
            <a:r>
              <a:rPr kumimoji="1" lang="ja-JP" altLang="ja-JP" sz="1200" kern="1200" dirty="0">
                <a:solidFill>
                  <a:schemeClr val="tx1"/>
                </a:solidFill>
                <a:effectLst/>
                <a:latin typeface="+mn-lt"/>
                <a:ea typeface="+mn-ea"/>
                <a:cs typeface="+mn-cs"/>
              </a:rPr>
              <a:t>ソーシャル・メディアや</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によって集められた膨大なデータから価値ある情報や洞察を見つけようというのも人工知能の得意とするところです。</a:t>
            </a:r>
          </a:p>
          <a:p>
            <a:r>
              <a:rPr kumimoji="1" lang="ja-JP" altLang="ja-JP" sz="1200" kern="1200" dirty="0">
                <a:solidFill>
                  <a:schemeClr val="tx1"/>
                </a:solidFill>
                <a:effectLst/>
                <a:latin typeface="+mn-lt"/>
                <a:ea typeface="+mn-ea"/>
                <a:cs typeface="+mn-cs"/>
              </a:rPr>
              <a:t>データは膨大であればあるほど、精緻で網羅的に現実を写し取っています。しかし、それは同時にそれを解釈し整理することを難しくします。この矛盾を解決してくれるのが人工知能です。膨大なデータに潜む規則性や構造を見つけ出してくれます。</a:t>
            </a:r>
          </a:p>
          <a:p>
            <a:r>
              <a:rPr kumimoji="1" lang="ja-JP" altLang="ja-JP" sz="1200" kern="1200" dirty="0">
                <a:solidFill>
                  <a:schemeClr val="tx1"/>
                </a:solidFill>
                <a:effectLst/>
                <a:latin typeface="+mn-lt"/>
                <a:ea typeface="+mn-ea"/>
                <a:cs typeface="+mn-cs"/>
              </a:rPr>
              <a:t>かつてコンピューターは人間が立てた仮説に基づき処理フローを描き、それに従ってプログラムを作っていました。例えば、「こういう手順で仕事を進めれば、仕事の効率は良くなるはず」と経験者の知見や体験を踏まえて仮説を立てて、それを前提にプログラムを書き処理させることで効率を上げてきたのです。しかし、そのやり方が最適なのかどうかは、かならずしもわかりません。</a:t>
            </a:r>
          </a:p>
          <a:p>
            <a:r>
              <a:rPr kumimoji="1" lang="ja-JP" altLang="ja-JP" sz="1200" kern="1200" dirty="0">
                <a:solidFill>
                  <a:schemeClr val="tx1"/>
                </a:solidFill>
                <a:effectLst/>
                <a:latin typeface="+mn-lt"/>
                <a:ea typeface="+mn-ea"/>
                <a:cs typeface="+mn-cs"/>
              </a:rPr>
              <a:t>一方、人工知能は、その仮説を膨大なデータから見つけ出してくれます。これまでのやり方とは正反対のアプローチです。データに裏付けられた仮説は時にして人間の経験や勘と一致しないこともあります。しかし、思いも寄らなかった「人工知能が膨大なデータを解析して導いた最適解」を実際に試してみたら「人間の経験や勘から導いた最適解」よりも優れていた結果が出てしまったといった事例が数多く報告されています。</a:t>
            </a:r>
          </a:p>
          <a:p>
            <a:r>
              <a:rPr kumimoji="1" lang="en-US" altLang="ja-JP" sz="1200" kern="1200" dirty="0">
                <a:solidFill>
                  <a:schemeClr val="tx1"/>
                </a:solidFill>
                <a:effectLst/>
                <a:latin typeface="+mn-lt"/>
                <a:ea typeface="+mn-ea"/>
                <a:cs typeface="+mn-cs"/>
              </a:rPr>
              <a:t>Alpha Go</a:t>
            </a:r>
            <a:r>
              <a:rPr kumimoji="1" lang="ja-JP" altLang="ja-JP" sz="1200" kern="1200" dirty="0">
                <a:solidFill>
                  <a:schemeClr val="tx1"/>
                </a:solidFill>
                <a:effectLst/>
                <a:latin typeface="+mn-lt"/>
                <a:ea typeface="+mn-ea"/>
                <a:cs typeface="+mn-cs"/>
              </a:rPr>
              <a:t>の場合も同様で、人間の最高の英知を打ち負かしたとすれば、それは紛れもなく「最適解」だったのです。しかし、人間の経験や勘がうまく説明できないように、人工知能もなぜそのようになったかを教えてくれません。そこで、プロ棋士たちは、</a:t>
            </a:r>
            <a:r>
              <a:rPr kumimoji="1" lang="en-US" altLang="ja-JP" sz="1200" kern="1200" dirty="0">
                <a:solidFill>
                  <a:schemeClr val="tx1"/>
                </a:solidFill>
                <a:effectLst/>
                <a:latin typeface="+mn-lt"/>
                <a:ea typeface="+mn-ea"/>
                <a:cs typeface="+mn-cs"/>
              </a:rPr>
              <a:t>Alpha Go</a:t>
            </a:r>
            <a:r>
              <a:rPr kumimoji="1" lang="ja-JP" altLang="ja-JP" sz="1200" kern="1200" dirty="0">
                <a:solidFill>
                  <a:schemeClr val="tx1"/>
                </a:solidFill>
                <a:effectLst/>
                <a:latin typeface="+mn-lt"/>
                <a:ea typeface="+mn-ea"/>
                <a:cs typeface="+mn-cs"/>
              </a:rPr>
              <a:t>がなぜそんな手を打ったのかを考え、これまでの常識を上書きしようとしているそうです。人工知能の進化が人間の進化を促しているとも言えるでしょう。そんな共進化の役割を人工知能は果たしてくれるのかもしれません。</a:t>
            </a:r>
          </a:p>
          <a:p>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状況や変化を読み取り自律的に動作する</a:t>
            </a:r>
          </a:p>
          <a:p>
            <a:r>
              <a:rPr kumimoji="1" lang="ja-JP" altLang="ja-JP" sz="1200" kern="1200" dirty="0">
                <a:solidFill>
                  <a:schemeClr val="tx1"/>
                </a:solidFill>
                <a:effectLst/>
                <a:latin typeface="+mn-lt"/>
                <a:ea typeface="+mn-ea"/>
                <a:cs typeface="+mn-cs"/>
              </a:rPr>
              <a:t>モノそのものや周囲の状況、あるいはその変化を学習し、最適解を見つけ出し、自身で判断・動作する自律化の能力を実現してくれるのも人工知能です。例えば、自動運転自動者や自ら職人技を身につける産業用ロボット、自動で土木工事をしてくれる建設機械などは、そんな自律化の適用例です。</a:t>
            </a:r>
          </a:p>
          <a:p>
            <a:r>
              <a:rPr kumimoji="1" lang="ja-JP" altLang="ja-JP" sz="1200" kern="1200" dirty="0">
                <a:solidFill>
                  <a:schemeClr val="tx1"/>
                </a:solidFill>
                <a:effectLst/>
                <a:latin typeface="+mn-lt"/>
                <a:ea typeface="+mn-ea"/>
                <a:cs typeface="+mn-cs"/>
              </a:rPr>
              <a:t>これまでは人間がやらなければならなかった判断を人工知能が行い、その機能が組み込まれたロボットが自律的に行動するといったことが、身近なものになってゆくでしょう。</a:t>
            </a:r>
          </a:p>
          <a:p>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限界を理解して、その価値を最大限に利用する</a:t>
            </a:r>
          </a:p>
          <a:p>
            <a:r>
              <a:rPr kumimoji="1" lang="en-US" altLang="ja-JP" sz="1200" kern="1200" dirty="0">
                <a:solidFill>
                  <a:schemeClr val="tx1"/>
                </a:solidFill>
                <a:effectLst/>
                <a:latin typeface="+mn-lt"/>
                <a:ea typeface="+mn-ea"/>
                <a:cs typeface="+mn-cs"/>
              </a:rPr>
              <a:t>Amazon</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Echo</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Alpha Go</a:t>
            </a:r>
            <a:r>
              <a:rPr kumimoji="1" lang="ja-JP" altLang="ja-JP" sz="1200" kern="1200" dirty="0">
                <a:solidFill>
                  <a:schemeClr val="tx1"/>
                </a:solidFill>
                <a:effectLst/>
                <a:latin typeface="+mn-lt"/>
                <a:ea typeface="+mn-ea"/>
                <a:cs typeface="+mn-cs"/>
              </a:rPr>
              <a:t>など、人間の能力に匹敵するかそれ以上の能力を人工知能は発揮します。しかし、現実を冷静に見れば、音声認識、画像認識、対話応答、自動翻訳などの「特定の知的作業」の中のことであり、それらを組み合わせた「総合的な知的作業」となると、まだまだ課題は残されています。例えば、「こういうことをしたいが、どのような技術を組み合わせれば、実現できるだろうか」を考え、その組合せを実現する能力は人工知能にはありません。将来、そのような人工知能が実現するかどうかは分かりませんが、当面はそのようなことを不安に思うより、既に実現している現実的な能力や役割に注目し、自社のサービスや商品に取り込んでゆくことを考えてゆくべきな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42</a:t>
            </a:fld>
            <a:endParaRPr kumimoji="1" lang="ja-JP" altLang="en-US"/>
          </a:p>
        </p:txBody>
      </p:sp>
    </p:spTree>
    <p:extLst>
      <p:ext uri="{BB962C8B-B14F-4D97-AF65-F5344CB8AC3E}">
        <p14:creationId xmlns:p14="http://schemas.microsoft.com/office/powerpoint/2010/main" val="597820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【図解】コレ１枚で分かる知性の発達と人工知能の発展</a:t>
            </a:r>
          </a:p>
          <a:p>
            <a:r>
              <a:rPr kumimoji="1" lang="ja-JP" altLang="ja-JP" sz="1200" kern="1200" dirty="0">
                <a:solidFill>
                  <a:schemeClr val="tx1"/>
                </a:solidFill>
                <a:effectLst/>
                <a:latin typeface="+mn-lt"/>
                <a:ea typeface="+mn-ea"/>
                <a:cs typeface="+mn-cs"/>
              </a:rPr>
              <a:t>人間は生を受けると様々な刺激を外界から受けることになります。その刺激を観察し、感じることを繰り返し、自分がいま何をやっているか、いまはどんな状況なのかが自分でわかる心の働き「意識」を育ててゆきます。そんな意識は好奇心を生みだし、触ったり、見たり、しゃぶったりといった行動を促し、観察の方法や範囲を拡げてゆきます。そういうことを積み重ねて、人間は心と身体の関係を無意識のうちに築いてゆくのでしょう。</a:t>
            </a:r>
          </a:p>
          <a:p>
            <a:r>
              <a:rPr kumimoji="1" lang="ja-JP" altLang="ja-JP" sz="1200" kern="1200" dirty="0">
                <a:solidFill>
                  <a:schemeClr val="tx1"/>
                </a:solidFill>
                <a:effectLst/>
                <a:latin typeface="+mn-lt"/>
                <a:ea typeface="+mn-ea"/>
                <a:cs typeface="+mn-cs"/>
              </a:rPr>
              <a:t>そういう心と身体の働きを繰り返し使ってゆくうちに、自分の周りにある様々な事象を感覚的に捉えるようになります。ものごとには特徴や規則性があることが分かるようになり、それを認識、識別できるようになるということです。例えば、お母さんの顔、自分か好きなオモチャ、ミルクを飲むということに特徴や規則性を見出し、理屈ではなく感覚的に捉えるようになります。つまり、概念を獲得してゆくのです。</a:t>
            </a:r>
          </a:p>
          <a:p>
            <a:r>
              <a:rPr kumimoji="1" lang="ja-JP" altLang="ja-JP" sz="1200" kern="1200" dirty="0">
                <a:solidFill>
                  <a:schemeClr val="tx1"/>
                </a:solidFill>
                <a:effectLst/>
                <a:latin typeface="+mn-lt"/>
                <a:ea typeface="+mn-ea"/>
                <a:cs typeface="+mn-cs"/>
              </a:rPr>
              <a:t>このように感覚的に得られた概念に、次第に解釈や理由付けを与えられるようになります。論理的思考能力の発達です。この能力の発達は言語能力の発達を促し、それはさらに論理的思考能力をも高めてゆきます。</a:t>
            </a:r>
          </a:p>
          <a:p>
            <a:r>
              <a:rPr kumimoji="1" lang="ja-JP" altLang="ja-JP" sz="1200" kern="1200" dirty="0">
                <a:solidFill>
                  <a:schemeClr val="tx1"/>
                </a:solidFill>
                <a:effectLst/>
                <a:latin typeface="+mn-lt"/>
                <a:ea typeface="+mn-ea"/>
                <a:cs typeface="+mn-cs"/>
              </a:rPr>
              <a:t>このように人間の知性は、心身的反応から感覚的思考へ、そして論理的思考へと発達してゆくのです。</a:t>
            </a:r>
          </a:p>
          <a:p>
            <a:r>
              <a:rPr kumimoji="1" lang="ja-JP" altLang="ja-JP" sz="1200" kern="1200" dirty="0">
                <a:solidFill>
                  <a:schemeClr val="tx1"/>
                </a:solidFill>
                <a:effectLst/>
                <a:latin typeface="+mn-lt"/>
                <a:ea typeface="+mn-ea"/>
                <a:cs typeface="+mn-cs"/>
              </a:rPr>
              <a:t>一方、人工知能の研究はこれとは逆の発展を遂げてきたようです。</a:t>
            </a:r>
            <a:r>
              <a:rPr kumimoji="1" lang="en-US" altLang="ja-JP" sz="1200" kern="1200" dirty="0">
                <a:solidFill>
                  <a:schemeClr val="tx1"/>
                </a:solidFill>
                <a:effectLst/>
                <a:latin typeface="+mn-lt"/>
                <a:ea typeface="+mn-ea"/>
                <a:cs typeface="+mn-cs"/>
              </a:rPr>
              <a:t>1950</a:t>
            </a:r>
            <a:r>
              <a:rPr kumimoji="1" lang="ja-JP" altLang="ja-JP" sz="1200" kern="1200" dirty="0">
                <a:solidFill>
                  <a:schemeClr val="tx1"/>
                </a:solidFill>
                <a:effectLst/>
                <a:latin typeface="+mn-lt"/>
                <a:ea typeface="+mn-ea"/>
                <a:cs typeface="+mn-cs"/>
              </a:rPr>
              <a:t>年代に入りコンピューターが使えるようになると、「数を操作できる機械は記号も操作できるはず」との考えから、コンピューターを使った思考機械の研究が始まります。</a:t>
            </a:r>
          </a:p>
          <a:p>
            <a:r>
              <a:rPr kumimoji="1" lang="en-US" altLang="ja-JP" sz="1200" kern="1200" dirty="0">
                <a:solidFill>
                  <a:schemeClr val="tx1"/>
                </a:solidFill>
                <a:effectLst/>
                <a:latin typeface="+mn-lt"/>
                <a:ea typeface="+mn-ea"/>
                <a:cs typeface="+mn-cs"/>
              </a:rPr>
              <a:t>1960</a:t>
            </a:r>
            <a:r>
              <a:rPr kumimoji="1" lang="ja-JP" altLang="ja-JP" sz="1200" kern="1200" dirty="0">
                <a:solidFill>
                  <a:schemeClr val="tx1"/>
                </a:solidFill>
                <a:effectLst/>
                <a:latin typeface="+mn-lt"/>
                <a:ea typeface="+mn-ea"/>
                <a:cs typeface="+mn-cs"/>
              </a:rPr>
              <a:t>年代に入り、記号処理のためのルールや数式をプログラム化し思考や推論など人間が行う論理的な「知的活動」と同様のことを行わせようという研究が広がりを見せました。しかし、当時のコンピューター能力の低さ、また、記号処理のルールを全て人間が記述しなければならず、限界が見え始め、実用に使える成果をあげることができないまま</a:t>
            </a:r>
            <a:r>
              <a:rPr kumimoji="1" lang="en-US" altLang="ja-JP" sz="1200" kern="1200" dirty="0">
                <a:solidFill>
                  <a:schemeClr val="tx1"/>
                </a:solidFill>
                <a:effectLst/>
                <a:latin typeface="+mn-lt"/>
                <a:ea typeface="+mn-ea"/>
                <a:cs typeface="+mn-cs"/>
              </a:rPr>
              <a:t>1970</a:t>
            </a:r>
            <a:r>
              <a:rPr kumimoji="1" lang="ja-JP" altLang="ja-JP" sz="1200" kern="1200" dirty="0">
                <a:solidFill>
                  <a:schemeClr val="tx1"/>
                </a:solidFill>
                <a:effectLst/>
                <a:latin typeface="+mn-lt"/>
                <a:ea typeface="+mn-ea"/>
                <a:cs typeface="+mn-cs"/>
              </a:rPr>
              <a:t>年代に入り、人工知能研究は冬の時代を迎えます。</a:t>
            </a:r>
          </a:p>
          <a:p>
            <a:r>
              <a:rPr kumimoji="1" lang="en-US" altLang="ja-JP" sz="1200" kern="1200" dirty="0">
                <a:solidFill>
                  <a:schemeClr val="tx1"/>
                </a:solidFill>
                <a:effectLst/>
                <a:latin typeface="+mn-lt"/>
                <a:ea typeface="+mn-ea"/>
                <a:cs typeface="+mn-cs"/>
              </a:rPr>
              <a:t>1980</a:t>
            </a:r>
            <a:r>
              <a:rPr kumimoji="1" lang="ja-JP" altLang="ja-JP" sz="1200" kern="1200" dirty="0">
                <a:solidFill>
                  <a:schemeClr val="tx1"/>
                </a:solidFill>
                <a:effectLst/>
                <a:latin typeface="+mn-lt"/>
                <a:ea typeface="+mn-ea"/>
                <a:cs typeface="+mn-cs"/>
              </a:rPr>
              <a:t>年代に入り、「エキスパートシステム」が登場します。これは、特定分野に絞り、その専門家の知識やノウハウをルール化し、コンピューターに処理させようというものでした。例えば、計測結果から化合物の種類を特定する、複雑なコンピューターのハードウェアやソフトウェアの構成を過不足なく組み合わせるなど、特定の領域に限れば、実用で成果をあげられるようになったのです。しかし、これもまた辞書やルールを人間が全て与えなくてはならず、限界に行き当たることになります。ものごとを論理的に記述し、知的処理を機械に行わせようという取り組みは再び頓挫することになったのです。</a:t>
            </a:r>
          </a:p>
          <a:p>
            <a:r>
              <a:rPr kumimoji="1" lang="en-US" altLang="ja-JP" sz="1200" kern="1200" dirty="0">
                <a:solidFill>
                  <a:schemeClr val="tx1"/>
                </a:solidFill>
                <a:effectLst/>
                <a:latin typeface="+mn-lt"/>
                <a:ea typeface="+mn-ea"/>
                <a:cs typeface="+mn-cs"/>
              </a:rPr>
              <a:t>2000</a:t>
            </a:r>
            <a:r>
              <a:rPr kumimoji="1" lang="ja-JP" altLang="ja-JP" sz="1200" kern="1200" dirty="0">
                <a:solidFill>
                  <a:schemeClr val="tx1"/>
                </a:solidFill>
                <a:effectLst/>
                <a:latin typeface="+mn-lt"/>
                <a:ea typeface="+mn-ea"/>
                <a:cs typeface="+mn-cs"/>
              </a:rPr>
              <a:t>年代に入り、様々な、そして膨大なデータがインターネット上に集まるようになりました。また、コンピューターの性能もかつてとは比べられないほどに性能を向上させてゆきました。そこで、特定の業務や分野でのデータを解析し、その結果から分類や区別、判断や予測を行うための規則性やルールを見つけ出す手法「機械学習」が登場します。</a:t>
            </a:r>
          </a:p>
          <a:p>
            <a:r>
              <a:rPr kumimoji="1" lang="ja-JP" altLang="ja-JP" sz="1200" kern="1200" dirty="0">
                <a:solidFill>
                  <a:schemeClr val="tx1"/>
                </a:solidFill>
                <a:effectLst/>
                <a:latin typeface="+mn-lt"/>
                <a:ea typeface="+mn-ea"/>
                <a:cs typeface="+mn-cs"/>
              </a:rPr>
              <a:t>「機械学習」以前は、先にも説明の通り人間がルールを記述し「論理的に思考」させようというアプローチが主流でした。しかし、「機械学習」はデータの相互の関係から規則性あるいはパターンを見つけ出そうというもので、「感覚的に思考」させようというアプローチと言えるでしょう。</a:t>
            </a:r>
          </a:p>
          <a:p>
            <a:r>
              <a:rPr kumimoji="1" lang="ja-JP" altLang="ja-JP" sz="1200" kern="1200" dirty="0">
                <a:solidFill>
                  <a:schemeClr val="tx1"/>
                </a:solidFill>
                <a:effectLst/>
                <a:latin typeface="+mn-lt"/>
                <a:ea typeface="+mn-ea"/>
                <a:cs typeface="+mn-cs"/>
              </a:rPr>
              <a:t>現在、最新の脳科学の研究成果を取り入れ、この感覚的思考の精度を高めようという機械学習のアプローチ「ディープラーニング（深層学習）」に注目が集まっています。この新たな取り組みは、これまでの人工知能の研究成果の限界をことごとく打ち破っています。そして、実用においても、これまでにない多くの成果をあげつつあります。</a:t>
            </a:r>
          </a:p>
          <a:p>
            <a:r>
              <a:rPr kumimoji="1" lang="ja-JP" altLang="ja-JP" sz="1200" kern="1200" dirty="0">
                <a:solidFill>
                  <a:schemeClr val="tx1"/>
                </a:solidFill>
                <a:effectLst/>
                <a:latin typeface="+mn-lt"/>
                <a:ea typeface="+mn-ea"/>
                <a:cs typeface="+mn-cs"/>
              </a:rPr>
              <a:t>このように人工知能の研究は、論理的思考から感覚的思考へと発展してきたと言えるでしょう。しかし、心と身体の状態と、その間の関係、つまり非物質的である心というものが、どうして物質的な肉体に影響を与えることができるのか、そしてまたその逆もいかに可能なのかは、解明されていません。また、意識や意欲なども同様に、それ自体が解明できておらず、コンピューター上で実装しようがないのです。</a:t>
            </a:r>
          </a:p>
          <a:p>
            <a:r>
              <a:rPr kumimoji="1" lang="ja-JP" altLang="ja-JP" sz="1200" kern="1200" dirty="0">
                <a:solidFill>
                  <a:schemeClr val="tx1"/>
                </a:solidFill>
                <a:effectLst/>
                <a:latin typeface="+mn-lt"/>
                <a:ea typeface="+mn-ea"/>
                <a:cs typeface="+mn-cs"/>
              </a:rPr>
              <a:t>このように見てゆくと、人工知能研究の次のテーマは、「心身問題の解決」ということになるのでしょうか。事実、この問題に取り組む研究者たちもいますが、いまだ決定的な解決策は見出ていません。さて、これからどんな成果が出てくるのか、興味は尽きません。</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44</a:t>
            </a:fld>
            <a:endParaRPr kumimoji="1" lang="ja-JP" altLang="en-US"/>
          </a:p>
        </p:txBody>
      </p:sp>
    </p:spTree>
    <p:extLst>
      <p:ext uri="{BB962C8B-B14F-4D97-AF65-F5344CB8AC3E}">
        <p14:creationId xmlns:p14="http://schemas.microsoft.com/office/powerpoint/2010/main" val="1142427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「クラウド・コンピューティング」という言葉を知らない人は、もはやいないほどに、広く定着しました。この言葉が使われるようになったのは、</a:t>
            </a:r>
            <a:r>
              <a:rPr kumimoji="1" lang="en-US" altLang="ja-JP" sz="1200" kern="1200" dirty="0">
                <a:solidFill>
                  <a:schemeClr val="tx1"/>
                </a:solidFill>
                <a:effectLst/>
                <a:latin typeface="+mn-lt"/>
                <a:ea typeface="+mn-ea"/>
                <a:cs typeface="+mn-cs"/>
              </a:rPr>
              <a:t>2006</a:t>
            </a:r>
            <a:r>
              <a:rPr kumimoji="1" lang="ja-JP" altLang="ja-JP" sz="1200" kern="1200" dirty="0">
                <a:solidFill>
                  <a:schemeClr val="tx1"/>
                </a:solidFill>
                <a:effectLst/>
                <a:latin typeface="+mn-lt"/>
                <a:ea typeface="+mn-ea"/>
                <a:cs typeface="+mn-cs"/>
              </a:rPr>
              <a:t>年、当時</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CEO</a:t>
            </a:r>
            <a:r>
              <a:rPr kumimoji="1" lang="ja-JP" altLang="ja-JP" sz="1200" kern="1200" dirty="0">
                <a:solidFill>
                  <a:schemeClr val="tx1"/>
                </a:solidFill>
                <a:effectLst/>
                <a:latin typeface="+mn-lt"/>
                <a:ea typeface="+mn-ea"/>
                <a:cs typeface="+mn-cs"/>
              </a:rPr>
              <a:t>を努めていたエリック・シュミットの次のスピーチがきっかけだと言われています。</a:t>
            </a:r>
          </a:p>
          <a:p>
            <a:r>
              <a:rPr kumimoji="1" lang="ja-JP" altLang="ja-JP" sz="1200" kern="1200" dirty="0">
                <a:solidFill>
                  <a:schemeClr val="tx1"/>
                </a:solidFill>
                <a:effectLst/>
                <a:latin typeface="+mn-lt"/>
                <a:ea typeface="+mn-ea"/>
                <a:cs typeface="+mn-cs"/>
              </a:rPr>
              <a:t>「データもプログラムも、サーバー群の上に置いておこう。そういったものは、どこか “雲（クラウド）”の中にあればいい。必要なのはブラウザーとインターネットへのアクセス。パソコン、マック、携帯電話、ブラックベリー（スマートフォン）、とにかく手元にあるどんな端末からでも使える。データもデータ処理も、その他あれやこれやもみんなサーバーに、だ。」</a:t>
            </a:r>
          </a:p>
          <a:p>
            <a:r>
              <a:rPr kumimoji="1" lang="ja-JP" altLang="ja-JP" sz="1200" kern="1200" dirty="0">
                <a:solidFill>
                  <a:schemeClr val="tx1"/>
                </a:solidFill>
                <a:effectLst/>
                <a:latin typeface="+mn-lt"/>
                <a:ea typeface="+mn-ea"/>
                <a:cs typeface="+mn-cs"/>
              </a:rPr>
              <a:t>彼の言う“雲（クラウド）”とは、インターネットを意味しています。当時、ネットワークの模式図として雲の絵がよく使かわれていたことから、このような表現になりました。</a:t>
            </a:r>
          </a:p>
          <a:p>
            <a:r>
              <a:rPr kumimoji="1" lang="ja-JP" altLang="ja-JP" sz="1200" kern="1200" dirty="0">
                <a:solidFill>
                  <a:schemeClr val="tx1"/>
                </a:solidFill>
                <a:effectLst/>
                <a:latin typeface="+mn-lt"/>
                <a:ea typeface="+mn-ea"/>
                <a:cs typeface="+mn-cs"/>
              </a:rPr>
              <a:t>改めて整理してみると、次のようになるのでしょう。</a:t>
            </a:r>
          </a:p>
          <a:p>
            <a:pPr lvl="0"/>
            <a:r>
              <a:rPr kumimoji="1" lang="ja-JP" altLang="ja-JP" sz="1200" kern="1200" dirty="0">
                <a:solidFill>
                  <a:schemeClr val="tx1"/>
                </a:solidFill>
                <a:effectLst/>
                <a:latin typeface="+mn-lt"/>
                <a:ea typeface="+mn-ea"/>
                <a:cs typeface="+mn-cs"/>
              </a:rPr>
              <a:t>インターネットの向こうに設置したシステム群を使い、</a:t>
            </a:r>
          </a:p>
          <a:p>
            <a:pPr lvl="0"/>
            <a:r>
              <a:rPr kumimoji="1" lang="ja-JP" altLang="ja-JP" sz="1200" kern="1200" dirty="0">
                <a:solidFill>
                  <a:schemeClr val="tx1"/>
                </a:solidFill>
                <a:effectLst/>
                <a:latin typeface="+mn-lt"/>
                <a:ea typeface="+mn-ea"/>
                <a:cs typeface="+mn-cs"/>
              </a:rPr>
              <a:t>インターネットとブラウザーが使える様々なデバイスから、</a:t>
            </a:r>
          </a:p>
          <a:p>
            <a:pPr lvl="0"/>
            <a:r>
              <a:rPr kumimoji="1" lang="ja-JP" altLang="ja-JP" sz="1200" kern="1200" dirty="0">
                <a:solidFill>
                  <a:schemeClr val="tx1"/>
                </a:solidFill>
                <a:effectLst/>
                <a:latin typeface="+mn-lt"/>
                <a:ea typeface="+mn-ea"/>
                <a:cs typeface="+mn-cs"/>
              </a:rPr>
              <a:t>情報システムの様々な機能を使える仕組み。</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インフラストラクチャー」とは、業務を処理するための計算装置、データを保管するための記憶装置、通信のためのネットワーク、それらを設置し、運用するための施設や設備のことです。「プラットフォーム」とは、様々な業務で共用して利用されるデータベースや運用管理などのソフトウェアのことです「アプリケーション」とは、私たちが最も身近に接する業務サービスのこと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それでは、これらから「クラウド・コンピューティング」について詳しく見てゆくことにしましょう。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46</a:t>
            </a:fld>
            <a:endParaRPr kumimoji="1" lang="ja-JP" altLang="en-US"/>
          </a:p>
        </p:txBody>
      </p:sp>
    </p:spTree>
    <p:extLst>
      <p:ext uri="{BB962C8B-B14F-4D97-AF65-F5344CB8AC3E}">
        <p14:creationId xmlns:p14="http://schemas.microsoft.com/office/powerpoint/2010/main" val="192937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かつて電力が工業生産に用いられるようになった頃、電力を安定的に確保するために自家発電設備を持つことは常識とされていました。しかし、発電機は高価なうえ、保守・運用も自分たちでまかなわなくてはならず、効率の悪いものでした。また、所有している発電機の能力には限界があり、急な増産や需要の変動に臨機応変に対応できないことも課題となっていました。</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課題を解決したのが、発電所を構える電力会社でした。技術の進歩とともに、電力会社は送電網によって電力を安定供給できるようになり、効率も上がって料金も下がってきました。また、共用によって、ひとつの工場に大きな電力需要の変動があっても、全体としては相殺され、必要な電力を需要の変動に応じて安定して確保できるようになりました。そうして、もはや自前で発電設備を持つ必要がなくなったのです。</a:t>
            </a:r>
          </a:p>
          <a:p>
            <a:r>
              <a:rPr kumimoji="1" lang="ja-JP" altLang="ja-JP" sz="1200" kern="1200" dirty="0">
                <a:solidFill>
                  <a:schemeClr val="tx1"/>
                </a:solidFill>
                <a:effectLst/>
                <a:latin typeface="+mn-lt"/>
                <a:ea typeface="+mn-ea"/>
                <a:cs typeface="+mn-cs"/>
              </a:rPr>
              <a:t>これを情報システムに置き換えてみければ、何が起こっているかかが、想像がつくのではないでしょうか。</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発電所は、コンピュータ資源を設置したデータセンターです。送電網は、インターネットです。需要の変動に対しても、能力の上限が決まっている自社システムと異なり、柔軟に対応することができます。</a:t>
            </a:r>
          </a:p>
          <a:p>
            <a:r>
              <a:rPr kumimoji="1" lang="ja-JP" altLang="ja-JP" sz="1200" kern="1200" dirty="0">
                <a:solidFill>
                  <a:schemeClr val="tx1"/>
                </a:solidFill>
                <a:effectLst/>
                <a:latin typeface="+mn-lt"/>
                <a:ea typeface="+mn-ea"/>
                <a:cs typeface="+mn-cs"/>
              </a:rPr>
              <a:t>また、電力と同様に、利用した分だけ支払う従量課金ができるので、大きな初期投資を必要としません。これもまた、発電機を購入しなくてよくなったことと同じです。</a:t>
            </a:r>
          </a:p>
          <a:p>
            <a:r>
              <a:rPr kumimoji="1" lang="ja-JP" altLang="ja-JP" sz="1200" kern="1200" dirty="0">
                <a:solidFill>
                  <a:schemeClr val="tx1"/>
                </a:solidFill>
                <a:effectLst/>
                <a:latin typeface="+mn-lt"/>
                <a:ea typeface="+mn-ea"/>
                <a:cs typeface="+mn-cs"/>
              </a:rPr>
              <a:t>コンセントにプラグを差し込むように、インターネットに接続すればシステム資源を必要な時に必要なだけ手に入れられる時代を迎えたのです。情報システムを「所有」する時代から「使用」する時代への転換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47</a:t>
            </a:fld>
            <a:endParaRPr kumimoji="1" lang="ja-JP" altLang="en-US"/>
          </a:p>
        </p:txBody>
      </p:sp>
    </p:spTree>
    <p:extLst>
      <p:ext uri="{BB962C8B-B14F-4D97-AF65-F5344CB8AC3E}">
        <p14:creationId xmlns:p14="http://schemas.microsoft.com/office/powerpoint/2010/main" val="1907691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情報システムを自社資産として「所有」することから外部サービスとして「使用」するようになると、システム資源の調達や変更が、簡単に行えるようになります。例えば、クラウド以前の「所有」の時代は、次のような多くの手順を踏まなくてはなりませんでした。</a:t>
            </a:r>
          </a:p>
          <a:p>
            <a:pPr lvl="0"/>
            <a:r>
              <a:rPr kumimoji="1" lang="ja-JP" altLang="ja-JP" sz="1200" kern="1200" dirty="0">
                <a:solidFill>
                  <a:schemeClr val="tx1"/>
                </a:solidFill>
                <a:effectLst/>
                <a:latin typeface="+mn-lt"/>
                <a:ea typeface="+mn-ea"/>
                <a:cs typeface="+mn-cs"/>
              </a:rPr>
              <a:t>リース期間に合わせ将来の需要を予測してサイジングする。</a:t>
            </a:r>
          </a:p>
          <a:p>
            <a:pPr lvl="0"/>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ベンダーにシステム構成の提案を求め見積を依頼し価格交渉を行う。</a:t>
            </a:r>
          </a:p>
          <a:p>
            <a:pPr lvl="0"/>
            <a:r>
              <a:rPr kumimoji="1" lang="ja-JP" altLang="ja-JP" sz="1200" kern="1200" dirty="0">
                <a:solidFill>
                  <a:schemeClr val="tx1"/>
                </a:solidFill>
                <a:effectLst/>
                <a:latin typeface="+mn-lt"/>
                <a:ea typeface="+mn-ea"/>
                <a:cs typeface="+mn-cs"/>
              </a:rPr>
              <a:t>稟議書を作成して承認・決済の手続きを行う。</a:t>
            </a:r>
          </a:p>
          <a:p>
            <a:pPr lvl="0"/>
            <a:r>
              <a:rPr kumimoji="1" lang="ja-JP" altLang="ja-JP" sz="1200" kern="1200" dirty="0">
                <a:solidFill>
                  <a:schemeClr val="tx1"/>
                </a:solidFill>
                <a:effectLst/>
                <a:latin typeface="+mn-lt"/>
                <a:ea typeface="+mn-ea"/>
                <a:cs typeface="+mn-cs"/>
              </a:rPr>
              <a:t>決定した</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ベンダーに発注する。</a:t>
            </a:r>
          </a:p>
          <a:p>
            <a:pPr lvl="0"/>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ベンダーはメーカーに調達を依頼する。</a:t>
            </a:r>
          </a:p>
          <a:p>
            <a:pPr lvl="0"/>
            <a:r>
              <a:rPr kumimoji="1" lang="ja-JP" altLang="ja-JP" sz="1200" kern="1200" dirty="0">
                <a:solidFill>
                  <a:schemeClr val="tx1"/>
                </a:solidFill>
                <a:effectLst/>
                <a:latin typeface="+mn-lt"/>
                <a:ea typeface="+mn-ea"/>
                <a:cs typeface="+mn-cs"/>
              </a:rPr>
              <a:t>調達した機器をキッティングする。</a:t>
            </a:r>
          </a:p>
          <a:p>
            <a:pPr lvl="0"/>
            <a:r>
              <a:rPr kumimoji="1" lang="ja-JP" altLang="ja-JP" sz="1200" kern="1200" dirty="0">
                <a:solidFill>
                  <a:schemeClr val="tx1"/>
                </a:solidFill>
                <a:effectLst/>
                <a:latin typeface="+mn-lt"/>
                <a:ea typeface="+mn-ea"/>
                <a:cs typeface="+mn-cs"/>
              </a:rPr>
              <a:t>ユーザー企業のオンサイトに据え付け、ソフトウェアの導入や設定を行う。</a:t>
            </a:r>
          </a:p>
          <a:p>
            <a:pPr lvl="0"/>
            <a:r>
              <a:rPr kumimoji="1" lang="ja-JP" altLang="ja-JP" sz="1200" kern="1200" dirty="0">
                <a:solidFill>
                  <a:schemeClr val="tx1"/>
                </a:solidFill>
                <a:effectLst/>
                <a:latin typeface="+mn-lt"/>
                <a:ea typeface="+mn-ea"/>
                <a:cs typeface="+mn-cs"/>
              </a:rPr>
              <a:t>・・・</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そのため、調達には数週間から数ヶ月かかりました。一方、クラウドであれば、実に簡単です。</a:t>
            </a:r>
          </a:p>
          <a:p>
            <a:pPr lvl="0"/>
            <a:r>
              <a:rPr kumimoji="1" lang="ja-JP" altLang="ja-JP" sz="1200" kern="1200" dirty="0">
                <a:solidFill>
                  <a:schemeClr val="tx1"/>
                </a:solidFill>
                <a:effectLst/>
                <a:latin typeface="+mn-lt"/>
                <a:ea typeface="+mn-ea"/>
                <a:cs typeface="+mn-cs"/>
              </a:rPr>
              <a:t>当面必要なリソースを考えてサイジングをおこなう。</a:t>
            </a:r>
          </a:p>
          <a:p>
            <a:pPr lvl="0"/>
            <a:r>
              <a:rPr kumimoji="1" lang="ja-JP" altLang="ja-JP" sz="1200" kern="1200" dirty="0">
                <a:solidFill>
                  <a:schemeClr val="tx1"/>
                </a:solidFill>
                <a:effectLst/>
                <a:latin typeface="+mn-lt"/>
                <a:ea typeface="+mn-ea"/>
                <a:cs typeface="+mn-cs"/>
              </a:rPr>
              <a:t>クラウド・サービスの</a:t>
            </a:r>
            <a:r>
              <a:rPr kumimoji="1" lang="en-US" altLang="ja-JP" sz="1200" kern="1200" dirty="0">
                <a:solidFill>
                  <a:schemeClr val="tx1"/>
                </a:solidFill>
                <a:effectLst/>
                <a:latin typeface="+mn-lt"/>
                <a:ea typeface="+mn-ea"/>
                <a:cs typeface="+mn-cs"/>
              </a:rPr>
              <a:t>Web</a:t>
            </a:r>
            <a:r>
              <a:rPr kumimoji="1" lang="ja-JP" altLang="ja-JP" sz="1200" kern="1200" dirty="0">
                <a:solidFill>
                  <a:schemeClr val="tx1"/>
                </a:solidFill>
                <a:effectLst/>
                <a:latin typeface="+mn-lt"/>
                <a:ea typeface="+mn-ea"/>
                <a:cs typeface="+mn-cs"/>
              </a:rPr>
              <a:t>に表示されるメニュー画面（セルフ・サービス・ポータル）からシステム構成を選択する。</a:t>
            </a:r>
          </a:p>
          <a:p>
            <a:pPr lvl="0"/>
            <a:r>
              <a:rPr kumimoji="1" lang="ja-JP" altLang="ja-JP" sz="1200" kern="1200" dirty="0">
                <a:solidFill>
                  <a:schemeClr val="tx1"/>
                </a:solidFill>
                <a:effectLst/>
                <a:latin typeface="+mn-lt"/>
                <a:ea typeface="+mn-ea"/>
                <a:cs typeface="+mn-cs"/>
              </a:rPr>
              <a:t>その画面からセキュリティのレベルやバックアップのタイミングなど運用に関わる項目を設定する。</a:t>
            </a:r>
          </a:p>
          <a:p>
            <a:pPr lvl="0"/>
            <a:r>
              <a:rPr kumimoji="1" lang="ja-JP" altLang="ja-JP" sz="1200" kern="1200" dirty="0">
                <a:solidFill>
                  <a:schemeClr val="tx1"/>
                </a:solidFill>
                <a:effectLst/>
                <a:latin typeface="+mn-lt"/>
                <a:ea typeface="+mn-ea"/>
                <a:cs typeface="+mn-cs"/>
              </a:rPr>
              <a:t>調達ボタンを押す。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間、数分から数十分といったところでしょう。あっという間です。使用量が増える、運用の要件が変わるなど、変更があれば、その都度メニュー画面で設定し直すことができるので、予測できない未来まで考えて、サイジングする必要はありません。また、電気代のように使用量に応じて支払う料金制度ですから、必要なくなれば、いつでも辞められますので、初期投資リスクを抑えることができます。つまり、クラウドは、「システム資源を調達するための</a:t>
            </a:r>
            <a:r>
              <a:rPr kumimoji="1" lang="en-US" altLang="ja-JP" sz="1200" kern="1200" dirty="0">
                <a:solidFill>
                  <a:schemeClr val="tx1"/>
                </a:solidFill>
                <a:effectLst/>
                <a:latin typeface="+mn-lt"/>
                <a:ea typeface="+mn-ea"/>
                <a:cs typeface="+mn-cs"/>
              </a:rPr>
              <a:t>EC</a:t>
            </a:r>
            <a:r>
              <a:rPr kumimoji="1" lang="ja-JP" altLang="ja-JP" sz="1200" kern="1200" dirty="0">
                <a:solidFill>
                  <a:schemeClr val="tx1"/>
                </a:solidFill>
                <a:effectLst/>
                <a:latin typeface="+mn-lt"/>
                <a:ea typeface="+mn-ea"/>
                <a:cs typeface="+mn-cs"/>
              </a:rPr>
              <a:t>サイト」なのです。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48</a:t>
            </a:fld>
            <a:endParaRPr kumimoji="1" lang="ja-JP" altLang="en-US"/>
          </a:p>
        </p:txBody>
      </p:sp>
    </p:spTree>
    <p:extLst>
      <p:ext uri="{BB962C8B-B14F-4D97-AF65-F5344CB8AC3E}">
        <p14:creationId xmlns:p14="http://schemas.microsoft.com/office/powerpoint/2010/main" val="540090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クラウドの魅力として、費用対効果の高さがあります。従来の「所有」を前提としたシステム資源は、調達すれば資産となり一定期間で償却しなければならず、その間、新しいものに置き換えることはできません。しかし、システム機器の性能は、「</a:t>
            </a:r>
            <a:r>
              <a:rPr kumimoji="1" lang="en-US" altLang="ja-JP" sz="1200" kern="1200" dirty="0">
                <a:solidFill>
                  <a:schemeClr val="tx1"/>
                </a:solidFill>
                <a:effectLst/>
                <a:latin typeface="+mn-lt"/>
                <a:ea typeface="+mn-ea"/>
                <a:cs typeface="+mn-cs"/>
              </a:rPr>
              <a:t>18</a:t>
            </a:r>
            <a:r>
              <a:rPr kumimoji="1" lang="ja-JP" altLang="ja-JP" sz="1200" kern="1200" dirty="0">
                <a:solidFill>
                  <a:schemeClr val="tx1"/>
                </a:solidFill>
                <a:effectLst/>
                <a:latin typeface="+mn-lt"/>
                <a:ea typeface="+mn-ea"/>
                <a:cs typeface="+mn-cs"/>
              </a:rPr>
              <a:t>か月ごとに</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倍になる」というムーアの法則に当てはめれば、</a:t>
            </a:r>
            <a:r>
              <a:rPr kumimoji="1" lang="en-US" altLang="ja-JP" sz="1200" kern="1200" dirty="0">
                <a:solidFill>
                  <a:schemeClr val="tx1"/>
                </a:solidFill>
                <a:effectLst/>
                <a:latin typeface="+mn-lt"/>
                <a:ea typeface="+mn-ea"/>
                <a:cs typeface="+mn-cs"/>
              </a:rPr>
              <a:t>5</a:t>
            </a:r>
            <a:r>
              <a:rPr kumimoji="1" lang="ja-JP" altLang="ja-JP" sz="1200" kern="1200" dirty="0">
                <a:solidFill>
                  <a:schemeClr val="tx1"/>
                </a:solidFill>
                <a:effectLst/>
                <a:latin typeface="+mn-lt"/>
                <a:ea typeface="+mn-ea"/>
                <a:cs typeface="+mn-cs"/>
              </a:rPr>
              <a:t>年間で</a:t>
            </a:r>
            <a:r>
              <a:rPr kumimoji="1" lang="en-US" altLang="ja-JP" sz="1200" kern="1200" dirty="0">
                <a:solidFill>
                  <a:schemeClr val="tx1"/>
                </a:solidFill>
                <a:effectLst/>
                <a:latin typeface="+mn-lt"/>
                <a:ea typeface="+mn-ea"/>
                <a:cs typeface="+mn-cs"/>
              </a:rPr>
              <a:t>10</a:t>
            </a:r>
            <a:r>
              <a:rPr kumimoji="1" lang="ja-JP" altLang="ja-JP" sz="1200" kern="1200" dirty="0">
                <a:solidFill>
                  <a:schemeClr val="tx1"/>
                </a:solidFill>
                <a:effectLst/>
                <a:latin typeface="+mn-lt"/>
                <a:ea typeface="+mn-ea"/>
                <a:cs typeface="+mn-cs"/>
              </a:rPr>
              <a:t>倍になります。つまり資産化するとコストパフォーマンスは購入時点から劣化し始め、償却期間中は改善の恩恵を享受できないのです。</a:t>
            </a:r>
          </a:p>
          <a:p>
            <a:r>
              <a:rPr kumimoji="1" lang="ja-JP" altLang="ja-JP" sz="1200" kern="1200" dirty="0">
                <a:solidFill>
                  <a:schemeClr val="tx1"/>
                </a:solidFill>
                <a:effectLst/>
                <a:latin typeface="+mn-lt"/>
                <a:ea typeface="+mn-ea"/>
                <a:cs typeface="+mn-cs"/>
              </a:rPr>
              <a:t>これは、ハードウエアに限らず、ソフトウェアもライセンス資産として保有してしまえば、より機能の優れたものが出現しても、簡単には置き換えることができません。また、バージョンアップの制約や新たな脅威に対するセキュリティ対策、サポートにも問題をきたす場合があります。</a:t>
            </a:r>
          </a:p>
          <a:p>
            <a:r>
              <a:rPr kumimoji="1" lang="ja-JP" altLang="ja-JP" sz="1200" kern="1200" dirty="0">
                <a:solidFill>
                  <a:schemeClr val="tx1"/>
                </a:solidFill>
                <a:effectLst/>
                <a:latin typeface="+mn-lt"/>
                <a:ea typeface="+mn-ea"/>
                <a:cs typeface="+mn-cs"/>
              </a:rPr>
              <a:t>一方クラウドは、共用が前提です。クラウド事業者は、自社のサービスに合わせ無駄な機能や部材を極力そぎ落とした特注の標準仕様の機器を大量に発注し、低価格で購入しています。さらに、徹底した自動化により人件費を減らしています。また、継続的に最新機器を追加導入し、順次古いものと入れ替え、コストパフォーマンスの継続的改善を行っています。たとえば、世界最大のクラウド事業者である</a:t>
            </a:r>
            <a:r>
              <a:rPr kumimoji="1" lang="en-US" altLang="ja-JP" sz="1200" kern="1200" dirty="0">
                <a:solidFill>
                  <a:schemeClr val="tx1"/>
                </a:solidFill>
                <a:effectLst/>
                <a:latin typeface="+mn-lt"/>
                <a:ea typeface="+mn-ea"/>
                <a:cs typeface="+mn-cs"/>
              </a:rPr>
              <a:t>Amazon</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2006</a:t>
            </a:r>
            <a:r>
              <a:rPr kumimoji="1" lang="ja-JP" altLang="ja-JP" sz="1200" kern="1200" dirty="0">
                <a:solidFill>
                  <a:schemeClr val="tx1"/>
                </a:solidFill>
                <a:effectLst/>
                <a:latin typeface="+mn-lt"/>
                <a:ea typeface="+mn-ea"/>
                <a:cs typeface="+mn-cs"/>
              </a:rPr>
              <a:t>年のサービス開始以来、</a:t>
            </a:r>
            <a:r>
              <a:rPr kumimoji="1" lang="en-US" altLang="ja-JP" sz="1200" kern="1200" dirty="0">
                <a:solidFill>
                  <a:schemeClr val="tx1"/>
                </a:solidFill>
                <a:effectLst/>
                <a:latin typeface="+mn-lt"/>
                <a:ea typeface="+mn-ea"/>
                <a:cs typeface="+mn-cs"/>
              </a:rPr>
              <a:t>40</a:t>
            </a:r>
            <a:r>
              <a:rPr kumimoji="1" lang="ja-JP" altLang="ja-JP" sz="1200" kern="1200" dirty="0">
                <a:solidFill>
                  <a:schemeClr val="tx1"/>
                </a:solidFill>
                <a:effectLst/>
                <a:latin typeface="+mn-lt"/>
                <a:ea typeface="+mn-ea"/>
                <a:cs typeface="+mn-cs"/>
              </a:rPr>
              <a:t>回を超える値下げを繰り返してきました。見方を変えれば、クラウドを利用すれば、使える費用が同じであれば、数年後には何倍もの資源を最新の環境で利用できるのです。</a:t>
            </a:r>
          </a:p>
          <a:p>
            <a:r>
              <a:rPr kumimoji="1" lang="ja-JP" altLang="ja-JP" sz="1200" kern="1200" dirty="0">
                <a:solidFill>
                  <a:schemeClr val="tx1"/>
                </a:solidFill>
                <a:effectLst/>
                <a:latin typeface="+mn-lt"/>
                <a:ea typeface="+mn-ea"/>
                <a:cs typeface="+mn-cs"/>
              </a:rPr>
              <a:t>もちろん、すでに所有しているシステムをクラウドに置き換えるにはコストがかかりますが、一旦移行すれば、費用対効果の改善を長期的かつ継続的に享受できるわけです。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49</a:t>
            </a:fld>
            <a:endParaRPr kumimoji="1" lang="ja-JP" altLang="en-US"/>
          </a:p>
        </p:txBody>
      </p:sp>
    </p:spTree>
    <p:extLst>
      <p:ext uri="{BB962C8B-B14F-4D97-AF65-F5344CB8AC3E}">
        <p14:creationId xmlns:p14="http://schemas.microsoft.com/office/powerpoint/2010/main" val="888794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7</a:t>
            </a:fld>
            <a:endParaRPr kumimoji="1" lang="ja-JP" altLang="en-US"/>
          </a:p>
        </p:txBody>
      </p:sp>
    </p:spTree>
    <p:extLst>
      <p:ext uri="{BB962C8B-B14F-4D97-AF65-F5344CB8AC3E}">
        <p14:creationId xmlns:p14="http://schemas.microsoft.com/office/powerpoint/2010/main" val="1825603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【図解】コレ１枚でわかるクラウドがもたらす</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の新たな価値</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クラウド・コンピューティングの登場により、私たちの日常やビジネスにおける</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の価値が大きく変化しつつあります。</a:t>
            </a:r>
          </a:p>
          <a:p>
            <a:r>
              <a:rPr kumimoji="1" lang="ja-JP" altLang="ja-JP" sz="1200" kern="1200" dirty="0">
                <a:solidFill>
                  <a:schemeClr val="tx1"/>
                </a:solidFill>
                <a:effectLst/>
                <a:latin typeface="+mn-lt"/>
                <a:ea typeface="+mn-ea"/>
                <a:cs typeface="+mn-cs"/>
              </a:rPr>
              <a:t>クラウドは、システム資源の価格破壊をもたらしました。例えば、世界最大のクラウド・サービス事業者である</a:t>
            </a:r>
            <a:r>
              <a:rPr kumimoji="1" lang="en-US" altLang="ja-JP" sz="1200" kern="1200" dirty="0">
                <a:solidFill>
                  <a:schemeClr val="tx1"/>
                </a:solidFill>
                <a:effectLst/>
                <a:latin typeface="+mn-lt"/>
                <a:ea typeface="+mn-ea"/>
                <a:cs typeface="+mn-cs"/>
              </a:rPr>
              <a:t>AWS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Amazon Web Services</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2006</a:t>
            </a:r>
            <a:r>
              <a:rPr kumimoji="1" lang="ja-JP" altLang="ja-JP" sz="1200" kern="1200" dirty="0">
                <a:solidFill>
                  <a:schemeClr val="tx1"/>
                </a:solidFill>
                <a:effectLst/>
                <a:latin typeface="+mn-lt"/>
                <a:ea typeface="+mn-ea"/>
                <a:cs typeface="+mn-cs"/>
              </a:rPr>
              <a:t>年のサービス開始以来、約</a:t>
            </a:r>
            <a:r>
              <a:rPr kumimoji="1" lang="en-US" altLang="ja-JP" sz="1200" kern="1200" dirty="0">
                <a:solidFill>
                  <a:schemeClr val="tx1"/>
                </a:solidFill>
                <a:effectLst/>
                <a:latin typeface="+mn-lt"/>
                <a:ea typeface="+mn-ea"/>
                <a:cs typeface="+mn-cs"/>
              </a:rPr>
              <a:t>50</a:t>
            </a:r>
            <a:r>
              <a:rPr kumimoji="1" lang="ja-JP" altLang="ja-JP" sz="1200" kern="1200" dirty="0">
                <a:solidFill>
                  <a:schemeClr val="tx1"/>
                </a:solidFill>
                <a:effectLst/>
                <a:latin typeface="+mn-lt"/>
                <a:ea typeface="+mn-ea"/>
                <a:cs typeface="+mn-cs"/>
              </a:rPr>
              <a:t>回、一貫して値下げを繰り返しています。これに追従するように、</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も値下げを繰り返し、熾烈な価格競争を展開しています。コンピューター機器の販売ビジネスでは、到底まねのできない価格競争と言えるでしょう。また、システム資源の調達や運用を従量課金型のサービスとして提供することで、ユーザー企業は、必要最小限のシステム資源を、僅かな運用管理負担で利用できるようになったのです。</a:t>
            </a:r>
          </a:p>
          <a:p>
            <a:r>
              <a:rPr kumimoji="1" lang="ja-JP" altLang="ja-JP" sz="1200" kern="1200" dirty="0">
                <a:solidFill>
                  <a:schemeClr val="tx1"/>
                </a:solidFill>
                <a:effectLst/>
                <a:latin typeface="+mn-lt"/>
                <a:ea typeface="+mn-ea"/>
                <a:cs typeface="+mn-cs"/>
              </a:rPr>
              <a:t>かつて、情報システムを構築し使用するためには、システム資源を購入し、運用管理の専門家を雇わなくてはなりませんでした。それなりの初期投資リスクを覚悟して、取り組まなければならなかったのです。しかし、クラウドの登場によりこの常識は覆されました。そのため、これまで</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の利用に二の足を踏んでいた業務領域や新規事業への適用が拡大しつつあります。</a:t>
            </a:r>
          </a:p>
          <a:p>
            <a:r>
              <a:rPr kumimoji="1" lang="ja-JP" altLang="ja-JP" sz="1200" kern="1200" dirty="0">
                <a:solidFill>
                  <a:schemeClr val="tx1"/>
                </a:solidFill>
                <a:effectLst/>
                <a:latin typeface="+mn-lt"/>
                <a:ea typeface="+mn-ea"/>
                <a:cs typeface="+mn-cs"/>
              </a:rPr>
              <a:t>また、スタートアップ企業にとっては、「失敗のコスト」が大きく低減し、容易にチャレンジできる環境が与えられるようになりました。</a:t>
            </a:r>
          </a:p>
          <a:p>
            <a:r>
              <a:rPr kumimoji="1" lang="ja-JP" altLang="ja-JP" sz="1200" kern="1200" dirty="0">
                <a:solidFill>
                  <a:schemeClr val="tx1"/>
                </a:solidFill>
                <a:effectLst/>
                <a:latin typeface="+mn-lt"/>
                <a:ea typeface="+mn-ea"/>
                <a:cs typeface="+mn-cs"/>
              </a:rPr>
              <a:t>新規事業の成功確率は、１千回に数回といわれるほどハードルの高いものです。そのため、初期投資リスクが大きな時代には、新規事業へのチャレンジは、慎重にならざるを得ず、また、膨大なスタートアップ資金を調達しなければなりませんでした。しかし、クラウドの普及により、少ない初期投資コストで、様々なアイデアを試してみることができるようになったのです。</a:t>
            </a:r>
          </a:p>
          <a:p>
            <a:r>
              <a:rPr kumimoji="1" lang="ja-JP" altLang="ja-JP" sz="1200" kern="1200" dirty="0">
                <a:solidFill>
                  <a:schemeClr val="tx1"/>
                </a:solidFill>
                <a:effectLst/>
                <a:latin typeface="+mn-lt"/>
                <a:ea typeface="+mn-ea"/>
                <a:cs typeface="+mn-cs"/>
              </a:rPr>
              <a:t>このように「失敗のコスト」が、低減することでチャレンジが促され、成功確率は変わらなくても、チャレンジの回数が増えることで、成功の回数も増えつつあります。その結果、イノベーションは促進され、適用業務領域を拡大しています。また、</a:t>
            </a:r>
            <a:r>
              <a:rPr kumimoji="1" lang="en-US" altLang="ja-JP" sz="1200" kern="1200" dirty="0" err="1">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や</a:t>
            </a:r>
            <a:r>
              <a:rPr kumimoji="1" lang="en-US" altLang="ja-JP" sz="1200" kern="1200" dirty="0" err="1">
                <a:solidFill>
                  <a:schemeClr val="tx1"/>
                </a:solidFill>
                <a:effectLst/>
                <a:latin typeface="+mn-lt"/>
                <a:ea typeface="+mn-ea"/>
                <a:cs typeface="+mn-cs"/>
              </a:rPr>
              <a:t>PaaS</a:t>
            </a:r>
            <a:r>
              <a:rPr kumimoji="1" lang="ja-JP" altLang="ja-JP" sz="1200" kern="1200" dirty="0">
                <a:solidFill>
                  <a:schemeClr val="tx1"/>
                </a:solidFill>
                <a:effectLst/>
                <a:latin typeface="+mn-lt"/>
                <a:ea typeface="+mn-ea"/>
                <a:cs typeface="+mn-cs"/>
              </a:rPr>
              <a:t>の普及により、高度なシステム機能を１から作り込まなくてもクラウド・サービスとして利用し、これを組み合わせることで、新たなサービスを作れる時代になりました。これによりシステム開発や運用管理と言った</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の難しさは隠蔽され、</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利用者の裾野をこれまでになく拡大しつつあります。</a:t>
            </a:r>
          </a:p>
          <a:p>
            <a:r>
              <a:rPr kumimoji="1" lang="ja-JP" altLang="ja-JP" sz="1200" kern="1200" dirty="0">
                <a:solidFill>
                  <a:schemeClr val="tx1"/>
                </a:solidFill>
                <a:effectLst/>
                <a:latin typeface="+mn-lt"/>
                <a:ea typeface="+mn-ea"/>
                <a:cs typeface="+mn-cs"/>
              </a:rPr>
              <a:t>これに伴い、ビジネスや日常における</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の価値は、向上してゆきます。同時に、</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は、その存在自身を隠蔽化してしまうほどに、私たちの周囲や環境に溶け込む「</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のアンビエント化」をもたらしつつあると言えるでしょう。</a:t>
            </a:r>
          </a:p>
          <a:p>
            <a:r>
              <a:rPr kumimoji="1" lang="ja-JP" altLang="ja-JP" sz="1200" kern="1200" dirty="0">
                <a:solidFill>
                  <a:schemeClr val="tx1"/>
                </a:solidFill>
                <a:effectLst/>
                <a:latin typeface="+mn-lt"/>
                <a:ea typeface="+mn-ea"/>
                <a:cs typeface="+mn-cs"/>
              </a:rPr>
              <a:t>このように</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の価値は、これまでにも増して大きくなってゆきます。しかし、このような価値を生みだすことを目的とせず、工数提供という手段を価値と捉えるビジネスは、</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の「サービス化」と、それに伴う「難しさの隠蔽」によって、ビジネス・チャンスを失ってゆくことを覚悟しなければならないでしょう。</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50</a:t>
            </a:fld>
            <a:endParaRPr kumimoji="1" lang="ja-JP" altLang="en-US"/>
          </a:p>
        </p:txBody>
      </p:sp>
    </p:spTree>
    <p:extLst>
      <p:ext uri="{BB962C8B-B14F-4D97-AF65-F5344CB8AC3E}">
        <p14:creationId xmlns:p14="http://schemas.microsoft.com/office/powerpoint/2010/main" val="37534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p>
            <a:pPr defTabSz="913112"/>
            <a:fld id="{7FACAF0C-EC15-4D0E-98AB-65E9F71F98EA}" type="slidenum">
              <a:rPr lang="ja-JP" altLang="en-US" smtClean="0"/>
              <a:pPr defTabSz="913112"/>
              <a:t>51</a:t>
            </a:fld>
            <a:endParaRPr lang="en-US" altLang="ja-JP"/>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r>
              <a:rPr kumimoji="1" lang="ja-JP" altLang="ja-JP" sz="1200" kern="1200" dirty="0">
                <a:solidFill>
                  <a:schemeClr val="tx1"/>
                </a:solidFill>
                <a:effectLst/>
                <a:latin typeface="+mn-lt"/>
                <a:ea typeface="+mn-ea"/>
                <a:cs typeface="+mn-cs"/>
              </a:rPr>
              <a:t>クラウドが、今このような注目を浴びるに至った理由について、歴史を振り返りながら見ていきましょう。</a:t>
            </a:r>
          </a:p>
          <a:p>
            <a:r>
              <a:rPr kumimoji="1" lang="en-US" altLang="ja-JP" sz="1200" kern="1200" dirty="0">
                <a:solidFill>
                  <a:schemeClr val="tx1"/>
                </a:solidFill>
                <a:effectLst/>
                <a:latin typeface="+mn-lt"/>
                <a:ea typeface="+mn-ea"/>
                <a:cs typeface="+mn-cs"/>
              </a:rPr>
              <a:t>Remington Rand</a:t>
            </a:r>
            <a:r>
              <a:rPr kumimoji="1" lang="ja-JP" altLang="ja-JP" sz="1200" kern="1200" dirty="0">
                <a:solidFill>
                  <a:schemeClr val="tx1"/>
                </a:solidFill>
                <a:effectLst/>
                <a:latin typeface="+mn-lt"/>
                <a:ea typeface="+mn-ea"/>
                <a:cs typeface="+mn-cs"/>
              </a:rPr>
              <a:t>社（現</a:t>
            </a:r>
            <a:r>
              <a:rPr kumimoji="1" lang="en-US" altLang="ja-JP" sz="1200" kern="1200" dirty="0">
                <a:solidFill>
                  <a:schemeClr val="tx1"/>
                </a:solidFill>
                <a:effectLst/>
                <a:latin typeface="+mn-lt"/>
                <a:ea typeface="+mn-ea"/>
                <a:cs typeface="+mn-cs"/>
              </a:rPr>
              <a:t>Unisys</a:t>
            </a:r>
            <a:r>
              <a:rPr kumimoji="1" lang="ja-JP" altLang="ja-JP" sz="1200" kern="1200" dirty="0">
                <a:solidFill>
                  <a:schemeClr val="tx1"/>
                </a:solidFill>
                <a:effectLst/>
                <a:latin typeface="+mn-lt"/>
                <a:ea typeface="+mn-ea"/>
                <a:cs typeface="+mn-cs"/>
              </a:rPr>
              <a:t>社）が、初めての商用コンピュータ</a:t>
            </a:r>
            <a:r>
              <a:rPr kumimoji="1" lang="en-US" altLang="ja-JP" sz="1200" kern="1200" dirty="0">
                <a:solidFill>
                  <a:schemeClr val="tx1"/>
                </a:solidFill>
                <a:effectLst/>
                <a:latin typeface="+mn-lt"/>
                <a:ea typeface="+mn-ea"/>
                <a:cs typeface="+mn-cs"/>
              </a:rPr>
              <a:t>UNIVAC1</a:t>
            </a:r>
            <a:r>
              <a:rPr kumimoji="1" lang="ja-JP" altLang="ja-JP" sz="1200" kern="1200" dirty="0">
                <a:solidFill>
                  <a:schemeClr val="tx1"/>
                </a:solidFill>
                <a:effectLst/>
                <a:latin typeface="+mn-lt"/>
                <a:ea typeface="+mn-ea"/>
                <a:cs typeface="+mn-cs"/>
              </a:rPr>
              <a:t>を世に出したのは</a:t>
            </a:r>
            <a:r>
              <a:rPr kumimoji="1" lang="en-US" altLang="ja-JP" sz="1200" kern="1200" dirty="0">
                <a:solidFill>
                  <a:schemeClr val="tx1"/>
                </a:solidFill>
                <a:effectLst/>
                <a:latin typeface="+mn-lt"/>
                <a:ea typeface="+mn-ea"/>
                <a:cs typeface="+mn-cs"/>
              </a:rPr>
              <a:t>1951</a:t>
            </a:r>
            <a:r>
              <a:rPr kumimoji="1" lang="ja-JP" altLang="ja-JP" sz="1200" kern="1200" dirty="0">
                <a:solidFill>
                  <a:schemeClr val="tx1"/>
                </a:solidFill>
                <a:effectLst/>
                <a:latin typeface="+mn-lt"/>
                <a:ea typeface="+mn-ea"/>
                <a:cs typeface="+mn-cs"/>
              </a:rPr>
              <a:t>年でした。それ以前のコンピュータは軍事や大学での研究で利用されているものが大半で、ビジネスの現場で使われることはほとんどありませんでした。これがきっかけとなり、コンピュータがビジネスでも利用されるようになりました。そして、当時コンピュータといえば</a:t>
            </a:r>
            <a:r>
              <a:rPr kumimoji="1" lang="en-US" altLang="ja-JP" sz="1200" kern="1200" dirty="0">
                <a:solidFill>
                  <a:schemeClr val="tx1"/>
                </a:solidFill>
                <a:effectLst/>
                <a:latin typeface="+mn-lt"/>
                <a:ea typeface="+mn-ea"/>
                <a:cs typeface="+mn-cs"/>
              </a:rPr>
              <a:t>UNIVAC</a:t>
            </a:r>
            <a:r>
              <a:rPr kumimoji="1" lang="ja-JP" altLang="ja-JP" sz="1200" kern="1200" dirty="0">
                <a:solidFill>
                  <a:schemeClr val="tx1"/>
                </a:solidFill>
                <a:effectLst/>
                <a:latin typeface="+mn-lt"/>
                <a:ea typeface="+mn-ea"/>
                <a:cs typeface="+mn-cs"/>
              </a:rPr>
              <a:t>と言われるほど普及したのです。</a:t>
            </a:r>
          </a:p>
          <a:p>
            <a:r>
              <a:rPr kumimoji="1" lang="en-US" altLang="ja-JP" sz="1200" kern="1200" dirty="0">
                <a:solidFill>
                  <a:schemeClr val="tx1"/>
                </a:solidFill>
                <a:effectLst/>
                <a:latin typeface="+mn-lt"/>
                <a:ea typeface="+mn-ea"/>
                <a:cs typeface="+mn-cs"/>
              </a:rPr>
              <a:t>UNIVAC1</a:t>
            </a:r>
            <a:r>
              <a:rPr kumimoji="1" lang="ja-JP" altLang="ja-JP" sz="1200" kern="1200" dirty="0">
                <a:solidFill>
                  <a:schemeClr val="tx1"/>
                </a:solidFill>
                <a:effectLst/>
                <a:latin typeface="+mn-lt"/>
                <a:ea typeface="+mn-ea"/>
                <a:cs typeface="+mn-cs"/>
              </a:rPr>
              <a:t>の成功をきっかけに、各社が商用コンピュータを製造、販売するようになったのです。しかし、当時のコンピュータは、業務目的に応じて専用のコンピュータが必要でした。そのため、様々な業務を抱えるユーザー企業は、業務毎にコンピュータを購入しなければなりませんでした。高価なコンピュータを購入する費用ばかりでなく、コンピュータごとに使われている技術が違いましたので、異なる技術を習得しなければなりませんでした。また、今のように、プログラムや接続できる機器類もコンピュータごとに固有のものでした。そのため、運用の負担も重くのしかかっていました。</a:t>
            </a:r>
          </a:p>
          <a:p>
            <a:r>
              <a:rPr kumimoji="1" lang="ja-JP" altLang="ja-JP" sz="1200" kern="1200" dirty="0">
                <a:solidFill>
                  <a:schemeClr val="tx1"/>
                </a:solidFill>
                <a:effectLst/>
                <a:latin typeface="+mn-lt"/>
                <a:ea typeface="+mn-ea"/>
                <a:cs typeface="+mn-cs"/>
              </a:rPr>
              <a:t>コンピュータを提供するメーカーにしても、いろいろな種類のコンピュータを開発、製造しなければならず、大きな負担でした。</a:t>
            </a:r>
          </a:p>
          <a:p>
            <a:r>
              <a:rPr kumimoji="1" lang="en-US" altLang="ja-JP" sz="1200" kern="1200" dirty="0">
                <a:solidFill>
                  <a:schemeClr val="tx1"/>
                </a:solidFill>
                <a:effectLst/>
                <a:latin typeface="+mn-lt"/>
                <a:ea typeface="+mn-ea"/>
                <a:cs typeface="+mn-cs"/>
              </a:rPr>
              <a:t>1964</a:t>
            </a:r>
            <a:r>
              <a:rPr kumimoji="1" lang="ja-JP" altLang="ja-JP" sz="1200" kern="1200" dirty="0">
                <a:solidFill>
                  <a:schemeClr val="tx1"/>
                </a:solidFill>
                <a:effectLst/>
                <a:latin typeface="+mn-lt"/>
                <a:ea typeface="+mn-ea"/>
                <a:cs typeface="+mn-cs"/>
              </a:rPr>
              <a:t>年、そんな常識を変えるコンピュータを</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が発表しました。</a:t>
            </a:r>
            <a:r>
              <a:rPr kumimoji="1" lang="en-US" altLang="ja-JP" sz="1200" kern="1200" dirty="0">
                <a:solidFill>
                  <a:schemeClr val="tx1"/>
                </a:solidFill>
                <a:effectLst/>
                <a:latin typeface="+mn-lt"/>
                <a:ea typeface="+mn-ea"/>
                <a:cs typeface="+mn-cs"/>
              </a:rPr>
              <a:t>System/360(S/360)</a:t>
            </a:r>
            <a:r>
              <a:rPr kumimoji="1" lang="ja-JP" altLang="ja-JP" sz="1200" kern="1200" dirty="0">
                <a:solidFill>
                  <a:schemeClr val="tx1"/>
                </a:solidFill>
                <a:effectLst/>
                <a:latin typeface="+mn-lt"/>
                <a:ea typeface="+mn-ea"/>
                <a:cs typeface="+mn-cs"/>
              </a:rPr>
              <a:t>です。全方位</a:t>
            </a:r>
            <a:r>
              <a:rPr kumimoji="1" lang="en-US" altLang="ja-JP" sz="1200" kern="1200" dirty="0">
                <a:solidFill>
                  <a:schemeClr val="tx1"/>
                </a:solidFill>
                <a:effectLst/>
                <a:latin typeface="+mn-lt"/>
                <a:ea typeface="+mn-ea"/>
                <a:cs typeface="+mn-cs"/>
              </a:rPr>
              <a:t>360</a:t>
            </a:r>
            <a:r>
              <a:rPr kumimoji="1" lang="ja-JP" altLang="ja-JP" sz="1200" kern="1200" dirty="0">
                <a:solidFill>
                  <a:schemeClr val="tx1"/>
                </a:solidFill>
                <a:effectLst/>
                <a:latin typeface="+mn-lt"/>
                <a:ea typeface="+mn-ea"/>
                <a:cs typeface="+mn-cs"/>
              </a:rPr>
              <a:t>度、どんな業務でもこれ一台でこなせる「汎用機」の登場です。今で言うメインフレームです。</a:t>
            </a:r>
          </a:p>
          <a:p>
            <a:r>
              <a:rPr kumimoji="1" lang="ja-JP" altLang="ja-JP" sz="1200" kern="1200" dirty="0">
                <a:solidFill>
                  <a:schemeClr val="tx1"/>
                </a:solidFill>
                <a:effectLst/>
                <a:latin typeface="+mn-lt"/>
                <a:ea typeface="+mn-ea"/>
                <a:cs typeface="+mn-cs"/>
              </a:rPr>
              <a:t>商用だけでなく科学技術計算も対応するため、浮動小数点計算もできるようになっていました。さらに、技術仕様を標準化し「</a:t>
            </a:r>
            <a:r>
              <a:rPr kumimoji="1" lang="en-US" altLang="ja-JP" sz="1200" kern="1200" dirty="0">
                <a:solidFill>
                  <a:schemeClr val="tx1"/>
                </a:solidFill>
                <a:effectLst/>
                <a:latin typeface="+mn-lt"/>
                <a:ea typeface="+mn-ea"/>
                <a:cs typeface="+mn-cs"/>
              </a:rPr>
              <a:t>System/360</a:t>
            </a:r>
            <a:r>
              <a:rPr kumimoji="1" lang="ja-JP" altLang="ja-JP" sz="1200" kern="1200" dirty="0">
                <a:solidFill>
                  <a:schemeClr val="tx1"/>
                </a:solidFill>
                <a:effectLst/>
                <a:latin typeface="+mn-lt"/>
                <a:ea typeface="+mn-ea"/>
                <a:cs typeface="+mn-cs"/>
              </a:rPr>
              <a:t>アーキテクチャ」として公開しました。</a:t>
            </a:r>
          </a:p>
          <a:p>
            <a:r>
              <a:rPr kumimoji="1" lang="ja-JP" altLang="ja-JP" sz="1200" kern="1200" dirty="0">
                <a:solidFill>
                  <a:schemeClr val="tx1"/>
                </a:solidFill>
                <a:effectLst/>
                <a:latin typeface="+mn-lt"/>
                <a:ea typeface="+mn-ea"/>
                <a:cs typeface="+mn-cs"/>
              </a:rPr>
              <a:t>「アーキテクチャ」とは、「設計思想」あるいは「方式」という意味です。この「アーキテクチャ」が同じであれば、規模の大小にかかわらずプログラムやデータの互換性が保証されるばかりでなく、そこに接続される機器類も同じものを使うことができました。この「アーキテクチャ」の確立により、</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は互換性のある設計で様々な価格のシステムを提供できたのです。</a:t>
            </a:r>
          </a:p>
          <a:p>
            <a:r>
              <a:rPr kumimoji="1" lang="ja-JP" altLang="ja-JP" sz="1200" kern="1200" dirty="0">
                <a:solidFill>
                  <a:schemeClr val="tx1"/>
                </a:solidFill>
                <a:effectLst/>
                <a:latin typeface="+mn-lt"/>
                <a:ea typeface="+mn-ea"/>
                <a:cs typeface="+mn-cs"/>
              </a:rPr>
              <a:t>また、「アーキテクチャ」が公開されたことにより、</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以外の企業が</a:t>
            </a:r>
            <a:r>
              <a:rPr kumimoji="1" lang="en-US" altLang="ja-JP" sz="1200" kern="1200" dirty="0">
                <a:solidFill>
                  <a:schemeClr val="tx1"/>
                </a:solidFill>
                <a:effectLst/>
                <a:latin typeface="+mn-lt"/>
                <a:ea typeface="+mn-ea"/>
                <a:cs typeface="+mn-cs"/>
              </a:rPr>
              <a:t>S/360</a:t>
            </a:r>
            <a:r>
              <a:rPr kumimoji="1" lang="ja-JP" altLang="ja-JP" sz="1200" kern="1200" dirty="0">
                <a:solidFill>
                  <a:schemeClr val="tx1"/>
                </a:solidFill>
                <a:effectLst/>
                <a:latin typeface="+mn-lt"/>
                <a:ea typeface="+mn-ea"/>
                <a:cs typeface="+mn-cs"/>
              </a:rPr>
              <a:t>の上で動くプログラムを開発できるようになりました。また、</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に接続可能な機器の開発も容易になりました。その結果、</a:t>
            </a:r>
            <a:r>
              <a:rPr kumimoji="1" lang="en-US" altLang="ja-JP" sz="1200" kern="1200" dirty="0">
                <a:solidFill>
                  <a:schemeClr val="tx1"/>
                </a:solidFill>
                <a:effectLst/>
                <a:latin typeface="+mn-lt"/>
                <a:ea typeface="+mn-ea"/>
                <a:cs typeface="+mn-cs"/>
              </a:rPr>
              <a:t>S/360</a:t>
            </a:r>
            <a:r>
              <a:rPr kumimoji="1" lang="ja-JP" altLang="ja-JP" sz="1200" kern="1200" dirty="0">
                <a:solidFill>
                  <a:schemeClr val="tx1"/>
                </a:solidFill>
                <a:effectLst/>
                <a:latin typeface="+mn-lt"/>
                <a:ea typeface="+mn-ea"/>
                <a:cs typeface="+mn-cs"/>
              </a:rPr>
              <a:t>の周辺に多くの関連ビジネスが生まれていったのです。</a:t>
            </a:r>
          </a:p>
          <a:p>
            <a:r>
              <a:rPr kumimoji="1" lang="ja-JP" altLang="ja-JP" sz="1200" kern="1200" dirty="0">
                <a:solidFill>
                  <a:schemeClr val="tx1"/>
                </a:solidFill>
                <a:effectLst/>
                <a:latin typeface="+mn-lt"/>
                <a:ea typeface="+mn-ea"/>
                <a:cs typeface="+mn-cs"/>
              </a:rPr>
              <a:t>今でこそ「オープン」が当たり前の時代ですが、当時は、ノウハウである技術仕様を公開することは、普通ではなかったようです。しかし、「アーキテクチャ」をオープンにすることで、</a:t>
            </a:r>
            <a:r>
              <a:rPr kumimoji="1" lang="en-US" altLang="ja-JP" sz="1200" kern="1200" dirty="0">
                <a:solidFill>
                  <a:schemeClr val="tx1"/>
                </a:solidFill>
                <a:effectLst/>
                <a:latin typeface="+mn-lt"/>
                <a:ea typeface="+mn-ea"/>
                <a:cs typeface="+mn-cs"/>
              </a:rPr>
              <a:t>S/360</a:t>
            </a:r>
            <a:r>
              <a:rPr kumimoji="1" lang="ja-JP" altLang="ja-JP" sz="1200" kern="1200" dirty="0">
                <a:solidFill>
                  <a:schemeClr val="tx1"/>
                </a:solidFill>
                <a:effectLst/>
                <a:latin typeface="+mn-lt"/>
                <a:ea typeface="+mn-ea"/>
                <a:cs typeface="+mn-cs"/>
              </a:rPr>
              <a:t>の周辺に多くのビジネスが生まれ、エコシステム（生態系）を形成するに至り、</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のコンピュータは業界の標準として市場を席巻することになりました。</a:t>
            </a:r>
          </a:p>
          <a:p>
            <a:r>
              <a:rPr kumimoji="1" lang="ja-JP" altLang="ja-JP" sz="1200" kern="1200" dirty="0">
                <a:solidFill>
                  <a:schemeClr val="tx1"/>
                </a:solidFill>
                <a:effectLst/>
                <a:latin typeface="+mn-lt"/>
                <a:ea typeface="+mn-ea"/>
                <a:cs typeface="+mn-cs"/>
              </a:rPr>
              <a:t>このような時代、我が国の通産省は国産コンピュータ・メーカーを保護するため、国策として</a:t>
            </a:r>
            <a:r>
              <a:rPr kumimoji="1" lang="en-US" altLang="ja-JP" sz="1200" kern="1200" dirty="0">
                <a:solidFill>
                  <a:schemeClr val="tx1"/>
                </a:solidFill>
                <a:effectLst/>
                <a:latin typeface="+mn-lt"/>
                <a:ea typeface="+mn-ea"/>
                <a:cs typeface="+mn-cs"/>
              </a:rPr>
              <a:t>S/360</a:t>
            </a:r>
            <a:r>
              <a:rPr kumimoji="1" lang="ja-JP" altLang="ja-JP" sz="1200" kern="1200" dirty="0">
                <a:solidFill>
                  <a:schemeClr val="tx1"/>
                </a:solidFill>
                <a:effectLst/>
                <a:latin typeface="+mn-lt"/>
                <a:ea typeface="+mn-ea"/>
                <a:cs typeface="+mn-cs"/>
              </a:rPr>
              <a:t>の後継である</a:t>
            </a:r>
            <a:r>
              <a:rPr kumimoji="1" lang="en-US" altLang="ja-JP" sz="1200" kern="1200" dirty="0">
                <a:solidFill>
                  <a:schemeClr val="tx1"/>
                </a:solidFill>
                <a:effectLst/>
                <a:latin typeface="+mn-lt"/>
                <a:ea typeface="+mn-ea"/>
                <a:cs typeface="+mn-cs"/>
              </a:rPr>
              <a:t>S/370</a:t>
            </a:r>
            <a:r>
              <a:rPr kumimoji="1" lang="ja-JP" altLang="ja-JP" sz="1200" kern="1200" dirty="0">
                <a:solidFill>
                  <a:schemeClr val="tx1"/>
                </a:solidFill>
                <a:effectLst/>
                <a:latin typeface="+mn-lt"/>
                <a:ea typeface="+mn-ea"/>
                <a:cs typeface="+mn-cs"/>
              </a:rPr>
              <a:t>の「アーキテクチャ」を使った</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互換機を開発、</a:t>
            </a:r>
            <a:r>
              <a:rPr kumimoji="1" lang="en-US" altLang="ja-JP" sz="1200" kern="1200" dirty="0">
                <a:solidFill>
                  <a:schemeClr val="tx1"/>
                </a:solidFill>
                <a:effectLst/>
                <a:latin typeface="+mn-lt"/>
                <a:ea typeface="+mn-ea"/>
                <a:cs typeface="+mn-cs"/>
              </a:rPr>
              <a:t>1975</a:t>
            </a:r>
            <a:r>
              <a:rPr kumimoji="1" lang="ja-JP" altLang="ja-JP" sz="1200" kern="1200" dirty="0">
                <a:solidFill>
                  <a:schemeClr val="tx1"/>
                </a:solidFill>
                <a:effectLst/>
                <a:latin typeface="+mn-lt"/>
                <a:ea typeface="+mn-ea"/>
                <a:cs typeface="+mn-cs"/>
              </a:rPr>
              <a:t>年に富士通の</a:t>
            </a:r>
            <a:r>
              <a:rPr kumimoji="1" lang="en-US" altLang="ja-JP" sz="1200" kern="1200" dirty="0">
                <a:solidFill>
                  <a:schemeClr val="tx1"/>
                </a:solidFill>
                <a:effectLst/>
                <a:latin typeface="+mn-lt"/>
                <a:ea typeface="+mn-ea"/>
                <a:cs typeface="+mn-cs"/>
              </a:rPr>
              <a:t>M190</a:t>
            </a:r>
            <a:r>
              <a:rPr kumimoji="1" lang="ja-JP" altLang="ja-JP" sz="1200" kern="1200" dirty="0">
                <a:solidFill>
                  <a:schemeClr val="tx1"/>
                </a:solidFill>
                <a:effectLst/>
                <a:latin typeface="+mn-lt"/>
                <a:ea typeface="+mn-ea"/>
                <a:cs typeface="+mn-cs"/>
              </a:rPr>
              <a:t>が初出荷されたのです。</a:t>
            </a:r>
          </a:p>
          <a:p>
            <a:r>
              <a:rPr kumimoji="1" lang="ja-JP" altLang="ja-JP" sz="1200" kern="1200" dirty="0">
                <a:solidFill>
                  <a:schemeClr val="tx1"/>
                </a:solidFill>
                <a:effectLst/>
                <a:latin typeface="+mn-lt"/>
                <a:ea typeface="+mn-ea"/>
                <a:cs typeface="+mn-cs"/>
              </a:rPr>
              <a:t>このような、</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が絶対的な地位を維持していた</a:t>
            </a:r>
            <a:r>
              <a:rPr kumimoji="1" lang="en-US" altLang="ja-JP" sz="1200" kern="1200" dirty="0">
                <a:solidFill>
                  <a:schemeClr val="tx1"/>
                </a:solidFill>
                <a:effectLst/>
                <a:latin typeface="+mn-lt"/>
                <a:ea typeface="+mn-ea"/>
                <a:cs typeface="+mn-cs"/>
              </a:rPr>
              <a:t>1977</a:t>
            </a:r>
            <a:r>
              <a:rPr kumimoji="1" lang="ja-JP" altLang="ja-JP" sz="1200" kern="1200" dirty="0">
                <a:solidFill>
                  <a:schemeClr val="tx1"/>
                </a:solidFill>
                <a:effectLst/>
                <a:latin typeface="+mn-lt"/>
                <a:ea typeface="+mn-ea"/>
                <a:cs typeface="+mn-cs"/>
              </a:rPr>
              <a:t>年、</a:t>
            </a:r>
            <a:r>
              <a:rPr kumimoji="1" lang="en-US" altLang="ja-JP" sz="1200" kern="1200" dirty="0">
                <a:solidFill>
                  <a:schemeClr val="tx1"/>
                </a:solidFill>
                <a:effectLst/>
                <a:latin typeface="+mn-lt"/>
                <a:ea typeface="+mn-ea"/>
                <a:cs typeface="+mn-cs"/>
              </a:rPr>
              <a:t>DEC</a:t>
            </a:r>
            <a:r>
              <a:rPr kumimoji="1" lang="ja-JP" altLang="ja-JP" sz="1200" kern="1200" dirty="0">
                <a:solidFill>
                  <a:schemeClr val="tx1"/>
                </a:solidFill>
                <a:effectLst/>
                <a:latin typeface="+mn-lt"/>
                <a:ea typeface="+mn-ea"/>
                <a:cs typeface="+mn-cs"/>
              </a:rPr>
              <a:t>社（現</a:t>
            </a:r>
            <a:r>
              <a:rPr kumimoji="1" lang="en-US" altLang="ja-JP" sz="1200" kern="1200" dirty="0">
                <a:solidFill>
                  <a:schemeClr val="tx1"/>
                </a:solidFill>
                <a:effectLst/>
                <a:latin typeface="+mn-lt"/>
                <a:ea typeface="+mn-ea"/>
                <a:cs typeface="+mn-cs"/>
              </a:rPr>
              <a:t>HP</a:t>
            </a:r>
            <a:r>
              <a:rPr kumimoji="1" lang="ja-JP" altLang="ja-JP" sz="1200" kern="1200" dirty="0">
                <a:solidFill>
                  <a:schemeClr val="tx1"/>
                </a:solidFill>
                <a:effectLst/>
                <a:latin typeface="+mn-lt"/>
                <a:ea typeface="+mn-ea"/>
                <a:cs typeface="+mn-cs"/>
              </a:rPr>
              <a:t>社）が</a:t>
            </a:r>
            <a:r>
              <a:rPr kumimoji="1" lang="en-US" altLang="ja-JP" sz="1200" kern="1200" dirty="0">
                <a:solidFill>
                  <a:schemeClr val="tx1"/>
                </a:solidFill>
                <a:effectLst/>
                <a:latin typeface="+mn-lt"/>
                <a:ea typeface="+mn-ea"/>
                <a:cs typeface="+mn-cs"/>
              </a:rPr>
              <a:t>VAX11/780</a:t>
            </a:r>
            <a:r>
              <a:rPr kumimoji="1" lang="ja-JP" altLang="ja-JP" sz="1200" kern="1200" dirty="0">
                <a:solidFill>
                  <a:schemeClr val="tx1"/>
                </a:solidFill>
                <a:effectLst/>
                <a:latin typeface="+mn-lt"/>
                <a:ea typeface="+mn-ea"/>
                <a:cs typeface="+mn-cs"/>
              </a:rPr>
              <a:t>といわれるコンピュータを発表しました。このコンピュータは、</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のコンピュータに比べ処理性能当たりの単価が大幅に安く、最初は科学技術計算の分野で、さらには事務計算の分野へと用途を広げ、</a:t>
            </a:r>
            <a:r>
              <a:rPr kumimoji="1" lang="en-US" altLang="ja-JP" sz="1200" kern="1200" dirty="0">
                <a:solidFill>
                  <a:schemeClr val="tx1"/>
                </a:solidFill>
                <a:effectLst/>
                <a:latin typeface="+mn-lt"/>
                <a:ea typeface="+mn-ea"/>
                <a:cs typeface="+mn-cs"/>
              </a:rPr>
              <a:t>DEC</a:t>
            </a:r>
            <a:r>
              <a:rPr kumimoji="1" lang="ja-JP" altLang="ja-JP" sz="1200" kern="1200" dirty="0">
                <a:solidFill>
                  <a:schemeClr val="tx1"/>
                </a:solidFill>
                <a:effectLst/>
                <a:latin typeface="+mn-lt"/>
                <a:ea typeface="+mn-ea"/>
                <a:cs typeface="+mn-cs"/>
              </a:rPr>
              <a:t>社は</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に次ぐ業界二位の地位にまで上り詰めていったのです。</a:t>
            </a:r>
          </a:p>
          <a:p>
            <a:r>
              <a:rPr kumimoji="1" lang="ja-JP" altLang="ja-JP" sz="1200" kern="1200" dirty="0">
                <a:solidFill>
                  <a:schemeClr val="tx1"/>
                </a:solidFill>
                <a:effectLst/>
                <a:latin typeface="+mn-lt"/>
                <a:ea typeface="+mn-ea"/>
                <a:cs typeface="+mn-cs"/>
              </a:rPr>
              <a:t>この成功に触発され、</a:t>
            </a:r>
            <a:r>
              <a:rPr kumimoji="1" lang="en-US" altLang="ja-JP" sz="1200" kern="1200" dirty="0">
                <a:solidFill>
                  <a:schemeClr val="tx1"/>
                </a:solidFill>
                <a:effectLst/>
                <a:latin typeface="+mn-lt"/>
                <a:ea typeface="+mn-ea"/>
                <a:cs typeface="+mn-cs"/>
              </a:rPr>
              <a:t>1980</a:t>
            </a:r>
            <a:r>
              <a:rPr kumimoji="1" lang="ja-JP" altLang="ja-JP" sz="1200" kern="1200" dirty="0">
                <a:solidFill>
                  <a:schemeClr val="tx1"/>
                </a:solidFill>
                <a:effectLst/>
                <a:latin typeface="+mn-lt"/>
                <a:ea typeface="+mn-ea"/>
                <a:cs typeface="+mn-cs"/>
              </a:rPr>
              <a:t>年代、多くの小型コンピュータが出現しました。それが、オフィース・コンピュータ（オフコン）、ミニ・コンピュータ（ミニコン）、エンジニアリング・ワークステーションと呼ばれるコンピュータです。高価なメインフレームに全てを頼っていた当時、そこまで高性能、高機能ではなくてもいいので、もっと安くて、手軽に使えるコンピュータが欲しいと言う需要に応える形で、広く普及してゆきました。その後、これら小型コンピュータの性能も向上し、メインフレームで行っていたことを置き換えるようになるとともに、新しい業務をはじめからこれらの小型コンピュータで開発、あるいは、市販のパッケージ・ソフトウエアを使って利用するという流れが生まれてきたのです。これが、世に言う「ダウンサイジング」です。</a:t>
            </a:r>
          </a:p>
          <a:p>
            <a:r>
              <a:rPr kumimoji="1" lang="ja-JP" altLang="ja-JP" sz="1200" kern="1200" dirty="0">
                <a:solidFill>
                  <a:schemeClr val="tx1"/>
                </a:solidFill>
                <a:effectLst/>
                <a:latin typeface="+mn-lt"/>
                <a:ea typeface="+mn-ea"/>
                <a:cs typeface="+mn-cs"/>
              </a:rPr>
              <a:t>また、時を前後してパーソナル・コンピュータ</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も登場します。アップル、タンディ・ラジオシャック、コモドールといったいわゆる</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御三家が、その名前の通り、個人が趣味で使うコンピュータとして登場します。その後、</a:t>
            </a:r>
            <a:r>
              <a:rPr kumimoji="1" lang="en-US" altLang="ja-JP" sz="1200" kern="1200" dirty="0">
                <a:solidFill>
                  <a:schemeClr val="tx1"/>
                </a:solidFill>
                <a:effectLst/>
                <a:latin typeface="+mn-lt"/>
                <a:ea typeface="+mn-ea"/>
                <a:cs typeface="+mn-cs"/>
              </a:rPr>
              <a:t>1981</a:t>
            </a:r>
            <a:r>
              <a:rPr kumimoji="1" lang="ja-JP" altLang="ja-JP" sz="1200" kern="1200" dirty="0">
                <a:solidFill>
                  <a:schemeClr val="tx1"/>
                </a:solidFill>
                <a:effectLst/>
                <a:latin typeface="+mn-lt"/>
                <a:ea typeface="+mn-ea"/>
                <a:cs typeface="+mn-cs"/>
              </a:rPr>
              <a:t>年</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 Personal Computer model 5150</a:t>
            </a:r>
            <a:r>
              <a:rPr kumimoji="1" lang="ja-JP" altLang="ja-JP" sz="1200" kern="1200" dirty="0">
                <a:solidFill>
                  <a:schemeClr val="tx1"/>
                </a:solidFill>
                <a:effectLst/>
                <a:latin typeface="+mn-lt"/>
                <a:ea typeface="+mn-ea"/>
                <a:cs typeface="+mn-cs"/>
              </a:rPr>
              <a:t>（通称</a:t>
            </a:r>
            <a:r>
              <a:rPr kumimoji="1" lang="en-US" altLang="ja-JP" sz="1200" kern="1200" dirty="0">
                <a:solidFill>
                  <a:schemeClr val="tx1"/>
                </a:solidFill>
                <a:effectLst/>
                <a:latin typeface="+mn-lt"/>
                <a:ea typeface="+mn-ea"/>
                <a:cs typeface="+mn-cs"/>
              </a:rPr>
              <a:t>IBM PC</a:t>
            </a:r>
            <a:r>
              <a:rPr kumimoji="1" lang="ja-JP" altLang="ja-JP" sz="1200" kern="1200" dirty="0">
                <a:solidFill>
                  <a:schemeClr val="tx1"/>
                </a:solidFill>
                <a:effectLst/>
                <a:latin typeface="+mn-lt"/>
                <a:ea typeface="+mn-ea"/>
                <a:cs typeface="+mn-cs"/>
              </a:rPr>
              <a:t>）を発売するに至り、ビジネスでの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利用が一気に加速しました。</a:t>
            </a:r>
          </a:p>
          <a:p>
            <a:r>
              <a:rPr kumimoji="1" lang="ja-JP" altLang="ja-JP" sz="1200" kern="1200" dirty="0">
                <a:solidFill>
                  <a:schemeClr val="tx1"/>
                </a:solidFill>
                <a:effectLst/>
                <a:latin typeface="+mn-lt"/>
                <a:ea typeface="+mn-ea"/>
                <a:cs typeface="+mn-cs"/>
              </a:rPr>
              <a:t>ただ、様々な小型コンピュータの出現は、技術標準の乱立を招き、</a:t>
            </a:r>
            <a:r>
              <a:rPr kumimoji="1" lang="en-US" altLang="ja-JP" sz="1200" kern="1200" dirty="0">
                <a:solidFill>
                  <a:schemeClr val="tx1"/>
                </a:solidFill>
                <a:effectLst/>
                <a:latin typeface="+mn-lt"/>
                <a:ea typeface="+mn-ea"/>
                <a:cs typeface="+mn-cs"/>
              </a:rPr>
              <a:t>S/360</a:t>
            </a:r>
            <a:r>
              <a:rPr kumimoji="1" lang="ja-JP" altLang="ja-JP" sz="1200" kern="1200" dirty="0">
                <a:solidFill>
                  <a:schemeClr val="tx1"/>
                </a:solidFill>
                <a:effectLst/>
                <a:latin typeface="+mn-lt"/>
                <a:ea typeface="+mn-ea"/>
                <a:cs typeface="+mn-cs"/>
              </a:rPr>
              <a:t>出現以前と同様の混乱を招いたのです。この事態を大きく変えるきっかけとなったのが、</a:t>
            </a:r>
            <a:r>
              <a:rPr kumimoji="1" lang="en-US" altLang="ja-JP" sz="1200" kern="1200" dirty="0">
                <a:solidFill>
                  <a:schemeClr val="tx1"/>
                </a:solidFill>
                <a:effectLst/>
                <a:latin typeface="+mn-lt"/>
                <a:ea typeface="+mn-ea"/>
                <a:cs typeface="+mn-cs"/>
              </a:rPr>
              <a:t>IBM PC</a:t>
            </a:r>
            <a:r>
              <a:rPr kumimoji="1" lang="ja-JP" altLang="ja-JP" sz="1200" kern="1200" dirty="0">
                <a:solidFill>
                  <a:schemeClr val="tx1"/>
                </a:solidFill>
                <a:effectLst/>
                <a:latin typeface="+mn-lt"/>
                <a:ea typeface="+mn-ea"/>
                <a:cs typeface="+mn-cs"/>
              </a:rPr>
              <a:t>でした。</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のブランド力により、</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への信頼が高まり、ビジネスでの利用が広がったこと、そして互換機の出現により、コストが大きく下がったことが理由です。</a:t>
            </a:r>
          </a:p>
          <a:p>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では後発だった</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は、開発を急ぐために、市販の部品を使い、技術を公開して他社に周辺機器やアプリケーションソフトを作ってもらうという戦略を採用しました。コンピュータの中核であるプロセッサー（</a:t>
            </a:r>
            <a:r>
              <a:rPr kumimoji="1" lang="en-US" altLang="ja-JP" sz="1200" kern="1200" dirty="0">
                <a:solidFill>
                  <a:schemeClr val="tx1"/>
                </a:solidFill>
                <a:effectLst/>
                <a:latin typeface="+mn-lt"/>
                <a:ea typeface="+mn-ea"/>
                <a:cs typeface="+mn-cs"/>
              </a:rPr>
              <a:t>CPU</a:t>
            </a:r>
            <a:r>
              <a:rPr kumimoji="1" lang="ja-JP" altLang="ja-JP" sz="1200" kern="1200" dirty="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Intel</a:t>
            </a:r>
            <a:r>
              <a:rPr kumimoji="1" lang="ja-JP" altLang="ja-JP" sz="1200" kern="1200" dirty="0">
                <a:solidFill>
                  <a:schemeClr val="tx1"/>
                </a:solidFill>
                <a:effectLst/>
                <a:latin typeface="+mn-lt"/>
                <a:ea typeface="+mn-ea"/>
                <a:cs typeface="+mn-cs"/>
              </a:rPr>
              <a:t>社から、また、オペレーティングシステム（</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社から調達したのです。</a:t>
            </a:r>
          </a:p>
          <a:p>
            <a:r>
              <a:rPr kumimoji="1" lang="ja-JP" altLang="ja-JP" sz="1200" kern="1200" dirty="0">
                <a:solidFill>
                  <a:schemeClr val="tx1"/>
                </a:solidFill>
                <a:effectLst/>
                <a:latin typeface="+mn-lt"/>
                <a:ea typeface="+mn-ea"/>
                <a:cs typeface="+mn-cs"/>
              </a:rPr>
              <a:t>一方で、</a:t>
            </a:r>
            <a:r>
              <a:rPr kumimoji="1" lang="en-US" altLang="ja-JP" sz="1200" kern="1200" dirty="0">
                <a:solidFill>
                  <a:schemeClr val="tx1"/>
                </a:solidFill>
                <a:effectLst/>
                <a:latin typeface="+mn-lt"/>
                <a:ea typeface="+mn-ea"/>
                <a:cs typeface="+mn-cs"/>
              </a:rPr>
              <a:t>Intel</a:t>
            </a:r>
            <a:r>
              <a:rPr kumimoji="1" lang="ja-JP" altLang="ja-JP" sz="1200" kern="1200" dirty="0">
                <a:solidFill>
                  <a:schemeClr val="tx1"/>
                </a:solidFill>
                <a:effectLst/>
                <a:latin typeface="+mn-lt"/>
                <a:ea typeface="+mn-ea"/>
                <a:cs typeface="+mn-cs"/>
              </a:rPr>
              <a:t>社は自社の</a:t>
            </a:r>
            <a:r>
              <a:rPr kumimoji="1" lang="en-US" altLang="ja-JP" sz="1200" kern="1200" dirty="0">
                <a:solidFill>
                  <a:schemeClr val="tx1"/>
                </a:solidFill>
                <a:effectLst/>
                <a:latin typeface="+mn-lt"/>
                <a:ea typeface="+mn-ea"/>
                <a:cs typeface="+mn-cs"/>
              </a:rPr>
              <a:t>CPU</a:t>
            </a:r>
            <a:r>
              <a:rPr kumimoji="1" lang="ja-JP" altLang="ja-JP" sz="1200" kern="1200" dirty="0">
                <a:solidFill>
                  <a:schemeClr val="tx1"/>
                </a:solidFill>
                <a:effectLst/>
                <a:latin typeface="+mn-lt"/>
                <a:ea typeface="+mn-ea"/>
                <a:cs typeface="+mn-cs"/>
              </a:rPr>
              <a:t>の技術仕様を「インテル・アーキテクチャ（</a:t>
            </a:r>
            <a:r>
              <a:rPr kumimoji="1" lang="en-US" altLang="ja-JP" sz="1200" kern="1200" dirty="0">
                <a:solidFill>
                  <a:schemeClr val="tx1"/>
                </a:solidFill>
                <a:effectLst/>
                <a:latin typeface="+mn-lt"/>
                <a:ea typeface="+mn-ea"/>
                <a:cs typeface="+mn-cs"/>
              </a:rPr>
              <a:t>IA: Intel Architecture</a:t>
            </a:r>
            <a:r>
              <a:rPr kumimoji="1" lang="ja-JP" altLang="ja-JP" sz="1200" kern="1200" dirty="0">
                <a:solidFill>
                  <a:schemeClr val="tx1"/>
                </a:solidFill>
                <a:effectLst/>
                <a:latin typeface="+mn-lt"/>
                <a:ea typeface="+mn-ea"/>
                <a:cs typeface="+mn-cs"/>
              </a:rPr>
              <a:t>）」として公開、</a:t>
            </a:r>
            <a:r>
              <a:rPr kumimoji="1" lang="en-US" altLang="ja-JP" sz="1200" kern="1200" dirty="0">
                <a:solidFill>
                  <a:schemeClr val="tx1"/>
                </a:solidFill>
                <a:effectLst/>
                <a:latin typeface="+mn-lt"/>
                <a:ea typeface="+mn-ea"/>
                <a:cs typeface="+mn-cs"/>
              </a:rPr>
              <a:t>CPU</a:t>
            </a:r>
            <a:r>
              <a:rPr kumimoji="1" lang="ja-JP" altLang="ja-JP" sz="1200" kern="1200" dirty="0">
                <a:solidFill>
                  <a:schemeClr val="tx1"/>
                </a:solidFill>
                <a:effectLst/>
                <a:latin typeface="+mn-lt"/>
                <a:ea typeface="+mn-ea"/>
                <a:cs typeface="+mn-cs"/>
              </a:rPr>
              <a:t>以外でコンピュータを構成するために必要な周辺の</a:t>
            </a:r>
            <a:r>
              <a:rPr kumimoji="1" lang="en-US" altLang="ja-JP" sz="1200" kern="1200" dirty="0">
                <a:solidFill>
                  <a:schemeClr val="tx1"/>
                </a:solidFill>
                <a:effectLst/>
                <a:latin typeface="+mn-lt"/>
                <a:ea typeface="+mn-ea"/>
                <a:cs typeface="+mn-cs"/>
              </a:rPr>
              <a:t>LSI</a:t>
            </a:r>
            <a:r>
              <a:rPr kumimoji="1" lang="ja-JP" altLang="ja-JP" sz="1200" kern="1200" dirty="0">
                <a:solidFill>
                  <a:schemeClr val="tx1"/>
                </a:solidFill>
                <a:effectLst/>
                <a:latin typeface="+mn-lt"/>
                <a:ea typeface="+mn-ea"/>
                <a:cs typeface="+mn-cs"/>
              </a:rPr>
              <a:t>やそれらを搭載するプリント基板であるマザーボードなどをセットで提供し始めました。</a:t>
            </a:r>
          </a:p>
          <a:p>
            <a:r>
              <a:rPr kumimoji="1" lang="ja-JP" altLang="ja-JP" sz="1200" kern="1200" dirty="0">
                <a:solidFill>
                  <a:schemeClr val="tx1"/>
                </a:solidFill>
                <a:effectLst/>
                <a:latin typeface="+mn-lt"/>
                <a:ea typeface="+mn-ea"/>
                <a:cs typeface="+mn-cs"/>
              </a:rPr>
              <a:t>さらに、</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社も独自に、この</a:t>
            </a:r>
            <a:r>
              <a:rPr kumimoji="1" lang="en-US" altLang="ja-JP" sz="1200" kern="1200" dirty="0">
                <a:solidFill>
                  <a:schemeClr val="tx1"/>
                </a:solidFill>
                <a:effectLst/>
                <a:latin typeface="+mn-lt"/>
                <a:ea typeface="+mn-ea"/>
                <a:cs typeface="+mn-cs"/>
              </a:rPr>
              <a:t>Intel</a:t>
            </a:r>
            <a:r>
              <a:rPr kumimoji="1" lang="ja-JP" altLang="ja-JP" sz="1200" kern="1200" dirty="0">
                <a:solidFill>
                  <a:schemeClr val="tx1"/>
                </a:solidFill>
                <a:effectLst/>
                <a:latin typeface="+mn-lt"/>
                <a:ea typeface="+mn-ea"/>
                <a:cs typeface="+mn-cs"/>
              </a:rPr>
              <a:t>製品の上で動作する基本ソフトウェア（</a:t>
            </a:r>
            <a:r>
              <a:rPr kumimoji="1" lang="en-US" altLang="ja-JP" sz="1200" kern="1200" dirty="0">
                <a:solidFill>
                  <a:schemeClr val="tx1"/>
                </a:solidFill>
                <a:effectLst/>
                <a:latin typeface="+mn-lt"/>
                <a:ea typeface="+mn-ea"/>
                <a:cs typeface="+mn-cs"/>
              </a:rPr>
              <a:t>OS: Operating System</a:t>
            </a:r>
            <a:r>
              <a:rPr kumimoji="1" lang="ja-JP" altLang="ja-JP" sz="1200" kern="1200" dirty="0">
                <a:solidFill>
                  <a:schemeClr val="tx1"/>
                </a:solidFill>
                <a:effectLst/>
                <a:latin typeface="+mn-lt"/>
                <a:ea typeface="+mn-ea"/>
                <a:cs typeface="+mn-cs"/>
              </a:rPr>
              <a:t>）である</a:t>
            </a:r>
            <a:r>
              <a:rPr kumimoji="1" lang="en-US" altLang="ja-JP" sz="1200" kern="1200" dirty="0">
                <a:solidFill>
                  <a:schemeClr val="tx1"/>
                </a:solidFill>
                <a:effectLst/>
                <a:latin typeface="+mn-lt"/>
                <a:ea typeface="+mn-ea"/>
                <a:cs typeface="+mn-cs"/>
              </a:rPr>
              <a:t>MS/DOS</a:t>
            </a:r>
            <a:r>
              <a:rPr kumimoji="1" lang="ja-JP" altLang="ja-JP" sz="1200" kern="1200" dirty="0">
                <a:solidFill>
                  <a:schemeClr val="tx1"/>
                </a:solidFill>
                <a:effectLst/>
                <a:latin typeface="+mn-lt"/>
                <a:ea typeface="+mn-ea"/>
                <a:cs typeface="+mn-cs"/>
              </a:rPr>
              <a:t>さらにはその後継である</a:t>
            </a:r>
            <a:r>
              <a:rPr kumimoji="1" lang="en-US" altLang="ja-JP" sz="1200" kern="1200" dirty="0">
                <a:solidFill>
                  <a:schemeClr val="tx1"/>
                </a:solidFill>
                <a:effectLst/>
                <a:latin typeface="+mn-lt"/>
                <a:ea typeface="+mn-ea"/>
                <a:cs typeface="+mn-cs"/>
              </a:rPr>
              <a:t>Windows</a:t>
            </a:r>
            <a:r>
              <a:rPr kumimoji="1" lang="ja-JP" altLang="ja-JP" sz="1200" kern="1200" dirty="0">
                <a:solidFill>
                  <a:schemeClr val="tx1"/>
                </a:solidFill>
                <a:effectLst/>
                <a:latin typeface="+mn-lt"/>
                <a:ea typeface="+mn-ea"/>
                <a:cs typeface="+mn-cs"/>
              </a:rPr>
              <a:t>を販売するようになりました。</a:t>
            </a:r>
          </a:p>
          <a:p>
            <a:r>
              <a:rPr kumimoji="1" lang="ja-JP" altLang="ja-JP" sz="1200" kern="1200" dirty="0">
                <a:solidFill>
                  <a:schemeClr val="tx1"/>
                </a:solidFill>
                <a:effectLst/>
                <a:latin typeface="+mn-lt"/>
                <a:ea typeface="+mn-ea"/>
                <a:cs typeface="+mn-cs"/>
              </a:rPr>
              <a:t>その結果、</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で無くても</a:t>
            </a:r>
            <a:r>
              <a:rPr kumimoji="1" lang="en-US" altLang="ja-JP" sz="1200" kern="1200" dirty="0">
                <a:solidFill>
                  <a:schemeClr val="tx1"/>
                </a:solidFill>
                <a:effectLst/>
                <a:latin typeface="+mn-lt"/>
                <a:ea typeface="+mn-ea"/>
                <a:cs typeface="+mn-cs"/>
              </a:rPr>
              <a:t>IBM PC</a:t>
            </a:r>
            <a:r>
              <a:rPr kumimoji="1" lang="ja-JP" altLang="ja-JP" sz="1200" kern="1200" dirty="0">
                <a:solidFill>
                  <a:schemeClr val="tx1"/>
                </a:solidFill>
                <a:effectLst/>
                <a:latin typeface="+mn-lt"/>
                <a:ea typeface="+mn-ea"/>
                <a:cs typeface="+mn-cs"/>
              </a:rPr>
              <a:t>を製造できるようになったのです。</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互換</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の誕生です。価格が安く、本家の</a:t>
            </a:r>
            <a:r>
              <a:rPr kumimoji="1" lang="en-US" altLang="ja-JP" sz="1200" kern="1200" dirty="0">
                <a:solidFill>
                  <a:schemeClr val="tx1"/>
                </a:solidFill>
                <a:effectLst/>
                <a:latin typeface="+mn-lt"/>
                <a:ea typeface="+mn-ea"/>
                <a:cs typeface="+mn-cs"/>
              </a:rPr>
              <a:t>IBM PC</a:t>
            </a:r>
            <a:r>
              <a:rPr kumimoji="1" lang="ja-JP" altLang="ja-JP" sz="1200" kern="1200" dirty="0">
                <a:solidFill>
                  <a:schemeClr val="tx1"/>
                </a:solidFill>
                <a:effectLst/>
                <a:latin typeface="+mn-lt"/>
                <a:ea typeface="+mn-ea"/>
                <a:cs typeface="+mn-cs"/>
              </a:rPr>
              <a:t>と同じ周辺機器を使え、同じアプリケーションソフトが動作する互換</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は広く支持され、一気にコモディティ化し、ユーザーの裾野が大きく広がったのです。</a:t>
            </a:r>
          </a:p>
          <a:p>
            <a:r>
              <a:rPr kumimoji="1" lang="ja-JP" altLang="ja-JP" sz="1200" kern="1200" dirty="0">
                <a:solidFill>
                  <a:schemeClr val="tx1"/>
                </a:solidFill>
                <a:effectLst/>
                <a:latin typeface="+mn-lt"/>
                <a:ea typeface="+mn-ea"/>
                <a:cs typeface="+mn-cs"/>
              </a:rPr>
              <a:t>こうして</a:t>
            </a:r>
            <a:r>
              <a:rPr kumimoji="1" lang="en-US" altLang="ja-JP" sz="1200" kern="1200" dirty="0">
                <a:solidFill>
                  <a:schemeClr val="tx1"/>
                </a:solidFill>
                <a:effectLst/>
                <a:latin typeface="+mn-lt"/>
                <a:ea typeface="+mn-ea"/>
                <a:cs typeface="+mn-cs"/>
              </a:rPr>
              <a:t>IBM PC</a:t>
            </a:r>
            <a:r>
              <a:rPr kumimoji="1" lang="ja-JP" altLang="ja-JP" sz="1200" kern="1200" dirty="0">
                <a:solidFill>
                  <a:schemeClr val="tx1"/>
                </a:solidFill>
                <a:effectLst/>
                <a:latin typeface="+mn-lt"/>
                <a:ea typeface="+mn-ea"/>
                <a:cs typeface="+mn-cs"/>
              </a:rPr>
              <a:t>互換機は市場を制覇しました。現在の</a:t>
            </a:r>
            <a:r>
              <a:rPr kumimoji="1" lang="en-US" altLang="ja-JP" sz="1200" kern="1200" dirty="0">
                <a:solidFill>
                  <a:schemeClr val="tx1"/>
                </a:solidFill>
                <a:effectLst/>
                <a:latin typeface="+mn-lt"/>
                <a:ea typeface="+mn-ea"/>
                <a:cs typeface="+mn-cs"/>
              </a:rPr>
              <a:t>Windows PC</a:t>
            </a:r>
            <a:r>
              <a:rPr kumimoji="1" lang="ja-JP" altLang="ja-JP" sz="1200" kern="1200" dirty="0">
                <a:solidFill>
                  <a:schemeClr val="tx1"/>
                </a:solidFill>
                <a:effectLst/>
                <a:latin typeface="+mn-lt"/>
                <a:ea typeface="+mn-ea"/>
                <a:cs typeface="+mn-cs"/>
              </a:rPr>
              <a:t>です。ところが皮肉なことに、互換機に市場を奪われた</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自身の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関連の売上は伸び悩み、コモディティ化によって利益率も悪化しました。その結果、ついに</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事業を他社に売却してしまうことになったのです。そんな</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市場の拡大に後押しされ、</a:t>
            </a:r>
            <a:r>
              <a:rPr kumimoji="1" lang="en-US" altLang="ja-JP" sz="1200" kern="1200" dirty="0">
                <a:solidFill>
                  <a:schemeClr val="tx1"/>
                </a:solidFill>
                <a:effectLst/>
                <a:latin typeface="+mn-lt"/>
                <a:ea typeface="+mn-ea"/>
                <a:cs typeface="+mn-cs"/>
              </a:rPr>
              <a:t>Intel</a:t>
            </a:r>
            <a:r>
              <a:rPr kumimoji="1" lang="ja-JP" altLang="ja-JP" sz="1200" kern="1200" dirty="0">
                <a:solidFill>
                  <a:schemeClr val="tx1"/>
                </a:solidFill>
                <a:effectLst/>
                <a:latin typeface="+mn-lt"/>
                <a:ea typeface="+mn-ea"/>
                <a:cs typeface="+mn-cs"/>
              </a:rPr>
              <a:t>はより高性能な</a:t>
            </a:r>
            <a:r>
              <a:rPr kumimoji="1" lang="en-US" altLang="ja-JP" sz="1200" kern="1200" dirty="0">
                <a:solidFill>
                  <a:schemeClr val="tx1"/>
                </a:solidFill>
                <a:effectLst/>
                <a:latin typeface="+mn-lt"/>
                <a:ea typeface="+mn-ea"/>
                <a:cs typeface="+mn-cs"/>
              </a:rPr>
              <a:t>CPU</a:t>
            </a:r>
            <a:r>
              <a:rPr kumimoji="1" lang="ja-JP" altLang="ja-JP" sz="1200" kern="1200" dirty="0">
                <a:solidFill>
                  <a:schemeClr val="tx1"/>
                </a:solidFill>
                <a:effectLst/>
                <a:latin typeface="+mn-lt"/>
                <a:ea typeface="+mn-ea"/>
                <a:cs typeface="+mn-cs"/>
              </a:rPr>
              <a:t>を開発すると共に、</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は、個人が使用することを前提とした</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を拡張して、複数のユーザーが同時に使用することを前提としたサーバー</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を開発するに至り、コンピュータ市場は</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である</a:t>
            </a:r>
            <a:r>
              <a:rPr kumimoji="1" lang="en-US" altLang="ja-JP" sz="1200" kern="1200" dirty="0">
                <a:solidFill>
                  <a:schemeClr val="tx1"/>
                </a:solidFill>
                <a:effectLst/>
                <a:latin typeface="+mn-lt"/>
                <a:ea typeface="+mn-ea"/>
                <a:cs typeface="+mn-cs"/>
              </a:rPr>
              <a:t> Windows</a:t>
            </a:r>
            <a:r>
              <a:rPr kumimoji="1" lang="ja-JP" altLang="ja-JP" sz="1200" kern="1200" dirty="0">
                <a:solidFill>
                  <a:schemeClr val="tx1"/>
                </a:solidFill>
                <a:effectLst/>
                <a:latin typeface="+mn-lt"/>
                <a:ea typeface="+mn-ea"/>
                <a:cs typeface="+mn-cs"/>
              </a:rPr>
              <a:t>と </a:t>
            </a:r>
            <a:r>
              <a:rPr kumimoji="1" lang="en-US" altLang="ja-JP" sz="1200" kern="1200" dirty="0">
                <a:solidFill>
                  <a:schemeClr val="tx1"/>
                </a:solidFill>
                <a:effectLst/>
                <a:latin typeface="+mn-lt"/>
                <a:ea typeface="+mn-ea"/>
                <a:cs typeface="+mn-cs"/>
              </a:rPr>
              <a:t>Intel CPU</a:t>
            </a:r>
            <a:r>
              <a:rPr kumimoji="1" lang="ja-JP" altLang="ja-JP" sz="1200" kern="1200" dirty="0">
                <a:solidFill>
                  <a:schemeClr val="tx1"/>
                </a:solidFill>
                <a:effectLst/>
                <a:latin typeface="+mn-lt"/>
                <a:ea typeface="+mn-ea"/>
                <a:cs typeface="+mn-cs"/>
              </a:rPr>
              <a:t>との組合せ、世に言う</a:t>
            </a:r>
            <a:r>
              <a:rPr kumimoji="1" lang="en-US" altLang="ja-JP" sz="1200" kern="1200" dirty="0">
                <a:solidFill>
                  <a:schemeClr val="tx1"/>
                </a:solidFill>
                <a:effectLst/>
                <a:latin typeface="+mn-lt"/>
                <a:ea typeface="+mn-ea"/>
                <a:cs typeface="+mn-cs"/>
              </a:rPr>
              <a:t>Wintel</a:t>
            </a:r>
            <a:r>
              <a:rPr kumimoji="1" lang="ja-JP" altLang="ja-JP" sz="1200" kern="1200" dirty="0">
                <a:solidFill>
                  <a:schemeClr val="tx1"/>
                </a:solidFill>
                <a:effectLst/>
                <a:latin typeface="+mn-lt"/>
                <a:ea typeface="+mn-ea"/>
                <a:cs typeface="+mn-cs"/>
              </a:rPr>
              <a:t>の時代へと動き始めたのです。</a:t>
            </a:r>
          </a:p>
          <a:p>
            <a:r>
              <a:rPr kumimoji="1" lang="ja-JP" altLang="ja-JP" sz="1200" kern="1200" dirty="0">
                <a:solidFill>
                  <a:schemeClr val="tx1"/>
                </a:solidFill>
                <a:effectLst/>
                <a:latin typeface="+mn-lt"/>
                <a:ea typeface="+mn-ea"/>
                <a:cs typeface="+mn-cs"/>
              </a:rPr>
              <a:t>その結果、それまで乱立していたアーキテクチャは</a:t>
            </a:r>
            <a:r>
              <a:rPr kumimoji="1" lang="en-US" altLang="ja-JP" sz="1200" kern="1200" dirty="0">
                <a:solidFill>
                  <a:schemeClr val="tx1"/>
                </a:solidFill>
                <a:effectLst/>
                <a:latin typeface="+mn-lt"/>
                <a:ea typeface="+mn-ea"/>
                <a:cs typeface="+mn-cs"/>
              </a:rPr>
              <a:t>Wintel</a:t>
            </a:r>
            <a:r>
              <a:rPr kumimoji="1" lang="ja-JP" altLang="ja-JP" sz="1200" kern="1200" dirty="0">
                <a:solidFill>
                  <a:schemeClr val="tx1"/>
                </a:solidFill>
                <a:effectLst/>
                <a:latin typeface="+mn-lt"/>
                <a:ea typeface="+mn-ea"/>
                <a:cs typeface="+mn-cs"/>
              </a:rPr>
              <a:t>に収斂し、さらなる技術の進化と大量生産によって、コンピュータの調達に必要なコスト（</a:t>
            </a:r>
            <a:r>
              <a:rPr kumimoji="1" lang="en-US" altLang="ja-JP" sz="1200" kern="1200" dirty="0">
                <a:solidFill>
                  <a:schemeClr val="tx1"/>
                </a:solidFill>
                <a:effectLst/>
                <a:latin typeface="+mn-lt"/>
                <a:ea typeface="+mn-ea"/>
                <a:cs typeface="+mn-cs"/>
              </a:rPr>
              <a:t>TCA: Total Cost of Acquisition</a:t>
            </a:r>
            <a:r>
              <a:rPr kumimoji="1" lang="ja-JP" altLang="ja-JP" sz="1200" kern="1200" dirty="0">
                <a:solidFill>
                  <a:schemeClr val="tx1"/>
                </a:solidFill>
                <a:effectLst/>
                <a:latin typeface="+mn-lt"/>
                <a:ea typeface="+mn-ea"/>
                <a:cs typeface="+mn-cs"/>
              </a:rPr>
              <a:t>）は、大幅に下がっていったのです。</a:t>
            </a:r>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年代も半ば頃になると</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は一人一台、一社でメインフレームや多数のサーバーを所有する時代を向かえたのです。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TCA</a:t>
            </a:r>
            <a:r>
              <a:rPr kumimoji="1" lang="ja-JP" altLang="ja-JP" sz="1200" kern="1200" dirty="0">
                <a:solidFill>
                  <a:schemeClr val="tx1"/>
                </a:solidFill>
                <a:effectLst/>
                <a:latin typeface="+mn-lt"/>
                <a:ea typeface="+mn-ea"/>
                <a:cs typeface="+mn-cs"/>
              </a:rPr>
              <a:t>の低下と共にコンピュータは、ひとつの企業に大量に導入されるようになりました。その結果、コンピュータを置く設備やスペース、ソフトウェアの導入やバージョンアップ、トラブル対応、ネットワークの接続、バックアップ、セキュリティ対策など、所有することに伴う維持、管理のコスト（</a:t>
            </a:r>
            <a:r>
              <a:rPr kumimoji="1" lang="en-US" altLang="ja-JP" sz="1200" kern="1200" dirty="0">
                <a:solidFill>
                  <a:schemeClr val="tx1"/>
                </a:solidFill>
                <a:effectLst/>
                <a:latin typeface="+mn-lt"/>
                <a:ea typeface="+mn-ea"/>
                <a:cs typeface="+mn-cs"/>
              </a:rPr>
              <a:t>TCO: Total Cost of Ownership</a:t>
            </a:r>
            <a:r>
              <a:rPr kumimoji="1" lang="ja-JP" altLang="ja-JP" sz="1200" kern="1200" dirty="0">
                <a:solidFill>
                  <a:schemeClr val="tx1"/>
                </a:solidFill>
                <a:effectLst/>
                <a:latin typeface="+mn-lt"/>
                <a:ea typeface="+mn-ea"/>
                <a:cs typeface="+mn-cs"/>
              </a:rPr>
              <a:t>）が大幅に上昇することになりました。その金額は、</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予算の</a:t>
            </a:r>
            <a:r>
              <a:rPr kumimoji="1" lang="en-US" altLang="ja-JP" sz="1200" kern="1200" dirty="0">
                <a:solidFill>
                  <a:schemeClr val="tx1"/>
                </a:solidFill>
                <a:effectLst/>
                <a:latin typeface="+mn-lt"/>
                <a:ea typeface="+mn-ea"/>
                <a:cs typeface="+mn-cs"/>
              </a:rPr>
              <a:t>6</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7</a:t>
            </a:r>
            <a:r>
              <a:rPr kumimoji="1" lang="ja-JP" altLang="ja-JP" sz="1200" kern="1200" dirty="0">
                <a:solidFill>
                  <a:schemeClr val="tx1"/>
                </a:solidFill>
                <a:effectLst/>
                <a:latin typeface="+mn-lt"/>
                <a:ea typeface="+mn-ea"/>
                <a:cs typeface="+mn-cs"/>
              </a:rPr>
              <a:t>割に達するまでになってしまったのです。この事態に対処しなければなりません。そんなニーズの高まりの中に、クラウドが登場したのです。</a:t>
            </a:r>
          </a:p>
          <a:p>
            <a:pPr eaLnBrk="1" hangingPunct="1"/>
            <a:endParaRPr lang="ja-JP" altLang="en-US" dirty="0"/>
          </a:p>
        </p:txBody>
      </p:sp>
    </p:spTree>
    <p:extLst>
      <p:ext uri="{BB962C8B-B14F-4D97-AF65-F5344CB8AC3E}">
        <p14:creationId xmlns:p14="http://schemas.microsoft.com/office/powerpoint/2010/main" val="649512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は、業務効率を高めるためには、既に欠かせないものとなっています。また、企業の成長や競争力を維持するためのグローバル展開や新規事業への進出のためにも、</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なしでは対応できません。</a:t>
            </a:r>
          </a:p>
          <a:p>
            <a:r>
              <a:rPr kumimoji="1" lang="ja-JP" altLang="ja-JP" sz="1200" kern="1200" dirty="0">
                <a:solidFill>
                  <a:schemeClr val="tx1"/>
                </a:solidFill>
                <a:effectLst/>
                <a:latin typeface="+mn-lt"/>
                <a:ea typeface="+mn-ea"/>
                <a:cs typeface="+mn-cs"/>
              </a:rPr>
              <a:t>このように、</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利用の範囲が広がり、その重要性が高まるほどに、災害やセキュリティへの対応も、これまでにも増して強く求められるようになりました。また、モバイルやビッグ・データといった、新しいテクノロジーへの対応も業務の現場から求められてい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こんな</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需要の高まりとは裏腹に、企業内の</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に責任を持つ情報システム部門は、ふたつの大きな問題を抱えています。そのひとつが、先ほど説明した</a:t>
            </a:r>
            <a:r>
              <a:rPr kumimoji="1" lang="en-US" altLang="ja-JP" sz="1200" kern="1200" dirty="0">
                <a:solidFill>
                  <a:schemeClr val="tx1"/>
                </a:solidFill>
                <a:effectLst/>
                <a:latin typeface="+mn-lt"/>
                <a:ea typeface="+mn-ea"/>
                <a:cs typeface="+mn-cs"/>
              </a:rPr>
              <a:t>TCO</a:t>
            </a:r>
            <a:r>
              <a:rPr kumimoji="1" lang="ja-JP" altLang="ja-JP" sz="1200" kern="1200" dirty="0">
                <a:solidFill>
                  <a:schemeClr val="tx1"/>
                </a:solidFill>
                <a:effectLst/>
                <a:latin typeface="+mn-lt"/>
                <a:ea typeface="+mn-ea"/>
                <a:cs typeface="+mn-cs"/>
              </a:rPr>
              <a:t>の増大です。</a:t>
            </a:r>
          </a:p>
          <a:p>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への需要が高まれば、</a:t>
            </a:r>
            <a:r>
              <a:rPr kumimoji="1" lang="en-US" altLang="ja-JP" sz="1200" kern="1200" dirty="0">
                <a:solidFill>
                  <a:schemeClr val="tx1"/>
                </a:solidFill>
                <a:effectLst/>
                <a:latin typeface="+mn-lt"/>
                <a:ea typeface="+mn-ea"/>
                <a:cs typeface="+mn-cs"/>
              </a:rPr>
              <a:t>TCO</a:t>
            </a:r>
            <a:r>
              <a:rPr kumimoji="1" lang="ja-JP" altLang="ja-JP" sz="1200" kern="1200" dirty="0">
                <a:solidFill>
                  <a:schemeClr val="tx1"/>
                </a:solidFill>
                <a:effectLst/>
                <a:latin typeface="+mn-lt"/>
                <a:ea typeface="+mn-ea"/>
                <a:cs typeface="+mn-cs"/>
              </a:rPr>
              <a:t>が増大します。それでも</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予算が増えるのであれば、何とか対処できます。しかし、</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に関わるお金は、事業投資とはなかなか見做されず、経費として常に削減の圧力がかかっています。これが、もうひとつの問題です。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業務や経営の要請に応えたくても、「所有」している既存のシステムを維持管理するための</a:t>
            </a:r>
            <a:r>
              <a:rPr kumimoji="1" lang="en-US" altLang="ja-JP" sz="1200" kern="1200" dirty="0">
                <a:solidFill>
                  <a:schemeClr val="tx1"/>
                </a:solidFill>
                <a:effectLst/>
                <a:latin typeface="+mn-lt"/>
                <a:ea typeface="+mn-ea"/>
                <a:cs typeface="+mn-cs"/>
              </a:rPr>
              <a:t>TCO</a:t>
            </a:r>
            <a:r>
              <a:rPr kumimoji="1" lang="ja-JP" altLang="ja-JP" sz="1200" kern="1200" dirty="0">
                <a:solidFill>
                  <a:schemeClr val="tx1"/>
                </a:solidFill>
                <a:effectLst/>
                <a:latin typeface="+mn-lt"/>
                <a:ea typeface="+mn-ea"/>
                <a:cs typeface="+mn-cs"/>
              </a:rPr>
              <a:t>にお金が掛かり過ぎて、応えることができません。しかも、</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予算が今後大きく増える見込みもありません。そんな問題を情報システム部門は抱えているのです。</a:t>
            </a:r>
          </a:p>
          <a:p>
            <a:r>
              <a:rPr kumimoji="1" lang="ja-JP" altLang="ja-JP" sz="1200" kern="1200" dirty="0">
                <a:solidFill>
                  <a:schemeClr val="tx1"/>
                </a:solidFill>
                <a:effectLst/>
                <a:latin typeface="+mn-lt"/>
                <a:ea typeface="+mn-ea"/>
                <a:cs typeface="+mn-cs"/>
              </a:rPr>
              <a:t>ならば、「所有」することを辞め、自分達で、システム資源の面倒をみなければ、</a:t>
            </a:r>
            <a:r>
              <a:rPr kumimoji="1" lang="en-US" altLang="ja-JP" sz="1200" kern="1200" dirty="0">
                <a:solidFill>
                  <a:schemeClr val="tx1"/>
                </a:solidFill>
                <a:effectLst/>
                <a:latin typeface="+mn-lt"/>
                <a:ea typeface="+mn-ea"/>
                <a:cs typeface="+mn-cs"/>
              </a:rPr>
              <a:t>TCO</a:t>
            </a:r>
            <a:r>
              <a:rPr kumimoji="1" lang="ja-JP" altLang="ja-JP" sz="1200" kern="1200" dirty="0">
                <a:solidFill>
                  <a:schemeClr val="tx1"/>
                </a:solidFill>
                <a:effectLst/>
                <a:latin typeface="+mn-lt"/>
                <a:ea typeface="+mn-ea"/>
                <a:cs typeface="+mn-cs"/>
              </a:rPr>
              <a:t>は削減できるはずです。また、クラウドで提供されているプラットフォームやアプリケーションを使えば、開発工数の削減や、場合によっては開発さえも必要なくなります。そんな期待から、いま「使用」のクラウドへの注目が集まっている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52</a:t>
            </a:fld>
            <a:endParaRPr kumimoji="1" lang="ja-JP" altLang="en-US"/>
          </a:p>
        </p:txBody>
      </p:sp>
    </p:spTree>
    <p:extLst>
      <p:ext uri="{BB962C8B-B14F-4D97-AF65-F5344CB8AC3E}">
        <p14:creationId xmlns:p14="http://schemas.microsoft.com/office/powerpoint/2010/main" val="621584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defTabSz="914400" eaLnBrk="0" hangingPunct="0">
              <a:defRPr sz="1300">
                <a:solidFill>
                  <a:srgbClr val="484848"/>
                </a:solidFill>
                <a:latin typeface="Arial" charset="0"/>
                <a:ea typeface="HG丸ｺﾞｼｯｸM-PRO" pitchFamily="50" charset="-128"/>
              </a:defRPr>
            </a:lvl1pPr>
            <a:lvl2pPr marL="709684" indent="-272956" defTabSz="914400" eaLnBrk="0" hangingPunct="0">
              <a:defRPr sz="1300">
                <a:solidFill>
                  <a:srgbClr val="484848"/>
                </a:solidFill>
                <a:latin typeface="Arial" charset="0"/>
                <a:ea typeface="HG丸ｺﾞｼｯｸM-PRO" pitchFamily="50" charset="-128"/>
              </a:defRPr>
            </a:lvl2pPr>
            <a:lvl3pPr marL="1091822" indent="-218364" defTabSz="914400" eaLnBrk="0" hangingPunct="0">
              <a:defRPr sz="1300">
                <a:solidFill>
                  <a:srgbClr val="484848"/>
                </a:solidFill>
                <a:latin typeface="Arial" charset="0"/>
                <a:ea typeface="HG丸ｺﾞｼｯｸM-PRO" pitchFamily="50" charset="-128"/>
              </a:defRPr>
            </a:lvl3pPr>
            <a:lvl4pPr marL="1528552" indent="-218364" defTabSz="914400" eaLnBrk="0" hangingPunct="0">
              <a:defRPr sz="1300">
                <a:solidFill>
                  <a:srgbClr val="484848"/>
                </a:solidFill>
                <a:latin typeface="Arial" charset="0"/>
                <a:ea typeface="HG丸ｺﾞｼｯｸM-PRO" pitchFamily="50" charset="-128"/>
              </a:defRPr>
            </a:lvl4pPr>
            <a:lvl5pPr marL="1965280" indent="-218364" defTabSz="914400" eaLnBrk="0" hangingPunct="0">
              <a:defRPr sz="1300">
                <a:solidFill>
                  <a:srgbClr val="484848"/>
                </a:solidFill>
                <a:latin typeface="Arial" charset="0"/>
                <a:ea typeface="HG丸ｺﾞｼｯｸM-PRO" pitchFamily="50" charset="-128"/>
              </a:defRPr>
            </a:lvl5pPr>
            <a:lvl6pPr marL="2402009" indent="-218364" defTabSz="914400" eaLnBrk="0" fontAlgn="base" hangingPunct="0">
              <a:spcBef>
                <a:spcPct val="20000"/>
              </a:spcBef>
              <a:spcAft>
                <a:spcPct val="0"/>
              </a:spcAft>
              <a:defRPr sz="1300">
                <a:solidFill>
                  <a:srgbClr val="484848"/>
                </a:solidFill>
                <a:latin typeface="Arial" charset="0"/>
                <a:ea typeface="HG丸ｺﾞｼｯｸM-PRO" pitchFamily="50" charset="-128"/>
              </a:defRPr>
            </a:lvl6pPr>
            <a:lvl7pPr marL="2838736" indent="-218364" defTabSz="914400" eaLnBrk="0" fontAlgn="base" hangingPunct="0">
              <a:spcBef>
                <a:spcPct val="20000"/>
              </a:spcBef>
              <a:spcAft>
                <a:spcPct val="0"/>
              </a:spcAft>
              <a:defRPr sz="1300">
                <a:solidFill>
                  <a:srgbClr val="484848"/>
                </a:solidFill>
                <a:latin typeface="Arial" charset="0"/>
                <a:ea typeface="HG丸ｺﾞｼｯｸM-PRO" pitchFamily="50" charset="-128"/>
              </a:defRPr>
            </a:lvl7pPr>
            <a:lvl8pPr marL="3275467" indent="-218364" defTabSz="914400" eaLnBrk="0" fontAlgn="base" hangingPunct="0">
              <a:spcBef>
                <a:spcPct val="20000"/>
              </a:spcBef>
              <a:spcAft>
                <a:spcPct val="0"/>
              </a:spcAft>
              <a:defRPr sz="1300">
                <a:solidFill>
                  <a:srgbClr val="484848"/>
                </a:solidFill>
                <a:latin typeface="Arial" charset="0"/>
                <a:ea typeface="HG丸ｺﾞｼｯｸM-PRO" pitchFamily="50" charset="-128"/>
              </a:defRPr>
            </a:lvl8pPr>
            <a:lvl9pPr marL="3712195" indent="-218364" defTabSz="914400" eaLnBrk="0" fontAlgn="base" hangingPunct="0">
              <a:spcBef>
                <a:spcPct val="20000"/>
              </a:spcBef>
              <a:spcAft>
                <a:spcPct val="0"/>
              </a:spcAft>
              <a:defRPr sz="1300">
                <a:solidFill>
                  <a:srgbClr val="484848"/>
                </a:solidFill>
                <a:latin typeface="Arial" charset="0"/>
                <a:ea typeface="HG丸ｺﾞｼｯｸM-PRO" pitchFamily="50" charset="-128"/>
              </a:defRPr>
            </a:lvl9pPr>
          </a:lstStyle>
          <a:p>
            <a:pPr eaLnBrk="1" hangingPunct="1"/>
            <a:fld id="{9B7374D8-E40D-48C9-91BB-3982210BAA48}" type="slidenum">
              <a:rPr lang="ja-JP" altLang="en-US" sz="1200">
                <a:solidFill>
                  <a:prstClr val="black"/>
                </a:solidFill>
                <a:ea typeface="ＭＳ Ｐゴシック" pitchFamily="50" charset="-128"/>
              </a:rPr>
              <a:pPr eaLnBrk="1" hangingPunct="1"/>
              <a:t>53</a:t>
            </a:fld>
            <a:endParaRPr lang="en-US" altLang="ja-JP" sz="1200" dirty="0">
              <a:solidFill>
                <a:prstClr val="black"/>
              </a:solidFill>
              <a:ea typeface="ＭＳ Ｐゴシック" pitchFamily="50" charset="-128"/>
            </a:endParaRPr>
          </a:p>
        </p:txBody>
      </p:sp>
      <p:sp>
        <p:nvSpPr>
          <p:cNvPr id="81923" name="Rectangle 2"/>
          <p:cNvSpPr>
            <a:spLocks noGrp="1" noRot="1" noChangeAspect="1" noChangeArrowheads="1" noTextEdit="1"/>
          </p:cNvSpPr>
          <p:nvPr>
            <p:ph type="sldImg"/>
          </p:nvPr>
        </p:nvSpPr>
        <p:spPr>
          <a:xfrm>
            <a:off x="1143000" y="685800"/>
            <a:ext cx="4575175" cy="3430588"/>
          </a:xfrm>
          <a:ln/>
        </p:spPr>
      </p:sp>
      <p:sp>
        <p:nvSpPr>
          <p:cNvPr id="81924" name="Rectangle 3"/>
          <p:cNvSpPr>
            <a:spLocks noGrp="1" noChangeArrowheads="1"/>
          </p:cNvSpPr>
          <p:nvPr>
            <p:ph type="body" idx="1"/>
          </p:nvPr>
        </p:nvSpPr>
        <p:spPr>
          <a:xfrm>
            <a:off x="915040" y="4343441"/>
            <a:ext cx="5027920" cy="4115603"/>
          </a:xfrm>
          <a:noFill/>
        </p:spPr>
        <p:txBody>
          <a:bodyPr/>
          <a:lstStyle/>
          <a:p>
            <a:r>
              <a:rPr kumimoji="1" lang="ja-JP" altLang="ja-JP" sz="1200" kern="1200" dirty="0">
                <a:solidFill>
                  <a:schemeClr val="tx1"/>
                </a:solidFill>
                <a:effectLst/>
                <a:latin typeface="+mn-lt"/>
                <a:ea typeface="+mn-ea"/>
                <a:cs typeface="+mn-cs"/>
              </a:rPr>
              <a:t>「クラウド・コンピューティング」という言葉は、</a:t>
            </a:r>
            <a:r>
              <a:rPr kumimoji="1" lang="en-US" altLang="ja-JP" sz="1200" kern="1200" dirty="0">
                <a:solidFill>
                  <a:schemeClr val="tx1"/>
                </a:solidFill>
                <a:effectLst/>
                <a:latin typeface="+mn-lt"/>
                <a:ea typeface="+mn-ea"/>
                <a:cs typeface="+mn-cs"/>
              </a:rPr>
              <a:t>2006</a:t>
            </a:r>
            <a:r>
              <a:rPr kumimoji="1" lang="ja-JP" altLang="ja-JP" sz="1200" kern="1200" dirty="0">
                <a:solidFill>
                  <a:schemeClr val="tx1"/>
                </a:solidFill>
                <a:effectLst/>
                <a:latin typeface="+mn-lt"/>
                <a:ea typeface="+mn-ea"/>
                <a:cs typeface="+mn-cs"/>
              </a:rPr>
              <a:t>年、当時</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CEO</a:t>
            </a:r>
            <a:r>
              <a:rPr kumimoji="1" lang="ja-JP" altLang="ja-JP" sz="1200" kern="1200" dirty="0">
                <a:solidFill>
                  <a:schemeClr val="tx1"/>
                </a:solidFill>
                <a:effectLst/>
                <a:latin typeface="+mn-lt"/>
                <a:ea typeface="+mn-ea"/>
                <a:cs typeface="+mn-cs"/>
              </a:rPr>
              <a:t>を努めていたエリック・シュミットのスピーチがきっかけで使われるようになったことは、前述のとおりです。新しい言葉が大好きな</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業界は、時代の変化や自分達の先進性を喧伝し自社の製品やサービスを売り込むためのキャッチコピーとして、この言葉を盛んに使うようになりました。そのおかげで、各社各様の定義が生まれ、市場に様々な誤解や混乱を生みだしてしまったのです。</a:t>
            </a:r>
          </a:p>
          <a:p>
            <a:r>
              <a:rPr kumimoji="1" lang="en-US" altLang="ja-JP" sz="1200" kern="1200" dirty="0">
                <a:solidFill>
                  <a:schemeClr val="tx1"/>
                </a:solidFill>
                <a:effectLst/>
                <a:latin typeface="+mn-lt"/>
                <a:ea typeface="+mn-ea"/>
                <a:cs typeface="+mn-cs"/>
              </a:rPr>
              <a:t>2009</a:t>
            </a:r>
            <a:r>
              <a:rPr kumimoji="1" lang="ja-JP" altLang="ja-JP" sz="1200" kern="1200" dirty="0">
                <a:solidFill>
                  <a:schemeClr val="tx1"/>
                </a:solidFill>
                <a:effectLst/>
                <a:latin typeface="+mn-lt"/>
                <a:ea typeface="+mn-ea"/>
                <a:cs typeface="+mn-cs"/>
              </a:rPr>
              <a:t>年、こんな混乱に終止符を打ち、業界の健全な発展を意図し、米国商務省の配下にある国立標準技術研究所</a:t>
            </a:r>
            <a:r>
              <a:rPr kumimoji="1" lang="en-US" altLang="ja-JP" sz="1200" kern="1200" dirty="0">
                <a:solidFill>
                  <a:schemeClr val="tx1"/>
                </a:solidFill>
                <a:effectLst/>
                <a:latin typeface="+mn-lt"/>
                <a:ea typeface="+mn-ea"/>
                <a:cs typeface="+mn-cs"/>
              </a:rPr>
              <a:t>(National Institute of Standards and Technology : </a:t>
            </a:r>
            <a:r>
              <a:rPr kumimoji="1" lang="ja-JP" altLang="ja-JP" sz="1200" kern="1200" dirty="0">
                <a:solidFill>
                  <a:schemeClr val="tx1"/>
                </a:solidFill>
                <a:effectLst/>
                <a:latin typeface="+mn-lt"/>
                <a:ea typeface="+mn-ea"/>
                <a:cs typeface="+mn-cs"/>
              </a:rPr>
              <a:t>通称</a:t>
            </a:r>
            <a:r>
              <a:rPr kumimoji="1" lang="en-US" altLang="ja-JP" sz="1200" kern="1200" dirty="0">
                <a:solidFill>
                  <a:schemeClr val="tx1"/>
                </a:solidFill>
                <a:effectLst/>
                <a:latin typeface="+mn-lt"/>
                <a:ea typeface="+mn-ea"/>
                <a:cs typeface="+mn-cs"/>
              </a:rPr>
              <a:t>NIST)</a:t>
            </a:r>
            <a:r>
              <a:rPr kumimoji="1" lang="ja-JP" altLang="ja-JP" sz="1200" kern="1200" dirty="0">
                <a:solidFill>
                  <a:schemeClr val="tx1"/>
                </a:solidFill>
                <a:effectLst/>
                <a:latin typeface="+mn-lt"/>
                <a:ea typeface="+mn-ea"/>
                <a:cs typeface="+mn-cs"/>
              </a:rPr>
              <a:t>が、「クラウドの定義</a:t>
            </a:r>
            <a:r>
              <a:rPr kumimoji="1" lang="en-US" altLang="ja-JP" sz="1200" kern="1200" dirty="0">
                <a:solidFill>
                  <a:schemeClr val="tx1"/>
                </a:solidFill>
                <a:effectLst/>
                <a:latin typeface="+mn-lt"/>
                <a:ea typeface="+mn-ea"/>
                <a:cs typeface="+mn-cs"/>
              </a:rPr>
              <a:t>(The NIST Definition of Cloud Computing)</a:t>
            </a:r>
            <a:r>
              <a:rPr kumimoji="1" lang="ja-JP" altLang="ja-JP" sz="1200" kern="1200" dirty="0">
                <a:solidFill>
                  <a:schemeClr val="tx1"/>
                </a:solidFill>
                <a:effectLst/>
                <a:latin typeface="+mn-lt"/>
                <a:ea typeface="+mn-ea"/>
                <a:cs typeface="+mn-cs"/>
              </a:rPr>
              <a:t>」を発表、いまでは、広く受け入れられています。この定義は、決して特定の技術や規格を意味するものではなく、考え方の枠組みとして、捉えておくといいでしょう。</a:t>
            </a:r>
            <a:r>
              <a:rPr kumimoji="1" lang="en-US" altLang="ja-JP" sz="1200" kern="1200" dirty="0">
                <a:solidFill>
                  <a:schemeClr val="tx1"/>
                </a:solidFill>
                <a:effectLst/>
                <a:latin typeface="+mn-lt"/>
                <a:ea typeface="+mn-ea"/>
                <a:cs typeface="+mn-cs"/>
              </a:rPr>
              <a:t>NIST</a:t>
            </a:r>
            <a:r>
              <a:rPr kumimoji="1" lang="ja-JP" altLang="ja-JP" sz="1200" kern="1200" dirty="0">
                <a:solidFill>
                  <a:schemeClr val="tx1"/>
                </a:solidFill>
                <a:effectLst/>
                <a:latin typeface="+mn-lt"/>
                <a:ea typeface="+mn-ea"/>
                <a:cs typeface="+mn-cs"/>
              </a:rPr>
              <a:t>の定義には、次のような記述があります。</a:t>
            </a:r>
          </a:p>
          <a:p>
            <a:r>
              <a:rPr kumimoji="1" lang="ja-JP" altLang="ja-JP" sz="1200" kern="1200" dirty="0">
                <a:solidFill>
                  <a:schemeClr val="tx1"/>
                </a:solidFill>
                <a:effectLst/>
                <a:latin typeface="+mn-lt"/>
                <a:ea typeface="+mn-ea"/>
                <a:cs typeface="+mn-cs"/>
              </a:rPr>
              <a:t>「クラウド・コンピューティングとは、ネットワーク、サーバー、ストレージ、アプリケーション、サービスなどの構成可能なコンピューティングリソースの共用プールに対して、便利かつオンデマンドにアクセスでき、最小の管理労力またはサービスプロバイダ間の相互動作によって迅速に提供され利用できるという、モデルのひとつである」。</a:t>
            </a:r>
          </a:p>
          <a:p>
            <a:r>
              <a:rPr kumimoji="1" lang="ja-JP" altLang="ja-JP" sz="1200" kern="1200" dirty="0">
                <a:solidFill>
                  <a:schemeClr val="tx1"/>
                </a:solidFill>
                <a:effectLst/>
                <a:latin typeface="+mn-lt"/>
                <a:ea typeface="+mn-ea"/>
                <a:cs typeface="+mn-cs"/>
              </a:rPr>
              <a:t>ひと言で言えば、「コンピューティング資源を必要なとき必要なだけ簡単に使える仕組み」ということです。さらに、様々なクラウドの利用形態を「サービス・モデル</a:t>
            </a:r>
            <a:r>
              <a:rPr kumimoji="1" lang="en-US" altLang="ja-JP" sz="1200" kern="1200" dirty="0">
                <a:solidFill>
                  <a:schemeClr val="tx1"/>
                </a:solidFill>
                <a:effectLst/>
                <a:latin typeface="+mn-lt"/>
                <a:ea typeface="+mn-ea"/>
                <a:cs typeface="+mn-cs"/>
              </a:rPr>
              <a:t>(Service Model)</a:t>
            </a:r>
            <a:r>
              <a:rPr kumimoji="1" lang="ja-JP" altLang="ja-JP" sz="1200" kern="1200" dirty="0">
                <a:solidFill>
                  <a:schemeClr val="tx1"/>
                </a:solidFill>
                <a:effectLst/>
                <a:latin typeface="+mn-lt"/>
                <a:ea typeface="+mn-ea"/>
                <a:cs typeface="+mn-cs"/>
              </a:rPr>
              <a:t>」と「配置モデル</a:t>
            </a:r>
            <a:r>
              <a:rPr kumimoji="1" lang="en-US" altLang="ja-JP" sz="1200" kern="1200" dirty="0">
                <a:solidFill>
                  <a:schemeClr val="tx1"/>
                </a:solidFill>
                <a:effectLst/>
                <a:latin typeface="+mn-lt"/>
                <a:ea typeface="+mn-ea"/>
                <a:cs typeface="+mn-cs"/>
              </a:rPr>
              <a:t>(Deployment Model)</a:t>
            </a:r>
            <a:r>
              <a:rPr kumimoji="1" lang="ja-JP" altLang="ja-JP" sz="1200" kern="1200" dirty="0">
                <a:solidFill>
                  <a:schemeClr val="tx1"/>
                </a:solidFill>
                <a:effectLst/>
                <a:latin typeface="+mn-lt"/>
                <a:ea typeface="+mn-ea"/>
                <a:cs typeface="+mn-cs"/>
              </a:rPr>
              <a:t>」に分類、また、クラウドに備わっていなくてはならない「</a:t>
            </a:r>
            <a:r>
              <a:rPr kumimoji="1" lang="en-US" altLang="ja-JP" sz="1200" kern="1200" dirty="0">
                <a:solidFill>
                  <a:schemeClr val="tx1"/>
                </a:solidFill>
                <a:effectLst/>
                <a:latin typeface="+mn-lt"/>
                <a:ea typeface="+mn-ea"/>
                <a:cs typeface="+mn-cs"/>
              </a:rPr>
              <a:t>5</a:t>
            </a:r>
            <a:r>
              <a:rPr kumimoji="1" lang="ja-JP" altLang="ja-JP" sz="1200" kern="1200" dirty="0">
                <a:solidFill>
                  <a:schemeClr val="tx1"/>
                </a:solidFill>
                <a:effectLst/>
                <a:latin typeface="+mn-lt"/>
                <a:ea typeface="+mn-ea"/>
                <a:cs typeface="+mn-cs"/>
              </a:rPr>
              <a:t>つの必須の特徴」をあげています。</a:t>
            </a:r>
          </a:p>
          <a:p>
            <a:r>
              <a:rPr kumimoji="1" lang="ja-JP" altLang="ja-JP" sz="1200" kern="1200" dirty="0">
                <a:solidFill>
                  <a:schemeClr val="tx1"/>
                </a:solidFill>
                <a:effectLst/>
                <a:latin typeface="+mn-lt"/>
                <a:ea typeface="+mn-ea"/>
                <a:cs typeface="+mn-cs"/>
              </a:rPr>
              <a:t>それでは、これらについて、ひとつひとつ見てゆくことにしましょう。</a:t>
            </a:r>
          </a:p>
          <a:p>
            <a:pPr eaLnBrk="1" hangingPunct="1"/>
            <a:endParaRPr lang="ja-JP" altLang="en-US" dirty="0"/>
          </a:p>
          <a:p>
            <a:pPr eaLnBrk="1" hangingPunct="1"/>
            <a:endParaRPr lang="ja-JP" altLang="en-US" dirty="0"/>
          </a:p>
        </p:txBody>
      </p:sp>
    </p:spTree>
    <p:extLst>
      <p:ext uri="{BB962C8B-B14F-4D97-AF65-F5344CB8AC3E}">
        <p14:creationId xmlns:p14="http://schemas.microsoft.com/office/powerpoint/2010/main" val="1181089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pPr defTabSz="913232"/>
            <a:fld id="{E26728EA-0FFF-4A63-B395-E6982821CD75}" type="slidenum">
              <a:rPr lang="ja-JP" altLang="en-US" smtClean="0"/>
              <a:pPr defTabSz="913232"/>
              <a:t>54</a:t>
            </a:fld>
            <a:endParaRPr lang="en-US" altLang="ja-JP"/>
          </a:p>
        </p:txBody>
      </p:sp>
      <p:sp>
        <p:nvSpPr>
          <p:cNvPr id="28674" name="Rectangle 2"/>
          <p:cNvSpPr>
            <a:spLocks noGrp="1" noRot="1" noChangeAspect="1" noChangeArrowheads="1" noTextEdit="1"/>
          </p:cNvSpPr>
          <p:nvPr>
            <p:ph type="sldImg"/>
          </p:nvPr>
        </p:nvSpPr>
        <p:spPr>
          <a:xfrm>
            <a:off x="1143000" y="685800"/>
            <a:ext cx="4575175" cy="3430588"/>
          </a:xfrm>
          <a:ln/>
        </p:spPr>
      </p:sp>
      <p:sp>
        <p:nvSpPr>
          <p:cNvPr id="28675" name="Rectangle 3"/>
          <p:cNvSpPr>
            <a:spLocks noGrp="1" noChangeArrowheads="1"/>
          </p:cNvSpPr>
          <p:nvPr>
            <p:ph type="body" idx="1"/>
          </p:nvPr>
        </p:nvSpPr>
        <p:spPr>
          <a:xfrm>
            <a:off x="915138" y="4343110"/>
            <a:ext cx="5027724" cy="4115670"/>
          </a:xfrm>
          <a:noFill/>
          <a:ln/>
        </p:spPr>
        <p:txBody>
          <a:bodyPr/>
          <a:lstStyle/>
          <a:p>
            <a:r>
              <a:rPr kumimoji="1" lang="ja-JP" altLang="ja-JP" sz="1200" kern="1200" dirty="0">
                <a:solidFill>
                  <a:schemeClr val="tx1"/>
                </a:solidFill>
                <a:effectLst/>
                <a:latin typeface="+mn-lt"/>
                <a:ea typeface="+mn-ea"/>
                <a:cs typeface="+mn-cs"/>
              </a:rPr>
              <a:t>クラウドをサービスとして提供するシステム資源の違いによって分類する考え方が「サービス・モデル（</a:t>
            </a:r>
            <a:r>
              <a:rPr kumimoji="1" lang="en-US" altLang="ja-JP" sz="1200" kern="1200" dirty="0">
                <a:solidFill>
                  <a:schemeClr val="tx1"/>
                </a:solidFill>
                <a:effectLst/>
                <a:latin typeface="+mn-lt"/>
                <a:ea typeface="+mn-ea"/>
                <a:cs typeface="+mn-cs"/>
              </a:rPr>
              <a:t>Service Model</a:t>
            </a:r>
            <a:r>
              <a:rPr kumimoji="1" lang="ja-JP" altLang="ja-JP" sz="1200" kern="1200" dirty="0">
                <a:solidFill>
                  <a:schemeClr val="tx1"/>
                </a:solidFill>
                <a:effectLst/>
                <a:latin typeface="+mn-lt"/>
                <a:ea typeface="+mn-ea"/>
                <a:cs typeface="+mn-cs"/>
              </a:rPr>
              <a:t>）」です。</a:t>
            </a:r>
          </a:p>
          <a:p>
            <a:r>
              <a:rPr kumimoji="1" lang="en-US" altLang="ja-JP" sz="1200" kern="1200" dirty="0" err="1">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Software as a Service</a:t>
            </a:r>
            <a:r>
              <a:rPr kumimoji="1" lang="ja-JP" altLang="ja-JP" sz="1200" kern="1200" dirty="0">
                <a:solidFill>
                  <a:schemeClr val="tx1"/>
                </a:solidFill>
                <a:effectLst/>
                <a:latin typeface="+mn-lt"/>
                <a:ea typeface="+mn-ea"/>
                <a:cs typeface="+mn-cs"/>
              </a:rPr>
              <a:t>）は、電子メールやスケジュール管理、文書作成や表計算、財務会計や販売管理などのアプリケーションをネット越しに提供するサービスです。ユーザーは、アプリケーションを動かすためのハードウエアや</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、ミドルウェアの知識がなくても、アプリケーションについての設定や機能を理解していれば使うことができます。例えば、</a:t>
            </a:r>
            <a:r>
              <a:rPr kumimoji="1" lang="en-US" altLang="ja-JP" sz="1200" kern="1200" dirty="0" err="1">
                <a:solidFill>
                  <a:schemeClr val="tx1"/>
                </a:solidFill>
                <a:effectLst/>
                <a:latin typeface="+mn-lt"/>
                <a:ea typeface="+mn-ea"/>
                <a:cs typeface="+mn-cs"/>
              </a:rPr>
              <a:t>Salesforce.com</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Google Apps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Microsoft Office 365</a:t>
            </a:r>
            <a:r>
              <a:rPr kumimoji="1" lang="ja-JP" altLang="ja-JP" sz="1200" kern="1200" dirty="0">
                <a:solidFill>
                  <a:schemeClr val="tx1"/>
                </a:solidFill>
                <a:effectLst/>
                <a:latin typeface="+mn-lt"/>
                <a:ea typeface="+mn-ea"/>
                <a:cs typeface="+mn-cs"/>
              </a:rPr>
              <a:t>などがあります。</a:t>
            </a:r>
          </a:p>
          <a:p>
            <a:r>
              <a:rPr kumimoji="1" lang="en-US" altLang="ja-JP" sz="1200" kern="1200" dirty="0" err="1">
                <a:solidFill>
                  <a:schemeClr val="tx1"/>
                </a:solidFill>
                <a:effectLst/>
                <a:latin typeface="+mn-lt"/>
                <a:ea typeface="+mn-ea"/>
                <a:cs typeface="+mn-cs"/>
              </a:rPr>
              <a:t>PaaS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Platform as a Service</a:t>
            </a:r>
            <a:r>
              <a:rPr kumimoji="1" lang="ja-JP" altLang="ja-JP" sz="1200" kern="1200" dirty="0">
                <a:solidFill>
                  <a:schemeClr val="tx1"/>
                </a:solidFill>
                <a:effectLst/>
                <a:latin typeface="+mn-lt"/>
                <a:ea typeface="+mn-ea"/>
                <a:cs typeface="+mn-cs"/>
              </a:rPr>
              <a:t>）は、アプリケーションを開発や実行するためのシステム機能をサービスとして提供します。データベース、開発フレームワーク、実行時に必要なライブリーやモジュールを提供します。ユーザーは、インフラ構築や設定に煩わされることなく、アプリケーションを開発し、実行することができます。例えば、</a:t>
            </a:r>
            <a:r>
              <a:rPr kumimoji="1" lang="en-US" altLang="ja-JP" sz="1200" kern="1200" dirty="0">
                <a:solidFill>
                  <a:schemeClr val="tx1"/>
                </a:solidFill>
                <a:effectLst/>
                <a:latin typeface="+mn-lt"/>
                <a:ea typeface="+mn-ea"/>
                <a:cs typeface="+mn-cs"/>
              </a:rPr>
              <a:t>Microsoft Azure Platform</a:t>
            </a:r>
            <a:r>
              <a:rPr kumimoji="1" lang="ja-JP"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Force.com</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Google App Engine</a:t>
            </a:r>
            <a:r>
              <a:rPr kumimoji="1" lang="ja-JP" altLang="ja-JP" sz="1200" kern="1200" dirty="0">
                <a:solidFill>
                  <a:schemeClr val="tx1"/>
                </a:solidFill>
                <a:effectLst/>
                <a:latin typeface="+mn-lt"/>
                <a:ea typeface="+mn-ea"/>
                <a:cs typeface="+mn-cs"/>
              </a:rPr>
              <a:t>などがあげられます。</a:t>
            </a:r>
          </a:p>
          <a:p>
            <a:r>
              <a:rPr kumimoji="1" lang="en-US" altLang="ja-JP" sz="1200" kern="1200" dirty="0" err="1">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Infrastructure as a Service</a:t>
            </a:r>
            <a:r>
              <a:rPr kumimoji="1" lang="ja-JP" altLang="ja-JP" sz="1200" kern="1200" dirty="0">
                <a:solidFill>
                  <a:schemeClr val="tx1"/>
                </a:solidFill>
                <a:effectLst/>
                <a:latin typeface="+mn-lt"/>
                <a:ea typeface="+mn-ea"/>
                <a:cs typeface="+mn-cs"/>
              </a:rPr>
              <a:t>）は、サーバー、ストレージなどのシステム資源を提供するサービスです。ユーザーは、自分で</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やミドルウェアを導入し、設定を行わなくてはなりません。その上で動かすアプリケーションも自分で用意します。</a:t>
            </a:r>
          </a:p>
          <a:p>
            <a:r>
              <a:rPr kumimoji="1" lang="ja-JP" altLang="ja-JP" sz="1200" kern="1200" dirty="0">
                <a:solidFill>
                  <a:schemeClr val="tx1"/>
                </a:solidFill>
                <a:effectLst/>
                <a:latin typeface="+mn-lt"/>
                <a:ea typeface="+mn-ea"/>
                <a:cs typeface="+mn-cs"/>
              </a:rPr>
              <a:t>「所有」するシステムであれば、その都度、ベンダーと交渉し、手続きや据え付け導入作業をしなければなりません。しかし</a:t>
            </a:r>
            <a:r>
              <a:rPr kumimoji="1" lang="en-US" altLang="ja-JP" sz="1200" kern="1200" dirty="0" err="1">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を使うと、メニュー画面であるセルフサービス・ポータルから、設定するだけで使うことができます。また、ストレージ容量やサーバー数は、必要に応じて、簡単に増減できます。そのスピードと変更に対する柔軟性は、比べものになりません。例えば、</a:t>
            </a:r>
            <a:r>
              <a:rPr kumimoji="1" lang="en-US" altLang="ja-JP" sz="1200" kern="1200" dirty="0">
                <a:solidFill>
                  <a:schemeClr val="tx1"/>
                </a:solidFill>
                <a:effectLst/>
                <a:latin typeface="+mn-lt"/>
                <a:ea typeface="+mn-ea"/>
                <a:cs typeface="+mn-cs"/>
              </a:rPr>
              <a:t>Amazon EC2</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IIJ GIO</a:t>
            </a:r>
            <a:r>
              <a:rPr kumimoji="1" lang="ja-JP" altLang="ja-JP" sz="1200" kern="1200" dirty="0">
                <a:solidFill>
                  <a:schemeClr val="tx1"/>
                </a:solidFill>
                <a:effectLst/>
                <a:latin typeface="+mn-lt"/>
                <a:ea typeface="+mn-ea"/>
                <a:cs typeface="+mn-cs"/>
              </a:rPr>
              <a:t>クラウド、</a:t>
            </a:r>
            <a:r>
              <a:rPr kumimoji="1" lang="en-US" altLang="ja-JP" sz="1200" kern="1200" dirty="0">
                <a:solidFill>
                  <a:schemeClr val="tx1"/>
                </a:solidFill>
                <a:effectLst/>
                <a:latin typeface="+mn-lt"/>
                <a:ea typeface="+mn-ea"/>
                <a:cs typeface="+mn-cs"/>
              </a:rPr>
              <a:t>Google Compute Engine</a:t>
            </a:r>
            <a:r>
              <a:rPr kumimoji="1" lang="ja-JP" altLang="ja-JP" sz="1200" kern="1200" dirty="0">
                <a:solidFill>
                  <a:schemeClr val="tx1"/>
                </a:solidFill>
                <a:effectLst/>
                <a:latin typeface="+mn-lt"/>
                <a:ea typeface="+mn-ea"/>
                <a:cs typeface="+mn-cs"/>
              </a:rPr>
              <a:t>などがあげられます。</a:t>
            </a:r>
          </a:p>
          <a:p>
            <a:pPr eaLnBrk="1" hangingPunct="1"/>
            <a:endParaRPr lang="ja-JP" altLang="en-US" dirty="0"/>
          </a:p>
        </p:txBody>
      </p:sp>
    </p:spTree>
    <p:extLst>
      <p:ext uri="{BB962C8B-B14F-4D97-AF65-F5344CB8AC3E}">
        <p14:creationId xmlns:p14="http://schemas.microsoft.com/office/powerpoint/2010/main" val="1208081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pPr defTabSz="913232"/>
            <a:fld id="{0814F00D-3174-4CAA-B5C7-F5134A634A62}" type="slidenum">
              <a:rPr lang="ja-JP" altLang="en-US" smtClean="0"/>
              <a:pPr defTabSz="913232"/>
              <a:t>55</a:t>
            </a:fld>
            <a:endParaRPr lang="en-US" altLang="ja-JP" dirty="0"/>
          </a:p>
        </p:txBody>
      </p:sp>
      <p:sp>
        <p:nvSpPr>
          <p:cNvPr id="22530" name="Rectangle 2"/>
          <p:cNvSpPr>
            <a:spLocks noGrp="1" noRot="1" noChangeAspect="1" noChangeArrowheads="1" noTextEdit="1"/>
          </p:cNvSpPr>
          <p:nvPr>
            <p:ph type="sldImg"/>
          </p:nvPr>
        </p:nvSpPr>
        <p:spPr>
          <a:xfrm>
            <a:off x="1143000" y="685800"/>
            <a:ext cx="4573588" cy="3430588"/>
          </a:xfrm>
          <a:ln/>
        </p:spPr>
      </p:sp>
      <p:sp>
        <p:nvSpPr>
          <p:cNvPr id="22531" name="Rectangle 3"/>
          <p:cNvSpPr>
            <a:spLocks noGrp="1" noChangeArrowheads="1"/>
          </p:cNvSpPr>
          <p:nvPr>
            <p:ph type="body" idx="1"/>
          </p:nvPr>
        </p:nvSpPr>
        <p:spPr>
          <a:xfrm>
            <a:off x="684378" y="4343110"/>
            <a:ext cx="5489244" cy="4115670"/>
          </a:xfrm>
          <a:noFill/>
          <a:ln/>
        </p:spPr>
        <p:txBody>
          <a:bodyPr/>
          <a:lstStyle/>
          <a:p>
            <a:r>
              <a:rPr kumimoji="1" lang="ja-JP" altLang="ja-JP" sz="1200" kern="1200" dirty="0">
                <a:solidFill>
                  <a:schemeClr val="tx1"/>
                </a:solidFill>
                <a:effectLst/>
                <a:latin typeface="+mn-lt"/>
                <a:ea typeface="+mn-ea"/>
                <a:cs typeface="+mn-cs"/>
              </a:rPr>
              <a:t>次は、「配置モデル（</a:t>
            </a:r>
            <a:r>
              <a:rPr kumimoji="1" lang="en-US" altLang="ja-JP" sz="1200" kern="1200" dirty="0">
                <a:solidFill>
                  <a:schemeClr val="tx1"/>
                </a:solidFill>
                <a:effectLst/>
                <a:latin typeface="+mn-lt"/>
                <a:ea typeface="+mn-ea"/>
                <a:cs typeface="+mn-cs"/>
              </a:rPr>
              <a:t>Deployment Model</a:t>
            </a:r>
            <a:r>
              <a:rPr kumimoji="1" lang="ja-JP" altLang="ja-JP" sz="1200" kern="1200" dirty="0">
                <a:solidFill>
                  <a:schemeClr val="tx1"/>
                </a:solidFill>
                <a:effectLst/>
                <a:latin typeface="+mn-lt"/>
                <a:ea typeface="+mn-ea"/>
                <a:cs typeface="+mn-cs"/>
              </a:rPr>
              <a:t>）」です。システムの設置場所の違いによって、分類しようという考え方です。</a:t>
            </a:r>
          </a:p>
          <a:p>
            <a:r>
              <a:rPr kumimoji="1" lang="ja-JP" altLang="ja-JP" sz="1200" kern="1200" dirty="0">
                <a:solidFill>
                  <a:schemeClr val="tx1"/>
                </a:solidFill>
                <a:effectLst/>
                <a:latin typeface="+mn-lt"/>
                <a:ea typeface="+mn-ea"/>
                <a:cs typeface="+mn-cs"/>
              </a:rPr>
              <a:t>ひとつは、複数のユーザー企業がインターネットを介して共用するパブリック・クラウドです。これに対して、企業がシステム資源を自社で所有し、自社専用のクラウドとして使用するプライベート・クラウドがあります。</a:t>
            </a:r>
          </a:p>
          <a:p>
            <a:r>
              <a:rPr kumimoji="1" lang="ja-JP" altLang="ja-JP" sz="1200" kern="1200" dirty="0">
                <a:solidFill>
                  <a:schemeClr val="tx1"/>
                </a:solidFill>
                <a:effectLst/>
                <a:latin typeface="+mn-lt"/>
                <a:ea typeface="+mn-ea"/>
                <a:cs typeface="+mn-cs"/>
              </a:rPr>
              <a:t>もともとクラウド・コンピューティングは、先に紹介したエリック・シュミットの言葉にもあるように、パブリック・クラウドを説明するものでした。しかし、クラウドの技術を自社で占有するシステムに使えば、利用効率を高め、運用管理の負担を軽減できるとの考えから、プライベート・クラウドという言葉が生まれました。</a:t>
            </a:r>
          </a:p>
          <a:p>
            <a:r>
              <a:rPr kumimoji="1" lang="ja-JP" altLang="ja-JP" sz="1200" kern="1200" dirty="0">
                <a:solidFill>
                  <a:schemeClr val="tx1"/>
                </a:solidFill>
                <a:effectLst/>
                <a:latin typeface="+mn-lt"/>
                <a:ea typeface="+mn-ea"/>
                <a:cs typeface="+mn-cs"/>
              </a:rPr>
              <a:t>他にも</a:t>
            </a:r>
            <a:r>
              <a:rPr kumimoji="1" lang="en-US" altLang="ja-JP" sz="1200" kern="1200" dirty="0">
                <a:solidFill>
                  <a:schemeClr val="tx1"/>
                </a:solidFill>
                <a:effectLst/>
                <a:latin typeface="+mn-lt"/>
                <a:ea typeface="+mn-ea"/>
                <a:cs typeface="+mn-cs"/>
              </a:rPr>
              <a:t>NIST</a:t>
            </a:r>
            <a:r>
              <a:rPr kumimoji="1" lang="ja-JP" altLang="ja-JP" sz="1200" kern="1200" dirty="0">
                <a:solidFill>
                  <a:schemeClr val="tx1"/>
                </a:solidFill>
                <a:effectLst/>
                <a:latin typeface="+mn-lt"/>
                <a:ea typeface="+mn-ea"/>
                <a:cs typeface="+mn-cs"/>
              </a:rPr>
              <a:t>の定義には含まれてはいませんが、「バーチャル・プライベート・クラウド」または、「ホステッド・プライベート・クラウド」という言葉が、最近では使われるようになりました。</a:t>
            </a:r>
          </a:p>
          <a:p>
            <a:r>
              <a:rPr kumimoji="1" lang="ja-JP" altLang="ja-JP" sz="1200" kern="1200" dirty="0">
                <a:solidFill>
                  <a:schemeClr val="tx1"/>
                </a:solidFill>
                <a:effectLst/>
                <a:latin typeface="+mn-lt"/>
                <a:ea typeface="+mn-ea"/>
                <a:cs typeface="+mn-cs"/>
              </a:rPr>
              <a:t>「パブリック・クラウドのコストパフォーマンスを享受したいが、他ユーザーの影響を受けるようでは、使い勝手が悪い。また、インターネットを介することでセキュリティの不安も払拭できない。しかし、プライベート・クラウドを自ら構築するだけの技術力も資金力もない。」</a:t>
            </a:r>
          </a:p>
          <a:p>
            <a:r>
              <a:rPr kumimoji="1" lang="ja-JP" altLang="ja-JP" sz="1200" kern="1200" dirty="0">
                <a:solidFill>
                  <a:schemeClr val="tx1"/>
                </a:solidFill>
                <a:effectLst/>
                <a:latin typeface="+mn-lt"/>
                <a:ea typeface="+mn-ea"/>
                <a:cs typeface="+mn-cs"/>
              </a:rPr>
              <a:t>こんなニーズに応えようというものです。これらは、パブリック・クラウドのシステム資源の一部を特定のユーザー専用に割り当て、他ユーザーには使わせないようにし、専用線や暗号化されたインターネット（</a:t>
            </a:r>
            <a:r>
              <a:rPr kumimoji="1" lang="en-US" altLang="ja-JP" sz="1200" kern="1200" dirty="0">
                <a:solidFill>
                  <a:schemeClr val="tx1"/>
                </a:solidFill>
                <a:effectLst/>
                <a:latin typeface="+mn-lt"/>
                <a:ea typeface="+mn-ea"/>
                <a:cs typeface="+mn-cs"/>
              </a:rPr>
              <a:t>VPN: Virtual Private Network</a:t>
            </a:r>
            <a:r>
              <a:rPr kumimoji="1" lang="ja-JP" altLang="ja-JP" sz="1200" kern="1200" dirty="0">
                <a:solidFill>
                  <a:schemeClr val="tx1"/>
                </a:solidFill>
                <a:effectLst/>
                <a:latin typeface="+mn-lt"/>
                <a:ea typeface="+mn-ea"/>
                <a:cs typeface="+mn-cs"/>
              </a:rPr>
              <a:t>）で接続して、あたかも自社専用のプライベート・クラウドのように利用させるサービスです。</a:t>
            </a:r>
          </a:p>
          <a:p>
            <a:r>
              <a:rPr kumimoji="1" lang="ja-JP" altLang="ja-JP" sz="1200" kern="1200" dirty="0">
                <a:solidFill>
                  <a:schemeClr val="tx1"/>
                </a:solidFill>
                <a:effectLst/>
                <a:latin typeface="+mn-lt"/>
                <a:ea typeface="+mn-ea"/>
                <a:cs typeface="+mn-cs"/>
              </a:rPr>
              <a:t>パブリックとプライベートのふたつを組み合わせて利用する形態をハイブリッド・クラウドといいます。</a:t>
            </a:r>
          </a:p>
        </p:txBody>
      </p:sp>
    </p:spTree>
    <p:extLst>
      <p:ext uri="{BB962C8B-B14F-4D97-AF65-F5344CB8AC3E}">
        <p14:creationId xmlns:p14="http://schemas.microsoft.com/office/powerpoint/2010/main" val="1183888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【図解】コレ１枚でわかるハイブリッドクラウド</a:t>
            </a:r>
          </a:p>
          <a:p>
            <a:r>
              <a:rPr kumimoji="1" lang="ja-JP" altLang="ja-JP" sz="1200" kern="1200" dirty="0">
                <a:solidFill>
                  <a:schemeClr val="tx1"/>
                </a:solidFill>
                <a:effectLst/>
                <a:latin typeface="+mn-lt"/>
                <a:ea typeface="+mn-ea"/>
                <a:cs typeface="+mn-cs"/>
              </a:rPr>
              <a:t>パブリックとプライベートを組み合わせ、それぞれの得意不得意を補完し合いながら両者を使い分ければ、コストパフォーマンスの高いシステムの使い方ができます。</a:t>
            </a:r>
          </a:p>
          <a:p>
            <a:r>
              <a:rPr kumimoji="1" lang="ja-JP" altLang="ja-JP" sz="1200" kern="1200" dirty="0">
                <a:solidFill>
                  <a:schemeClr val="tx1"/>
                </a:solidFill>
                <a:effectLst/>
                <a:latin typeface="+mn-lt"/>
                <a:ea typeface="+mn-ea"/>
                <a:cs typeface="+mn-cs"/>
              </a:rPr>
              <a:t>例えば、電子メールや情報共有などのコラボレーション機能など、自社の独自性がないものは、パブリック・クラウドの</a:t>
            </a:r>
            <a:r>
              <a:rPr kumimoji="1" lang="en-US" altLang="ja-JP" sz="1200" kern="1200" dirty="0" err="1">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を利用し、セキュリティを厳しく管理しなければならない人事情報や個人認証は、プライベート・クラウドでおこない、その情報を使って</a:t>
            </a:r>
            <a:r>
              <a:rPr kumimoji="1" lang="en-US" altLang="ja-JP" sz="1200" kern="1200" dirty="0" err="1">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を利用できるようにするという使い方があります。</a:t>
            </a:r>
          </a:p>
          <a:p>
            <a:r>
              <a:rPr kumimoji="1" lang="ja-JP" altLang="ja-JP" sz="1200" kern="1200" dirty="0">
                <a:solidFill>
                  <a:schemeClr val="tx1"/>
                </a:solidFill>
                <a:effectLst/>
                <a:latin typeface="+mn-lt"/>
                <a:ea typeface="+mn-ea"/>
                <a:cs typeface="+mn-cs"/>
              </a:rPr>
              <a:t>また、モバイルで、世界中どこからも使える経費精算サービスをパブリック・クラウドの</a:t>
            </a:r>
            <a:r>
              <a:rPr kumimoji="1" lang="en-US" altLang="ja-JP" sz="1200" kern="1200" dirty="0" err="1">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として利用し、そのデータを、プライベート・クラウドの自社専用の会計システムに取り込んで処理するという使い方も考えられます。</a:t>
            </a:r>
          </a:p>
          <a:p>
            <a:r>
              <a:rPr kumimoji="1" lang="ja-JP" altLang="ja-JP" sz="1200" kern="1200" dirty="0">
                <a:solidFill>
                  <a:schemeClr val="tx1"/>
                </a:solidFill>
                <a:effectLst/>
                <a:latin typeface="+mn-lt"/>
                <a:ea typeface="+mn-ea"/>
                <a:cs typeface="+mn-cs"/>
              </a:rPr>
              <a:t>他にも、アプリケーション・システムを開発する際、社外のプログラマーと共同で作業を進めることや、開発に便利なツールを簡単に利用できるパブリックを使い、本番は自社専用のプライベート・クラウドに移して稼働させるといった使い方もあります。</a:t>
            </a:r>
          </a:p>
          <a:p>
            <a:r>
              <a:rPr kumimoji="1" lang="ja-JP" altLang="ja-JP" sz="1200" kern="1200" dirty="0">
                <a:solidFill>
                  <a:schemeClr val="tx1"/>
                </a:solidFill>
                <a:effectLst/>
                <a:latin typeface="+mn-lt"/>
                <a:ea typeface="+mn-ea"/>
                <a:cs typeface="+mn-cs"/>
              </a:rPr>
              <a:t>さらに、災害への対応を考え、通常はプライベート・クラウドを使用し、データのバックアップや災害時の代替システムをパブリック・クラウドに置いておき、災害のためにプライベート・クラウドが使えなくなったら切り替えて使用し、業務を継続させようという使い方もあります。</a:t>
            </a:r>
          </a:p>
          <a:p>
            <a:r>
              <a:rPr kumimoji="1" lang="ja-JP" altLang="ja-JP" sz="1200" kern="1200" dirty="0">
                <a:solidFill>
                  <a:schemeClr val="tx1"/>
                </a:solidFill>
                <a:effectLst/>
                <a:latin typeface="+mn-lt"/>
                <a:ea typeface="+mn-ea"/>
                <a:cs typeface="+mn-cs"/>
              </a:rPr>
              <a:t>このように、パブリックとプライベートそれぞれの得意をうまく組み合わせ、利便性やコストパフォーマンスの高いシステムを実現しようというのが、ハイブリット・クラウドについての一般的理解です。</a:t>
            </a:r>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56</a:t>
            </a:fld>
            <a:endParaRPr kumimoji="1" lang="ja-JP" altLang="en-US"/>
          </a:p>
        </p:txBody>
      </p:sp>
    </p:spTree>
    <p:extLst>
      <p:ext uri="{BB962C8B-B14F-4D97-AF65-F5344CB8AC3E}">
        <p14:creationId xmlns:p14="http://schemas.microsoft.com/office/powerpoint/2010/main" val="192753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【図解】コレ１枚で分かるマルチ・クラウド</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クラウド・コンピューティングとは、何かを改めて整理してみると次のようになります。</a:t>
            </a:r>
          </a:p>
          <a:p>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コンピューティングリソース（ネットワーク、サーバー、ストレージ、アプリケーション、開発実行環境など）を共用する。</a:t>
            </a:r>
          </a:p>
          <a:p>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物理的なハードウェアの設置や接続などの作業を必要とせず、ソフトウエア的な設定だけで調達や構築ができる。</a:t>
            </a:r>
          </a:p>
          <a:p>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ネットワークを介して、利用できる。</a:t>
            </a:r>
          </a:p>
          <a:p>
            <a:r>
              <a:rPr kumimoji="1" lang="ja-JP" altLang="ja-JP" sz="1200" kern="1200" dirty="0">
                <a:solidFill>
                  <a:schemeClr val="tx1"/>
                </a:solidFill>
                <a:effectLst/>
                <a:latin typeface="+mn-lt"/>
                <a:ea typeface="+mn-ea"/>
                <a:cs typeface="+mn-cs"/>
              </a:rPr>
              <a:t>そんなサービスのことです。</a:t>
            </a:r>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仕組みを特定の企業や組織で占有利用する場合を「プライベート・クラウド」といいます。例えば、企業や組織にとって独自性の高いアプリケーションの運用に際し、その運用方法やリソースの管理について、独自のやり方にこだわりたい場合や、コンプライアンス上の理由からデータやシステムのハードウェア基盤を他の企業や組織と共用することが赦されない場合などは、この方式が選択されます。ただ、独自にシステム基盤を所有し、これを運用管理しなければならないための投資や、構築、運用管理のためのスキルや人材を自ら確保する必要があります。また、システムを設置する場所や設備を自ら所有するか、自分達専用にデータセンターを借り受けなければなりません。</a:t>
            </a:r>
          </a:p>
          <a:p>
            <a:r>
              <a:rPr kumimoji="1" lang="ja-JP" altLang="ja-JP" sz="1200" kern="1200" dirty="0">
                <a:solidFill>
                  <a:schemeClr val="tx1"/>
                </a:solidFill>
                <a:effectLst/>
                <a:latin typeface="+mn-lt"/>
                <a:ea typeface="+mn-ea"/>
                <a:cs typeface="+mn-cs"/>
              </a:rPr>
              <a:t>一方、異なる複数の企業や組織（テナントと言います）で共用する場合を「パブリック・クラウド」と言います。システムの構築や運用管理は、クラウド・サービス・プロバイダーから提供される機能やサービスの範囲で、自社の業務要件やシステム要件に合わせて設定し、利用します。利用者にとっては、初期の設備投資は不要となり、運用管理の多くもプロバイダーに任せることができるので、少ない運用管理負担で使うことができます。もちろん、複数テナントで利用してもセキュリティを確保し、安定して運用するための機能や仕組みは備わっています。ただ、それぞれのパブリック・クラウドの標準に従い、これら機能や仕組みを使いこなすためのスキルは必要です。</a:t>
            </a:r>
          </a:p>
          <a:p>
            <a:r>
              <a:rPr kumimoji="1" lang="ja-JP" altLang="ja-JP" sz="1200" kern="1200" dirty="0">
                <a:solidFill>
                  <a:schemeClr val="tx1"/>
                </a:solidFill>
                <a:effectLst/>
                <a:latin typeface="+mn-lt"/>
                <a:ea typeface="+mn-ea"/>
                <a:cs typeface="+mn-cs"/>
              </a:rPr>
              <a:t>プライベートもパブリックも、運用の自動化やシステム・リソースの調達や構成変更を簡単にしてくれる機能が備わっている点では同じです。アプリケーション毎にハードウェアを導入し運用管理する場合に比べて、遥かにシステム・リソースの調達や構築、構成変更や運用管理が容易になります。</a:t>
            </a: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仮想化は、このようなクラウド・コンピューティングを支える技術のひとつです。仮想化の技術を使えば、ハードウェア的な作業を必要とせず、システムの調達や構築が可能になります。ただ、</a:t>
            </a:r>
            <a:r>
              <a:rPr kumimoji="1" lang="ja-JP" altLang="en-US" sz="1200" kern="1200" dirty="0">
                <a:solidFill>
                  <a:schemeClr val="tx1"/>
                </a:solidFill>
                <a:effectLst/>
                <a:latin typeface="+mn-lt"/>
                <a:ea typeface="+mn-ea"/>
                <a:cs typeface="+mn-cs"/>
              </a:rPr>
              <a:t>仮想化の技術だけでは、</a:t>
            </a:r>
            <a:r>
              <a:rPr kumimoji="1" lang="ja-JP" altLang="ja-JP" sz="1200" kern="1200" dirty="0">
                <a:solidFill>
                  <a:schemeClr val="tx1"/>
                </a:solidFill>
                <a:effectLst/>
                <a:latin typeface="+mn-lt"/>
                <a:ea typeface="+mn-ea"/>
                <a:cs typeface="+mn-cs"/>
              </a:rPr>
              <a:t>調達や構築、運用管理に関わる様々な設定は、エンジニアが自分でやらなければなりません。クラウドは、これらを自動化することで、その負担を大幅に削減し、エンジニアの生産性を高めてくれます。なお、仮想化は、</a:t>
            </a:r>
            <a:r>
              <a:rPr kumimoji="1" lang="en-US" altLang="ja-JP" sz="1200" kern="1200" dirty="0" err="1">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のようにサーバーやストレージなどのシステム・インフラをサービスとして提供する場合には使われますが、</a:t>
            </a:r>
            <a:r>
              <a:rPr kumimoji="1" lang="en-US" altLang="ja-JP" sz="1200" kern="1200" dirty="0" err="1">
                <a:solidFill>
                  <a:schemeClr val="tx1"/>
                </a:solidFill>
                <a:effectLst/>
                <a:latin typeface="+mn-lt"/>
                <a:ea typeface="+mn-ea"/>
                <a:cs typeface="+mn-cs"/>
              </a:rPr>
              <a:t>PaaS</a:t>
            </a:r>
            <a:r>
              <a:rPr kumimoji="1" lang="ja-JP" altLang="ja-JP" sz="1200" kern="1200" dirty="0">
                <a:solidFill>
                  <a:schemeClr val="tx1"/>
                </a:solidFill>
                <a:effectLst/>
                <a:latin typeface="+mn-lt"/>
                <a:ea typeface="+mn-ea"/>
                <a:cs typeface="+mn-cs"/>
              </a:rPr>
              <a:t>や</a:t>
            </a:r>
            <a:r>
              <a:rPr kumimoji="1" lang="en-US" altLang="ja-JP" sz="1200" kern="1200" dirty="0" err="1">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のようにインフラを隠蔽し、ユーザーには意識させない使い方の場合は、他の方法で複数のテナントに共用させる仕組みが使われる場合が、一般的です。</a:t>
            </a:r>
          </a:p>
          <a:p>
            <a:r>
              <a:rPr kumimoji="1" lang="ja-JP" altLang="ja-JP" sz="1200" kern="1200" dirty="0">
                <a:solidFill>
                  <a:schemeClr val="tx1"/>
                </a:solidFill>
                <a:effectLst/>
                <a:latin typeface="+mn-lt"/>
                <a:ea typeface="+mn-ea"/>
                <a:cs typeface="+mn-cs"/>
              </a:rPr>
              <a:t>このクラウドを機能や役割に応じて組み合わせる利用形態を「ハイブリッド・クラウド」と呼んでいます。両者は、個別独立して運用されますが、使われる技術基盤を標準化された共通の仕組みで作っておければ、データとアプリケーションを容易に移動し、負荷や役割に応じて使い分けることができます。例えば、セキュリティ的に慎重に管理しなければならいデータやアプリケーションは、プライベート・クラウドを使い、汎用的でグローバルなネットワークが必要となるアプリケーションはパブリック・クラウドを使い、両者を必要に応じて連携するなどの使い方です。</a:t>
            </a:r>
          </a:p>
          <a:p>
            <a:r>
              <a:rPr kumimoji="1" lang="ja-JP" altLang="ja-JP" sz="1200" kern="1200" dirty="0">
                <a:solidFill>
                  <a:schemeClr val="tx1"/>
                </a:solidFill>
                <a:effectLst/>
                <a:latin typeface="+mn-lt"/>
                <a:ea typeface="+mn-ea"/>
                <a:cs typeface="+mn-cs"/>
              </a:rPr>
              <a:t>このようなクラウドを構築するために必要な機能を集めたオープンソースのパッケージ・ソフトウェアとして、</a:t>
            </a:r>
            <a:r>
              <a:rPr kumimoji="1" lang="en-US" altLang="ja-JP" sz="1200" kern="1200" dirty="0" err="1">
                <a:solidFill>
                  <a:schemeClr val="tx1"/>
                </a:solidFill>
                <a:effectLst/>
                <a:latin typeface="+mn-lt"/>
                <a:ea typeface="+mn-ea"/>
                <a:cs typeface="+mn-cs"/>
              </a:rPr>
              <a:t>OpenStack</a:t>
            </a:r>
            <a:r>
              <a:rPr kumimoji="1" lang="ja-JP" altLang="ja-JP" sz="1200" kern="1200" dirty="0">
                <a:solidFill>
                  <a:schemeClr val="tx1"/>
                </a:solidFill>
                <a:effectLst/>
                <a:latin typeface="+mn-lt"/>
                <a:ea typeface="+mn-ea"/>
                <a:cs typeface="+mn-cs"/>
              </a:rPr>
              <a:t>や</a:t>
            </a:r>
            <a:r>
              <a:rPr kumimoji="1" lang="en-US" altLang="ja-JP" sz="1200" kern="1200" dirty="0" err="1">
                <a:solidFill>
                  <a:schemeClr val="tx1"/>
                </a:solidFill>
                <a:effectLst/>
                <a:latin typeface="+mn-lt"/>
                <a:ea typeface="+mn-ea"/>
                <a:cs typeface="+mn-cs"/>
              </a:rPr>
              <a:t>CloudStack</a:t>
            </a:r>
            <a:r>
              <a:rPr kumimoji="1" lang="ja-JP" altLang="ja-JP" sz="1200" kern="1200" dirty="0">
                <a:solidFill>
                  <a:schemeClr val="tx1"/>
                </a:solidFill>
                <a:effectLst/>
                <a:latin typeface="+mn-lt"/>
                <a:ea typeface="+mn-ea"/>
                <a:cs typeface="+mn-cs"/>
              </a:rPr>
              <a:t>などがあります。これらを使うことで、クラウド基盤の構築が容易になるだけではなく、パブリックとプライベートで同じものを使っていれば、ハイブリット・クラウドの実現も容易になります。</a:t>
            </a:r>
          </a:p>
          <a:p>
            <a:r>
              <a:rPr kumimoji="1" lang="ja-JP" altLang="ja-JP" sz="1200" kern="1200" dirty="0">
                <a:solidFill>
                  <a:schemeClr val="tx1"/>
                </a:solidFill>
                <a:effectLst/>
                <a:latin typeface="+mn-lt"/>
                <a:ea typeface="+mn-ea"/>
                <a:cs typeface="+mn-cs"/>
              </a:rPr>
              <a:t>また、異なるパブリック・クラウド、例えば、</a:t>
            </a:r>
            <a:r>
              <a:rPr kumimoji="1" lang="en-US" altLang="ja-JP" sz="1200" kern="1200" dirty="0">
                <a:solidFill>
                  <a:schemeClr val="tx1"/>
                </a:solidFill>
                <a:effectLst/>
                <a:latin typeface="+mn-lt"/>
                <a:ea typeface="+mn-ea"/>
                <a:cs typeface="+mn-cs"/>
              </a:rPr>
              <a:t>Amazon Web Services</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Google Cloud Platform</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Microsoft Windows Azure Platform</a:t>
            </a:r>
            <a:r>
              <a:rPr kumimoji="1" lang="ja-JP" altLang="ja-JP" sz="1200" kern="1200" dirty="0">
                <a:solidFill>
                  <a:schemeClr val="tx1"/>
                </a:solidFill>
                <a:effectLst/>
                <a:latin typeface="+mn-lt"/>
                <a:ea typeface="+mn-ea"/>
                <a:cs typeface="+mn-cs"/>
              </a:rPr>
              <a:t>などには、それぞれに得意とする機能やサービスがありますが、これらを目的に応じて組合せ、自分達にとって最適なサービスを実現するクラウドの利用形態を「マルチ・クラウド」と呼びます。</a:t>
            </a:r>
          </a:p>
          <a:p>
            <a:r>
              <a:rPr kumimoji="1" lang="ja-JP" altLang="ja-JP" sz="1200" kern="1200" dirty="0">
                <a:solidFill>
                  <a:schemeClr val="tx1"/>
                </a:solidFill>
                <a:effectLst/>
                <a:latin typeface="+mn-lt"/>
                <a:ea typeface="+mn-ea"/>
                <a:cs typeface="+mn-cs"/>
              </a:rPr>
              <a:t>ユーザーにとって大切なことは、自分達にとって機能やコスト、使い勝手において最適なサービスを実現することです。その背後でどのようなシステムが使われるかは、必ずしも重要なことではありません。システムを提供し、その管理を担う人たちは、パブリック・クラウドやプライベート・クラウド、ハイブリッド・クラウドやマルチ・クラウドを使い分けてゆくことが大切になり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57</a:t>
            </a:fld>
            <a:endParaRPr kumimoji="1" lang="ja-JP" altLang="en-US"/>
          </a:p>
        </p:txBody>
      </p:sp>
    </p:spTree>
    <p:extLst>
      <p:ext uri="{BB962C8B-B14F-4D97-AF65-F5344CB8AC3E}">
        <p14:creationId xmlns:p14="http://schemas.microsoft.com/office/powerpoint/2010/main" val="18698195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pPr defTabSz="913232"/>
            <a:fld id="{891BF3F3-59E7-4536-AAC4-888C84177443}" type="slidenum">
              <a:rPr lang="ja-JP" altLang="en-US" smtClean="0"/>
              <a:pPr defTabSz="913232"/>
              <a:t>58</a:t>
            </a:fld>
            <a:endParaRPr lang="en-US" altLang="ja-JP"/>
          </a:p>
        </p:txBody>
      </p:sp>
      <p:sp>
        <p:nvSpPr>
          <p:cNvPr id="30722" name="Rectangle 2"/>
          <p:cNvSpPr>
            <a:spLocks noGrp="1" noRot="1" noChangeAspect="1" noChangeArrowheads="1" noTextEdit="1"/>
          </p:cNvSpPr>
          <p:nvPr>
            <p:ph type="sldImg"/>
          </p:nvPr>
        </p:nvSpPr>
        <p:spPr>
          <a:xfrm>
            <a:off x="1144588" y="687388"/>
            <a:ext cx="4568825" cy="3427412"/>
          </a:xfrm>
          <a:ln/>
        </p:spPr>
      </p:sp>
      <p:sp>
        <p:nvSpPr>
          <p:cNvPr id="30723" name="Rectangle 3"/>
          <p:cNvSpPr>
            <a:spLocks noGrp="1" noChangeArrowheads="1"/>
          </p:cNvSpPr>
          <p:nvPr>
            <p:ph type="body" idx="1"/>
          </p:nvPr>
        </p:nvSpPr>
        <p:spPr>
          <a:xfrm>
            <a:off x="685958" y="4343112"/>
            <a:ext cx="5486084" cy="4114221"/>
          </a:xfrm>
          <a:noFill/>
          <a:ln/>
        </p:spPr>
        <p:txBody>
          <a:bodyPr/>
          <a:lstStyle/>
          <a:p>
            <a:r>
              <a:rPr kumimoji="1" lang="ja-JP" altLang="ja-JP" sz="1200" kern="1200" dirty="0">
                <a:solidFill>
                  <a:schemeClr val="tx1"/>
                </a:solidFill>
                <a:effectLst/>
                <a:latin typeface="+mn-lt"/>
                <a:ea typeface="+mn-ea"/>
                <a:cs typeface="+mn-cs"/>
              </a:rPr>
              <a:t>次に、</a:t>
            </a:r>
            <a:r>
              <a:rPr kumimoji="1" lang="en-US" altLang="ja-JP" sz="1200" kern="1200" dirty="0">
                <a:solidFill>
                  <a:schemeClr val="tx1"/>
                </a:solidFill>
                <a:effectLst/>
                <a:latin typeface="+mn-lt"/>
                <a:ea typeface="+mn-ea"/>
                <a:cs typeface="+mn-cs"/>
              </a:rPr>
              <a:t>NIST</a:t>
            </a:r>
            <a:r>
              <a:rPr kumimoji="1" lang="ja-JP" altLang="ja-JP" sz="1200" kern="1200" dirty="0">
                <a:solidFill>
                  <a:schemeClr val="tx1"/>
                </a:solidFill>
                <a:effectLst/>
                <a:latin typeface="+mn-lt"/>
                <a:ea typeface="+mn-ea"/>
                <a:cs typeface="+mn-cs"/>
              </a:rPr>
              <a:t>のクラウドの定義で述べられている「</a:t>
            </a:r>
            <a:r>
              <a:rPr kumimoji="1" lang="en-US" altLang="ja-JP" sz="1200" kern="1200" dirty="0">
                <a:solidFill>
                  <a:schemeClr val="tx1"/>
                </a:solidFill>
                <a:effectLst/>
                <a:latin typeface="+mn-lt"/>
                <a:ea typeface="+mn-ea"/>
                <a:cs typeface="+mn-cs"/>
              </a:rPr>
              <a:t>5</a:t>
            </a:r>
            <a:r>
              <a:rPr kumimoji="1" lang="ja-JP" altLang="ja-JP" sz="1200" kern="1200" dirty="0">
                <a:solidFill>
                  <a:schemeClr val="tx1"/>
                </a:solidFill>
                <a:effectLst/>
                <a:latin typeface="+mn-lt"/>
                <a:ea typeface="+mn-ea"/>
                <a:cs typeface="+mn-cs"/>
              </a:rPr>
              <a:t>つの必須の特徴</a:t>
            </a:r>
            <a:r>
              <a:rPr kumimoji="1" lang="en-US" altLang="ja-JP" sz="1200" kern="1200" dirty="0">
                <a:solidFill>
                  <a:schemeClr val="tx1"/>
                </a:solidFill>
                <a:effectLst/>
                <a:latin typeface="+mn-lt"/>
                <a:ea typeface="+mn-ea"/>
                <a:cs typeface="+mn-cs"/>
              </a:rPr>
              <a:t>(Five Essential Characteristics)</a:t>
            </a:r>
            <a:r>
              <a:rPr kumimoji="1" lang="ja-JP" altLang="ja-JP" sz="1200" kern="1200" dirty="0">
                <a:solidFill>
                  <a:schemeClr val="tx1"/>
                </a:solidFill>
                <a:effectLst/>
                <a:latin typeface="+mn-lt"/>
                <a:ea typeface="+mn-ea"/>
                <a:cs typeface="+mn-cs"/>
              </a:rPr>
              <a:t>について、説明しましょう。</a:t>
            </a:r>
          </a:p>
          <a:p>
            <a:pPr lvl="0"/>
            <a:r>
              <a:rPr kumimoji="1" lang="ja-JP" altLang="ja-JP" sz="1200" b="1" kern="1200" dirty="0">
                <a:solidFill>
                  <a:schemeClr val="tx1"/>
                </a:solidFill>
                <a:effectLst/>
                <a:latin typeface="+mn-lt"/>
                <a:ea typeface="+mn-ea"/>
                <a:cs typeface="+mn-cs"/>
              </a:rPr>
              <a:t>オンデマンド・セルフサービス </a:t>
            </a:r>
            <a:r>
              <a:rPr kumimoji="1" lang="ja-JP" altLang="ja-JP" sz="1200" kern="1200" dirty="0">
                <a:solidFill>
                  <a:schemeClr val="tx1"/>
                </a:solidFill>
                <a:effectLst/>
                <a:latin typeface="+mn-lt"/>
                <a:ea typeface="+mn-ea"/>
                <a:cs typeface="+mn-cs"/>
              </a:rPr>
              <a:t>： ユーザーが</a:t>
            </a:r>
            <a:r>
              <a:rPr kumimoji="1" lang="en-US" altLang="ja-JP" sz="1200" kern="1200" dirty="0">
                <a:solidFill>
                  <a:schemeClr val="tx1"/>
                </a:solidFill>
                <a:effectLst/>
                <a:latin typeface="+mn-lt"/>
                <a:ea typeface="+mn-ea"/>
                <a:cs typeface="+mn-cs"/>
              </a:rPr>
              <a:t>Web</a:t>
            </a:r>
            <a:r>
              <a:rPr kumimoji="1" lang="ja-JP" altLang="ja-JP" sz="1200" kern="1200" dirty="0">
                <a:solidFill>
                  <a:schemeClr val="tx1"/>
                </a:solidFill>
                <a:effectLst/>
                <a:latin typeface="+mn-lt"/>
                <a:ea typeface="+mn-ea"/>
                <a:cs typeface="+mn-cs"/>
              </a:rPr>
              <a:t>画面（セルフサービス・ポータル）からシステムの調達や各種設定を行うと人手を介することなく自動で実行してくれる仕組みを備えていること。</a:t>
            </a:r>
          </a:p>
          <a:p>
            <a:pPr lvl="0"/>
            <a:r>
              <a:rPr kumimoji="1" lang="ja-JP" altLang="ja-JP" sz="1200" b="1" kern="1200" dirty="0">
                <a:solidFill>
                  <a:schemeClr val="tx1"/>
                </a:solidFill>
                <a:effectLst/>
                <a:latin typeface="+mn-lt"/>
                <a:ea typeface="+mn-ea"/>
                <a:cs typeface="+mn-cs"/>
              </a:rPr>
              <a:t>幅広いネットワークアクセス </a:t>
            </a:r>
            <a:r>
              <a:rPr kumimoji="1" lang="en-US" altLang="ja-JP" sz="1200" kern="1200" dirty="0">
                <a:solidFill>
                  <a:schemeClr val="tx1"/>
                </a:solidFill>
                <a:effectLst/>
                <a:latin typeface="+mn-lt"/>
                <a:ea typeface="+mn-ea"/>
                <a:cs typeface="+mn-cs"/>
              </a:rPr>
              <a:t>: PC</a:t>
            </a:r>
            <a:r>
              <a:rPr kumimoji="1" lang="ja-JP" altLang="ja-JP" sz="1200" kern="1200" dirty="0">
                <a:solidFill>
                  <a:schemeClr val="tx1"/>
                </a:solidFill>
                <a:effectLst/>
                <a:latin typeface="+mn-lt"/>
                <a:ea typeface="+mn-ea"/>
                <a:cs typeface="+mn-cs"/>
              </a:rPr>
              <a:t>だけではない様々なデバイスから利用できること。</a:t>
            </a:r>
          </a:p>
          <a:p>
            <a:pPr lvl="0"/>
            <a:r>
              <a:rPr kumimoji="1" lang="ja-JP" altLang="ja-JP" sz="1200" b="1" kern="1200" dirty="0">
                <a:solidFill>
                  <a:schemeClr val="tx1"/>
                </a:solidFill>
                <a:effectLst/>
                <a:latin typeface="+mn-lt"/>
                <a:ea typeface="+mn-ea"/>
                <a:cs typeface="+mn-cs"/>
              </a:rPr>
              <a:t>リソースの共有 </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複数のユーザーでシステム資源を共有し、融通し合える仕組みを備えていること。</a:t>
            </a:r>
          </a:p>
          <a:p>
            <a:pPr lvl="0"/>
            <a:r>
              <a:rPr kumimoji="1" lang="ja-JP" altLang="ja-JP" sz="1200" b="1" kern="1200" dirty="0">
                <a:solidFill>
                  <a:schemeClr val="tx1"/>
                </a:solidFill>
                <a:effectLst/>
                <a:latin typeface="+mn-lt"/>
                <a:ea typeface="+mn-ea"/>
                <a:cs typeface="+mn-cs"/>
              </a:rPr>
              <a:t>迅速な拡張性 </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ユーザーの要求に応じて、システムの拡張や縮小を即座に行えること。</a:t>
            </a:r>
          </a:p>
          <a:p>
            <a:pPr lvl="0"/>
            <a:r>
              <a:rPr kumimoji="1" lang="ja-JP" altLang="ja-JP" sz="1200" b="1" kern="1200" dirty="0">
                <a:solidFill>
                  <a:schemeClr val="tx1"/>
                </a:solidFill>
                <a:effectLst/>
                <a:latin typeface="+mn-lt"/>
                <a:ea typeface="+mn-ea"/>
                <a:cs typeface="+mn-cs"/>
              </a:rPr>
              <a:t>サービスが計測可能・従量課金 </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サービスの利用量、例えば</a:t>
            </a:r>
            <a:r>
              <a:rPr kumimoji="1" lang="en-US" altLang="ja-JP" sz="1200" kern="1200" dirty="0">
                <a:solidFill>
                  <a:schemeClr val="tx1"/>
                </a:solidFill>
                <a:effectLst/>
                <a:latin typeface="+mn-lt"/>
                <a:ea typeface="+mn-ea"/>
                <a:cs typeface="+mn-cs"/>
              </a:rPr>
              <a:t>CPU</a:t>
            </a:r>
            <a:r>
              <a:rPr kumimoji="1" lang="ja-JP" altLang="ja-JP" sz="1200" kern="1200" dirty="0">
                <a:solidFill>
                  <a:schemeClr val="tx1"/>
                </a:solidFill>
                <a:effectLst/>
                <a:latin typeface="+mn-lt"/>
                <a:ea typeface="+mn-ea"/>
                <a:cs typeface="+mn-cs"/>
              </a:rPr>
              <a:t>やストレージをどれくらい使ったかを電気料金のように計測できる仕組みを持ち、それによって従量課金（使った分だけの支払い）が可能であること。</a:t>
            </a:r>
          </a:p>
          <a:p>
            <a:r>
              <a:rPr kumimoji="1" lang="ja-JP" altLang="ja-JP" sz="1200" kern="1200" dirty="0">
                <a:solidFill>
                  <a:schemeClr val="tx1"/>
                </a:solidFill>
                <a:effectLst/>
                <a:latin typeface="+mn-lt"/>
                <a:ea typeface="+mn-ea"/>
                <a:cs typeface="+mn-cs"/>
              </a:rPr>
              <a:t>これらを実現するため、システム資源をソフトウェア的な設定だけで構築や変更できる「仮想化」、人手をかけずに運用管理できる「運用の自動化」、ユーザーに難しい設定をさせないための「調達の自動化」の技術が使われています。</a:t>
            </a:r>
          </a:p>
          <a:p>
            <a:r>
              <a:rPr kumimoji="1" lang="ja-JP" altLang="ja-JP" sz="1200" kern="1200" dirty="0">
                <a:solidFill>
                  <a:schemeClr val="tx1"/>
                </a:solidFill>
                <a:effectLst/>
                <a:latin typeface="+mn-lt"/>
                <a:ea typeface="+mn-ea"/>
                <a:cs typeface="+mn-cs"/>
              </a:rPr>
              <a:t>これを事業者が設置・運用し、ネット越しにサービスとして提供するのがパブリック・クラウド、自社で設置・運用し、自社内だけで使用するのがプライベート・クラウドです。</a:t>
            </a:r>
          </a:p>
          <a:p>
            <a:r>
              <a:rPr kumimoji="1" lang="ja-JP" altLang="ja-JP" sz="1200" kern="1200" dirty="0">
                <a:solidFill>
                  <a:schemeClr val="tx1"/>
                </a:solidFill>
                <a:effectLst/>
                <a:latin typeface="+mn-lt"/>
                <a:ea typeface="+mn-ea"/>
                <a:cs typeface="+mn-cs"/>
              </a:rPr>
              <a:t>これにより、徹底して人的な介在を排除し、人的ミスの排除、調達や変更の高速化、運用管理の負担軽減を実現し、人件費を削減、テクノロジーの進化に伴うコストパフォーマンスの改善を長期継続的に提供し続けようとしているのです。</a:t>
            </a:r>
          </a:p>
          <a:p>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5</a:t>
            </a:r>
            <a:r>
              <a:rPr kumimoji="1" lang="ja-JP" altLang="ja-JP" sz="1200" kern="1200" dirty="0">
                <a:solidFill>
                  <a:schemeClr val="tx1"/>
                </a:solidFill>
                <a:effectLst/>
                <a:latin typeface="+mn-lt"/>
                <a:ea typeface="+mn-ea"/>
                <a:cs typeface="+mn-cs"/>
              </a:rPr>
              <a:t>つの必須の特徴」は、クラウド・コンピューティングの本質的な価値を実現する要件と言えるでしょう。</a:t>
            </a:r>
          </a:p>
          <a:p>
            <a:r>
              <a:rPr kumimoji="1" lang="en-US" altLang="ja-JP" sz="1200" kern="1200" dirty="0">
                <a:solidFill>
                  <a:schemeClr val="tx1"/>
                </a:solidFill>
                <a:effectLst/>
                <a:latin typeface="+mn-lt"/>
                <a:ea typeface="+mn-ea"/>
                <a:cs typeface="+mn-cs"/>
              </a:rPr>
              <a:t/>
            </a:r>
            <a:br>
              <a:rPr kumimoji="1" lang="en-US" altLang="ja-JP" sz="1200" kern="1200" dirty="0">
                <a:solidFill>
                  <a:schemeClr val="tx1"/>
                </a:solidFill>
                <a:effectLst/>
                <a:latin typeface="+mn-lt"/>
                <a:ea typeface="+mn-ea"/>
                <a:cs typeface="+mn-cs"/>
              </a:rPr>
            </a:br>
            <a:endParaRPr lang="ja-JP" altLang="en-US" dirty="0"/>
          </a:p>
        </p:txBody>
      </p:sp>
    </p:spTree>
    <p:extLst>
      <p:ext uri="{BB962C8B-B14F-4D97-AF65-F5344CB8AC3E}">
        <p14:creationId xmlns:p14="http://schemas.microsoft.com/office/powerpoint/2010/main" val="1472299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【図解】コレ一枚で分かるクラウド・コンピューティングのビジネス・モデル</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クラウド・コンピューティングをビジネス・モデルとして捉えてみると、「システム資源の共同購買」の仕組みと、それを容易に利用できるようにするための「サービス化」の仕組みの組合せと考えることができる。</a:t>
            </a:r>
          </a:p>
          <a:p>
            <a:r>
              <a:rPr kumimoji="1" lang="ja-JP" altLang="ja-JP" sz="1200" kern="1200" dirty="0">
                <a:solidFill>
                  <a:schemeClr val="tx1"/>
                </a:solidFill>
                <a:effectLst/>
                <a:latin typeface="+mn-lt"/>
                <a:ea typeface="+mn-ea"/>
                <a:cs typeface="+mn-cs"/>
              </a:rPr>
              <a:t>「システム資源の共同購買」とは、一社あるいはひとつの組織でシステム資源を調達するのではなく、共同で大量購入し調達コストを下げると共に、共用することで設備や運用管理のコストを低減しようということだ。そのため、システム機器類の徹底した標準化をすすめ大量購買することで低コストでの調達を実現し、運用管理負担の低減を図っている。</a:t>
            </a:r>
          </a:p>
          <a:p>
            <a:r>
              <a:rPr kumimoji="1" lang="ja-JP" altLang="ja-JP" sz="1200" kern="1200" dirty="0">
                <a:solidFill>
                  <a:schemeClr val="tx1"/>
                </a:solidFill>
                <a:effectLst/>
                <a:latin typeface="+mn-lt"/>
                <a:ea typeface="+mn-ea"/>
                <a:cs typeface="+mn-cs"/>
              </a:rPr>
              <a:t>例えば、</a:t>
            </a:r>
            <a:r>
              <a:rPr kumimoji="1" lang="en-US" altLang="ja-JP" sz="1200" kern="1200" dirty="0">
                <a:solidFill>
                  <a:schemeClr val="tx1"/>
                </a:solidFill>
                <a:effectLst/>
                <a:latin typeface="+mn-lt"/>
                <a:ea typeface="+mn-ea"/>
                <a:cs typeface="+mn-cs"/>
              </a:rPr>
              <a:t>AWS</a:t>
            </a:r>
            <a:r>
              <a:rPr kumimoji="1" lang="ja-JP" altLang="ja-JP" sz="1200" kern="1200" dirty="0">
                <a:solidFill>
                  <a:schemeClr val="tx1"/>
                </a:solidFill>
                <a:effectLst/>
                <a:latin typeface="+mn-lt"/>
                <a:ea typeface="+mn-ea"/>
                <a:cs typeface="+mn-cs"/>
              </a:rPr>
              <a:t>の場合、数百万台のサーバーを保有していると言われているが、サーバーの故障や老朽化に伴う入れ替えや追加増設を考えると、年間十数万台から数十万台のサーバーを購入していると考えられる。世界におけるサーバーの年間出荷台数が、</a:t>
            </a:r>
            <a:r>
              <a:rPr kumimoji="1" lang="en-US" altLang="ja-JP" sz="1200" kern="1200" dirty="0">
                <a:solidFill>
                  <a:schemeClr val="tx1"/>
                </a:solidFill>
                <a:effectLst/>
                <a:latin typeface="+mn-lt"/>
                <a:ea typeface="+mn-ea"/>
                <a:cs typeface="+mn-cs"/>
              </a:rPr>
              <a:t>1000</a:t>
            </a:r>
            <a:r>
              <a:rPr kumimoji="1" lang="ja-JP" altLang="ja-JP" sz="1200" kern="1200" dirty="0">
                <a:solidFill>
                  <a:schemeClr val="tx1"/>
                </a:solidFill>
                <a:effectLst/>
                <a:latin typeface="+mn-lt"/>
                <a:ea typeface="+mn-ea"/>
                <a:cs typeface="+mn-cs"/>
              </a:rPr>
              <a:t>万台程度であることから考えると、その多さは驚異的と言えるだろう。当然、市販品を購入することはなく、</a:t>
            </a:r>
            <a:r>
              <a:rPr kumimoji="1" lang="en-US" altLang="ja-JP" sz="1200" kern="1200" dirty="0">
                <a:solidFill>
                  <a:schemeClr val="tx1"/>
                </a:solidFill>
                <a:effectLst/>
                <a:latin typeface="+mn-lt"/>
                <a:ea typeface="+mn-ea"/>
                <a:cs typeface="+mn-cs"/>
              </a:rPr>
              <a:t>ODM</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Original Design Manufacturing</a:t>
            </a:r>
            <a:r>
              <a:rPr kumimoji="1" lang="ja-JP" altLang="ja-JP" sz="1200" kern="1200" dirty="0">
                <a:solidFill>
                  <a:schemeClr val="tx1"/>
                </a:solidFill>
                <a:effectLst/>
                <a:latin typeface="+mn-lt"/>
                <a:ea typeface="+mn-ea"/>
                <a:cs typeface="+mn-cs"/>
              </a:rPr>
              <a:t>）での調達となることから、量産効果も期待できさらに低コストでの調達を実現している。</a:t>
            </a:r>
          </a:p>
          <a:p>
            <a:r>
              <a:rPr kumimoji="1" lang="en-US" altLang="ja-JP" sz="1200" u="sng" kern="1200" dirty="0">
                <a:solidFill>
                  <a:schemeClr val="tx1"/>
                </a:solidFill>
                <a:effectLst/>
                <a:latin typeface="+mn-lt"/>
                <a:ea typeface="+mn-ea"/>
                <a:cs typeface="+mn-cs"/>
                <a:hlinkClick r:id="rId3"/>
              </a:rPr>
              <a:t>http://itpro.nikkeibp.co.jp/atcl/news/14/112001992/</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また、多くの企業との共同利用となることから負荷の分散や平準化が期待できる。そのため、企業が個別に調達することに比べ調達台数の抑制も期待でき、低コスト化にも貢献していると考えられる。</a:t>
            </a:r>
          </a:p>
          <a:p>
            <a:r>
              <a:rPr kumimoji="1" lang="ja-JP" altLang="ja-JP" sz="1200" kern="1200" dirty="0">
                <a:solidFill>
                  <a:schemeClr val="tx1"/>
                </a:solidFill>
                <a:effectLst/>
                <a:latin typeface="+mn-lt"/>
                <a:ea typeface="+mn-ea"/>
                <a:cs typeface="+mn-cs"/>
              </a:rPr>
              <a:t>一方、「サービス化」は、このシステム資源をサービスとして利用できることだ。つまり、物理的な作業を伴わずソフトウェアの設定だけでシステム資源の調達や構成変更を可能にしている。これを支えている仕組みが、</a:t>
            </a:r>
            <a:r>
              <a:rPr kumimoji="1" lang="en-US" altLang="ja-JP" sz="1200" kern="1200" dirty="0">
                <a:solidFill>
                  <a:schemeClr val="tx1"/>
                </a:solidFill>
                <a:effectLst/>
                <a:latin typeface="+mn-lt"/>
                <a:ea typeface="+mn-ea"/>
                <a:cs typeface="+mn-cs"/>
              </a:rPr>
              <a:t>SDI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Software-Defined </a:t>
            </a:r>
            <a:r>
              <a:rPr kumimoji="1" lang="en-US" altLang="ja-JP" sz="1200" kern="1200" dirty="0" err="1">
                <a:solidFill>
                  <a:schemeClr val="tx1"/>
                </a:solidFill>
                <a:effectLst/>
                <a:latin typeface="+mn-lt"/>
                <a:ea typeface="+mn-ea"/>
                <a:cs typeface="+mn-cs"/>
              </a:rPr>
              <a:t>Inftastracture</a:t>
            </a:r>
            <a:r>
              <a:rPr kumimoji="1" lang="ja-JP" altLang="ja-JP" sz="1200" kern="1200" dirty="0">
                <a:solidFill>
                  <a:schemeClr val="tx1"/>
                </a:solidFill>
                <a:effectLst/>
                <a:latin typeface="+mn-lt"/>
                <a:ea typeface="+mn-ea"/>
                <a:cs typeface="+mn-cs"/>
              </a:rPr>
              <a:t>）の技術だ。こちらについては、昨日の記事を参考にしていだきたい。</a:t>
            </a:r>
          </a:p>
          <a:p>
            <a:r>
              <a:rPr kumimoji="1" lang="en-US" altLang="ja-JP" sz="1200" kern="1200" dirty="0">
                <a:solidFill>
                  <a:schemeClr val="tx1"/>
                </a:solidFill>
                <a:effectLst/>
                <a:latin typeface="+mn-lt"/>
                <a:ea typeface="+mn-ea"/>
                <a:cs typeface="+mn-cs"/>
              </a:rPr>
              <a:t>&gt;&gt; </a:t>
            </a:r>
            <a:r>
              <a:rPr kumimoji="1" lang="ja-JP" altLang="ja-JP" sz="1200" kern="1200" dirty="0">
                <a:solidFill>
                  <a:schemeClr val="tx1"/>
                </a:solidFill>
                <a:effectLst/>
                <a:latin typeface="+mn-lt"/>
                <a:ea typeface="+mn-ea"/>
                <a:cs typeface="+mn-cs"/>
              </a:rPr>
              <a:t>【図解】コレ</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枚で分かる</a:t>
            </a:r>
            <a:r>
              <a:rPr kumimoji="1" lang="en-US" altLang="ja-JP" sz="1200" kern="1200" dirty="0">
                <a:solidFill>
                  <a:schemeClr val="tx1"/>
                </a:solidFill>
                <a:effectLst/>
                <a:latin typeface="+mn-lt"/>
                <a:ea typeface="+mn-ea"/>
                <a:cs typeface="+mn-cs"/>
              </a:rPr>
              <a:t>SDI</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http://</a:t>
            </a:r>
            <a:r>
              <a:rPr kumimoji="1" lang="en-US" altLang="ja-JP" sz="1200" kern="1200" dirty="0" err="1">
                <a:solidFill>
                  <a:schemeClr val="tx1"/>
                </a:solidFill>
                <a:effectLst/>
                <a:latin typeface="+mn-lt"/>
                <a:ea typeface="+mn-ea"/>
                <a:cs typeface="+mn-cs"/>
              </a:rPr>
              <a:t>blogs.itmedia.co.jp</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itsolutionjuku</a:t>
            </a:r>
            <a:r>
              <a:rPr kumimoji="1" lang="en-US" altLang="ja-JP" sz="1200" kern="1200" dirty="0">
                <a:solidFill>
                  <a:schemeClr val="tx1"/>
                </a:solidFill>
                <a:effectLst/>
                <a:latin typeface="+mn-lt"/>
                <a:ea typeface="+mn-ea"/>
                <a:cs typeface="+mn-cs"/>
              </a:rPr>
              <a:t>/2015/05/</a:t>
            </a:r>
            <a:r>
              <a:rPr kumimoji="1" lang="en-US" altLang="ja-JP" sz="1200" kern="1200" dirty="0" err="1">
                <a:solidFill>
                  <a:schemeClr val="tx1"/>
                </a:solidFill>
                <a:effectLst/>
                <a:latin typeface="+mn-lt"/>
                <a:ea typeface="+mn-ea"/>
                <a:cs typeface="+mn-cs"/>
              </a:rPr>
              <a:t>sdi.html</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仕組みにより、運用や調達の自動化・自律化を実現し、必要な時に必要なリソースをオンデマンドで調達できるようにしている。さらに、従量課金により使った分だけの支払いとなることから、システム資源調達における初期投資リスクを回避することができる。</a:t>
            </a:r>
          </a:p>
          <a:p>
            <a:r>
              <a:rPr kumimoji="1" lang="ja-JP" altLang="ja-JP" sz="1200" kern="1200" dirty="0">
                <a:solidFill>
                  <a:schemeClr val="tx1"/>
                </a:solidFill>
                <a:effectLst/>
                <a:latin typeface="+mn-lt"/>
                <a:ea typeface="+mn-ea"/>
                <a:cs typeface="+mn-cs"/>
              </a:rPr>
              <a:t>クラウド・コンピューティングは、このような「システム資源の共同購買」と「サービス化」により、システム資源の低コストでの調達を実現し、変更への俊敏性を確保し、需要の変動にも即応できるスケラビリティを確保している。</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59</a:t>
            </a:fld>
            <a:endParaRPr kumimoji="1" lang="ja-JP" altLang="en-US"/>
          </a:p>
        </p:txBody>
      </p:sp>
    </p:spTree>
    <p:extLst>
      <p:ext uri="{BB962C8B-B14F-4D97-AF65-F5344CB8AC3E}">
        <p14:creationId xmlns:p14="http://schemas.microsoft.com/office/powerpoint/2010/main" val="103993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【図解】コレ一枚で分かる</a:t>
            </a:r>
            <a:r>
              <a:rPr kumimoji="1" lang="en-US" altLang="ja-JP" sz="1200" kern="1200" dirty="0">
                <a:solidFill>
                  <a:schemeClr val="tx1"/>
                </a:solidFill>
                <a:effectLst/>
                <a:latin typeface="+mn-lt"/>
                <a:ea typeface="+mn-ea"/>
                <a:cs typeface="+mn-cs"/>
              </a:rPr>
              <a:t>M2M</a:t>
            </a:r>
            <a:r>
              <a:rPr kumimoji="1" lang="ja-JP" altLang="ja-JP" sz="1200" kern="1200" dirty="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の違い</a:t>
            </a:r>
          </a:p>
          <a:p>
            <a:r>
              <a:rPr kumimoji="1" lang="ja-JP" altLang="ja-JP" sz="1200" kern="1200" dirty="0">
                <a:solidFill>
                  <a:schemeClr val="tx1"/>
                </a:solidFill>
                <a:effectLst/>
                <a:latin typeface="+mn-lt"/>
                <a:ea typeface="+mn-ea"/>
                <a:cs typeface="+mn-cs"/>
              </a:rPr>
              <a:t>モノにセンサーを組み込み、データを収集し監視するという仕組みは</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という言葉が登場する遙か以前からありました。</a:t>
            </a:r>
            <a:r>
              <a:rPr kumimoji="1" lang="en-US" altLang="ja-JP" sz="1200" kern="1200" dirty="0">
                <a:solidFill>
                  <a:schemeClr val="tx1"/>
                </a:solidFill>
                <a:effectLst/>
                <a:latin typeface="+mn-lt"/>
                <a:ea typeface="+mn-ea"/>
                <a:cs typeface="+mn-cs"/>
              </a:rPr>
              <a:t>1964</a:t>
            </a:r>
            <a:r>
              <a:rPr kumimoji="1" lang="ja-JP" altLang="ja-JP" sz="1200" kern="1200" dirty="0">
                <a:solidFill>
                  <a:schemeClr val="tx1"/>
                </a:solidFill>
                <a:effectLst/>
                <a:latin typeface="+mn-lt"/>
                <a:ea typeface="+mn-ea"/>
                <a:cs typeface="+mn-cs"/>
              </a:rPr>
              <a:t>年に開通した新幹線、</a:t>
            </a:r>
            <a:r>
              <a:rPr kumimoji="1" lang="en-US" altLang="ja-JP" sz="1200" kern="1200" dirty="0">
                <a:solidFill>
                  <a:schemeClr val="tx1"/>
                </a:solidFill>
                <a:effectLst/>
                <a:latin typeface="+mn-lt"/>
                <a:ea typeface="+mn-ea"/>
                <a:cs typeface="+mn-cs"/>
              </a:rPr>
              <a:t>1974</a:t>
            </a:r>
            <a:r>
              <a:rPr kumimoji="1" lang="ja-JP" altLang="ja-JP" sz="1200" kern="1200" dirty="0">
                <a:solidFill>
                  <a:schemeClr val="tx1"/>
                </a:solidFill>
                <a:effectLst/>
                <a:latin typeface="+mn-lt"/>
                <a:ea typeface="+mn-ea"/>
                <a:cs typeface="+mn-cs"/>
              </a:rPr>
              <a:t>年に運用が始まった「地域気象観測システム：アメダス」、</a:t>
            </a:r>
            <a:r>
              <a:rPr kumimoji="1" lang="en-US" altLang="ja-JP" sz="1200" kern="1200" dirty="0">
                <a:solidFill>
                  <a:schemeClr val="tx1"/>
                </a:solidFill>
                <a:effectLst/>
                <a:latin typeface="+mn-lt"/>
                <a:ea typeface="+mn-ea"/>
                <a:cs typeface="+mn-cs"/>
              </a:rPr>
              <a:t>1970</a:t>
            </a:r>
            <a:r>
              <a:rPr kumimoji="1" lang="ja-JP" altLang="ja-JP" sz="1200" kern="1200" dirty="0">
                <a:solidFill>
                  <a:schemeClr val="tx1"/>
                </a:solidFill>
                <a:effectLst/>
                <a:latin typeface="+mn-lt"/>
                <a:ea typeface="+mn-ea"/>
                <a:cs typeface="+mn-cs"/>
              </a:rPr>
              <a:t>年代に始まった生産設備の自動化などでも、同様の仕組みが使われていました。しかし、それらはどれも特定の業務目的に特化した仕組みで、他のサービスで再利用されるといったことは想定されていませんでした。このような仕組みは、やがて</a:t>
            </a:r>
            <a:r>
              <a:rPr kumimoji="1" lang="en-US" altLang="ja-JP" sz="1200" kern="1200" dirty="0">
                <a:solidFill>
                  <a:schemeClr val="tx1"/>
                </a:solidFill>
                <a:effectLst/>
                <a:latin typeface="+mn-lt"/>
                <a:ea typeface="+mn-ea"/>
                <a:cs typeface="+mn-cs"/>
              </a:rPr>
              <a:t>M2M (</a:t>
            </a:r>
            <a:r>
              <a:rPr kumimoji="1" lang="ja-JP" altLang="ja-JP" sz="1200" kern="1200" dirty="0">
                <a:solidFill>
                  <a:schemeClr val="tx1"/>
                </a:solidFill>
                <a:effectLst/>
                <a:latin typeface="+mn-lt"/>
                <a:ea typeface="+mn-ea"/>
                <a:cs typeface="+mn-cs"/>
              </a:rPr>
              <a:t>エム・ツー・エム：</a:t>
            </a:r>
            <a:r>
              <a:rPr kumimoji="1" lang="en-US" altLang="ja-JP" sz="1200" kern="1200" dirty="0">
                <a:solidFill>
                  <a:schemeClr val="tx1"/>
                </a:solidFill>
                <a:effectLst/>
                <a:latin typeface="+mn-lt"/>
                <a:ea typeface="+mn-ea"/>
                <a:cs typeface="+mn-cs"/>
              </a:rPr>
              <a:t>Machine to Machine)</a:t>
            </a:r>
            <a:r>
              <a:rPr kumimoji="1" lang="ja-JP" altLang="ja-JP" sz="1200" kern="1200" dirty="0">
                <a:solidFill>
                  <a:schemeClr val="tx1"/>
                </a:solidFill>
                <a:effectLst/>
                <a:latin typeface="+mn-lt"/>
                <a:ea typeface="+mn-ea"/>
                <a:cs typeface="+mn-cs"/>
              </a:rPr>
              <a:t>と呼ばれるようになります。</a:t>
            </a:r>
          </a:p>
          <a:p>
            <a:r>
              <a:rPr kumimoji="1" lang="ja-JP" altLang="ja-JP" sz="1200" kern="1200" dirty="0">
                <a:solidFill>
                  <a:schemeClr val="tx1"/>
                </a:solidFill>
                <a:effectLst/>
                <a:latin typeface="+mn-lt"/>
                <a:ea typeface="+mn-ea"/>
                <a:cs typeface="+mn-cs"/>
              </a:rPr>
              <a:t>その後、センサーやコンピューターの小型・高性能化、低価格化が進み、通信も高速・高性能化とともに料金が大幅に下がりました。また、インターネットやクラウドの普及とともに、</a:t>
            </a:r>
            <a:r>
              <a:rPr kumimoji="1" lang="en-US" altLang="ja-JP" sz="1200" kern="1200" dirty="0">
                <a:solidFill>
                  <a:schemeClr val="tx1"/>
                </a:solidFill>
                <a:effectLst/>
                <a:latin typeface="+mn-lt"/>
                <a:ea typeface="+mn-ea"/>
                <a:cs typeface="+mn-cs"/>
              </a:rPr>
              <a:t>M2M</a:t>
            </a:r>
            <a:r>
              <a:rPr kumimoji="1" lang="ja-JP" altLang="ja-JP" sz="1200" kern="1200" dirty="0">
                <a:solidFill>
                  <a:schemeClr val="tx1"/>
                </a:solidFill>
                <a:effectLst/>
                <a:latin typeface="+mn-lt"/>
                <a:ea typeface="+mn-ea"/>
                <a:cs typeface="+mn-cs"/>
              </a:rPr>
              <a:t>の適用領域は大きく拡がります。そして、様々な「モノ」がインターネットに接続され、さらにはモノ同士がお互いにつながるようになり、</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（アイ・オー・ティー：</a:t>
            </a:r>
            <a:r>
              <a:rPr kumimoji="1" lang="en-US" altLang="ja-JP" sz="1200" kern="1200" dirty="0">
                <a:solidFill>
                  <a:schemeClr val="tx1"/>
                </a:solidFill>
                <a:effectLst/>
                <a:latin typeface="+mn-lt"/>
                <a:ea typeface="+mn-ea"/>
                <a:cs typeface="+mn-cs"/>
              </a:rPr>
              <a:t>Internet of Things</a:t>
            </a:r>
            <a:r>
              <a:rPr kumimoji="1" lang="ja-JP" altLang="ja-JP" sz="1200" kern="1200" dirty="0">
                <a:solidFill>
                  <a:schemeClr val="tx1"/>
                </a:solidFill>
                <a:effectLst/>
                <a:latin typeface="+mn-lt"/>
                <a:ea typeface="+mn-ea"/>
                <a:cs typeface="+mn-cs"/>
              </a:rPr>
              <a:t>）という用語が</a:t>
            </a:r>
            <a:r>
              <a:rPr kumimoji="1" lang="en-US" altLang="ja-JP" sz="1200" kern="1200" dirty="0">
                <a:solidFill>
                  <a:schemeClr val="tx1"/>
                </a:solidFill>
                <a:effectLst/>
                <a:latin typeface="+mn-lt"/>
                <a:ea typeface="+mn-ea"/>
                <a:cs typeface="+mn-cs"/>
              </a:rPr>
              <a:t>M2M</a:t>
            </a:r>
            <a:r>
              <a:rPr kumimoji="1" lang="ja-JP" altLang="ja-JP" sz="1200" kern="1200" dirty="0">
                <a:solidFill>
                  <a:schemeClr val="tx1"/>
                </a:solidFill>
                <a:effectLst/>
                <a:latin typeface="+mn-lt"/>
                <a:ea typeface="+mn-ea"/>
                <a:cs typeface="+mn-cs"/>
              </a:rPr>
              <a:t>に置き換わるように広く使われるようになりました。</a:t>
            </a:r>
          </a:p>
          <a:p>
            <a:r>
              <a:rPr kumimoji="1" lang="ja-JP"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」という用語は、</a:t>
            </a:r>
            <a:r>
              <a:rPr kumimoji="1" lang="en-US" altLang="ja-JP" sz="1200" kern="1200" dirty="0">
                <a:solidFill>
                  <a:schemeClr val="tx1"/>
                </a:solidFill>
                <a:effectLst/>
                <a:latin typeface="+mn-lt"/>
                <a:ea typeface="+mn-ea"/>
                <a:cs typeface="+mn-cs"/>
              </a:rPr>
              <a:t>1999</a:t>
            </a:r>
            <a:r>
              <a:rPr kumimoji="1" lang="ja-JP" altLang="ja-JP" sz="1200" kern="1200" dirty="0">
                <a:solidFill>
                  <a:schemeClr val="tx1"/>
                </a:solidFill>
                <a:effectLst/>
                <a:latin typeface="+mn-lt"/>
                <a:ea typeface="+mn-ea"/>
                <a:cs typeface="+mn-cs"/>
              </a:rPr>
              <a:t>年に無線</a:t>
            </a:r>
            <a:r>
              <a:rPr kumimoji="1" lang="en-US" altLang="ja-JP" sz="1200" kern="1200" dirty="0">
                <a:solidFill>
                  <a:schemeClr val="tx1"/>
                </a:solidFill>
                <a:effectLst/>
                <a:latin typeface="+mn-lt"/>
                <a:ea typeface="+mn-ea"/>
                <a:cs typeface="+mn-cs"/>
              </a:rPr>
              <a:t>IC</a:t>
            </a:r>
            <a:r>
              <a:rPr kumimoji="1" lang="ja-JP" altLang="ja-JP" sz="1200" kern="1200" dirty="0">
                <a:solidFill>
                  <a:schemeClr val="tx1"/>
                </a:solidFill>
                <a:effectLst/>
                <a:latin typeface="+mn-lt"/>
                <a:ea typeface="+mn-ea"/>
                <a:cs typeface="+mn-cs"/>
              </a:rPr>
              <a:t>タグの専門家であるケビン・アシュトンが初めて使ったとされています。彼は、当初は無線</a:t>
            </a:r>
            <a:r>
              <a:rPr kumimoji="1" lang="en-US" altLang="ja-JP" sz="1200" kern="1200" dirty="0">
                <a:solidFill>
                  <a:schemeClr val="tx1"/>
                </a:solidFill>
                <a:effectLst/>
                <a:latin typeface="+mn-lt"/>
                <a:ea typeface="+mn-ea"/>
                <a:cs typeface="+mn-cs"/>
              </a:rPr>
              <a:t>IC</a:t>
            </a:r>
            <a:r>
              <a:rPr kumimoji="1" lang="ja-JP" altLang="ja-JP" sz="1200" kern="1200" dirty="0">
                <a:solidFill>
                  <a:schemeClr val="tx1"/>
                </a:solidFill>
                <a:effectLst/>
                <a:latin typeface="+mn-lt"/>
                <a:ea typeface="+mn-ea"/>
                <a:cs typeface="+mn-cs"/>
              </a:rPr>
              <a:t>タグを使った商品管理システムをインターネットに例えて使っていたようですが、商品だけではなく様々なモノをインターネットにつなぐ概念として、その後転用されたと言われています。</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がかつての</a:t>
            </a:r>
            <a:r>
              <a:rPr kumimoji="1" lang="en-US" altLang="ja-JP" sz="1200" kern="1200" dirty="0">
                <a:solidFill>
                  <a:schemeClr val="tx1"/>
                </a:solidFill>
                <a:effectLst/>
                <a:latin typeface="+mn-lt"/>
                <a:ea typeface="+mn-ea"/>
                <a:cs typeface="+mn-cs"/>
              </a:rPr>
              <a:t>M2M</a:t>
            </a:r>
            <a:r>
              <a:rPr kumimoji="1" lang="ja-JP" altLang="ja-JP" sz="1200" kern="1200" dirty="0">
                <a:solidFill>
                  <a:schemeClr val="tx1"/>
                </a:solidFill>
                <a:effectLst/>
                <a:latin typeface="+mn-lt"/>
                <a:ea typeface="+mn-ea"/>
                <a:cs typeface="+mn-cs"/>
              </a:rPr>
              <a:t>と本質的に違うのは、センサーを搭載した機械やモノの数が桁違いに多いことに加え、インターネットやクラウドというオープンな仕組みの上で使われ、自社以外の企業ともつながり、新たな組合せを生みだすことができることです。例えば、</a:t>
            </a:r>
          </a:p>
          <a:p>
            <a:pPr lvl="0"/>
            <a:r>
              <a:rPr kumimoji="1" lang="ja-JP" altLang="ja-JP" sz="1200" kern="1200" dirty="0">
                <a:solidFill>
                  <a:schemeClr val="tx1"/>
                </a:solidFill>
                <a:effectLst/>
                <a:latin typeface="+mn-lt"/>
                <a:ea typeface="+mn-ea"/>
                <a:cs typeface="+mn-cs"/>
              </a:rPr>
              <a:t>あなたが持っているスマートフォンの</a:t>
            </a:r>
            <a:r>
              <a:rPr kumimoji="1" lang="en-US" altLang="ja-JP" sz="1200" kern="1200" dirty="0">
                <a:solidFill>
                  <a:schemeClr val="tx1"/>
                </a:solidFill>
                <a:effectLst/>
                <a:latin typeface="+mn-lt"/>
                <a:ea typeface="+mn-ea"/>
                <a:cs typeface="+mn-cs"/>
              </a:rPr>
              <a:t>GPS</a:t>
            </a:r>
            <a:r>
              <a:rPr kumimoji="1" lang="ja-JP" altLang="ja-JP" sz="1200" kern="1200" dirty="0">
                <a:solidFill>
                  <a:schemeClr val="tx1"/>
                </a:solidFill>
                <a:effectLst/>
                <a:latin typeface="+mn-lt"/>
                <a:ea typeface="+mn-ea"/>
                <a:cs typeface="+mn-cs"/>
              </a:rPr>
              <a:t>を使えば自分の位置が分かります。そんな</a:t>
            </a:r>
            <a:r>
              <a:rPr kumimoji="1" lang="en-US" altLang="ja-JP" sz="1200" kern="1200" dirty="0">
                <a:solidFill>
                  <a:schemeClr val="tx1"/>
                </a:solidFill>
                <a:effectLst/>
                <a:latin typeface="+mn-lt"/>
                <a:ea typeface="+mn-ea"/>
                <a:cs typeface="+mn-cs"/>
              </a:rPr>
              <a:t>GPS</a:t>
            </a:r>
            <a:r>
              <a:rPr kumimoji="1" lang="ja-JP" altLang="ja-JP" sz="1200" kern="1200" dirty="0">
                <a:solidFill>
                  <a:schemeClr val="tx1"/>
                </a:solidFill>
                <a:effectLst/>
                <a:latin typeface="+mn-lt"/>
                <a:ea typeface="+mn-ea"/>
                <a:cs typeface="+mn-cs"/>
              </a:rPr>
              <a:t>のデータを大量に集め、その移動時間やルートを解析することで、地図上に「道路の渋滞状況」を表示させることができます。</a:t>
            </a:r>
          </a:p>
          <a:p>
            <a:pPr lvl="0"/>
            <a:r>
              <a:rPr kumimoji="1" lang="ja-JP" altLang="ja-JP" sz="1200" kern="1200" dirty="0">
                <a:solidFill>
                  <a:schemeClr val="tx1"/>
                </a:solidFill>
                <a:effectLst/>
                <a:latin typeface="+mn-lt"/>
                <a:ea typeface="+mn-ea"/>
                <a:cs typeface="+mn-cs"/>
              </a:rPr>
              <a:t>自動車に組み込まれたセンサーによって運転手の運転の仕方を分析し、運転手ごとに省エネ運転や安全運転のアドバイスを行うことができます。さらにそのデータを保険会社と共有することで、安全運転をしている運転手の保険料を割り引く自動車保険が登場しています。</a:t>
            </a:r>
          </a:p>
          <a:p>
            <a:pPr lvl="0"/>
            <a:r>
              <a:rPr kumimoji="1" lang="ja-JP" altLang="ja-JP" sz="1200" kern="1200" dirty="0">
                <a:solidFill>
                  <a:schemeClr val="tx1"/>
                </a:solidFill>
                <a:effectLst/>
                <a:latin typeface="+mn-lt"/>
                <a:ea typeface="+mn-ea"/>
                <a:cs typeface="+mn-cs"/>
              </a:rPr>
              <a:t>損保会社は、気象情報企業が集めた気象データを用いることで、将来における住宅や設備の損害請求を予測し、悪天候や災害が起こるリスクや影響を地域ごとに定量化することができます。そのリスク情報に基づいて、契約者個別の保険内容を組むことや財務上のリスクを減らすための取り組みができるようになります。</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また、天候の悪化が予想される地域を走行しているドライバーにスマートフォンから注意を促し、近辺のスターバックスでやり過ごすように促し、そのための割引クーポンを発行できるようになります。それによって、事故を未然に防ぎ保険料の支払いを減らすことができます。</a:t>
            </a:r>
          </a:p>
          <a:p>
            <a:r>
              <a:rPr kumimoji="1" lang="ja-JP" altLang="ja-JP" sz="1200" kern="1200" dirty="0">
                <a:solidFill>
                  <a:schemeClr val="tx1"/>
                </a:solidFill>
                <a:effectLst/>
                <a:latin typeface="+mn-lt"/>
                <a:ea typeface="+mn-ea"/>
                <a:cs typeface="+mn-cs"/>
              </a:rPr>
              <a:t>データで様々なサービスがつながることで、</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はビジネスに新しい組合せを生みだすエコシステムを築きます。それが、これまでには無かった便利で効率のよいサービスや社会システムを登場させる基盤となるのです。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8</a:t>
            </a:fld>
            <a:endParaRPr kumimoji="1" lang="ja-JP" altLang="en-US"/>
          </a:p>
        </p:txBody>
      </p:sp>
    </p:spTree>
    <p:extLst>
      <p:ext uri="{BB962C8B-B14F-4D97-AF65-F5344CB8AC3E}">
        <p14:creationId xmlns:p14="http://schemas.microsoft.com/office/powerpoint/2010/main" val="13020419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969FD8-1808-4B55-8C93-E58B586D4E34}" type="slidenum">
              <a:rPr lang="ja-JP" altLang="en-US"/>
              <a:pPr/>
              <a:t>60</a:t>
            </a:fld>
            <a:endParaRPr lang="en-US" altLang="ja-JP"/>
          </a:p>
        </p:txBody>
      </p:sp>
      <p:sp>
        <p:nvSpPr>
          <p:cNvPr id="761858" name="Rectangle 2"/>
          <p:cNvSpPr>
            <a:spLocks noGrp="1" noRot="1" noChangeAspect="1" noChangeArrowheads="1" noTextEdit="1"/>
          </p:cNvSpPr>
          <p:nvPr>
            <p:ph type="sldImg"/>
          </p:nvPr>
        </p:nvSpPr>
        <p:spPr>
          <a:xfrm>
            <a:off x="1143000" y="685800"/>
            <a:ext cx="4573588" cy="3430588"/>
          </a:xfrm>
          <a:ln/>
        </p:spPr>
      </p:sp>
      <p:sp>
        <p:nvSpPr>
          <p:cNvPr id="761859" name="Rectangle 3"/>
          <p:cNvSpPr>
            <a:spLocks noGrp="1" noChangeArrowheads="1"/>
          </p:cNvSpPr>
          <p:nvPr>
            <p:ph type="body" idx="1"/>
          </p:nvPr>
        </p:nvSpPr>
        <p:spPr>
          <a:xfrm>
            <a:off x="684680" y="4343438"/>
            <a:ext cx="5488640" cy="4115603"/>
          </a:xfrm>
        </p:spPr>
        <p:txBody>
          <a:bodyPr/>
          <a:lstStyle/>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b="1" kern="1200" dirty="0">
                <a:solidFill>
                  <a:schemeClr val="tx1"/>
                </a:solidFill>
                <a:effectLst/>
                <a:latin typeface="+mn-lt"/>
                <a:ea typeface="+mn-ea"/>
                <a:cs typeface="+mn-cs"/>
              </a:rPr>
              <a:t>情報システム部門</a:t>
            </a:r>
            <a:r>
              <a:rPr kumimoji="1" lang="en-US" altLang="ja-JP" sz="1200" b="1" kern="1200" dirty="0">
                <a:solidFill>
                  <a:schemeClr val="tx1"/>
                </a:solidFill>
                <a:effectLst/>
                <a:latin typeface="+mn-lt"/>
                <a:ea typeface="+mn-ea"/>
                <a:cs typeface="+mn-cs"/>
              </a:rPr>
              <a:t> : TCO</a:t>
            </a:r>
            <a:r>
              <a:rPr kumimoji="1" lang="ja-JP" altLang="ja-JP" sz="1200" b="1" kern="1200" dirty="0">
                <a:solidFill>
                  <a:schemeClr val="tx1"/>
                </a:solidFill>
                <a:effectLst/>
                <a:latin typeface="+mn-lt"/>
                <a:ea typeface="+mn-ea"/>
                <a:cs typeface="+mn-cs"/>
              </a:rPr>
              <a:t>の削減</a:t>
            </a:r>
          </a:p>
          <a:p>
            <a:r>
              <a:rPr kumimoji="1" lang="ja-JP" altLang="ja-JP" sz="1200" kern="1200" dirty="0">
                <a:solidFill>
                  <a:schemeClr val="tx1"/>
                </a:solidFill>
                <a:effectLst/>
                <a:latin typeface="+mn-lt"/>
                <a:ea typeface="+mn-ea"/>
                <a:cs typeface="+mn-cs"/>
              </a:rPr>
              <a:t>ビジネスのグローバル化やデジタル化が、求められる時代になり、</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への要求も増え続けています。しかし、</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予算が伸びる見通しはなく、</a:t>
            </a:r>
            <a:r>
              <a:rPr kumimoji="1" lang="en-US" altLang="ja-JP" sz="1200" kern="1200" dirty="0">
                <a:solidFill>
                  <a:schemeClr val="tx1"/>
                </a:solidFill>
                <a:effectLst/>
                <a:latin typeface="+mn-lt"/>
                <a:ea typeface="+mn-ea"/>
                <a:cs typeface="+mn-cs"/>
              </a:rPr>
              <a:t>TCO</a:t>
            </a:r>
            <a:r>
              <a:rPr kumimoji="1" lang="ja-JP" altLang="ja-JP" sz="1200" kern="1200" dirty="0">
                <a:solidFill>
                  <a:schemeClr val="tx1"/>
                </a:solidFill>
                <a:effectLst/>
                <a:latin typeface="+mn-lt"/>
                <a:ea typeface="+mn-ea"/>
                <a:cs typeface="+mn-cs"/>
              </a:rPr>
              <a:t>の増加が重くのしかかっている情報システム部門にとって、</a:t>
            </a:r>
            <a:r>
              <a:rPr kumimoji="1" lang="en-US" altLang="ja-JP" sz="1200" kern="1200" dirty="0">
                <a:solidFill>
                  <a:schemeClr val="tx1"/>
                </a:solidFill>
                <a:effectLst/>
                <a:latin typeface="+mn-lt"/>
                <a:ea typeface="+mn-ea"/>
                <a:cs typeface="+mn-cs"/>
              </a:rPr>
              <a:t>TCO</a:t>
            </a:r>
            <a:r>
              <a:rPr kumimoji="1" lang="ja-JP" altLang="ja-JP" sz="1200" kern="1200" dirty="0">
                <a:solidFill>
                  <a:schemeClr val="tx1"/>
                </a:solidFill>
                <a:effectLst/>
                <a:latin typeface="+mn-lt"/>
                <a:ea typeface="+mn-ea"/>
                <a:cs typeface="+mn-cs"/>
              </a:rPr>
              <a:t>の削減は、予算面でのメリットを享受できます。</a:t>
            </a:r>
          </a:p>
          <a:p>
            <a:r>
              <a:rPr kumimoji="1" lang="ja-JP" altLang="ja-JP" sz="1200" b="1" kern="1200" dirty="0">
                <a:solidFill>
                  <a:schemeClr val="tx1"/>
                </a:solidFill>
                <a:effectLst/>
                <a:latin typeface="+mn-lt"/>
                <a:ea typeface="+mn-ea"/>
                <a:cs typeface="+mn-cs"/>
              </a:rPr>
              <a:t>経営者</a:t>
            </a:r>
            <a:r>
              <a:rPr kumimoji="1" lang="en-US" altLang="ja-JP" sz="1200" b="1" kern="1200" dirty="0">
                <a:solidFill>
                  <a:schemeClr val="tx1"/>
                </a:solidFill>
                <a:effectLst/>
                <a:latin typeface="+mn-lt"/>
                <a:ea typeface="+mn-ea"/>
                <a:cs typeface="+mn-cs"/>
              </a:rPr>
              <a:t> : </a:t>
            </a:r>
            <a:r>
              <a:rPr kumimoji="1" lang="ja-JP" altLang="ja-JP" sz="1200" b="1" kern="1200" dirty="0">
                <a:solidFill>
                  <a:schemeClr val="tx1"/>
                </a:solidFill>
                <a:effectLst/>
                <a:latin typeface="+mn-lt"/>
                <a:ea typeface="+mn-ea"/>
                <a:cs typeface="+mn-cs"/>
              </a:rPr>
              <a:t>バランスシートの改善</a:t>
            </a:r>
          </a:p>
          <a:p>
            <a:r>
              <a:rPr kumimoji="1" lang="ja-JP" altLang="ja-JP" sz="1200" kern="1200" dirty="0">
                <a:solidFill>
                  <a:schemeClr val="tx1"/>
                </a:solidFill>
                <a:effectLst/>
                <a:latin typeface="+mn-lt"/>
                <a:ea typeface="+mn-ea"/>
                <a:cs typeface="+mn-cs"/>
              </a:rPr>
              <a:t>パブリック・クラウドであれば、システム資産を増やすことなく経費として処理できます。また、プライベート・クラウドであれば、システムの利用効率が高まり、少ない資産ですみますから、</a:t>
            </a:r>
            <a:r>
              <a:rPr kumimoji="1" lang="en-US" altLang="ja-JP" sz="1200" kern="1200" dirty="0">
                <a:solidFill>
                  <a:schemeClr val="tx1"/>
                </a:solidFill>
                <a:effectLst/>
                <a:latin typeface="+mn-lt"/>
                <a:ea typeface="+mn-ea"/>
                <a:cs typeface="+mn-cs"/>
              </a:rPr>
              <a:t>ROA </a:t>
            </a:r>
            <a:r>
              <a:rPr kumimoji="1" lang="ja-JP" altLang="ja-JP" sz="1200" kern="1200" dirty="0">
                <a:solidFill>
                  <a:schemeClr val="tx1"/>
                </a:solidFill>
                <a:effectLst/>
                <a:latin typeface="+mn-lt"/>
                <a:ea typeface="+mn-ea"/>
                <a:cs typeface="+mn-cs"/>
              </a:rPr>
              <a:t>（総資産利益率）や</a:t>
            </a:r>
            <a:r>
              <a:rPr kumimoji="1" lang="en-US" altLang="ja-JP" sz="1200" kern="1200" dirty="0">
                <a:solidFill>
                  <a:schemeClr val="tx1"/>
                </a:solidFill>
                <a:effectLst/>
                <a:latin typeface="+mn-lt"/>
                <a:ea typeface="+mn-ea"/>
                <a:cs typeface="+mn-cs"/>
              </a:rPr>
              <a:t>ROI(</a:t>
            </a:r>
            <a:r>
              <a:rPr kumimoji="1" lang="ja-JP" altLang="ja-JP" sz="1200" kern="1200" dirty="0">
                <a:solidFill>
                  <a:schemeClr val="tx1"/>
                </a:solidFill>
                <a:effectLst/>
                <a:latin typeface="+mn-lt"/>
                <a:ea typeface="+mn-ea"/>
                <a:cs typeface="+mn-cs"/>
              </a:rPr>
              <a:t>投資収益率</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などの経営効率の改善に寄与します。</a:t>
            </a:r>
          </a:p>
          <a:p>
            <a:r>
              <a:rPr kumimoji="1" lang="ja-JP" altLang="ja-JP" sz="1200" b="1" kern="1200" dirty="0">
                <a:solidFill>
                  <a:schemeClr val="tx1"/>
                </a:solidFill>
                <a:effectLst/>
                <a:latin typeface="+mn-lt"/>
                <a:ea typeface="+mn-ea"/>
                <a:cs typeface="+mn-cs"/>
              </a:rPr>
              <a:t>ユーザー</a:t>
            </a:r>
            <a:r>
              <a:rPr kumimoji="1" lang="en-US" altLang="ja-JP" sz="1200" b="1" kern="1200" dirty="0">
                <a:solidFill>
                  <a:schemeClr val="tx1"/>
                </a:solidFill>
                <a:effectLst/>
                <a:latin typeface="+mn-lt"/>
                <a:ea typeface="+mn-ea"/>
                <a:cs typeface="+mn-cs"/>
              </a:rPr>
              <a:t> : </a:t>
            </a:r>
            <a:r>
              <a:rPr kumimoji="1" lang="ja-JP" altLang="ja-JP" sz="1200" b="1" kern="1200" dirty="0">
                <a:solidFill>
                  <a:schemeClr val="tx1"/>
                </a:solidFill>
                <a:effectLst/>
                <a:latin typeface="+mn-lt"/>
                <a:ea typeface="+mn-ea"/>
                <a:cs typeface="+mn-cs"/>
              </a:rPr>
              <a:t>柔軟性の向上</a:t>
            </a:r>
          </a:p>
          <a:p>
            <a:r>
              <a:rPr kumimoji="1" lang="ja-JP" altLang="ja-JP" sz="1200" kern="1200" dirty="0">
                <a:solidFill>
                  <a:schemeClr val="tx1"/>
                </a:solidFill>
                <a:effectLst/>
                <a:latin typeface="+mn-lt"/>
                <a:ea typeface="+mn-ea"/>
                <a:cs typeface="+mn-cs"/>
              </a:rPr>
              <a:t>ビジネスの不確実性の増大は、システムの機能や構成をあらかじめ決めることを難しくしています。その一方で、一旦決まれば、即応が求められ、変更にも俊敏に対応しなければならなりません。クラウドは、システム資源や業務機能を必要な時に必要なだけ利用でき、費用も使っただけ支払うことで対応でき、必要なくなれば、いつでも辞めることができるので、システムを購入し資産として所有しなければならない従来のやり方に比べ、初期投資リスクは少なく変化への対応も柔軟になります。</a:t>
            </a:r>
          </a:p>
          <a:p>
            <a:r>
              <a:rPr kumimoji="1" lang="ja-JP" altLang="ja-JP" sz="1200" kern="1200" dirty="0">
                <a:solidFill>
                  <a:schemeClr val="tx1"/>
                </a:solidFill>
                <a:effectLst/>
                <a:latin typeface="+mn-lt"/>
                <a:ea typeface="+mn-ea"/>
                <a:cs typeface="+mn-cs"/>
              </a:rPr>
              <a:t>残念ながら、クラウドを使うだけでこのような価値を引き出せる訳ではありません。開発や運用のやり方も「所有」を前提とする手法をそのまま使っていては、難しいでしょう。例えば、性能を十分に出せなかったり、使用料金が嵩んでしまったりと、いったことになりかねません。また、従量課金になりますから、予算の取り方も変わります。</a:t>
            </a:r>
          </a:p>
          <a:p>
            <a:r>
              <a:rPr kumimoji="1" lang="ja-JP" altLang="ja-JP" sz="1200" kern="1200" dirty="0">
                <a:solidFill>
                  <a:schemeClr val="tx1"/>
                </a:solidFill>
                <a:effectLst/>
                <a:latin typeface="+mn-lt"/>
                <a:ea typeface="+mn-ea"/>
                <a:cs typeface="+mn-cs"/>
              </a:rPr>
              <a:t>クラウドを使用すること言うことは、クラウドについての理解を十分に深め、確固たる決心と信念、工夫によって、その価値を引き出す努力が必要になるのです。</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lang="ja-JP" altLang="en-US" dirty="0"/>
          </a:p>
        </p:txBody>
      </p:sp>
    </p:spTree>
    <p:extLst>
      <p:ext uri="{BB962C8B-B14F-4D97-AF65-F5344CB8AC3E}">
        <p14:creationId xmlns:p14="http://schemas.microsoft.com/office/powerpoint/2010/main" val="914385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pPr defTabSz="913334"/>
            <a:fld id="{891BF3F3-59E7-4536-AAC4-888C84177443}" type="slidenum">
              <a:rPr lang="ja-JP" altLang="en-US" smtClean="0"/>
              <a:pPr defTabSz="913334"/>
              <a:t>61</a:t>
            </a:fld>
            <a:endParaRPr lang="en-US" altLang="ja-JP"/>
          </a:p>
        </p:txBody>
      </p:sp>
      <p:sp>
        <p:nvSpPr>
          <p:cNvPr id="30722" name="Rectangle 2"/>
          <p:cNvSpPr>
            <a:spLocks noGrp="1" noRot="1" noChangeAspect="1" noChangeArrowheads="1" noTextEdit="1"/>
          </p:cNvSpPr>
          <p:nvPr>
            <p:ph type="sldImg"/>
          </p:nvPr>
        </p:nvSpPr>
        <p:spPr>
          <a:xfrm>
            <a:off x="1144588" y="687388"/>
            <a:ext cx="4568825" cy="3427412"/>
          </a:xfrm>
          <a:ln/>
        </p:spPr>
      </p:sp>
      <p:sp>
        <p:nvSpPr>
          <p:cNvPr id="30723" name="Rectangle 3"/>
          <p:cNvSpPr>
            <a:spLocks noGrp="1" noChangeArrowheads="1"/>
          </p:cNvSpPr>
          <p:nvPr>
            <p:ph type="body" idx="1"/>
          </p:nvPr>
        </p:nvSpPr>
        <p:spPr>
          <a:xfrm>
            <a:off x="685958" y="4343111"/>
            <a:ext cx="5486084" cy="4114221"/>
          </a:xfrm>
          <a:noFill/>
          <a:ln/>
        </p:spPr>
        <p:txBody>
          <a:bodyPr/>
          <a:lstStyle/>
          <a:p>
            <a:r>
              <a:rPr kumimoji="1" lang="ja-JP" altLang="ja-JP" sz="1200" kern="1200" dirty="0">
                <a:solidFill>
                  <a:schemeClr val="tx1"/>
                </a:solidFill>
                <a:effectLst/>
                <a:latin typeface="+mn-lt"/>
                <a:ea typeface="+mn-ea"/>
                <a:cs typeface="+mn-cs"/>
              </a:rPr>
              <a:t>【図解】コレ１枚でわかる日米のビジネス文化の違いとクラウドコンピューティング</a:t>
            </a:r>
          </a:p>
          <a:p>
            <a:r>
              <a:rPr kumimoji="1" lang="ja-JP" altLang="ja-JP" sz="1200" kern="1200" dirty="0">
                <a:solidFill>
                  <a:schemeClr val="tx1"/>
                </a:solidFill>
                <a:effectLst/>
                <a:latin typeface="+mn-lt"/>
                <a:ea typeface="+mn-ea"/>
                <a:cs typeface="+mn-cs"/>
              </a:rPr>
              <a:t>クラウド（ここでは、</a:t>
            </a:r>
            <a:r>
              <a:rPr kumimoji="1" lang="en-US" altLang="ja-JP" sz="1200" kern="1200" dirty="0" err="1">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について話をします）は、</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エンジニアの</a:t>
            </a:r>
            <a:r>
              <a:rPr kumimoji="1" lang="en-US" altLang="ja-JP" sz="1200" kern="1200" dirty="0">
                <a:solidFill>
                  <a:schemeClr val="tx1"/>
                </a:solidFill>
                <a:effectLst/>
                <a:latin typeface="+mn-lt"/>
                <a:ea typeface="+mn-ea"/>
                <a:cs typeface="+mn-cs"/>
              </a:rPr>
              <a:t>7</a:t>
            </a:r>
            <a:r>
              <a:rPr kumimoji="1" lang="ja-JP" altLang="ja-JP" sz="1200" kern="1200" dirty="0">
                <a:solidFill>
                  <a:schemeClr val="tx1"/>
                </a:solidFill>
                <a:effectLst/>
                <a:latin typeface="+mn-lt"/>
                <a:ea typeface="+mn-ea"/>
                <a:cs typeface="+mn-cs"/>
              </a:rPr>
              <a:t>割がユーザー企業に所属する米国で生まれた情報システム資産を調達する仕組みです。</a:t>
            </a:r>
          </a:p>
          <a:p>
            <a:r>
              <a:rPr kumimoji="1" lang="ja-JP" altLang="ja-JP" sz="1200" kern="1200" dirty="0">
                <a:solidFill>
                  <a:schemeClr val="tx1"/>
                </a:solidFill>
                <a:effectLst/>
                <a:latin typeface="+mn-lt"/>
                <a:ea typeface="+mn-ea"/>
                <a:cs typeface="+mn-cs"/>
              </a:rPr>
              <a:t>クラウドは、リソースの調達や構成の変更など、</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エンジニアの生産性を高め、コスト削減に寄与するものです。とすると、</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エンジニアを社内に多く抱える米国では、クラウドはユーザー企業の生産性を高めることに直結しています。</a:t>
            </a:r>
          </a:p>
          <a:p>
            <a:r>
              <a:rPr kumimoji="1" lang="ja-JP" altLang="ja-JP" sz="1200" kern="1200" dirty="0">
                <a:solidFill>
                  <a:schemeClr val="tx1"/>
                </a:solidFill>
                <a:effectLst/>
                <a:latin typeface="+mn-lt"/>
                <a:ea typeface="+mn-ea"/>
                <a:cs typeface="+mn-cs"/>
              </a:rPr>
              <a:t>一方、我が国の</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エンジニアは、</a:t>
            </a:r>
            <a:r>
              <a:rPr kumimoji="1" lang="en-US" altLang="ja-JP" sz="1200" kern="1200" dirty="0">
                <a:solidFill>
                  <a:schemeClr val="tx1"/>
                </a:solidFill>
                <a:effectLst/>
                <a:latin typeface="+mn-lt"/>
                <a:ea typeface="+mn-ea"/>
                <a:cs typeface="+mn-cs"/>
              </a:rPr>
              <a:t>7</a:t>
            </a:r>
            <a:r>
              <a:rPr kumimoji="1" lang="ja-JP" altLang="ja-JP" sz="1200" kern="1200" dirty="0">
                <a:solidFill>
                  <a:schemeClr val="tx1"/>
                </a:solidFill>
                <a:effectLst/>
                <a:latin typeface="+mn-lt"/>
                <a:ea typeface="+mn-ea"/>
                <a:cs typeface="+mn-cs"/>
              </a:rPr>
              <a:t>割が</a:t>
            </a:r>
            <a:r>
              <a:rPr kumimoji="1" lang="en-US" altLang="ja-JP" sz="1200" kern="1200" dirty="0">
                <a:solidFill>
                  <a:schemeClr val="tx1"/>
                </a:solidFill>
                <a:effectLst/>
                <a:latin typeface="+mn-lt"/>
                <a:ea typeface="+mn-ea"/>
                <a:cs typeface="+mn-cs"/>
              </a:rPr>
              <a:t>SI</a:t>
            </a:r>
            <a:r>
              <a:rPr kumimoji="1" lang="ja-JP" altLang="ja-JP" sz="1200" kern="1200" dirty="0">
                <a:solidFill>
                  <a:schemeClr val="tx1"/>
                </a:solidFill>
                <a:effectLst/>
                <a:latin typeface="+mn-lt"/>
                <a:ea typeface="+mn-ea"/>
                <a:cs typeface="+mn-cs"/>
              </a:rPr>
              <a:t>事業者や</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ベンダー側に所属しています。従って、このような仕事は、システムの構築や運用を受託している</a:t>
            </a:r>
            <a:r>
              <a:rPr kumimoji="1" lang="en-US" altLang="ja-JP" sz="1200" kern="1200" dirty="0">
                <a:solidFill>
                  <a:schemeClr val="tx1"/>
                </a:solidFill>
                <a:effectLst/>
                <a:latin typeface="+mn-lt"/>
                <a:ea typeface="+mn-ea"/>
                <a:cs typeface="+mn-cs"/>
              </a:rPr>
              <a:t>SI</a:t>
            </a:r>
            <a:r>
              <a:rPr kumimoji="1" lang="ja-JP" altLang="ja-JP" sz="1200" kern="1200" dirty="0">
                <a:solidFill>
                  <a:schemeClr val="tx1"/>
                </a:solidFill>
                <a:effectLst/>
                <a:latin typeface="+mn-lt"/>
                <a:ea typeface="+mn-ea"/>
                <a:cs typeface="+mn-cs"/>
              </a:rPr>
              <a:t>事業者側に任されています。ですから、クラウドは、</a:t>
            </a:r>
            <a:r>
              <a:rPr kumimoji="1" lang="en-US" altLang="ja-JP" sz="1200" kern="1200" dirty="0">
                <a:solidFill>
                  <a:schemeClr val="tx1"/>
                </a:solidFill>
                <a:effectLst/>
                <a:latin typeface="+mn-lt"/>
                <a:ea typeface="+mn-ea"/>
                <a:cs typeface="+mn-cs"/>
              </a:rPr>
              <a:t>SI</a:t>
            </a:r>
            <a:r>
              <a:rPr kumimoji="1" lang="ja-JP" altLang="ja-JP" sz="1200" kern="1200" dirty="0">
                <a:solidFill>
                  <a:schemeClr val="tx1"/>
                </a:solidFill>
                <a:effectLst/>
                <a:latin typeface="+mn-lt"/>
                <a:ea typeface="+mn-ea"/>
                <a:cs typeface="+mn-cs"/>
              </a:rPr>
              <a:t>事業者の生産性を向上させます。しかし、これは</a:t>
            </a:r>
            <a:r>
              <a:rPr kumimoji="1" lang="en-US" altLang="ja-JP" sz="1200" kern="1200" dirty="0">
                <a:solidFill>
                  <a:schemeClr val="tx1"/>
                </a:solidFill>
                <a:effectLst/>
                <a:latin typeface="+mn-lt"/>
                <a:ea typeface="+mn-ea"/>
                <a:cs typeface="+mn-cs"/>
              </a:rPr>
              <a:t>SI</a:t>
            </a:r>
            <a:r>
              <a:rPr kumimoji="1" lang="ja-JP" altLang="ja-JP" sz="1200" kern="1200" dirty="0">
                <a:solidFill>
                  <a:schemeClr val="tx1"/>
                </a:solidFill>
                <a:effectLst/>
                <a:latin typeface="+mn-lt"/>
                <a:ea typeface="+mn-ea"/>
                <a:cs typeface="+mn-cs"/>
              </a:rPr>
              <a:t>事業者にとっては、案件単価の減少を意味し、メリットはありません。また、調達や構成の変更はリスクを伴う仕事です。米国では、そのリスクをユーザーが引き受けていますが、我が国では</a:t>
            </a:r>
            <a:r>
              <a:rPr kumimoji="1" lang="en-US" altLang="ja-JP" sz="1200" kern="1200" dirty="0">
                <a:solidFill>
                  <a:schemeClr val="tx1"/>
                </a:solidFill>
                <a:effectLst/>
                <a:latin typeface="+mn-lt"/>
                <a:ea typeface="+mn-ea"/>
                <a:cs typeface="+mn-cs"/>
              </a:rPr>
              <a:t>SI</a:t>
            </a:r>
            <a:r>
              <a:rPr kumimoji="1" lang="ja-JP" altLang="ja-JP" sz="1200" kern="1200" dirty="0">
                <a:solidFill>
                  <a:schemeClr val="tx1"/>
                </a:solidFill>
                <a:effectLst/>
                <a:latin typeface="+mn-lt"/>
                <a:ea typeface="+mn-ea"/>
                <a:cs typeface="+mn-cs"/>
              </a:rPr>
              <a:t>事業者が背負わされています。</a:t>
            </a:r>
          </a:p>
          <a:p>
            <a:r>
              <a:rPr kumimoji="1" lang="ja-JP" altLang="ja-JP" sz="1200" kern="1200" dirty="0">
                <a:solidFill>
                  <a:schemeClr val="tx1"/>
                </a:solidFill>
                <a:effectLst/>
                <a:latin typeface="+mn-lt"/>
                <a:ea typeface="+mn-ea"/>
                <a:cs typeface="+mn-cs"/>
              </a:rPr>
              <a:t>このことから見えてくることは、</a:t>
            </a:r>
            <a:r>
              <a:rPr kumimoji="1" lang="en-US" altLang="ja-JP" sz="1200" kern="1200" dirty="0">
                <a:solidFill>
                  <a:schemeClr val="tx1"/>
                </a:solidFill>
                <a:effectLst/>
                <a:latin typeface="+mn-lt"/>
                <a:ea typeface="+mn-ea"/>
                <a:cs typeface="+mn-cs"/>
              </a:rPr>
              <a:t>SI</a:t>
            </a:r>
            <a:r>
              <a:rPr kumimoji="1" lang="ja-JP" altLang="ja-JP" sz="1200" kern="1200" dirty="0">
                <a:solidFill>
                  <a:schemeClr val="tx1"/>
                </a:solidFill>
                <a:effectLst/>
                <a:latin typeface="+mn-lt"/>
                <a:ea typeface="+mn-ea"/>
                <a:cs typeface="+mn-cs"/>
              </a:rPr>
              <a:t>事業者にとってクラウドは、案件単価が下がりリスクも大きくなることを意味し、利益相反の関係にあるという事実です。我が国のクラウド・サービスの普及が、米国ほどではないと言われていますが、その背景には、このような事情があるのかもしれません。</a:t>
            </a:r>
          </a:p>
          <a:p>
            <a:r>
              <a:rPr kumimoji="1" lang="ja-JP" altLang="ja-JP" sz="1200" kern="1200" dirty="0">
                <a:solidFill>
                  <a:schemeClr val="tx1"/>
                </a:solidFill>
                <a:effectLst/>
                <a:latin typeface="+mn-lt"/>
                <a:ea typeface="+mn-ea"/>
                <a:cs typeface="+mn-cs"/>
              </a:rPr>
              <a:t>エンジニア構成の配分が、このように日米で逆転してしまっているのは、人材の流動性に違いがあるからです。米国では、大きなプロジェクトがあるときには人を雇い、終了すれば解雇することもさほど難しくありません。必要とあれば、また雇い入れればいいわけです。一方、我が国は、このような流動性はありません。そこで、この人材需要の変動を担保するために</a:t>
            </a:r>
            <a:r>
              <a:rPr kumimoji="1" lang="en-US" altLang="ja-JP" sz="1200" kern="1200" dirty="0">
                <a:solidFill>
                  <a:schemeClr val="tx1"/>
                </a:solidFill>
                <a:effectLst/>
                <a:latin typeface="+mn-lt"/>
                <a:ea typeface="+mn-ea"/>
                <a:cs typeface="+mn-cs"/>
              </a:rPr>
              <a:t>SI</a:t>
            </a:r>
            <a:r>
              <a:rPr kumimoji="1" lang="ja-JP" altLang="ja-JP" sz="1200" kern="1200" dirty="0">
                <a:solidFill>
                  <a:schemeClr val="tx1"/>
                </a:solidFill>
                <a:effectLst/>
                <a:latin typeface="+mn-lt"/>
                <a:ea typeface="+mn-ea"/>
                <a:cs typeface="+mn-cs"/>
              </a:rPr>
              <a:t>事業者へのアウトソーシングを行い、需要変動の振れを担保しているのです。</a:t>
            </a:r>
          </a:p>
          <a:p>
            <a:r>
              <a:rPr kumimoji="1" lang="ja-JP" altLang="ja-JP" sz="1200" kern="1200" dirty="0">
                <a:solidFill>
                  <a:schemeClr val="tx1"/>
                </a:solidFill>
                <a:effectLst/>
                <a:latin typeface="+mn-lt"/>
                <a:ea typeface="+mn-ea"/>
                <a:cs typeface="+mn-cs"/>
              </a:rPr>
              <a:t>ところで、クラウドを使う場合、リソースの調達や構成の変更は、「セルフ・サービス・ポータル」と言われるウエブ画面を使って行われます。必要なシステムの構成や条件を画面から入力することで、直ちに必要なシステム資源を手に入れることができます。</a:t>
            </a:r>
          </a:p>
          <a:p>
            <a:r>
              <a:rPr kumimoji="1" lang="ja-JP" altLang="ja-JP" sz="1200" kern="1200" dirty="0">
                <a:solidFill>
                  <a:schemeClr val="tx1"/>
                </a:solidFill>
                <a:effectLst/>
                <a:latin typeface="+mn-lt"/>
                <a:ea typeface="+mn-ea"/>
                <a:cs typeface="+mn-cs"/>
              </a:rPr>
              <a:t>従来、このような作業は、業務要件を洗い出し、サイジングを行い、システム要件を決め、それにあわせたシステム構成と選定を行うことが必要でした。そして、価格交渉と見積作業を経て、発注に至ります。その上で、購買手配が行われ、物理マシンの調達、キッティング、据え付け、導入作業、テストを行っていました。この間、数ヶ月かかることも珍しくはありません。このような作業を必要とせずウエブ画面から簡単に行うことができるわけですから、生産性は大いに向上します。</a:t>
            </a:r>
          </a:p>
          <a:p>
            <a:r>
              <a:rPr kumimoji="1" lang="ja-JP" altLang="ja-JP" sz="1200" kern="1200" dirty="0">
                <a:solidFill>
                  <a:schemeClr val="tx1"/>
                </a:solidFill>
                <a:effectLst/>
                <a:latin typeface="+mn-lt"/>
                <a:ea typeface="+mn-ea"/>
                <a:cs typeface="+mn-cs"/>
              </a:rPr>
              <a:t>しかし、我が国のユーザー企業は、先ほどの理由から、このような作業の多くを</a:t>
            </a:r>
            <a:r>
              <a:rPr kumimoji="1" lang="en-US" altLang="ja-JP" sz="1200" kern="1200" dirty="0">
                <a:solidFill>
                  <a:schemeClr val="tx1"/>
                </a:solidFill>
                <a:effectLst/>
                <a:latin typeface="+mn-lt"/>
                <a:ea typeface="+mn-ea"/>
                <a:cs typeface="+mn-cs"/>
              </a:rPr>
              <a:t>SI</a:t>
            </a:r>
            <a:r>
              <a:rPr kumimoji="1" lang="ja-JP" altLang="ja-JP" sz="1200" kern="1200" dirty="0">
                <a:solidFill>
                  <a:schemeClr val="tx1"/>
                </a:solidFill>
                <a:effectLst/>
                <a:latin typeface="+mn-lt"/>
                <a:ea typeface="+mn-ea"/>
                <a:cs typeface="+mn-cs"/>
              </a:rPr>
              <a:t>事業者に依存してきました。従って、いまさら自分でやれと言われても、簡単に対処できることではありません。</a:t>
            </a:r>
            <a:r>
              <a:rPr kumimoji="1" lang="en-US" altLang="ja-JP" sz="1200" kern="1200" dirty="0">
                <a:solidFill>
                  <a:schemeClr val="tx1"/>
                </a:solidFill>
                <a:effectLst/>
                <a:latin typeface="+mn-lt"/>
                <a:ea typeface="+mn-ea"/>
                <a:cs typeface="+mn-cs"/>
              </a:rPr>
              <a:t>SI</a:t>
            </a:r>
            <a:r>
              <a:rPr kumimoji="1" lang="ja-JP" altLang="ja-JP" sz="1200" kern="1200" dirty="0">
                <a:solidFill>
                  <a:schemeClr val="tx1"/>
                </a:solidFill>
                <a:effectLst/>
                <a:latin typeface="+mn-lt"/>
                <a:ea typeface="+mn-ea"/>
                <a:cs typeface="+mn-cs"/>
              </a:rPr>
              <a:t>事業者も受注単価が下がり、人もいらなくなるわけですから積極的にはなれません。ここに、暗黙の利害の一致が生まれており、これもまたクラウド利用を促進させる足かせとなっていると考えられます。</a:t>
            </a:r>
          </a:p>
          <a:p>
            <a:r>
              <a:rPr kumimoji="1" lang="ja-JP" altLang="ja-JP" sz="1200" kern="1200" dirty="0">
                <a:solidFill>
                  <a:schemeClr val="tx1"/>
                </a:solidFill>
                <a:effectLst/>
                <a:latin typeface="+mn-lt"/>
                <a:ea typeface="+mn-ea"/>
                <a:cs typeface="+mn-cs"/>
              </a:rPr>
              <a:t>このような現実があるわけですから、我が国においては、米国と同じシナリオでクラウドの価値を訴求することは困難といえるでしょう。</a:t>
            </a:r>
          </a:p>
          <a:p>
            <a:pPr eaLnBrk="1" hangingPunct="1"/>
            <a:endParaRPr lang="ja-JP" altLang="en-US" dirty="0"/>
          </a:p>
        </p:txBody>
      </p:sp>
    </p:spTree>
    <p:extLst>
      <p:ext uri="{BB962C8B-B14F-4D97-AF65-F5344CB8AC3E}">
        <p14:creationId xmlns:p14="http://schemas.microsoft.com/office/powerpoint/2010/main" val="142621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【図解】コレ１枚でわかるクラウドのガバナンス</a:t>
            </a:r>
          </a:p>
          <a:p>
            <a:r>
              <a:rPr kumimoji="1" lang="ja-JP" altLang="ja-JP" sz="1200" kern="1200" dirty="0">
                <a:solidFill>
                  <a:schemeClr val="tx1"/>
                </a:solidFill>
                <a:effectLst/>
                <a:latin typeface="+mn-lt"/>
                <a:ea typeface="+mn-ea"/>
                <a:cs typeface="+mn-cs"/>
              </a:rPr>
              <a:t>「ガバナンスが不安なので、パブリック・クラウドは使えない」という話を聞くことがあります。</a:t>
            </a:r>
          </a:p>
          <a:p>
            <a:r>
              <a:rPr kumimoji="1" lang="ja-JP" altLang="ja-JP" sz="1200" kern="1200" dirty="0">
                <a:solidFill>
                  <a:schemeClr val="tx1"/>
                </a:solidFill>
                <a:effectLst/>
                <a:latin typeface="+mn-lt"/>
                <a:ea typeface="+mn-ea"/>
                <a:cs typeface="+mn-cs"/>
              </a:rPr>
              <a:t>本来、ガバナンスとは、「命令や指示などなくても、普段通りの業務をこなしていれば、業務や経営の目的が達成されるビジネス・プロセスを構築し、それを運用すること」です。セキュリティを確保するあるいは、コンプライアンスを守るといったことも、これに含まれます。</a:t>
            </a:r>
          </a:p>
          <a:p>
            <a:r>
              <a:rPr kumimoji="1" lang="ja-JP" altLang="ja-JP" sz="1200" kern="1200" dirty="0">
                <a:solidFill>
                  <a:schemeClr val="tx1"/>
                </a:solidFill>
                <a:effectLst/>
                <a:latin typeface="+mn-lt"/>
                <a:ea typeface="+mn-ea"/>
                <a:cs typeface="+mn-cs"/>
              </a:rPr>
              <a:t>決して、指示され、命令され、自らも負担を感じてルールや規律を守ることではありません。このような行為は、指示・命令する側にとっても、守る側にとっても大きな負担です。また、結果として、「やらされる」側の人たちの中には、楽をしようと考えてセキュリティやコンプライアンスに反する行為を行うことにもなりかねません。さらに、マニュアルの整備、研修、管理・監視など、コスト的にも作業的にも大きな負担となってしまいます。このような行為は、「ガバナンス」ではありません。</a:t>
            </a:r>
          </a:p>
          <a:p>
            <a:r>
              <a:rPr kumimoji="1" lang="ja-JP" altLang="ja-JP" sz="1200" kern="1200" dirty="0">
                <a:solidFill>
                  <a:schemeClr val="tx1"/>
                </a:solidFill>
                <a:effectLst/>
                <a:latin typeface="+mn-lt"/>
                <a:ea typeface="+mn-ea"/>
                <a:cs typeface="+mn-cs"/>
              </a:rPr>
              <a:t>本来のガバナンスとは、日常の業務を普通にこなしていれば、「効率」も上がり、「コスト」も抑制され、「リスク」も低減され、「利便性」も向上する。そんな業務の仕組みを作り運用することなのです。</a:t>
            </a:r>
          </a:p>
          <a:p>
            <a:r>
              <a:rPr kumimoji="1" lang="ja-JP" altLang="ja-JP" sz="1200" kern="1200" dirty="0">
                <a:solidFill>
                  <a:schemeClr val="tx1"/>
                </a:solidFill>
                <a:effectLst/>
                <a:latin typeface="+mn-lt"/>
                <a:ea typeface="+mn-ea"/>
                <a:cs typeface="+mn-cs"/>
              </a:rPr>
              <a:t>しかし、この理想を完全に実現することは、コスト的にも技術的にも容易なことではありません。そこで、どこまでなら許容できるかの「許容水準」とどこまでできたら達成とするかの「達成基準」を設定し、最適な施策を打つことになります。そのためには、「効率」、「コスト」、「リスク」、「利便性」の</a:t>
            </a:r>
            <a:r>
              <a:rPr kumimoji="1" lang="en-US" altLang="ja-JP" sz="1200" kern="1200" dirty="0">
                <a:solidFill>
                  <a:schemeClr val="tx1"/>
                </a:solidFill>
                <a:effectLst/>
                <a:latin typeface="+mn-lt"/>
                <a:ea typeface="+mn-ea"/>
                <a:cs typeface="+mn-cs"/>
              </a:rPr>
              <a:t>4</a:t>
            </a:r>
            <a:r>
              <a:rPr kumimoji="1" lang="ja-JP" altLang="ja-JP" sz="1200" kern="1200" dirty="0">
                <a:solidFill>
                  <a:schemeClr val="tx1"/>
                </a:solidFill>
                <a:effectLst/>
                <a:latin typeface="+mn-lt"/>
                <a:ea typeface="+mn-ea"/>
                <a:cs typeface="+mn-cs"/>
              </a:rPr>
              <a:t>つの状況がいつでも見えていて、その状況を必要に応じて調整・変更できなくてはなりません。このような仕組みが整っていていることを、「ガバナンスが担保されている」と言います。</a:t>
            </a:r>
          </a:p>
          <a:p>
            <a:r>
              <a:rPr kumimoji="1" lang="ja-JP" altLang="ja-JP" sz="1200" kern="1200" dirty="0">
                <a:solidFill>
                  <a:schemeClr val="tx1"/>
                </a:solidFill>
                <a:effectLst/>
                <a:latin typeface="+mn-lt"/>
                <a:ea typeface="+mn-ea"/>
                <a:cs typeface="+mn-cs"/>
              </a:rPr>
              <a:t>この視点でパブリック・クラウドを評価すると、どうなるのでしょうか。</a:t>
            </a:r>
          </a:p>
          <a:p>
            <a:r>
              <a:rPr kumimoji="1" lang="ja-JP" altLang="ja-JP" sz="1200" kern="1200" dirty="0">
                <a:solidFill>
                  <a:schemeClr val="tx1"/>
                </a:solidFill>
                <a:effectLst/>
                <a:latin typeface="+mn-lt"/>
                <a:ea typeface="+mn-ea"/>
                <a:cs typeface="+mn-cs"/>
              </a:rPr>
              <a:t>一元管理され利用状況を計測でき、利用ログを把握できる。</a:t>
            </a:r>
          </a:p>
          <a:p>
            <a:r>
              <a:rPr kumimoji="1" lang="ja-JP" altLang="ja-JP" sz="1200" kern="1200" dirty="0">
                <a:solidFill>
                  <a:schemeClr val="tx1"/>
                </a:solidFill>
                <a:effectLst/>
                <a:latin typeface="+mn-lt"/>
                <a:ea typeface="+mn-ea"/>
                <a:cs typeface="+mn-cs"/>
              </a:rPr>
              <a:t>必要な時に必要な機能／性能／資源を調達・利用できる。</a:t>
            </a:r>
          </a:p>
          <a:p>
            <a:r>
              <a:rPr kumimoji="1" lang="ja-JP" altLang="ja-JP" sz="1200" kern="1200" dirty="0">
                <a:solidFill>
                  <a:schemeClr val="tx1"/>
                </a:solidFill>
                <a:effectLst/>
                <a:latin typeface="+mn-lt"/>
                <a:ea typeface="+mn-ea"/>
                <a:cs typeface="+mn-cs"/>
              </a:rPr>
              <a:t>管理の対象が少なく、管理負担が少ない。</a:t>
            </a:r>
          </a:p>
          <a:p>
            <a:r>
              <a:rPr kumimoji="1" lang="ja-JP" altLang="ja-JP" sz="1200" kern="1200" dirty="0">
                <a:solidFill>
                  <a:schemeClr val="tx1"/>
                </a:solidFill>
                <a:effectLst/>
                <a:latin typeface="+mn-lt"/>
                <a:ea typeface="+mn-ea"/>
                <a:cs typeface="+mn-cs"/>
              </a:rPr>
              <a:t>なるほど、パブリック・クラウドはガバナンスを担保するための要件を満たしているようです。むしろ、一元管理もされず個別バラバラに導入されているシステムのほうが、よほどガバナンスは担保されていません。</a:t>
            </a:r>
          </a:p>
          <a:p>
            <a:r>
              <a:rPr kumimoji="1" lang="ja-JP" altLang="ja-JP" sz="1200" kern="1200" dirty="0">
                <a:solidFill>
                  <a:schemeClr val="tx1"/>
                </a:solidFill>
                <a:effectLst/>
                <a:latin typeface="+mn-lt"/>
                <a:ea typeface="+mn-ea"/>
                <a:cs typeface="+mn-cs"/>
              </a:rPr>
              <a:t>こう考えるとパブリック・クラウドでは、ガバナンスが担保できないと断じることは、できないことが分かります。</a:t>
            </a:r>
          </a:p>
          <a:p>
            <a:r>
              <a:rPr kumimoji="1" lang="ja-JP" altLang="ja-JP" sz="1200" kern="1200" dirty="0">
                <a:solidFill>
                  <a:schemeClr val="tx1"/>
                </a:solidFill>
                <a:effectLst/>
                <a:latin typeface="+mn-lt"/>
                <a:ea typeface="+mn-ea"/>
                <a:cs typeface="+mn-cs"/>
              </a:rPr>
              <a:t>だからと言って、これら仕組みがあるから、「パブリック・クラウドは、ガバナンスが担保できる安心・安全なシステム」だと断じることもまた短絡的な発想です。パブリック・クラウドは、カバナンスを担保するための「見える化」の仕組みや「調整・変更」が容易にできる仕組みが整っているということにすぎません。それらを使いこなさなければ、パブリック・クラウドといえども、ガバナンスを担保できるわけではありません。この点については、自社で所有し管理するシステムについても同様であり、この点において本質的な違いはないの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62</a:t>
            </a:fld>
            <a:endParaRPr kumimoji="1" lang="ja-JP" altLang="en-US"/>
          </a:p>
        </p:txBody>
      </p:sp>
    </p:spTree>
    <p:extLst>
      <p:ext uri="{BB962C8B-B14F-4D97-AF65-F5344CB8AC3E}">
        <p14:creationId xmlns:p14="http://schemas.microsoft.com/office/powerpoint/2010/main" val="2018883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トレンドを理解する上で、「ムーアの法則」と「メトカーフの法則」は、理解しておくといいでしょう。ともに経験則ではありますが、</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の進化を説明する法則として、広く知られています。</a:t>
            </a:r>
          </a:p>
          <a:p>
            <a:pPr lvl="0"/>
            <a:r>
              <a:rPr kumimoji="1" lang="ja-JP" altLang="ja-JP" sz="1200" kern="1200" dirty="0">
                <a:solidFill>
                  <a:schemeClr val="tx1"/>
                </a:solidFill>
                <a:effectLst/>
                <a:latin typeface="+mn-lt"/>
                <a:ea typeface="+mn-ea"/>
                <a:cs typeface="+mn-cs"/>
              </a:rPr>
              <a:t>ムーアの法則</a:t>
            </a:r>
          </a:p>
          <a:p>
            <a:r>
              <a:rPr kumimoji="1" lang="ja-JP" altLang="ja-JP" sz="1200" kern="1200" dirty="0">
                <a:solidFill>
                  <a:schemeClr val="tx1"/>
                </a:solidFill>
                <a:effectLst/>
                <a:latin typeface="+mn-lt"/>
                <a:ea typeface="+mn-ea"/>
                <a:cs typeface="+mn-cs"/>
              </a:rPr>
              <a:t>インテルの創業者、ゴードン・ムーア氏は、</a:t>
            </a:r>
            <a:r>
              <a:rPr kumimoji="1" lang="en-US" altLang="ja-JP" sz="1200" kern="1200" dirty="0">
                <a:solidFill>
                  <a:schemeClr val="tx1"/>
                </a:solidFill>
                <a:effectLst/>
                <a:latin typeface="+mn-lt"/>
                <a:ea typeface="+mn-ea"/>
                <a:cs typeface="+mn-cs"/>
              </a:rPr>
              <a:t>1965</a:t>
            </a:r>
            <a:r>
              <a:rPr kumimoji="1" lang="ja-JP" altLang="ja-JP" sz="1200" kern="1200" dirty="0">
                <a:solidFill>
                  <a:schemeClr val="tx1"/>
                </a:solidFill>
                <a:effectLst/>
                <a:latin typeface="+mn-lt"/>
                <a:ea typeface="+mn-ea"/>
                <a:cs typeface="+mn-cs"/>
              </a:rPr>
              <a:t>年に「半導体の集積密度は</a:t>
            </a:r>
            <a:r>
              <a:rPr kumimoji="1" lang="en-US" altLang="ja-JP" sz="1200" kern="1200" dirty="0">
                <a:solidFill>
                  <a:schemeClr val="tx1"/>
                </a:solidFill>
                <a:effectLst/>
                <a:latin typeface="+mn-lt"/>
                <a:ea typeface="+mn-ea"/>
                <a:cs typeface="+mn-cs"/>
              </a:rPr>
              <a:t>18</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24</a:t>
            </a:r>
            <a:r>
              <a:rPr kumimoji="1" lang="ja-JP" altLang="ja-JP" sz="1200" kern="1200" dirty="0">
                <a:solidFill>
                  <a:schemeClr val="tx1"/>
                </a:solidFill>
                <a:effectLst/>
                <a:latin typeface="+mn-lt"/>
                <a:ea typeface="+mn-ea"/>
                <a:cs typeface="+mn-cs"/>
              </a:rPr>
              <a:t>ヶ月で倍増する」という法則を提唱しました。ただ、ムーアの法則は半導体の微細加工技術の発展を根拠としているため、微細化が原子レベルにまで到達してしまうと通用しなくなるとも言われていますし、もはやそれが現実になろうとしています。しかし、「集積密度」を「性能向上」に置き換えて考えると、設計手法や実装技術の革新も相まって、この法則は、まだこれからも通用するとの考えもあるようです。</a:t>
            </a:r>
          </a:p>
          <a:p>
            <a:r>
              <a:rPr kumimoji="1" lang="ja-JP" altLang="ja-JP" sz="1200" kern="1200" dirty="0">
                <a:solidFill>
                  <a:schemeClr val="tx1"/>
                </a:solidFill>
                <a:effectLst/>
                <a:latin typeface="+mn-lt"/>
                <a:ea typeface="+mn-ea"/>
                <a:cs typeface="+mn-cs"/>
              </a:rPr>
              <a:t>確かに、巨大なメインフレーム・コンピュータの時代から、それを遥かに凌ぐ性能を持った小さなスマートフォンやウェアラブルへと発展してきた歴史を考えると、まさにこの法則の通りだったことが分かります。</a:t>
            </a:r>
            <a:endParaRPr kumimoji="1" lang="en-US" altLang="ja-JP" sz="1200" kern="120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pPr lvl="0"/>
            <a:r>
              <a:rPr kumimoji="1" lang="ja-JP" altLang="ja-JP" sz="1200" kern="1200" dirty="0">
                <a:solidFill>
                  <a:schemeClr val="tx1"/>
                </a:solidFill>
                <a:effectLst/>
                <a:latin typeface="+mn-lt"/>
                <a:ea typeface="+mn-ea"/>
                <a:cs typeface="+mn-cs"/>
              </a:rPr>
              <a:t>メトカーフの法則</a:t>
            </a:r>
          </a:p>
          <a:p>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イーサネット発明したロバート・メトカーフ氏は、</a:t>
            </a:r>
            <a:r>
              <a:rPr kumimoji="1" lang="en-US" altLang="ja-JP" sz="1200" kern="1200" dirty="0">
                <a:solidFill>
                  <a:schemeClr val="tx1"/>
                </a:solidFill>
                <a:effectLst/>
                <a:latin typeface="+mn-lt"/>
                <a:ea typeface="+mn-ea"/>
                <a:cs typeface="+mn-cs"/>
              </a:rPr>
              <a:t>1995</a:t>
            </a:r>
            <a:r>
              <a:rPr kumimoji="1" lang="ja-JP" altLang="ja-JP" sz="1200" kern="1200" dirty="0">
                <a:solidFill>
                  <a:schemeClr val="tx1"/>
                </a:solidFill>
                <a:effectLst/>
                <a:latin typeface="+mn-lt"/>
                <a:ea typeface="+mn-ea"/>
                <a:cs typeface="+mn-cs"/>
              </a:rPr>
              <a:t>年に「通信ネットワークの価値は、接続するシステムの数の二乗に比例する」という法則を提唱しました。</a:t>
            </a:r>
          </a:p>
          <a:p>
            <a:r>
              <a:rPr kumimoji="1" lang="ja-JP" altLang="ja-JP" sz="1200" kern="1200" dirty="0">
                <a:solidFill>
                  <a:schemeClr val="tx1"/>
                </a:solidFill>
                <a:effectLst/>
                <a:latin typeface="+mn-lt"/>
                <a:ea typeface="+mn-ea"/>
                <a:cs typeface="+mn-cs"/>
              </a:rPr>
              <a:t>彼がこの法則を提唱したのは、ネットワークが、まだ、デスクトップ・コンピューターやファックス、固定電話機などで構成されていた時代でした。しかし、今では、インターネットの普及により、数十億のデバイスがネットワークにつながっています。また、ウェアラブルや</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の普及は、この勢いを加速しています。</a:t>
            </a:r>
          </a:p>
          <a:p>
            <a:r>
              <a:rPr kumimoji="1" lang="ja-JP" altLang="ja-JP" sz="1200" kern="1200" dirty="0">
                <a:solidFill>
                  <a:schemeClr val="tx1"/>
                </a:solidFill>
                <a:effectLst/>
                <a:latin typeface="+mn-lt"/>
                <a:ea typeface="+mn-ea"/>
                <a:cs typeface="+mn-cs"/>
              </a:rPr>
              <a:t>これに伴い、ネットワークの価値は、これまでにも増して飛躍的に高まり、</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全体の価値をも高めてゆくことになるでしょう。</a:t>
            </a:r>
          </a:p>
          <a:p>
            <a:r>
              <a:rPr kumimoji="1" lang="en-US" altLang="ja-JP" sz="1200" kern="1200" dirty="0">
                <a:solidFill>
                  <a:schemeClr val="tx1"/>
                </a:solidFill>
                <a:effectLst/>
                <a:latin typeface="+mn-lt"/>
                <a:ea typeface="+mn-ea"/>
                <a:cs typeface="+mn-cs"/>
              </a:rPr>
              <a:t/>
            </a:r>
            <a:br>
              <a:rPr kumimoji="1" lang="en-US" altLang="ja-JP" sz="1200" kern="1200" dirty="0">
                <a:solidFill>
                  <a:schemeClr val="tx1"/>
                </a:solidFill>
                <a:effectLst/>
                <a:latin typeface="+mn-lt"/>
                <a:ea typeface="+mn-ea"/>
                <a:cs typeface="+mn-cs"/>
              </a:rPr>
            </a:br>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67</a:t>
            </a:fld>
            <a:endParaRPr kumimoji="1" lang="ja-JP" altLang="en-US"/>
          </a:p>
        </p:txBody>
      </p:sp>
    </p:spTree>
    <p:extLst>
      <p:ext uri="{BB962C8B-B14F-4D97-AF65-F5344CB8AC3E}">
        <p14:creationId xmlns:p14="http://schemas.microsoft.com/office/powerpoint/2010/main" val="13672797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身につけるデバイスと言っても、人はそれほど多くのものを身につけているわけではありません。一般的には、衣服、眼鏡、時計くらいで、ウェアラブル・デバイスもこれらを代替するものが大半です。変わったところでは、靴に取り付けランニングの距離やスピードを、ゴルフ・クラブに取り付けてスイングの状態を、テニス・ラケットのグリップ・エンドに取り付けてスイングや身体の動きを取得するといったアクティビティ・トラッカーも広い意味ではウェアラブル・デバイスと言えるかもしれません。これらデータは、スマートフォンのアプリや、その先につながるクラウド・サービスに送られ様々な機能を提供します。</a:t>
            </a:r>
          </a:p>
          <a:p>
            <a:r>
              <a:rPr kumimoji="1" lang="ja-JP" altLang="ja-JP" sz="1200" kern="1200" dirty="0">
                <a:solidFill>
                  <a:schemeClr val="tx1"/>
                </a:solidFill>
                <a:effectLst/>
                <a:latin typeface="+mn-lt"/>
                <a:ea typeface="+mn-ea"/>
                <a:cs typeface="+mn-cs"/>
              </a:rPr>
              <a:t>ウェアラブルは、本格的な活用が始まったばかりです。現在はスマートフォンに着信した電話やメールを音や振動で通知したり、音声認識を使って簡単なメッセージを返信したりする機能が主流ですが、それに留まらない大きな可能性を秘めています。</a:t>
            </a:r>
          </a:p>
          <a:p>
            <a:r>
              <a:rPr kumimoji="1" lang="ja-JP" altLang="ja-JP" sz="1200" kern="1200" dirty="0">
                <a:solidFill>
                  <a:schemeClr val="tx1"/>
                </a:solidFill>
                <a:effectLst/>
                <a:latin typeface="+mn-lt"/>
                <a:ea typeface="+mn-ea"/>
                <a:cs typeface="+mn-cs"/>
              </a:rPr>
              <a:t>特に、今後の新しい使い方として注目されているのが、生体情報の利用です。脈拍や血圧、発汗量などを収集して健康管理や予防医療に役立てる取り組みが始まっています。</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は、コンタクトレンズ型の血糖値センサーを開発し、コンタクトレンズ・メーカーと一緒になって、その実用化を進めています。</a:t>
            </a:r>
          </a:p>
          <a:p>
            <a:r>
              <a:rPr kumimoji="1" lang="ja-JP" altLang="ja-JP" sz="1200" kern="1200" dirty="0">
                <a:solidFill>
                  <a:schemeClr val="tx1"/>
                </a:solidFill>
                <a:effectLst/>
                <a:latin typeface="+mn-lt"/>
                <a:ea typeface="+mn-ea"/>
                <a:cs typeface="+mn-cs"/>
              </a:rPr>
              <a:t>一方で、新しいデバイス故の問題点も指摘されています。カメラ機能を持った眼鏡型デバイスをかけた人が、プライバシーへの配慮からレストランへの入店を断られるといったことや、生体情報といったセンシティブな情報をどう取り扱うかも気になるところです。新しいデバイスであるが故のルールの整備やコンセンサスの醸成は、今後の課題となる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72</a:t>
            </a:fld>
            <a:endParaRPr kumimoji="1" lang="ja-JP" altLang="en-US"/>
          </a:p>
        </p:txBody>
      </p:sp>
    </p:spTree>
    <p:extLst>
      <p:ext uri="{BB962C8B-B14F-4D97-AF65-F5344CB8AC3E}">
        <p14:creationId xmlns:p14="http://schemas.microsoft.com/office/powerpoint/2010/main" val="1373709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【図解】コレ１枚でわかるクライアントの歴史</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1950</a:t>
            </a:r>
            <a:r>
              <a:rPr kumimoji="1" lang="ja-JP" altLang="ja-JP" sz="1200" kern="1200" dirty="0">
                <a:solidFill>
                  <a:schemeClr val="tx1"/>
                </a:solidFill>
                <a:effectLst/>
                <a:latin typeface="+mn-lt"/>
                <a:ea typeface="+mn-ea"/>
                <a:cs typeface="+mn-cs"/>
              </a:rPr>
              <a:t>年代、ビジネス・コンピューターの黎明期、ユーザーインターフェイスは、キーボードとプリンターが一体となったテレタイプ端末と言われるものが主流だった。その後、</a:t>
            </a:r>
            <a:r>
              <a:rPr kumimoji="1" lang="en-US" altLang="ja-JP" sz="1200" kern="1200" dirty="0">
                <a:solidFill>
                  <a:schemeClr val="tx1"/>
                </a:solidFill>
                <a:effectLst/>
                <a:latin typeface="+mn-lt"/>
                <a:ea typeface="+mn-ea"/>
                <a:cs typeface="+mn-cs"/>
              </a:rPr>
              <a:t>1970</a:t>
            </a:r>
            <a:r>
              <a:rPr kumimoji="1" lang="ja-JP" altLang="ja-JP" sz="1200" kern="1200" dirty="0">
                <a:solidFill>
                  <a:schemeClr val="tx1"/>
                </a:solidFill>
                <a:effectLst/>
                <a:latin typeface="+mn-lt"/>
                <a:ea typeface="+mn-ea"/>
                <a:cs typeface="+mn-cs"/>
              </a:rPr>
              <a:t>年代に入り、タイムシェアリングの普及と共にブラウン管式のディスプレイ端末が使われるようになる。しかし、表示できるのはモノクロの文字だけだった。その後、カラーで文字表示できる端末も登場したが、いずれも「文字（テキスト）」という限られた範囲での表現力しか持たなかった。</a:t>
            </a:r>
          </a:p>
          <a:p>
            <a:r>
              <a:rPr kumimoji="1" lang="en-US" altLang="ja-JP" sz="1200" kern="1200" dirty="0">
                <a:solidFill>
                  <a:schemeClr val="tx1"/>
                </a:solidFill>
                <a:effectLst/>
                <a:latin typeface="+mn-lt"/>
                <a:ea typeface="+mn-ea"/>
                <a:cs typeface="+mn-cs"/>
              </a:rPr>
              <a:t>1980</a:t>
            </a:r>
            <a:r>
              <a:rPr kumimoji="1" lang="ja-JP" altLang="ja-JP" sz="1200" kern="1200" dirty="0">
                <a:solidFill>
                  <a:schemeClr val="tx1"/>
                </a:solidFill>
                <a:effectLst/>
                <a:latin typeface="+mn-lt"/>
                <a:ea typeface="+mn-ea"/>
                <a:cs typeface="+mn-cs"/>
              </a:rPr>
              <a:t>年代に入り、ビジネスの現場でパーソナル・コンピューターが使われるようになる。そこで、この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を当時主流となっていた大型のメインフレーム、オフコンやミニコンと言われた小型コンピューターの端末として使われるようになる。当初は、</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上に端末エミュレーターを動かし「テキスト端末」として使われるのが一般的だった。その後、ミニコンやオフコンに加え、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サーバーが登場する頃になると、主要な業務処理や組織で共有すべきデータの保管は、上位のコンピューターに任せ、入力画面のレイアウトやデータの加工・編集といった比較的軽いアプリケーション処理やユーザーインターフェイスに関わる処理は</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に任せ、上位のコンピューターと役割分担するクライアント・サーバー方式が普及した。</a:t>
            </a:r>
          </a:p>
          <a:p>
            <a:r>
              <a:rPr kumimoji="1" lang="ja-JP" altLang="ja-JP" sz="1200" kern="1200" dirty="0">
                <a:solidFill>
                  <a:schemeClr val="tx1"/>
                </a:solidFill>
                <a:effectLst/>
                <a:latin typeface="+mn-lt"/>
                <a:ea typeface="+mn-ea"/>
                <a:cs typeface="+mn-cs"/>
              </a:rPr>
              <a:t>当時、ネットワークの速度は遅く、コンピューターの処理能力も高くなかった。そのため、上位のサーバー・コンピューターで表現力豊かな画面データを生成し送るのは、現実的ではなかったためだ。そこで、ユーザーの手元にある</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の処理能力を活かし、高い表現力を手に入れようとした。その代表的なソフトウェアのひとつが、</a:t>
            </a:r>
            <a:r>
              <a:rPr kumimoji="1" lang="en-US" altLang="ja-JP" sz="1200" kern="1200" dirty="0">
                <a:solidFill>
                  <a:schemeClr val="tx1"/>
                </a:solidFill>
                <a:effectLst/>
                <a:latin typeface="+mn-lt"/>
                <a:ea typeface="+mn-ea"/>
                <a:cs typeface="+mn-cs"/>
              </a:rPr>
              <a:t>1989</a:t>
            </a:r>
            <a:r>
              <a:rPr kumimoji="1" lang="ja-JP" altLang="ja-JP" sz="1200" kern="1200" dirty="0">
                <a:solidFill>
                  <a:schemeClr val="tx1"/>
                </a:solidFill>
                <a:effectLst/>
                <a:latin typeface="+mn-lt"/>
                <a:ea typeface="+mn-ea"/>
                <a:cs typeface="+mn-cs"/>
              </a:rPr>
              <a:t>年に登場したグループウェア</a:t>
            </a:r>
            <a:r>
              <a:rPr kumimoji="1" lang="en-US" altLang="ja-JP" sz="1200" kern="1200" dirty="0">
                <a:solidFill>
                  <a:schemeClr val="tx1"/>
                </a:solidFill>
                <a:effectLst/>
                <a:latin typeface="+mn-lt"/>
                <a:ea typeface="+mn-ea"/>
                <a:cs typeface="+mn-cs"/>
              </a:rPr>
              <a:t>Lotus Notes</a:t>
            </a:r>
            <a:r>
              <a:rPr kumimoji="1" lang="ja-JP" altLang="ja-JP" sz="1200" kern="1200" dirty="0">
                <a:solidFill>
                  <a:schemeClr val="tx1"/>
                </a:solidFill>
                <a:effectLst/>
                <a:latin typeface="+mn-lt"/>
                <a:ea typeface="+mn-ea"/>
                <a:cs typeface="+mn-cs"/>
              </a:rPr>
              <a:t>だ。</a:t>
            </a:r>
          </a:p>
          <a:p>
            <a:r>
              <a:rPr kumimoji="1" lang="ja-JP" altLang="ja-JP" sz="1200" kern="1200" dirty="0">
                <a:solidFill>
                  <a:schemeClr val="tx1"/>
                </a:solidFill>
                <a:effectLst/>
                <a:latin typeface="+mn-lt"/>
                <a:ea typeface="+mn-ea"/>
                <a:cs typeface="+mn-cs"/>
              </a:rPr>
              <a:t>クライアント・サーバー方式の登場により、ユーザーは高い表現力を手に入れることができたが、その一方で、サーバー・アプリケーション毎にクライアント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に対応するアプリケーションを導入しなければならない。そのため、各アプリケーションについてバージョンアップやプログラム修正のたびに全てのクライアント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をアップデートしなければならないため運用管理負担が増大することになる。このような多くのクライアント・アプリケーションを抱え込んだ</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Fat Client</a:t>
            </a:r>
            <a:r>
              <a:rPr kumimoji="1" lang="ja-JP" altLang="ja-JP" sz="1200" kern="1200" dirty="0">
                <a:solidFill>
                  <a:schemeClr val="tx1"/>
                </a:solidFill>
                <a:effectLst/>
                <a:latin typeface="+mn-lt"/>
                <a:ea typeface="+mn-ea"/>
                <a:cs typeface="+mn-cs"/>
              </a:rPr>
              <a:t>（でぶっちょクライアント）」とも言われている。</a:t>
            </a:r>
          </a:p>
          <a:p>
            <a:r>
              <a:rPr kumimoji="1" lang="en-US" altLang="ja-JP" sz="1200" kern="1200" dirty="0">
                <a:solidFill>
                  <a:schemeClr val="tx1"/>
                </a:solidFill>
                <a:effectLst/>
                <a:latin typeface="+mn-lt"/>
                <a:ea typeface="+mn-ea"/>
                <a:cs typeface="+mn-cs"/>
              </a:rPr>
              <a:t>1995</a:t>
            </a:r>
            <a:r>
              <a:rPr kumimoji="1" lang="ja-JP" altLang="ja-JP" sz="1200" kern="1200" dirty="0">
                <a:solidFill>
                  <a:schemeClr val="tx1"/>
                </a:solidFill>
                <a:effectLst/>
                <a:latin typeface="+mn-lt"/>
                <a:ea typeface="+mn-ea"/>
                <a:cs typeface="+mn-cs"/>
              </a:rPr>
              <a:t>年、</a:t>
            </a:r>
            <a:r>
              <a:rPr kumimoji="1" lang="en-US" altLang="ja-JP" sz="1200" kern="1200" dirty="0">
                <a:solidFill>
                  <a:schemeClr val="tx1"/>
                </a:solidFill>
                <a:effectLst/>
                <a:latin typeface="+mn-lt"/>
                <a:ea typeface="+mn-ea"/>
                <a:cs typeface="+mn-cs"/>
              </a:rPr>
              <a:t>Windows95</a:t>
            </a:r>
            <a:r>
              <a:rPr kumimoji="1" lang="ja-JP" altLang="ja-JP" sz="1200" kern="1200" dirty="0">
                <a:solidFill>
                  <a:schemeClr val="tx1"/>
                </a:solidFill>
                <a:effectLst/>
                <a:latin typeface="+mn-lt"/>
                <a:ea typeface="+mn-ea"/>
                <a:cs typeface="+mn-cs"/>
              </a:rPr>
              <a:t>が、登場する。これには、</a:t>
            </a:r>
            <a:r>
              <a:rPr kumimoji="1" lang="en-US" altLang="ja-JP" sz="1200" kern="1200" dirty="0">
                <a:solidFill>
                  <a:schemeClr val="tx1"/>
                </a:solidFill>
                <a:effectLst/>
                <a:latin typeface="+mn-lt"/>
                <a:ea typeface="+mn-ea"/>
                <a:cs typeface="+mn-cs"/>
              </a:rPr>
              <a:t>Web</a:t>
            </a:r>
            <a:r>
              <a:rPr kumimoji="1" lang="ja-JP" altLang="ja-JP" sz="1200" kern="1200" dirty="0">
                <a:solidFill>
                  <a:schemeClr val="tx1"/>
                </a:solidFill>
                <a:effectLst/>
                <a:latin typeface="+mn-lt"/>
                <a:ea typeface="+mn-ea"/>
                <a:cs typeface="+mn-cs"/>
              </a:rPr>
              <a:t>ブラウザーである</a:t>
            </a:r>
            <a:r>
              <a:rPr kumimoji="1" lang="en-US" altLang="ja-JP" sz="1200" kern="1200" dirty="0">
                <a:solidFill>
                  <a:schemeClr val="tx1"/>
                </a:solidFill>
                <a:effectLst/>
                <a:latin typeface="+mn-lt"/>
                <a:ea typeface="+mn-ea"/>
                <a:cs typeface="+mn-cs"/>
              </a:rPr>
              <a:t>Internet Explorer</a:t>
            </a:r>
            <a:r>
              <a:rPr kumimoji="1" lang="ja-JP" altLang="ja-JP" sz="1200" kern="1200" dirty="0">
                <a:solidFill>
                  <a:schemeClr val="tx1"/>
                </a:solidFill>
                <a:effectLst/>
                <a:latin typeface="+mn-lt"/>
                <a:ea typeface="+mn-ea"/>
                <a:cs typeface="+mn-cs"/>
              </a:rPr>
              <a:t>が、無償で付いてきた。そこで、このブラウザーをクライアント機能として使おうという</a:t>
            </a:r>
            <a:r>
              <a:rPr kumimoji="1" lang="en-US" altLang="ja-JP" sz="1200" kern="1200" dirty="0">
                <a:solidFill>
                  <a:schemeClr val="tx1"/>
                </a:solidFill>
                <a:effectLst/>
                <a:latin typeface="+mn-lt"/>
                <a:ea typeface="+mn-ea"/>
                <a:cs typeface="+mn-cs"/>
              </a:rPr>
              <a:t>Web</a:t>
            </a:r>
            <a:r>
              <a:rPr kumimoji="1" lang="ja-JP" altLang="ja-JP" sz="1200" kern="1200" dirty="0">
                <a:solidFill>
                  <a:schemeClr val="tx1"/>
                </a:solidFill>
                <a:effectLst/>
                <a:latin typeface="+mn-lt"/>
                <a:ea typeface="+mn-ea"/>
                <a:cs typeface="+mn-cs"/>
              </a:rPr>
              <a:t>システムという考え方が生まれてきた。</a:t>
            </a:r>
          </a:p>
          <a:p>
            <a:r>
              <a:rPr kumimoji="1" lang="ja-JP" altLang="ja-JP" sz="1200" kern="1200" dirty="0">
                <a:solidFill>
                  <a:schemeClr val="tx1"/>
                </a:solidFill>
                <a:effectLst/>
                <a:latin typeface="+mn-lt"/>
                <a:ea typeface="+mn-ea"/>
                <a:cs typeface="+mn-cs"/>
              </a:rPr>
              <a:t>ブラウザーを使えば、テキスト端末より高い表現力が得られる。しかも、</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には、ブラウザーを導入するだけなので、クライアント・アプリケーションの運用管理負担から解放される。そんな理由から、</a:t>
            </a:r>
            <a:r>
              <a:rPr kumimoji="1" lang="en-US" altLang="ja-JP" sz="1200" kern="1200" dirty="0">
                <a:solidFill>
                  <a:schemeClr val="tx1"/>
                </a:solidFill>
                <a:effectLst/>
                <a:latin typeface="+mn-lt"/>
                <a:ea typeface="+mn-ea"/>
                <a:cs typeface="+mn-cs"/>
              </a:rPr>
              <a:t>Web</a:t>
            </a:r>
            <a:r>
              <a:rPr kumimoji="1" lang="ja-JP" altLang="ja-JP" sz="1200" kern="1200" dirty="0">
                <a:solidFill>
                  <a:schemeClr val="tx1"/>
                </a:solidFill>
                <a:effectLst/>
                <a:latin typeface="+mn-lt"/>
                <a:ea typeface="+mn-ea"/>
                <a:cs typeface="+mn-cs"/>
              </a:rPr>
              <a:t>システムが、普及することになった。しかし、当時のブラウザーは、静的な文書の閲覧が主な用途であり、また、回線の速度も遅かったことからサーバー・コンピューターから大きな画面データを送ることは現実的ではなかった。そのため、レイアウトの自由度や画像を使うなどにより、テキスト端末より表現力は高まったもののクライアント・サーバーほどの表現力を持たせることはできなかった。そのため、クライアント・サーバーと併存することになる。なお、</a:t>
            </a:r>
            <a:r>
              <a:rPr kumimoji="1" lang="en-US" altLang="ja-JP" sz="1200" kern="1200" dirty="0">
                <a:solidFill>
                  <a:schemeClr val="tx1"/>
                </a:solidFill>
                <a:effectLst/>
                <a:latin typeface="+mn-lt"/>
                <a:ea typeface="+mn-ea"/>
                <a:cs typeface="+mn-cs"/>
              </a:rPr>
              <a:t>1996</a:t>
            </a:r>
            <a:r>
              <a:rPr kumimoji="1" lang="ja-JP" altLang="ja-JP" sz="1200" kern="1200" dirty="0">
                <a:solidFill>
                  <a:schemeClr val="tx1"/>
                </a:solidFill>
                <a:effectLst/>
                <a:latin typeface="+mn-lt"/>
                <a:ea typeface="+mn-ea"/>
                <a:cs typeface="+mn-cs"/>
              </a:rPr>
              <a:t>年、クライアント・サーバーで一世を風靡した</a:t>
            </a:r>
            <a:r>
              <a:rPr kumimoji="1" lang="en-US" altLang="ja-JP" sz="1200" kern="1200" dirty="0">
                <a:solidFill>
                  <a:schemeClr val="tx1"/>
                </a:solidFill>
                <a:effectLst/>
                <a:latin typeface="+mn-lt"/>
                <a:ea typeface="+mn-ea"/>
                <a:cs typeface="+mn-cs"/>
              </a:rPr>
              <a:t>Lotus Notes</a:t>
            </a:r>
            <a:r>
              <a:rPr kumimoji="1" lang="ja-JP" altLang="ja-JP" sz="1200" kern="1200" dirty="0">
                <a:solidFill>
                  <a:schemeClr val="tx1"/>
                </a:solidFill>
                <a:effectLst/>
                <a:latin typeface="+mn-lt"/>
                <a:ea typeface="+mn-ea"/>
                <a:cs typeface="+mn-cs"/>
              </a:rPr>
              <a:t>も</a:t>
            </a:r>
            <a:r>
              <a:rPr kumimoji="1" lang="en-US" altLang="ja-JP" sz="1200" kern="1200" dirty="0">
                <a:solidFill>
                  <a:schemeClr val="tx1"/>
                </a:solidFill>
                <a:effectLst/>
                <a:latin typeface="+mn-lt"/>
                <a:ea typeface="+mn-ea"/>
                <a:cs typeface="+mn-cs"/>
              </a:rPr>
              <a:t>Lotus Notes/Domino</a:t>
            </a:r>
            <a:r>
              <a:rPr kumimoji="1" lang="ja-JP" altLang="ja-JP" sz="1200" kern="1200" dirty="0">
                <a:solidFill>
                  <a:schemeClr val="tx1"/>
                </a:solidFill>
                <a:effectLst/>
                <a:latin typeface="+mn-lt"/>
                <a:ea typeface="+mn-ea"/>
                <a:cs typeface="+mn-cs"/>
              </a:rPr>
              <a:t>という名称で、ブラウザーから使える機能をリリースしている。</a:t>
            </a:r>
          </a:p>
          <a:p>
            <a:r>
              <a:rPr kumimoji="1" lang="ja-JP" altLang="ja-JP" sz="1200" kern="1200" dirty="0">
                <a:solidFill>
                  <a:schemeClr val="tx1"/>
                </a:solidFill>
                <a:effectLst/>
                <a:latin typeface="+mn-lt"/>
                <a:ea typeface="+mn-ea"/>
                <a:cs typeface="+mn-cs"/>
              </a:rPr>
              <a:t>回線速度の向上やインターネットの普及とともに、ブラウザーで高い表現力を実現しようという動きが始まる。それが、プラグイン・プログラムを使う方法だ。ブラウザーは、それ自体、静的な文書の閲覧のためのものだった。ただ、外部プログラムとのインタフェイスをオープンにしていたことから、これを使って高い表現力を実現しようという方法が生まれた。</a:t>
            </a:r>
            <a:r>
              <a:rPr kumimoji="1" lang="en-US" altLang="ja-JP" sz="1200" kern="1200" dirty="0">
                <a:solidFill>
                  <a:schemeClr val="tx1"/>
                </a:solidFill>
                <a:effectLst/>
                <a:latin typeface="+mn-lt"/>
                <a:ea typeface="+mn-ea"/>
                <a:cs typeface="+mn-cs"/>
              </a:rPr>
              <a:t>1996</a:t>
            </a:r>
            <a:r>
              <a:rPr kumimoji="1" lang="ja-JP" altLang="ja-JP" sz="1200" kern="1200" dirty="0">
                <a:solidFill>
                  <a:schemeClr val="tx1"/>
                </a:solidFill>
                <a:effectLst/>
                <a:latin typeface="+mn-lt"/>
                <a:ea typeface="+mn-ea"/>
                <a:cs typeface="+mn-cs"/>
              </a:rPr>
              <a:t>年に登場した</a:t>
            </a:r>
            <a:r>
              <a:rPr kumimoji="1" lang="en-US" altLang="ja-JP" sz="1200" kern="1200" dirty="0">
                <a:solidFill>
                  <a:schemeClr val="tx1"/>
                </a:solidFill>
                <a:effectLst/>
                <a:latin typeface="+mn-lt"/>
                <a:ea typeface="+mn-ea"/>
                <a:cs typeface="+mn-cs"/>
              </a:rPr>
              <a:t>Flash</a:t>
            </a:r>
            <a:r>
              <a:rPr kumimoji="1" lang="ja-JP" altLang="ja-JP" sz="1200" kern="1200" dirty="0">
                <a:solidFill>
                  <a:schemeClr val="tx1"/>
                </a:solidFill>
                <a:effectLst/>
                <a:latin typeface="+mn-lt"/>
                <a:ea typeface="+mn-ea"/>
                <a:cs typeface="+mn-cs"/>
              </a:rPr>
              <a:t>（当時の正式名称：</a:t>
            </a:r>
            <a:r>
              <a:rPr kumimoji="1" lang="en-US" altLang="ja-JP" sz="1200" kern="1200" dirty="0">
                <a:solidFill>
                  <a:schemeClr val="tx1"/>
                </a:solidFill>
                <a:effectLst/>
                <a:latin typeface="+mn-lt"/>
                <a:ea typeface="+mn-ea"/>
                <a:cs typeface="+mn-cs"/>
              </a:rPr>
              <a:t>Future Splash Animator [Macromedia Flash 1]</a:t>
            </a:r>
            <a:r>
              <a:rPr kumimoji="1" lang="ja-JP" altLang="ja-JP" sz="1200" kern="1200" dirty="0">
                <a:solidFill>
                  <a:schemeClr val="tx1"/>
                </a:solidFill>
                <a:effectLst/>
                <a:latin typeface="+mn-lt"/>
                <a:ea typeface="+mn-ea"/>
                <a:cs typeface="+mn-cs"/>
              </a:rPr>
              <a:t>）は、その先駆けとなった。</a:t>
            </a:r>
            <a:r>
              <a:rPr kumimoji="1" lang="en-US" altLang="ja-JP" sz="1200" kern="1200" dirty="0">
                <a:solidFill>
                  <a:schemeClr val="tx1"/>
                </a:solidFill>
                <a:effectLst/>
                <a:latin typeface="+mn-lt"/>
                <a:ea typeface="+mn-ea"/>
                <a:cs typeface="+mn-cs"/>
              </a:rPr>
              <a:t>Flash</a:t>
            </a:r>
            <a:r>
              <a:rPr kumimoji="1" lang="ja-JP" altLang="ja-JP" sz="1200" kern="1200" dirty="0">
                <a:solidFill>
                  <a:schemeClr val="tx1"/>
                </a:solidFill>
                <a:effectLst/>
                <a:latin typeface="+mn-lt"/>
                <a:ea typeface="+mn-ea"/>
                <a:cs typeface="+mn-cs"/>
              </a:rPr>
              <a:t>の登場により、ブラウザーであっても</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ネイティブと遜色のない表現力を実現できると言うことで、その後</a:t>
            </a:r>
            <a:r>
              <a:rPr kumimoji="1" lang="en-US" altLang="ja-JP" sz="1200" kern="1200" dirty="0">
                <a:solidFill>
                  <a:schemeClr val="tx1"/>
                </a:solidFill>
                <a:effectLst/>
                <a:latin typeface="+mn-lt"/>
                <a:ea typeface="+mn-ea"/>
                <a:cs typeface="+mn-cs"/>
              </a:rPr>
              <a:t>Flash</a:t>
            </a:r>
            <a:r>
              <a:rPr kumimoji="1" lang="ja-JP" altLang="ja-JP" sz="1200" kern="1200" dirty="0">
                <a:solidFill>
                  <a:schemeClr val="tx1"/>
                </a:solidFill>
                <a:effectLst/>
                <a:latin typeface="+mn-lt"/>
                <a:ea typeface="+mn-ea"/>
                <a:cs typeface="+mn-cs"/>
              </a:rPr>
              <a:t>は広く普及してゆく。</a:t>
            </a:r>
            <a:r>
              <a:rPr kumimoji="1" lang="en-US" altLang="ja-JP" sz="1200" kern="1200" dirty="0">
                <a:solidFill>
                  <a:schemeClr val="tx1"/>
                </a:solidFill>
                <a:effectLst/>
                <a:latin typeface="+mn-lt"/>
                <a:ea typeface="+mn-ea"/>
                <a:cs typeface="+mn-cs"/>
              </a:rPr>
              <a:t>Flash</a:t>
            </a:r>
            <a:r>
              <a:rPr kumimoji="1" lang="ja-JP" altLang="ja-JP" sz="1200" kern="1200" dirty="0">
                <a:solidFill>
                  <a:schemeClr val="tx1"/>
                </a:solidFill>
                <a:effectLst/>
                <a:latin typeface="+mn-lt"/>
                <a:ea typeface="+mn-ea"/>
                <a:cs typeface="+mn-cs"/>
              </a:rPr>
              <a:t>同様のプラグインとして、その後、</a:t>
            </a:r>
            <a:r>
              <a:rPr kumimoji="1" lang="en-US" altLang="ja-JP" sz="1200" kern="1200" dirty="0">
                <a:solidFill>
                  <a:schemeClr val="tx1"/>
                </a:solidFill>
                <a:effectLst/>
                <a:latin typeface="+mn-lt"/>
                <a:ea typeface="+mn-ea"/>
                <a:cs typeface="+mn-cs"/>
              </a:rPr>
              <a:t>Silverlight</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Curl</a:t>
            </a:r>
            <a:r>
              <a:rPr kumimoji="1" lang="ja-JP" altLang="ja-JP" sz="1200" kern="1200" dirty="0">
                <a:solidFill>
                  <a:schemeClr val="tx1"/>
                </a:solidFill>
                <a:effectLst/>
                <a:latin typeface="+mn-lt"/>
                <a:ea typeface="+mn-ea"/>
                <a:cs typeface="+mn-cs"/>
              </a:rPr>
              <a:t>などが登場する。</a:t>
            </a:r>
          </a:p>
          <a:p>
            <a:r>
              <a:rPr kumimoji="1" lang="ja-JP" altLang="ja-JP" sz="1200" kern="1200" dirty="0">
                <a:solidFill>
                  <a:schemeClr val="tx1"/>
                </a:solidFill>
                <a:effectLst/>
                <a:latin typeface="+mn-lt"/>
                <a:ea typeface="+mn-ea"/>
                <a:cs typeface="+mn-cs"/>
              </a:rPr>
              <a:t>これらプラグイン・プログラムで動作するアプリケーション・プログラムを</a:t>
            </a:r>
            <a:r>
              <a:rPr kumimoji="1" lang="en-US" altLang="ja-JP" sz="1200" kern="1200" dirty="0">
                <a:solidFill>
                  <a:schemeClr val="tx1"/>
                </a:solidFill>
                <a:effectLst/>
                <a:latin typeface="+mn-lt"/>
                <a:ea typeface="+mn-ea"/>
                <a:cs typeface="+mn-cs"/>
              </a:rPr>
              <a:t>RIA</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Rich Internet Application</a:t>
            </a:r>
            <a:r>
              <a:rPr kumimoji="1" lang="ja-JP" altLang="ja-JP" sz="1200" kern="1200" dirty="0">
                <a:solidFill>
                  <a:schemeClr val="tx1"/>
                </a:solidFill>
                <a:effectLst/>
                <a:latin typeface="+mn-lt"/>
                <a:ea typeface="+mn-ea"/>
                <a:cs typeface="+mn-cs"/>
              </a:rPr>
              <a:t>）、そのクライアントとなるプラグインが動作するブラウザーを</a:t>
            </a:r>
            <a:r>
              <a:rPr kumimoji="1" lang="en-US" altLang="ja-JP" sz="1200" kern="1200" dirty="0">
                <a:solidFill>
                  <a:schemeClr val="tx1"/>
                </a:solidFill>
                <a:effectLst/>
                <a:latin typeface="+mn-lt"/>
                <a:ea typeface="+mn-ea"/>
                <a:cs typeface="+mn-cs"/>
              </a:rPr>
              <a:t>RIC</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Rich Internet Client</a:t>
            </a:r>
            <a:r>
              <a:rPr kumimoji="1" lang="ja-JP" altLang="ja-JP" sz="1200" kern="1200" dirty="0">
                <a:solidFill>
                  <a:schemeClr val="tx1"/>
                </a:solidFill>
                <a:effectLst/>
                <a:latin typeface="+mn-lt"/>
                <a:ea typeface="+mn-ea"/>
                <a:cs typeface="+mn-cs"/>
              </a:rPr>
              <a:t>）と呼ぶ。</a:t>
            </a:r>
          </a:p>
          <a:p>
            <a:r>
              <a:rPr kumimoji="1" lang="ja-JP" altLang="ja-JP" sz="1200" kern="1200" dirty="0">
                <a:solidFill>
                  <a:schemeClr val="tx1"/>
                </a:solidFill>
                <a:effectLst/>
                <a:latin typeface="+mn-lt"/>
                <a:ea typeface="+mn-ea"/>
                <a:cs typeface="+mn-cs"/>
              </a:rPr>
              <a:t>このような方法で表現力を高めたブラウザーではあるが、その表現を規定する</a:t>
            </a:r>
            <a:r>
              <a:rPr kumimoji="1" lang="en-US" altLang="ja-JP" sz="1200" kern="1200" dirty="0">
                <a:solidFill>
                  <a:schemeClr val="tx1"/>
                </a:solidFill>
                <a:effectLst/>
                <a:latin typeface="+mn-lt"/>
                <a:ea typeface="+mn-ea"/>
                <a:cs typeface="+mn-cs"/>
              </a:rPr>
              <a:t>HTML</a:t>
            </a:r>
            <a:r>
              <a:rPr kumimoji="1" lang="ja-JP"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HyperText</a:t>
            </a:r>
            <a:r>
              <a:rPr kumimoji="1" lang="en-US" altLang="ja-JP" sz="1200" kern="1200" dirty="0">
                <a:solidFill>
                  <a:schemeClr val="tx1"/>
                </a:solidFill>
                <a:effectLst/>
                <a:latin typeface="+mn-lt"/>
                <a:ea typeface="+mn-ea"/>
                <a:cs typeface="+mn-cs"/>
              </a:rPr>
              <a:t> Markup Language</a:t>
            </a:r>
            <a:r>
              <a:rPr kumimoji="1" lang="ja-JP" altLang="ja-JP" sz="1200" kern="1200" dirty="0">
                <a:solidFill>
                  <a:schemeClr val="tx1"/>
                </a:solidFill>
                <a:effectLst/>
                <a:latin typeface="+mn-lt"/>
                <a:ea typeface="+mn-ea"/>
                <a:cs typeface="+mn-cs"/>
              </a:rPr>
              <a:t>）言語は、</a:t>
            </a:r>
            <a:r>
              <a:rPr kumimoji="1" lang="en-US" altLang="ja-JP" sz="1200" kern="1200" dirty="0">
                <a:solidFill>
                  <a:schemeClr val="tx1"/>
                </a:solidFill>
                <a:effectLst/>
                <a:latin typeface="+mn-lt"/>
                <a:ea typeface="+mn-ea"/>
                <a:cs typeface="+mn-cs"/>
              </a:rPr>
              <a:t>1997</a:t>
            </a:r>
            <a:r>
              <a:rPr kumimoji="1" lang="ja-JP" altLang="ja-JP" sz="1200" kern="1200" dirty="0">
                <a:solidFill>
                  <a:schemeClr val="tx1"/>
                </a:solidFill>
                <a:effectLst/>
                <a:latin typeface="+mn-lt"/>
                <a:ea typeface="+mn-ea"/>
                <a:cs typeface="+mn-cs"/>
              </a:rPr>
              <a:t>年に正式勧告された</a:t>
            </a:r>
            <a:r>
              <a:rPr kumimoji="1" lang="en-US" altLang="ja-JP" sz="1200" kern="1200" dirty="0">
                <a:solidFill>
                  <a:schemeClr val="tx1"/>
                </a:solidFill>
                <a:effectLst/>
                <a:latin typeface="+mn-lt"/>
                <a:ea typeface="+mn-ea"/>
                <a:cs typeface="+mn-cs"/>
              </a:rPr>
              <a:t>HTML4.0</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1999</a:t>
            </a:r>
            <a:r>
              <a:rPr kumimoji="1" lang="ja-JP" altLang="ja-JP" sz="1200" kern="1200" dirty="0">
                <a:solidFill>
                  <a:schemeClr val="tx1"/>
                </a:solidFill>
                <a:effectLst/>
                <a:latin typeface="+mn-lt"/>
                <a:ea typeface="+mn-ea"/>
                <a:cs typeface="+mn-cs"/>
              </a:rPr>
              <a:t>年に若干の修正が加えられた</a:t>
            </a:r>
            <a:r>
              <a:rPr kumimoji="1" lang="en-US" altLang="ja-JP" sz="1200" kern="1200" dirty="0">
                <a:solidFill>
                  <a:schemeClr val="tx1"/>
                </a:solidFill>
                <a:effectLst/>
                <a:latin typeface="+mn-lt"/>
                <a:ea typeface="+mn-ea"/>
                <a:cs typeface="+mn-cs"/>
              </a:rPr>
              <a:t>HTML4.01</a:t>
            </a:r>
            <a:r>
              <a:rPr kumimoji="1" lang="ja-JP" altLang="ja-JP" sz="1200" kern="1200" dirty="0">
                <a:solidFill>
                  <a:schemeClr val="tx1"/>
                </a:solidFill>
                <a:effectLst/>
                <a:latin typeface="+mn-lt"/>
                <a:ea typeface="+mn-ea"/>
                <a:cs typeface="+mn-cs"/>
              </a:rPr>
              <a:t>以降、大きな変更が加えられないままに使われてきた。それをプラグインで機能を補完してきたわけだが、回線の高速化やモバイル・デバイスの普及など当時の状況とは大きく変わってしまい、プラグインでの対応にも限界が見え始めた。そのため、</a:t>
            </a:r>
            <a:r>
              <a:rPr kumimoji="1" lang="en-US" altLang="ja-JP" sz="1200" kern="1200" dirty="0">
                <a:solidFill>
                  <a:schemeClr val="tx1"/>
                </a:solidFill>
                <a:effectLst/>
                <a:latin typeface="+mn-lt"/>
                <a:ea typeface="+mn-ea"/>
                <a:cs typeface="+mn-cs"/>
              </a:rPr>
              <a:t>2014</a:t>
            </a:r>
            <a:r>
              <a:rPr kumimoji="1" lang="ja-JP" altLang="ja-JP" sz="1200" kern="1200" dirty="0">
                <a:solidFill>
                  <a:schemeClr val="tx1"/>
                </a:solidFill>
                <a:effectLst/>
                <a:latin typeface="+mn-lt"/>
                <a:ea typeface="+mn-ea"/>
                <a:cs typeface="+mn-cs"/>
              </a:rPr>
              <a:t>年、プラグインを使わなくてもブラウザーの機能だけで高い表現力やモバイル・デバイスとの対応を可能にする</a:t>
            </a:r>
            <a:r>
              <a:rPr kumimoji="1" lang="en-US" altLang="ja-JP" sz="1200" kern="1200" dirty="0">
                <a:solidFill>
                  <a:schemeClr val="tx1"/>
                </a:solidFill>
                <a:effectLst/>
                <a:latin typeface="+mn-lt"/>
                <a:ea typeface="+mn-ea"/>
                <a:cs typeface="+mn-cs"/>
              </a:rPr>
              <a:t>HTML5.0</a:t>
            </a:r>
            <a:r>
              <a:rPr kumimoji="1" lang="ja-JP" altLang="ja-JP" sz="1200" kern="1200" dirty="0">
                <a:solidFill>
                  <a:schemeClr val="tx1"/>
                </a:solidFill>
                <a:effectLst/>
                <a:latin typeface="+mn-lt"/>
                <a:ea typeface="+mn-ea"/>
                <a:cs typeface="+mn-cs"/>
              </a:rPr>
              <a:t>が勧告されることとなった。</a:t>
            </a:r>
          </a:p>
          <a:p>
            <a:r>
              <a:rPr kumimoji="1" lang="en-US" altLang="ja-JP" sz="1200" kern="1200" dirty="0">
                <a:solidFill>
                  <a:schemeClr val="tx1"/>
                </a:solidFill>
                <a:effectLst/>
                <a:latin typeface="+mn-lt"/>
                <a:ea typeface="+mn-ea"/>
                <a:cs typeface="+mn-cs"/>
              </a:rPr>
              <a:t>HTML5.0</a:t>
            </a:r>
            <a:r>
              <a:rPr kumimoji="1" lang="ja-JP" altLang="ja-JP" sz="1200" kern="1200" dirty="0">
                <a:solidFill>
                  <a:schemeClr val="tx1"/>
                </a:solidFill>
                <a:effectLst/>
                <a:latin typeface="+mn-lt"/>
                <a:ea typeface="+mn-ea"/>
                <a:cs typeface="+mn-cs"/>
              </a:rPr>
              <a:t>、その前身となった</a:t>
            </a:r>
            <a:r>
              <a:rPr kumimoji="1" lang="en-US" altLang="ja-JP" sz="1200" kern="1200" dirty="0">
                <a:solidFill>
                  <a:schemeClr val="tx1"/>
                </a:solidFill>
                <a:effectLst/>
                <a:latin typeface="+mn-lt"/>
                <a:ea typeface="+mn-ea"/>
                <a:cs typeface="+mn-cs"/>
              </a:rPr>
              <a:t>Ajax</a:t>
            </a:r>
            <a:r>
              <a:rPr kumimoji="1" lang="ja-JP" altLang="ja-JP" sz="1200" kern="1200" dirty="0">
                <a:solidFill>
                  <a:schemeClr val="tx1"/>
                </a:solidFill>
                <a:effectLst/>
                <a:latin typeface="+mn-lt"/>
                <a:ea typeface="+mn-ea"/>
                <a:cs typeface="+mn-cs"/>
              </a:rPr>
              <a:t>については、後日「コレ１枚」で紹介する。</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78</a:t>
            </a:fld>
            <a:endParaRPr kumimoji="1" lang="ja-JP" altLang="en-US"/>
          </a:p>
        </p:txBody>
      </p:sp>
    </p:spTree>
    <p:extLst>
      <p:ext uri="{BB962C8B-B14F-4D97-AF65-F5344CB8AC3E}">
        <p14:creationId xmlns:p14="http://schemas.microsoft.com/office/powerpoint/2010/main" val="863172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代初頭、文字や写真のような動きのない情報を、インターネットを介して交換するための手段として登場したのがウェブです。しかし、現在では、動画再生やビデオ会議、ゲームなど動きのある対話型のアプリケーションが動作するプラットフォームとして利用されています。</a:t>
            </a:r>
          </a:p>
          <a:p>
            <a:r>
              <a:rPr kumimoji="1" lang="ja-JP" altLang="ja-JP" sz="1200" kern="1200" dirty="0">
                <a:solidFill>
                  <a:schemeClr val="tx1"/>
                </a:solidFill>
                <a:effectLst/>
                <a:latin typeface="+mn-lt"/>
                <a:ea typeface="+mn-ea"/>
                <a:cs typeface="+mn-cs"/>
              </a:rPr>
              <a:t>この仕組みを実現しているのが、情報を送り出すウェブサーバーと、その情報を表示するブラウザ、そして、情報をやり取りする手順である通信プロトコルです。この組合せは、ひとつではありません。例えば、ブラウザだけでも、</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Internet Explorer</a:t>
            </a:r>
            <a:r>
              <a:rPr kumimoji="1" lang="ja-JP"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Mozila</a:t>
            </a:r>
            <a:r>
              <a:rPr kumimoji="1" lang="ja-JP" altLang="ja-JP" sz="1200" kern="1200" dirty="0">
                <a:solidFill>
                  <a:schemeClr val="tx1"/>
                </a:solidFill>
                <a:effectLst/>
                <a:latin typeface="+mn-lt"/>
                <a:ea typeface="+mn-ea"/>
                <a:cs typeface="+mn-cs"/>
              </a:rPr>
              <a:t>の</a:t>
            </a:r>
            <a:r>
              <a:rPr kumimoji="1" lang="en-US" altLang="ja-JP" sz="1200" kern="1200" dirty="0" err="1">
                <a:solidFill>
                  <a:schemeClr val="tx1"/>
                </a:solidFill>
                <a:effectLst/>
                <a:latin typeface="+mn-lt"/>
                <a:ea typeface="+mn-ea"/>
                <a:cs typeface="+mn-cs"/>
              </a:rPr>
              <a:t>FireFox</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Apple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Safari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Chrome</a:t>
            </a:r>
            <a:r>
              <a:rPr kumimoji="1" lang="ja-JP" altLang="ja-JP" sz="1200" kern="1200" dirty="0">
                <a:solidFill>
                  <a:schemeClr val="tx1"/>
                </a:solidFill>
                <a:effectLst/>
                <a:latin typeface="+mn-lt"/>
                <a:ea typeface="+mn-ea"/>
                <a:cs typeface="+mn-cs"/>
              </a:rPr>
              <a:t>などがあります。ウェブサーバーや通信プロトコルにもいろいろなものがあります。このように異なるソフトウェアを使ってもお互いに情報のやり取りができ同様の表現にできるのは、情報の構造やブラウザへ表示方法を指定する</a:t>
            </a:r>
            <a:r>
              <a:rPr kumimoji="1" lang="en-US" altLang="ja-JP" sz="1200" kern="1200" dirty="0">
                <a:solidFill>
                  <a:schemeClr val="tx1"/>
                </a:solidFill>
                <a:effectLst/>
                <a:latin typeface="+mn-lt"/>
                <a:ea typeface="+mn-ea"/>
                <a:cs typeface="+mn-cs"/>
              </a:rPr>
              <a:t>HTML</a:t>
            </a:r>
            <a:r>
              <a:rPr kumimoji="1" lang="ja-JP" altLang="ja-JP" sz="1200" kern="1200" dirty="0">
                <a:solidFill>
                  <a:schemeClr val="tx1"/>
                </a:solidFill>
                <a:effectLst/>
                <a:latin typeface="+mn-lt"/>
                <a:ea typeface="+mn-ea"/>
                <a:cs typeface="+mn-cs"/>
              </a:rPr>
              <a:t>（ハイパーテキストマークアップ言語）が標準化され、共通に利用できるからです。</a:t>
            </a:r>
          </a:p>
          <a:p>
            <a:r>
              <a:rPr kumimoji="1" lang="ja-JP" altLang="ja-JP" sz="1200" kern="1200" dirty="0">
                <a:solidFill>
                  <a:schemeClr val="tx1"/>
                </a:solidFill>
                <a:effectLst/>
                <a:latin typeface="+mn-lt"/>
                <a:ea typeface="+mn-ea"/>
                <a:cs typeface="+mn-cs"/>
              </a:rPr>
              <a:t>しかし、この</a:t>
            </a:r>
            <a:r>
              <a:rPr kumimoji="1" lang="en-US" altLang="ja-JP" sz="1200" kern="1200" dirty="0">
                <a:solidFill>
                  <a:schemeClr val="tx1"/>
                </a:solidFill>
                <a:effectLst/>
                <a:latin typeface="+mn-lt"/>
                <a:ea typeface="+mn-ea"/>
                <a:cs typeface="+mn-cs"/>
              </a:rPr>
              <a:t>HTML</a:t>
            </a:r>
            <a:r>
              <a:rPr kumimoji="1" lang="ja-JP" altLang="ja-JP" sz="1200" kern="1200" dirty="0">
                <a:solidFill>
                  <a:schemeClr val="tx1"/>
                </a:solidFill>
                <a:effectLst/>
                <a:latin typeface="+mn-lt"/>
                <a:ea typeface="+mn-ea"/>
                <a:cs typeface="+mn-cs"/>
              </a:rPr>
              <a:t>も</a:t>
            </a:r>
            <a:r>
              <a:rPr kumimoji="1" lang="en-US" altLang="ja-JP" sz="1200" kern="1200" dirty="0">
                <a:solidFill>
                  <a:schemeClr val="tx1"/>
                </a:solidFill>
                <a:effectLst/>
                <a:latin typeface="+mn-lt"/>
                <a:ea typeface="+mn-ea"/>
                <a:cs typeface="+mn-cs"/>
              </a:rPr>
              <a:t>1997</a:t>
            </a:r>
            <a:r>
              <a:rPr kumimoji="1" lang="ja-JP" altLang="ja-JP" sz="1200" kern="1200" dirty="0">
                <a:solidFill>
                  <a:schemeClr val="tx1"/>
                </a:solidFill>
                <a:effectLst/>
                <a:latin typeface="+mn-lt"/>
                <a:ea typeface="+mn-ea"/>
                <a:cs typeface="+mn-cs"/>
              </a:rPr>
              <a:t>年にバージョン</a:t>
            </a:r>
            <a:r>
              <a:rPr kumimoji="1" lang="en-US" altLang="ja-JP" sz="1200" kern="1200" dirty="0">
                <a:solidFill>
                  <a:schemeClr val="tx1"/>
                </a:solidFill>
                <a:effectLst/>
                <a:latin typeface="+mn-lt"/>
                <a:ea typeface="+mn-ea"/>
                <a:cs typeface="+mn-cs"/>
              </a:rPr>
              <a:t>4</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HTML4</a:t>
            </a:r>
            <a:r>
              <a:rPr kumimoji="1" lang="ja-JP" altLang="ja-JP" sz="1200" kern="1200" dirty="0">
                <a:solidFill>
                  <a:schemeClr val="tx1"/>
                </a:solidFill>
                <a:effectLst/>
                <a:latin typeface="+mn-lt"/>
                <a:ea typeface="+mn-ea"/>
                <a:cs typeface="+mn-cs"/>
              </a:rPr>
              <a:t>）が定められ、</a:t>
            </a:r>
            <a:r>
              <a:rPr kumimoji="1" lang="en-US" altLang="ja-JP" sz="1200" kern="1200" dirty="0">
                <a:solidFill>
                  <a:schemeClr val="tx1"/>
                </a:solidFill>
                <a:effectLst/>
                <a:latin typeface="+mn-lt"/>
                <a:ea typeface="+mn-ea"/>
                <a:cs typeface="+mn-cs"/>
              </a:rPr>
              <a:t>1999</a:t>
            </a:r>
            <a:r>
              <a:rPr kumimoji="1" lang="ja-JP" altLang="ja-JP" sz="1200" kern="1200" dirty="0">
                <a:solidFill>
                  <a:schemeClr val="tx1"/>
                </a:solidFill>
                <a:effectLst/>
                <a:latin typeface="+mn-lt"/>
                <a:ea typeface="+mn-ea"/>
                <a:cs typeface="+mn-cs"/>
              </a:rPr>
              <a:t>年に</a:t>
            </a:r>
            <a:r>
              <a:rPr kumimoji="1" lang="en-US" altLang="ja-JP" sz="1200" kern="1200" dirty="0">
                <a:solidFill>
                  <a:schemeClr val="tx1"/>
                </a:solidFill>
                <a:effectLst/>
                <a:latin typeface="+mn-lt"/>
                <a:ea typeface="+mn-ea"/>
                <a:cs typeface="+mn-cs"/>
              </a:rPr>
              <a:t>4.01</a:t>
            </a:r>
            <a:r>
              <a:rPr kumimoji="1" lang="ja-JP" altLang="ja-JP" sz="1200" kern="1200" dirty="0">
                <a:solidFill>
                  <a:schemeClr val="tx1"/>
                </a:solidFill>
                <a:effectLst/>
                <a:latin typeface="+mn-lt"/>
                <a:ea typeface="+mn-ea"/>
                <a:cs typeface="+mn-cs"/>
              </a:rPr>
              <a:t>にマイナー・バージョンアップされて以降、大きな改訂もないままに今日まで使われてきました。その間、ネットワークの高速化やコンピュータの性能向上、</a:t>
            </a:r>
            <a:r>
              <a:rPr kumimoji="1" lang="en-US" altLang="ja-JP" sz="1200" kern="1200" dirty="0">
                <a:solidFill>
                  <a:schemeClr val="tx1"/>
                </a:solidFill>
                <a:effectLst/>
                <a:latin typeface="+mn-lt"/>
                <a:ea typeface="+mn-ea"/>
                <a:cs typeface="+mn-cs"/>
              </a:rPr>
              <a:t>GPS</a:t>
            </a:r>
            <a:r>
              <a:rPr kumimoji="1" lang="ja-JP" altLang="ja-JP" sz="1200" kern="1200" dirty="0">
                <a:solidFill>
                  <a:schemeClr val="tx1"/>
                </a:solidFill>
                <a:effectLst/>
                <a:latin typeface="+mn-lt"/>
                <a:ea typeface="+mn-ea"/>
                <a:cs typeface="+mn-cs"/>
              </a:rPr>
              <a:t>やセンサーが組み込まれたスマートフォンの出現など、当時とは利用環境が、大きく変わってしまいました。</a:t>
            </a:r>
          </a:p>
          <a:p>
            <a:r>
              <a:rPr kumimoji="1" lang="ja-JP" altLang="ja-JP" sz="1200" kern="1200" dirty="0">
                <a:solidFill>
                  <a:schemeClr val="tx1"/>
                </a:solidFill>
                <a:effectLst/>
                <a:latin typeface="+mn-lt"/>
                <a:ea typeface="+mn-ea"/>
                <a:cs typeface="+mn-cs"/>
              </a:rPr>
              <a:t>この状況に対応するために、</a:t>
            </a:r>
            <a:r>
              <a:rPr kumimoji="1" lang="en-US" altLang="ja-JP" sz="1200" kern="1200" dirty="0">
                <a:solidFill>
                  <a:schemeClr val="tx1"/>
                </a:solidFill>
                <a:effectLst/>
                <a:latin typeface="+mn-lt"/>
                <a:ea typeface="+mn-ea"/>
                <a:cs typeface="+mn-cs"/>
              </a:rPr>
              <a:t>HTML4</a:t>
            </a:r>
            <a:r>
              <a:rPr kumimoji="1" lang="ja-JP" altLang="ja-JP" sz="1200" kern="1200" dirty="0">
                <a:solidFill>
                  <a:schemeClr val="tx1"/>
                </a:solidFill>
                <a:effectLst/>
                <a:latin typeface="+mn-lt"/>
                <a:ea typeface="+mn-ea"/>
                <a:cs typeface="+mn-cs"/>
              </a:rPr>
              <a:t>はそのままに、動画や音声を再生するなどの</a:t>
            </a:r>
            <a:r>
              <a:rPr kumimoji="1" lang="en-US" altLang="ja-JP" sz="1200" kern="1200" dirty="0">
                <a:solidFill>
                  <a:schemeClr val="tx1"/>
                </a:solidFill>
                <a:effectLst/>
                <a:latin typeface="+mn-lt"/>
                <a:ea typeface="+mn-ea"/>
                <a:cs typeface="+mn-cs"/>
              </a:rPr>
              <a:t>HTML4</a:t>
            </a:r>
            <a:r>
              <a:rPr kumimoji="1" lang="ja-JP" altLang="ja-JP" sz="1200" kern="1200" dirty="0">
                <a:solidFill>
                  <a:schemeClr val="tx1"/>
                </a:solidFill>
                <a:effectLst/>
                <a:latin typeface="+mn-lt"/>
                <a:ea typeface="+mn-ea"/>
                <a:cs typeface="+mn-cs"/>
              </a:rPr>
              <a:t>には含まれない機能をプラグイン（</a:t>
            </a:r>
            <a:r>
              <a:rPr kumimoji="1" lang="en-US" altLang="ja-JP" sz="1200" kern="1200" dirty="0">
                <a:solidFill>
                  <a:schemeClr val="tx1"/>
                </a:solidFill>
                <a:effectLst/>
                <a:latin typeface="+mn-lt"/>
                <a:ea typeface="+mn-ea"/>
                <a:cs typeface="+mn-cs"/>
              </a:rPr>
              <a:t>Flash</a:t>
            </a:r>
            <a:r>
              <a:rPr kumimoji="1" lang="ja-JP" altLang="ja-JP" sz="1200" kern="1200" dirty="0">
                <a:solidFill>
                  <a:schemeClr val="tx1"/>
                </a:solidFill>
                <a:effectLst/>
                <a:latin typeface="+mn-lt"/>
                <a:ea typeface="+mn-ea"/>
                <a:cs typeface="+mn-cs"/>
              </a:rPr>
              <a:t>など）といわれるソフトウェアを追加して補完してきたのです。しかし、このような対処ではもはや限界が見えてきました。そこで、時代にふさわしい改訂が求められるようになり、次代を担う</a:t>
            </a:r>
            <a:r>
              <a:rPr kumimoji="1" lang="en-US" altLang="ja-JP" sz="1200" kern="1200" dirty="0">
                <a:solidFill>
                  <a:schemeClr val="tx1"/>
                </a:solidFill>
                <a:effectLst/>
                <a:latin typeface="+mn-lt"/>
                <a:ea typeface="+mn-ea"/>
                <a:cs typeface="+mn-cs"/>
              </a:rPr>
              <a:t>HTML5</a:t>
            </a:r>
            <a:r>
              <a:rPr kumimoji="1" lang="ja-JP" altLang="ja-JP" sz="1200" kern="1200" dirty="0">
                <a:solidFill>
                  <a:schemeClr val="tx1"/>
                </a:solidFill>
                <a:effectLst/>
                <a:latin typeface="+mn-lt"/>
                <a:ea typeface="+mn-ea"/>
                <a:cs typeface="+mn-cs"/>
              </a:rPr>
              <a:t>を定める取り組みが生まれたのです。</a:t>
            </a:r>
          </a:p>
          <a:p>
            <a:r>
              <a:rPr kumimoji="1" lang="en-US" altLang="ja-JP" sz="1200" kern="1200" dirty="0">
                <a:solidFill>
                  <a:schemeClr val="tx1"/>
                </a:solidFill>
                <a:effectLst/>
                <a:latin typeface="+mn-lt"/>
                <a:ea typeface="+mn-ea"/>
                <a:cs typeface="+mn-cs"/>
              </a:rPr>
              <a:t>2014</a:t>
            </a:r>
            <a:r>
              <a:rPr kumimoji="1" lang="ja-JP" altLang="ja-JP" sz="1200" kern="1200" dirty="0">
                <a:solidFill>
                  <a:schemeClr val="tx1"/>
                </a:solidFill>
                <a:effectLst/>
                <a:latin typeface="+mn-lt"/>
                <a:ea typeface="+mn-ea"/>
                <a:cs typeface="+mn-cs"/>
              </a:rPr>
              <a:t>年</a:t>
            </a:r>
            <a:r>
              <a:rPr kumimoji="1" lang="en-US" altLang="ja-JP" sz="1200" kern="1200" dirty="0">
                <a:solidFill>
                  <a:schemeClr val="tx1"/>
                </a:solidFill>
                <a:effectLst/>
                <a:latin typeface="+mn-lt"/>
                <a:ea typeface="+mn-ea"/>
                <a:cs typeface="+mn-cs"/>
              </a:rPr>
              <a:t>10</a:t>
            </a:r>
            <a:r>
              <a:rPr kumimoji="1" lang="ja-JP" altLang="ja-JP" sz="1200" kern="1200" dirty="0">
                <a:solidFill>
                  <a:schemeClr val="tx1"/>
                </a:solidFill>
                <a:effectLst/>
                <a:latin typeface="+mn-lt"/>
                <a:ea typeface="+mn-ea"/>
                <a:cs typeface="+mn-cs"/>
              </a:rPr>
              <a:t>月、</a:t>
            </a:r>
            <a:r>
              <a:rPr kumimoji="1" lang="en-US" altLang="ja-JP" sz="1200" kern="1200" dirty="0">
                <a:solidFill>
                  <a:schemeClr val="tx1"/>
                </a:solidFill>
                <a:effectLst/>
                <a:latin typeface="+mn-lt"/>
                <a:ea typeface="+mn-ea"/>
                <a:cs typeface="+mn-cs"/>
              </a:rPr>
              <a:t>HTML</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15</a:t>
            </a:r>
            <a:r>
              <a:rPr kumimoji="1" lang="ja-JP" altLang="ja-JP" sz="1200" kern="1200" dirty="0">
                <a:solidFill>
                  <a:schemeClr val="tx1"/>
                </a:solidFill>
                <a:effectLst/>
                <a:latin typeface="+mn-lt"/>
                <a:ea typeface="+mn-ea"/>
                <a:cs typeface="+mn-cs"/>
              </a:rPr>
              <a:t>年の歳月を経て新しいバージョンとして</a:t>
            </a:r>
            <a:r>
              <a:rPr kumimoji="1" lang="en-US" altLang="ja-JP" sz="1200" kern="1200" dirty="0">
                <a:solidFill>
                  <a:schemeClr val="tx1"/>
                </a:solidFill>
                <a:effectLst/>
                <a:latin typeface="+mn-lt"/>
                <a:ea typeface="+mn-ea"/>
                <a:cs typeface="+mn-cs"/>
              </a:rPr>
              <a:t>W3C</a:t>
            </a:r>
            <a:r>
              <a:rPr kumimoji="1" lang="ja-JP" altLang="ja-JP" sz="1200" kern="1200" dirty="0">
                <a:solidFill>
                  <a:schemeClr val="tx1"/>
                </a:solidFill>
                <a:effectLst/>
                <a:latin typeface="+mn-lt"/>
                <a:ea typeface="+mn-ea"/>
                <a:cs typeface="+mn-cs"/>
              </a:rPr>
              <a:t>より正式に勧告されました。今後は、この</a:t>
            </a:r>
            <a:r>
              <a:rPr kumimoji="1" lang="en-US" altLang="ja-JP" sz="1200" kern="1200" dirty="0">
                <a:solidFill>
                  <a:schemeClr val="tx1"/>
                </a:solidFill>
                <a:effectLst/>
                <a:latin typeface="+mn-lt"/>
                <a:ea typeface="+mn-ea"/>
                <a:cs typeface="+mn-cs"/>
              </a:rPr>
              <a:t>HTML5</a:t>
            </a:r>
            <a:r>
              <a:rPr kumimoji="1" lang="ja-JP" altLang="ja-JP" sz="1200" kern="1200">
                <a:solidFill>
                  <a:schemeClr val="tx1"/>
                </a:solidFill>
                <a:effectLst/>
                <a:latin typeface="+mn-lt"/>
                <a:ea typeface="+mn-ea"/>
                <a:cs typeface="+mn-cs"/>
              </a:rPr>
              <a:t>を基盤として新たな取り組みが進められることになります。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81</a:t>
            </a:fld>
            <a:endParaRPr kumimoji="1" lang="ja-JP" altLang="en-US"/>
          </a:p>
        </p:txBody>
      </p:sp>
    </p:spTree>
    <p:extLst>
      <p:ext uri="{BB962C8B-B14F-4D97-AF65-F5344CB8AC3E}">
        <p14:creationId xmlns:p14="http://schemas.microsoft.com/office/powerpoint/2010/main" val="1929370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HTML5</a:t>
            </a:r>
            <a:r>
              <a:rPr kumimoji="1" lang="ja-JP" altLang="ja-JP" sz="1200" kern="1200" dirty="0">
                <a:solidFill>
                  <a:schemeClr val="tx1"/>
                </a:solidFill>
                <a:effectLst/>
                <a:latin typeface="+mn-lt"/>
                <a:ea typeface="+mn-ea"/>
                <a:cs typeface="+mn-cs"/>
              </a:rPr>
              <a:t>には、狭義と広義の意味があります。狭義には、ウェブの標準化団体「</a:t>
            </a:r>
            <a:r>
              <a:rPr kumimoji="1" lang="en-US" altLang="ja-JP" sz="1200" kern="1200" dirty="0">
                <a:solidFill>
                  <a:schemeClr val="tx1"/>
                </a:solidFill>
                <a:effectLst/>
                <a:latin typeface="+mn-lt"/>
                <a:ea typeface="+mn-ea"/>
                <a:cs typeface="+mn-cs"/>
              </a:rPr>
              <a:t>W3C</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World Wide Web </a:t>
            </a:r>
            <a:r>
              <a:rPr kumimoji="1" lang="en-US" altLang="ja-JP" sz="1200" b="1" kern="1200" dirty="0">
                <a:solidFill>
                  <a:schemeClr val="tx1"/>
                </a:solidFill>
                <a:effectLst/>
                <a:latin typeface="+mn-lt"/>
                <a:ea typeface="+mn-ea"/>
                <a:cs typeface="+mn-cs"/>
              </a:rPr>
              <a:t>Consortium</a:t>
            </a:r>
            <a:r>
              <a:rPr kumimoji="1" lang="ja-JP" altLang="ja-JP" sz="1200" kern="1200" dirty="0">
                <a:solidFill>
                  <a:schemeClr val="tx1"/>
                </a:solidFill>
                <a:effectLst/>
                <a:latin typeface="+mn-lt"/>
                <a:ea typeface="+mn-ea"/>
                <a:cs typeface="+mn-cs"/>
              </a:rPr>
              <a:t>）」が規格を策定した次世代のマークアップ言語そのものを指しています。ブラウザで表示する内容の構成やレイアウトの指定、動画や音声、</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次元グラフィックスの取り扱いなどを定めています。広義には、これに加えて、ネットワークに接続されていないときにもデータを加工・編集するためのオフラインストレージ、スマートフォンなどのハードウェアに内蔵される</a:t>
            </a:r>
            <a:r>
              <a:rPr kumimoji="1" lang="en-US" altLang="ja-JP" sz="1200" kern="1200" dirty="0">
                <a:solidFill>
                  <a:schemeClr val="tx1"/>
                </a:solidFill>
                <a:effectLst/>
                <a:latin typeface="+mn-lt"/>
                <a:ea typeface="+mn-ea"/>
                <a:cs typeface="+mn-cs"/>
              </a:rPr>
              <a:t>GPS</a:t>
            </a:r>
            <a:r>
              <a:rPr kumimoji="1" lang="ja-JP" altLang="ja-JP" sz="1200" kern="1200" dirty="0">
                <a:solidFill>
                  <a:schemeClr val="tx1"/>
                </a:solidFill>
                <a:effectLst/>
                <a:latin typeface="+mn-lt"/>
                <a:ea typeface="+mn-ea"/>
                <a:cs typeface="+mn-cs"/>
              </a:rPr>
              <a:t>やセンサーをブラウザで扱うためのデバイス連携、豊かな表現を実現する</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次元グラフィックスなど、ブラウザ上で高度で複雑なアプリケーションを動かすための機能の扱いまで含めています。つまり、次世代のアプリケーション・プラットフォームを実現するための方法や手順を標準化したものという意味で使われます。</a:t>
            </a:r>
          </a:p>
          <a:p>
            <a:r>
              <a:rPr kumimoji="1" lang="ja-JP" altLang="ja-JP" sz="1200" kern="1200" dirty="0">
                <a:solidFill>
                  <a:schemeClr val="tx1"/>
                </a:solidFill>
                <a:effectLst/>
                <a:latin typeface="+mn-lt"/>
                <a:ea typeface="+mn-ea"/>
                <a:cs typeface="+mn-cs"/>
              </a:rPr>
              <a:t>広義の意味での</a:t>
            </a:r>
            <a:r>
              <a:rPr kumimoji="1" lang="en-US" altLang="ja-JP" sz="1200" kern="1200" dirty="0">
                <a:solidFill>
                  <a:schemeClr val="tx1"/>
                </a:solidFill>
                <a:effectLst/>
                <a:latin typeface="+mn-lt"/>
                <a:ea typeface="+mn-ea"/>
                <a:cs typeface="+mn-cs"/>
              </a:rPr>
              <a:t>HTML5</a:t>
            </a:r>
            <a:r>
              <a:rPr kumimoji="1" lang="ja-JP" altLang="ja-JP" sz="1200" kern="1200" dirty="0">
                <a:solidFill>
                  <a:schemeClr val="tx1"/>
                </a:solidFill>
                <a:effectLst/>
                <a:latin typeface="+mn-lt"/>
                <a:ea typeface="+mn-ea"/>
                <a:cs typeface="+mn-cs"/>
              </a:rPr>
              <a:t>には、従来プラグインで実現していた機能の多くが含まれています。</a:t>
            </a:r>
            <a:r>
              <a:rPr kumimoji="1" lang="en-US" altLang="ja-JP" sz="1200" kern="1200" dirty="0">
                <a:solidFill>
                  <a:schemeClr val="tx1"/>
                </a:solidFill>
                <a:effectLst/>
                <a:latin typeface="+mn-lt"/>
                <a:ea typeface="+mn-ea"/>
                <a:cs typeface="+mn-cs"/>
              </a:rPr>
              <a:t>HTML5</a:t>
            </a:r>
            <a:r>
              <a:rPr kumimoji="1" lang="ja-JP" altLang="ja-JP" sz="1200" kern="1200" dirty="0">
                <a:solidFill>
                  <a:schemeClr val="tx1"/>
                </a:solidFill>
                <a:effectLst/>
                <a:latin typeface="+mn-lt"/>
                <a:ea typeface="+mn-ea"/>
                <a:cs typeface="+mn-cs"/>
              </a:rPr>
              <a:t>のゴールのひとつはここにありました。つまり、特定のメーカーが提供する技術に頼るのではなく、誰もが自由に利用できるオープンな標準として実現することです。</a:t>
            </a:r>
          </a:p>
          <a:p>
            <a:r>
              <a:rPr kumimoji="1" lang="ja-JP" altLang="ja-JP" sz="1200" kern="1200" dirty="0">
                <a:solidFill>
                  <a:schemeClr val="tx1"/>
                </a:solidFill>
                <a:effectLst/>
                <a:latin typeface="+mn-lt"/>
                <a:ea typeface="+mn-ea"/>
                <a:cs typeface="+mn-cs"/>
              </a:rPr>
              <a:t>実際、</a:t>
            </a:r>
            <a:r>
              <a:rPr kumimoji="1" lang="en-US" altLang="ja-JP" sz="1200" kern="1200" dirty="0">
                <a:solidFill>
                  <a:schemeClr val="tx1"/>
                </a:solidFill>
                <a:effectLst/>
                <a:latin typeface="+mn-lt"/>
                <a:ea typeface="+mn-ea"/>
                <a:cs typeface="+mn-cs"/>
              </a:rPr>
              <a:t>2010</a:t>
            </a:r>
            <a:r>
              <a:rPr kumimoji="1" lang="ja-JP" altLang="ja-JP" sz="1200" kern="1200" dirty="0">
                <a:solidFill>
                  <a:schemeClr val="tx1"/>
                </a:solidFill>
                <a:effectLst/>
                <a:latin typeface="+mn-lt"/>
                <a:ea typeface="+mn-ea"/>
                <a:cs typeface="+mn-cs"/>
              </a:rPr>
              <a:t>年の</a:t>
            </a:r>
            <a:r>
              <a:rPr kumimoji="1" lang="en-US" altLang="ja-JP" sz="1200" kern="1200" dirty="0">
                <a:solidFill>
                  <a:schemeClr val="tx1"/>
                </a:solidFill>
                <a:effectLst/>
                <a:latin typeface="+mn-lt"/>
                <a:ea typeface="+mn-ea"/>
                <a:cs typeface="+mn-cs"/>
              </a:rPr>
              <a:t>Apple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iPhone</a:t>
            </a:r>
            <a:r>
              <a:rPr kumimoji="1" lang="ja-JP" altLang="ja-JP" sz="1200" kern="1200" dirty="0">
                <a:solidFill>
                  <a:schemeClr val="tx1"/>
                </a:solidFill>
                <a:effectLst/>
                <a:latin typeface="+mn-lt"/>
                <a:ea typeface="+mn-ea"/>
                <a:cs typeface="+mn-cs"/>
              </a:rPr>
              <a:t>で</a:t>
            </a:r>
            <a:r>
              <a:rPr kumimoji="1" lang="en-US" altLang="ja-JP" sz="1200" kern="1200" dirty="0">
                <a:solidFill>
                  <a:schemeClr val="tx1"/>
                </a:solidFill>
                <a:effectLst/>
                <a:latin typeface="+mn-lt"/>
                <a:ea typeface="+mn-ea"/>
                <a:cs typeface="+mn-cs"/>
              </a:rPr>
              <a:t>Adobe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Flash</a:t>
            </a:r>
            <a:r>
              <a:rPr kumimoji="1" lang="ja-JP" altLang="ja-JP" sz="1200" kern="1200" dirty="0">
                <a:solidFill>
                  <a:schemeClr val="tx1"/>
                </a:solidFill>
                <a:effectLst/>
                <a:latin typeface="+mn-lt"/>
                <a:ea typeface="+mn-ea"/>
                <a:cs typeface="+mn-cs"/>
              </a:rPr>
              <a:t>（当時のウェブにおける動画や音声を利用するための事実上の標準となっていたプラグイン）をサポートしないという発表はオープンではないことの課題を露呈しました。その後、</a:t>
            </a:r>
            <a:r>
              <a:rPr kumimoji="1" lang="en-US" altLang="ja-JP" sz="1200" kern="1200" dirty="0">
                <a:solidFill>
                  <a:schemeClr val="tx1"/>
                </a:solidFill>
                <a:effectLst/>
                <a:latin typeface="+mn-lt"/>
                <a:ea typeface="+mn-ea"/>
                <a:cs typeface="+mn-cs"/>
              </a:rPr>
              <a:t>iPhone</a:t>
            </a:r>
            <a:r>
              <a:rPr kumimoji="1" lang="ja-JP" altLang="ja-JP" sz="1200" kern="1200" dirty="0">
                <a:solidFill>
                  <a:schemeClr val="tx1"/>
                </a:solidFill>
                <a:effectLst/>
                <a:latin typeface="+mn-lt"/>
                <a:ea typeface="+mn-ea"/>
                <a:cs typeface="+mn-cs"/>
              </a:rPr>
              <a:t>や</a:t>
            </a:r>
            <a:r>
              <a:rPr kumimoji="1" lang="en-US" altLang="ja-JP" sz="1200" kern="1200" dirty="0" err="1">
                <a:solidFill>
                  <a:schemeClr val="tx1"/>
                </a:solidFill>
                <a:effectLst/>
                <a:latin typeface="+mn-lt"/>
                <a:ea typeface="+mn-ea"/>
                <a:cs typeface="+mn-cs"/>
              </a:rPr>
              <a:t>iPad</a:t>
            </a:r>
            <a:r>
              <a:rPr kumimoji="1" lang="ja-JP" altLang="ja-JP" sz="1200" kern="1200" dirty="0">
                <a:solidFill>
                  <a:schemeClr val="tx1"/>
                </a:solidFill>
                <a:effectLst/>
                <a:latin typeface="+mn-lt"/>
                <a:ea typeface="+mn-ea"/>
                <a:cs typeface="+mn-cs"/>
              </a:rPr>
              <a:t>が広く使われるようになり、</a:t>
            </a:r>
            <a:r>
              <a:rPr kumimoji="1" lang="en-US" altLang="ja-JP" sz="1200" kern="1200" dirty="0">
                <a:solidFill>
                  <a:schemeClr val="tx1"/>
                </a:solidFill>
                <a:effectLst/>
                <a:latin typeface="+mn-lt"/>
                <a:ea typeface="+mn-ea"/>
                <a:cs typeface="+mn-cs"/>
              </a:rPr>
              <a:t>HTML5</a:t>
            </a:r>
            <a:r>
              <a:rPr kumimoji="1" lang="ja-JP" altLang="ja-JP" sz="1200" kern="1200" dirty="0">
                <a:solidFill>
                  <a:schemeClr val="tx1"/>
                </a:solidFill>
                <a:effectLst/>
                <a:latin typeface="+mn-lt"/>
                <a:ea typeface="+mn-ea"/>
                <a:cs typeface="+mn-cs"/>
              </a:rPr>
              <a:t>による動画や音声の配信が一気に普及したのです。</a:t>
            </a:r>
          </a:p>
          <a:p>
            <a:r>
              <a:rPr kumimoji="1" lang="ja-JP" altLang="ja-JP" sz="1200" kern="1200" dirty="0">
                <a:solidFill>
                  <a:schemeClr val="tx1"/>
                </a:solidFill>
                <a:effectLst/>
                <a:latin typeface="+mn-lt"/>
                <a:ea typeface="+mn-ea"/>
                <a:cs typeface="+mn-cs"/>
              </a:rPr>
              <a:t>現在では、</a:t>
            </a:r>
            <a:r>
              <a:rPr kumimoji="1" lang="en-US" altLang="ja-JP" sz="1200" kern="1200" dirty="0">
                <a:solidFill>
                  <a:schemeClr val="tx1"/>
                </a:solidFill>
                <a:effectLst/>
                <a:latin typeface="+mn-lt"/>
                <a:ea typeface="+mn-ea"/>
                <a:cs typeface="+mn-cs"/>
              </a:rPr>
              <a:t>HTML5</a:t>
            </a:r>
            <a:r>
              <a:rPr kumimoji="1" lang="ja-JP" altLang="ja-JP" sz="1200" kern="1200" dirty="0">
                <a:solidFill>
                  <a:schemeClr val="tx1"/>
                </a:solidFill>
                <a:effectLst/>
                <a:latin typeface="+mn-lt"/>
                <a:ea typeface="+mn-ea"/>
                <a:cs typeface="+mn-cs"/>
              </a:rPr>
              <a:t>はウェブだけでなく、スマートフォン向けアプリケーションや企業向けシステムなどの開発にも利用されるようになり、マルチデバイス時代のアプリケーション技術として普及しつつあります。</a:t>
            </a:r>
            <a:r>
              <a:rPr lang="ja-JP" altLang="ja-JP" dirty="0">
                <a:effectLst/>
              </a:rPr>
              <a:t> </a:t>
            </a:r>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82</a:t>
            </a:fld>
            <a:endParaRPr kumimoji="1" lang="ja-JP" altLang="en-US"/>
          </a:p>
        </p:txBody>
      </p:sp>
    </p:spTree>
    <p:extLst>
      <p:ext uri="{BB962C8B-B14F-4D97-AF65-F5344CB8AC3E}">
        <p14:creationId xmlns:p14="http://schemas.microsoft.com/office/powerpoint/2010/main" val="1404454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85</a:t>
            </a:fld>
            <a:endParaRPr kumimoji="1" lang="ja-JP" altLang="en-US"/>
          </a:p>
        </p:txBody>
      </p:sp>
    </p:spTree>
    <p:extLst>
      <p:ext uri="{BB962C8B-B14F-4D97-AF65-F5344CB8AC3E}">
        <p14:creationId xmlns:p14="http://schemas.microsoft.com/office/powerpoint/2010/main" val="2734637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日本語の「仮想」という言葉を聞くと、「虚像の」、「実態のない」という意味を思い浮かべてしまいます。ところが、この言葉の元となった英語の「</a:t>
            </a:r>
            <a:r>
              <a:rPr kumimoji="1" lang="en-US" altLang="ja-JP" sz="1200" kern="1200" dirty="0">
                <a:solidFill>
                  <a:schemeClr val="tx1"/>
                </a:solidFill>
                <a:effectLst/>
                <a:latin typeface="+mn-lt"/>
                <a:ea typeface="+mn-ea"/>
                <a:cs typeface="+mn-cs"/>
              </a:rPr>
              <a:t>Virtual</a:t>
            </a:r>
            <a:r>
              <a:rPr kumimoji="1" lang="ja-JP" altLang="ja-JP" sz="1200" kern="1200" dirty="0">
                <a:solidFill>
                  <a:schemeClr val="tx1"/>
                </a:solidFill>
                <a:effectLst/>
                <a:latin typeface="+mn-lt"/>
                <a:ea typeface="+mn-ea"/>
                <a:cs typeface="+mn-cs"/>
              </a:rPr>
              <a:t>」は、どうもそういう意味ではないらしいのです。調べてみると、「（表面または名目上はそうでないが）事実上の／実質上の／実際の」という意味があるようです。また、ラテン語の語源を見ると「力のある〜」と記されています。</a:t>
            </a:r>
          </a:p>
          <a:p>
            <a:r>
              <a:rPr kumimoji="1" lang="ja-JP" altLang="ja-JP" sz="1200" kern="1200" dirty="0">
                <a:solidFill>
                  <a:schemeClr val="tx1"/>
                </a:solidFill>
                <a:effectLst/>
                <a:latin typeface="+mn-lt"/>
                <a:ea typeface="+mn-ea"/>
                <a:cs typeface="+mn-cs"/>
              </a:rPr>
              <a:t>辞書を引くと英語の文例には、次のような記述がありました。</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It was a virtual promise.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（約束ではないが）実際には約束も同然だった。</a:t>
            </a:r>
          </a:p>
          <a:p>
            <a:r>
              <a:rPr kumimoji="1" lang="en-US" altLang="ja-JP" sz="1200" kern="1200" dirty="0">
                <a:solidFill>
                  <a:schemeClr val="tx1"/>
                </a:solidFill>
                <a:effectLst/>
                <a:latin typeface="+mn-lt"/>
                <a:ea typeface="+mn-ea"/>
                <a:cs typeface="+mn-cs"/>
              </a:rPr>
              <a:t>He was the virtual leader of the movement.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彼はその運動の事実上の指導者だった。</a:t>
            </a:r>
          </a:p>
          <a:p>
            <a:r>
              <a:rPr kumimoji="1" lang="en-US" altLang="ja-JP" sz="1200" kern="1200" dirty="0">
                <a:solidFill>
                  <a:schemeClr val="tx1"/>
                </a:solidFill>
                <a:effectLst/>
                <a:latin typeface="+mn-lt"/>
                <a:ea typeface="+mn-ea"/>
                <a:cs typeface="+mn-cs"/>
              </a:rPr>
              <a:t>He was formally a general, but he was a virtual king of this country</a:t>
            </a:r>
            <a:r>
              <a:rPr kumimoji="1" lang="ja-JP" altLang="ja-JP" sz="1200" kern="1200" dirty="0">
                <a:solidFill>
                  <a:schemeClr val="tx1"/>
                </a:solidFill>
                <a:effectLst/>
                <a:latin typeface="+mn-lt"/>
                <a:ea typeface="+mn-ea"/>
                <a:cs typeface="+mn-cs"/>
              </a:rPr>
              <a:t>．</a:t>
            </a:r>
          </a:p>
          <a:p>
            <a:r>
              <a:rPr kumimoji="1" lang="ja-JP" altLang="ja-JP" sz="1200" kern="1200" dirty="0">
                <a:solidFill>
                  <a:schemeClr val="tx1"/>
                </a:solidFill>
                <a:effectLst/>
                <a:latin typeface="+mn-lt"/>
                <a:ea typeface="+mn-ea"/>
                <a:cs typeface="+mn-cs"/>
              </a:rPr>
              <a:t>　彼は公式には「将軍」ではあったが、彼はこの国の実質的国王だった。</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このように見ていくと、私たちが</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の用語として使っている「仮想化＝</a:t>
            </a:r>
            <a:r>
              <a:rPr kumimoji="1" lang="en-US" altLang="ja-JP" sz="1200" kern="1200" dirty="0">
                <a:solidFill>
                  <a:schemeClr val="tx1"/>
                </a:solidFill>
                <a:effectLst/>
                <a:latin typeface="+mn-lt"/>
                <a:ea typeface="+mn-ea"/>
                <a:cs typeface="+mn-cs"/>
              </a:rPr>
              <a:t>Virtualization</a:t>
            </a:r>
            <a:r>
              <a:rPr kumimoji="1" lang="ja-JP" altLang="ja-JP" sz="1200" kern="1200" dirty="0">
                <a:solidFill>
                  <a:schemeClr val="tx1"/>
                </a:solidFill>
                <a:effectLst/>
                <a:latin typeface="+mn-lt"/>
                <a:ea typeface="+mn-ea"/>
                <a:cs typeface="+mn-cs"/>
              </a:rPr>
              <a:t>」は、次のような意味と理解するのが、自然かも知れません。</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b="1" kern="1200" dirty="0">
                <a:solidFill>
                  <a:schemeClr val="tx1"/>
                </a:solidFill>
                <a:effectLst/>
                <a:latin typeface="+mn-lt"/>
                <a:ea typeface="+mn-ea"/>
                <a:cs typeface="+mn-cs"/>
              </a:rPr>
              <a:t>「物理的実態とは異なるが実質的機能を実現する仕組み」</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仮想化は決して、「虚像で実態のないシステムを作り出す仕組み」ではないのです。</a:t>
            </a:r>
          </a:p>
          <a:p>
            <a:r>
              <a:rPr kumimoji="1" lang="ja-JP" altLang="ja-JP" sz="1200" kern="1200" dirty="0">
                <a:solidFill>
                  <a:schemeClr val="tx1"/>
                </a:solidFill>
                <a:effectLst/>
                <a:latin typeface="+mn-lt"/>
                <a:ea typeface="+mn-ea"/>
                <a:cs typeface="+mn-cs"/>
              </a:rPr>
              <a:t>つまり、サーバーやストレージ、ネットワークの物理的な構成や機能、性能とは異なる形態をしているが、実質的には、これと同様の役割を果たす仕組みを実現する技術と考える方が現実に即しています。</a:t>
            </a:r>
          </a:p>
          <a:p>
            <a:r>
              <a:rPr kumimoji="1" lang="ja-JP" altLang="ja-JP" sz="1200" kern="1200" dirty="0">
                <a:solidFill>
                  <a:schemeClr val="tx1"/>
                </a:solidFill>
                <a:effectLst/>
                <a:latin typeface="+mn-lt"/>
                <a:ea typeface="+mn-ea"/>
                <a:cs typeface="+mn-cs"/>
              </a:rPr>
              <a:t>私たちは、物理的な実態がそこになければ、その存在を認めにくいものです。しかし、考えてみれば、物理的実態にかかわらず、必要な機器構成や機能、性能と同等のものが、実質的に使えるのならば十分です。</a:t>
            </a:r>
          </a:p>
          <a:p>
            <a:r>
              <a:rPr kumimoji="1" lang="ja-JP" altLang="ja-JP" sz="1200" kern="1200" dirty="0">
                <a:solidFill>
                  <a:schemeClr val="tx1"/>
                </a:solidFill>
                <a:effectLst/>
                <a:latin typeface="+mn-lt"/>
                <a:ea typeface="+mn-ea"/>
                <a:cs typeface="+mn-cs"/>
              </a:rPr>
              <a:t>「仮想化」とは、まさに物理的なシステム資源とは異なるが「実質的」には、物理的なシステム資源と同等の扱いができるものを実現し、ユーザーに提供する仕組みなのです。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86</a:t>
            </a:fld>
            <a:endParaRPr kumimoji="1" lang="ja-JP" altLang="en-US"/>
          </a:p>
        </p:txBody>
      </p:sp>
    </p:spTree>
    <p:extLst>
      <p:ext uri="{BB962C8B-B14F-4D97-AF65-F5344CB8AC3E}">
        <p14:creationId xmlns:p14="http://schemas.microsoft.com/office/powerpoint/2010/main" val="68654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アプリケーション</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は、私たちの日常生活や社会活動といったアナログな現実世界の出来事をデジタル・データに置き換え、インターネットを介してクラウドに集めてゆきます。</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普及・拡大により、そのデータ量はどんどん増加してゆくでしょう。そんなビッグデータをただ溜め込んでいても意味がありません。それを統計的な手法や人工知能を使い、解析・解釈することですることで、そのデータに潜む規則性や関係性、データ相互のつながりや構造を見つけ出し、様々なアプリケーションで使われるようになります。</a:t>
            </a:r>
          </a:p>
          <a:p>
            <a:r>
              <a:rPr kumimoji="1" lang="ja-JP" altLang="ja-JP" sz="1200" b="1" kern="1200" dirty="0">
                <a:solidFill>
                  <a:schemeClr val="tx1"/>
                </a:solidFill>
                <a:effectLst/>
                <a:latin typeface="+mn-lt"/>
                <a:ea typeface="+mn-ea"/>
                <a:cs typeface="+mn-cs"/>
              </a:rPr>
              <a:t>社会活動・公共活動</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【データ発生源】建物、公共設備、気象、環境、交通機関、道路など</a:t>
            </a:r>
          </a:p>
          <a:p>
            <a:r>
              <a:rPr kumimoji="1" lang="ja-JP" altLang="ja-JP" sz="1200" kern="1200" dirty="0">
                <a:solidFill>
                  <a:schemeClr val="tx1"/>
                </a:solidFill>
                <a:effectLst/>
                <a:latin typeface="+mn-lt"/>
                <a:ea typeface="+mn-ea"/>
                <a:cs typeface="+mn-cs"/>
              </a:rPr>
              <a:t>【データ】振動、ゆがみ、交通量、騒音、気温、湿度、風向、水量など</a:t>
            </a:r>
          </a:p>
          <a:p>
            <a:r>
              <a:rPr kumimoji="1" lang="ja-JP" altLang="ja-JP" sz="1200" kern="1200" dirty="0">
                <a:solidFill>
                  <a:schemeClr val="tx1"/>
                </a:solidFill>
                <a:effectLst/>
                <a:latin typeface="+mn-lt"/>
                <a:ea typeface="+mn-ea"/>
                <a:cs typeface="+mn-cs"/>
              </a:rPr>
              <a:t>【価値や便益】災害時避難誘導・災害に関わる警報や注意・エネルギー需給調整・交通監視・管制・見守りや犯罪の抑止など</a:t>
            </a:r>
          </a:p>
          <a:p>
            <a:r>
              <a:rPr kumimoji="1" lang="ja-JP" altLang="ja-JP" sz="1200" b="1" kern="1200" dirty="0">
                <a:solidFill>
                  <a:schemeClr val="tx1"/>
                </a:solidFill>
                <a:effectLst/>
                <a:latin typeface="+mn-lt"/>
                <a:ea typeface="+mn-ea"/>
                <a:cs typeface="+mn-cs"/>
              </a:rPr>
              <a:t>日常生活・人間活動</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【データ発生源】ウェアラブル・デバイス、センサー内蔵のホームスタットや家電製品、自動車、衣服や靴、携帯品など</a:t>
            </a:r>
          </a:p>
          <a:p>
            <a:r>
              <a:rPr kumimoji="1" lang="ja-JP" altLang="ja-JP" sz="1200" kern="1200" dirty="0">
                <a:solidFill>
                  <a:schemeClr val="tx1"/>
                </a:solidFill>
                <a:effectLst/>
                <a:latin typeface="+mn-lt"/>
                <a:ea typeface="+mn-ea"/>
                <a:cs typeface="+mn-cs"/>
              </a:rPr>
              <a:t>【データ】体温や脈拍、発汗、人の動き、室温や湿度、涙や汗の成分、位置情報、車載機器の状況など</a:t>
            </a:r>
          </a:p>
          <a:p>
            <a:r>
              <a:rPr kumimoji="1" lang="ja-JP" altLang="ja-JP" sz="1200" kern="1200" dirty="0">
                <a:solidFill>
                  <a:schemeClr val="tx1"/>
                </a:solidFill>
                <a:effectLst/>
                <a:latin typeface="+mn-lt"/>
                <a:ea typeface="+mn-ea"/>
                <a:cs typeface="+mn-cs"/>
              </a:rPr>
              <a:t>【価値や便益】生活・健康の改善指導、生活環境の監視・制御、予防診断、個人の嗜好にあわせた情報提供、安全運転・自動運転など</a:t>
            </a:r>
          </a:p>
          <a:p>
            <a:r>
              <a:rPr kumimoji="1" lang="ja-JP" altLang="ja-JP" sz="1200" b="1" kern="1200" dirty="0">
                <a:solidFill>
                  <a:schemeClr val="tx1"/>
                </a:solidFill>
                <a:effectLst/>
                <a:latin typeface="+mn-lt"/>
                <a:ea typeface="+mn-ea"/>
                <a:cs typeface="+mn-cs"/>
              </a:rPr>
              <a:t>事業活動・産業活動</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【データ発生源】工作機械やロボットに組み込まれる様々なセンサーや計測装置など</a:t>
            </a:r>
          </a:p>
          <a:p>
            <a:r>
              <a:rPr kumimoji="1" lang="ja-JP" altLang="ja-JP" sz="1200" kern="1200" dirty="0">
                <a:solidFill>
                  <a:schemeClr val="tx1"/>
                </a:solidFill>
                <a:effectLst/>
                <a:latin typeface="+mn-lt"/>
                <a:ea typeface="+mn-ea"/>
                <a:cs typeface="+mn-cs"/>
              </a:rPr>
              <a:t>【データ】距離、高度、位置、温度、流量、確度、加速度、加重、光度など</a:t>
            </a:r>
          </a:p>
          <a:p>
            <a:r>
              <a:rPr kumimoji="1" lang="ja-JP" altLang="ja-JP" sz="1200" kern="1200" dirty="0">
                <a:solidFill>
                  <a:schemeClr val="tx1"/>
                </a:solidFill>
                <a:effectLst/>
                <a:latin typeface="+mn-lt"/>
                <a:ea typeface="+mn-ea"/>
                <a:cs typeface="+mn-cs"/>
              </a:rPr>
              <a:t>【価値や便益】産業機械監視・制御、工場の自動操業、品質や精度の監視と自動調整、最適物流統制、省エネのための機器制御など</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a:t>
            </a:fld>
            <a:endParaRPr kumimoji="1" lang="ja-JP" altLang="en-US"/>
          </a:p>
        </p:txBody>
      </p:sp>
    </p:spTree>
    <p:extLst>
      <p:ext uri="{BB962C8B-B14F-4D97-AF65-F5344CB8AC3E}">
        <p14:creationId xmlns:p14="http://schemas.microsoft.com/office/powerpoint/2010/main" val="1663436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【図解】コレ１枚で分かる仮想化の３タイプ</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仮想化とは、物理的な実態とは異なるものの、あたかもその物理的な実態がそこにあるかのように機能させるソフトウェア技術のことです。</a:t>
            </a:r>
          </a:p>
          <a:p>
            <a:r>
              <a:rPr kumimoji="1" lang="ja-JP" altLang="ja-JP" sz="1200" kern="1200" dirty="0">
                <a:solidFill>
                  <a:schemeClr val="tx1"/>
                </a:solidFill>
                <a:effectLst/>
                <a:latin typeface="+mn-lt"/>
                <a:ea typeface="+mn-ea"/>
                <a:cs typeface="+mn-cs"/>
              </a:rPr>
              <a:t>仮想化には、次の</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つのタイプがあります。</a:t>
            </a:r>
          </a:p>
          <a:p>
            <a:r>
              <a:rPr kumimoji="1" lang="ja-JP" altLang="ja-JP" sz="1200" kern="1200" dirty="0">
                <a:solidFill>
                  <a:schemeClr val="tx1"/>
                </a:solidFill>
                <a:effectLst/>
                <a:latin typeface="+mn-lt"/>
                <a:ea typeface="+mn-ea"/>
                <a:cs typeface="+mn-cs"/>
              </a:rPr>
              <a:t>パーティショニング（分割）</a:t>
            </a:r>
          </a:p>
          <a:p>
            <a:r>
              <a:rPr kumimoji="1" lang="ja-JP" altLang="ja-JP" sz="1200" kern="1200" dirty="0">
                <a:solidFill>
                  <a:schemeClr val="tx1"/>
                </a:solidFill>
                <a:effectLst/>
                <a:latin typeface="+mn-lt"/>
                <a:ea typeface="+mn-ea"/>
                <a:cs typeface="+mn-cs"/>
              </a:rPr>
              <a:t>ひとつのシステム資源を複数の独立した個別の資源として機能させます。　　　　　　　　　　　　　　　　　　　　　　　　　　　　　　　　　　　　　　　　　　　　　　　　　　　　　　　　　　　　　　　　　　例えば</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台のサーバーを、</a:t>
            </a:r>
            <a:r>
              <a:rPr kumimoji="1" lang="en-US" altLang="ja-JP" sz="1200" kern="1200" dirty="0">
                <a:solidFill>
                  <a:schemeClr val="tx1"/>
                </a:solidFill>
                <a:effectLst/>
                <a:latin typeface="+mn-lt"/>
                <a:ea typeface="+mn-ea"/>
                <a:cs typeface="+mn-cs"/>
              </a:rPr>
              <a:t>10</a:t>
            </a:r>
            <a:r>
              <a:rPr kumimoji="1" lang="ja-JP" altLang="ja-JP" sz="1200" kern="1200" dirty="0">
                <a:solidFill>
                  <a:schemeClr val="tx1"/>
                </a:solidFill>
                <a:effectLst/>
                <a:latin typeface="+mn-lt"/>
                <a:ea typeface="+mn-ea"/>
                <a:cs typeface="+mn-cs"/>
              </a:rPr>
              <a:t>台の個別・独立したサーバーが存在しているかのように機能させる場合などです。</a:t>
            </a:r>
          </a:p>
          <a:p>
            <a:r>
              <a:rPr kumimoji="1" lang="ja-JP" altLang="ja-JP" sz="1200" kern="1200" dirty="0">
                <a:solidFill>
                  <a:schemeClr val="tx1"/>
                </a:solidFill>
                <a:effectLst/>
                <a:latin typeface="+mn-lt"/>
                <a:ea typeface="+mn-ea"/>
                <a:cs typeface="+mn-cs"/>
              </a:rPr>
              <a:t>この方法を使えば、１ユーザーだけでは能力に余裕のある物理サーバー上に、見かけ上複数のサーバーを稼働させ、複数のユーザーが、それぞれを自分専用のサーバーとして扱うことができます。また、システム資源を余らせることなく有効活用することができます。</a:t>
            </a:r>
          </a:p>
          <a:p>
            <a:r>
              <a:rPr kumimoji="1" lang="ja-JP" altLang="ja-JP" sz="1200" kern="1200" dirty="0">
                <a:solidFill>
                  <a:schemeClr val="tx1"/>
                </a:solidFill>
                <a:effectLst/>
                <a:latin typeface="+mn-lt"/>
                <a:ea typeface="+mn-ea"/>
                <a:cs typeface="+mn-cs"/>
              </a:rPr>
              <a:t>アグリゲーション（集約）</a:t>
            </a:r>
          </a:p>
          <a:p>
            <a:r>
              <a:rPr kumimoji="1" lang="ja-JP" altLang="ja-JP" sz="1200" kern="1200" dirty="0">
                <a:solidFill>
                  <a:schemeClr val="tx1"/>
                </a:solidFill>
                <a:effectLst/>
                <a:latin typeface="+mn-lt"/>
                <a:ea typeface="+mn-ea"/>
                <a:cs typeface="+mn-cs"/>
              </a:rPr>
              <a:t>複数のシステム資源をひとつのシステム資源のように機能させます。例えば、複数の異なるストレージを</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つの大きなストレージに見せかける場合などです。この機能を使わなければ、ユーザーは、複数の別々のストレージの存在を意識し、煩雑な操作や設定を行わなければなりません。しかし、この機能により、そんなことは気にすることなく、またメーカーや機種を意識することなく、１つのストレージとして扱えますので、使用上の利便性は大いに高まります。</a:t>
            </a:r>
          </a:p>
          <a:p>
            <a:r>
              <a:rPr kumimoji="1" lang="ja-JP" altLang="ja-JP" sz="1200" kern="1200" dirty="0">
                <a:solidFill>
                  <a:schemeClr val="tx1"/>
                </a:solidFill>
                <a:effectLst/>
                <a:latin typeface="+mn-lt"/>
                <a:ea typeface="+mn-ea"/>
                <a:cs typeface="+mn-cs"/>
              </a:rPr>
              <a:t>エミュレーション（模倣）</a:t>
            </a:r>
          </a:p>
          <a:p>
            <a:r>
              <a:rPr kumimoji="1" lang="ja-JP" altLang="ja-JP" sz="1200" kern="1200" dirty="0">
                <a:solidFill>
                  <a:schemeClr val="tx1"/>
                </a:solidFill>
                <a:effectLst/>
                <a:latin typeface="+mn-lt"/>
                <a:ea typeface="+mn-ea"/>
                <a:cs typeface="+mn-cs"/>
              </a:rPr>
              <a:t>あるシステム資源を異なるシステム資源として機能させます。例えば、</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上で、スマートフォンの基本ソフトウェアが稼働し、スマートフォンに模した画面を表示させることができます。スマートフォンにはない、大きな画面とキーボードで同様の操作ができるようになり、アプリケーション開発やテストの利便性を高めることができます。</a:t>
            </a:r>
          </a:p>
          <a:p>
            <a:r>
              <a:rPr kumimoji="1" lang="ja-JP" altLang="ja-JP" sz="1200" kern="1200" dirty="0">
                <a:solidFill>
                  <a:schemeClr val="tx1"/>
                </a:solidFill>
                <a:effectLst/>
                <a:latin typeface="+mn-lt"/>
                <a:ea typeface="+mn-ea"/>
                <a:cs typeface="+mn-cs"/>
              </a:rPr>
              <a:t>仮想化というと、「サーバー仮想化」つまり、「パーティショニング（分割）」についてだけ、語られることが少なくありませんが、それだけではありません。ユーザーにとっては、物理的な実態はどうであろうと、必要な機能が実現できればいいわけです。それをソフトウェアの設定だけで実現しようという技術の総称が仮想化というわけです。</a:t>
            </a:r>
          </a:p>
          <a:p>
            <a:r>
              <a:rPr kumimoji="1" lang="ja-JP" altLang="ja-JP" sz="1200" kern="1200" dirty="0">
                <a:solidFill>
                  <a:schemeClr val="tx1"/>
                </a:solidFill>
                <a:effectLst/>
                <a:latin typeface="+mn-lt"/>
                <a:ea typeface="+mn-ea"/>
                <a:cs typeface="+mn-cs"/>
              </a:rPr>
              <a:t>以前紹介した、「</a:t>
            </a:r>
            <a:r>
              <a:rPr kumimoji="1" lang="en-US" altLang="ja-JP" sz="1200" kern="1200" dirty="0">
                <a:solidFill>
                  <a:schemeClr val="tx1"/>
                </a:solidFill>
                <a:effectLst/>
                <a:latin typeface="+mn-lt"/>
                <a:ea typeface="+mn-ea"/>
                <a:cs typeface="+mn-cs"/>
              </a:rPr>
              <a:t>SDI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Software Defined Infrastructure</a:t>
            </a:r>
            <a:r>
              <a:rPr kumimoji="1" lang="ja-JP" altLang="ja-JP" sz="1200" kern="1200" dirty="0">
                <a:solidFill>
                  <a:schemeClr val="tx1"/>
                </a:solidFill>
                <a:effectLst/>
                <a:latin typeface="+mn-lt"/>
                <a:ea typeface="+mn-ea"/>
                <a:cs typeface="+mn-cs"/>
              </a:rPr>
              <a:t>）」もこの技術が土台にあります。つまり、物理的な実態は、インフラを構成するハードウェアの集まりである「リソース・プール」ですが、そこからソフトウェアの設定だけで必要なインフラ機能を取り出し、構築することができる仕組みです。仮想化を分割の仕組みと捉えると本質を見失いかねませんので、注意が必要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87</a:t>
            </a:fld>
            <a:endParaRPr kumimoji="1" lang="ja-JP" altLang="en-US"/>
          </a:p>
        </p:txBody>
      </p:sp>
    </p:spTree>
    <p:extLst>
      <p:ext uri="{BB962C8B-B14F-4D97-AF65-F5344CB8AC3E}">
        <p14:creationId xmlns:p14="http://schemas.microsoft.com/office/powerpoint/2010/main" val="4614154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【図解】コレ１枚で分かるソフトウェア化する世界</a:t>
            </a:r>
          </a:p>
          <a:p>
            <a:r>
              <a:rPr kumimoji="1" lang="ja-JP" altLang="ja-JP" sz="1200" kern="1200" dirty="0">
                <a:solidFill>
                  <a:schemeClr val="tx1"/>
                </a:solidFill>
                <a:effectLst/>
                <a:latin typeface="+mn-lt"/>
                <a:ea typeface="+mn-ea"/>
                <a:cs typeface="+mn-cs"/>
              </a:rPr>
              <a:t>私たちはいま、ソフトウェアというフィルターを通して、世界を見ることが増えつつあります。</a:t>
            </a:r>
          </a:p>
          <a:p>
            <a:r>
              <a:rPr kumimoji="1" lang="ja-JP" altLang="ja-JP" sz="1200" kern="1200" dirty="0">
                <a:solidFill>
                  <a:schemeClr val="tx1"/>
                </a:solidFill>
                <a:effectLst/>
                <a:latin typeface="+mn-lt"/>
                <a:ea typeface="+mn-ea"/>
                <a:cs typeface="+mn-cs"/>
              </a:rPr>
              <a:t>例えば、データセンターに設置されたサーバーやストレージ、ネットワーク機器などの様々なシステム資源は、</a:t>
            </a:r>
            <a:r>
              <a:rPr kumimoji="1" lang="en-US" altLang="ja-JP" sz="1200" kern="1200" dirty="0">
                <a:solidFill>
                  <a:schemeClr val="tx1"/>
                </a:solidFill>
                <a:effectLst/>
                <a:latin typeface="+mn-lt"/>
                <a:ea typeface="+mn-ea"/>
                <a:cs typeface="+mn-cs"/>
              </a:rPr>
              <a:t>Hyper-V</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KVM</a:t>
            </a:r>
            <a:r>
              <a:rPr kumimoji="1" lang="ja-JP" altLang="ja-JP" sz="1200" kern="1200" dirty="0">
                <a:solidFill>
                  <a:schemeClr val="tx1"/>
                </a:solidFill>
                <a:effectLst/>
                <a:latin typeface="+mn-lt"/>
                <a:ea typeface="+mn-ea"/>
                <a:cs typeface="+mn-cs"/>
              </a:rPr>
              <a:t>などの仮想化ソフトウェア、</a:t>
            </a:r>
            <a:r>
              <a:rPr kumimoji="1" lang="en-US" altLang="ja-JP" sz="1200" kern="1200" dirty="0">
                <a:solidFill>
                  <a:schemeClr val="tx1"/>
                </a:solidFill>
                <a:effectLst/>
                <a:latin typeface="+mn-lt"/>
                <a:ea typeface="+mn-ea"/>
                <a:cs typeface="+mn-cs"/>
              </a:rPr>
              <a:t>OpenStack</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VMware </a:t>
            </a:r>
            <a:r>
              <a:rPr kumimoji="1" lang="en-US" altLang="ja-JP" sz="1200" kern="1200" dirty="0" err="1">
                <a:solidFill>
                  <a:schemeClr val="tx1"/>
                </a:solidFill>
                <a:effectLst/>
                <a:latin typeface="+mn-lt"/>
                <a:ea typeface="+mn-ea"/>
                <a:cs typeface="+mn-cs"/>
              </a:rPr>
              <a:t>vCloud</a:t>
            </a:r>
            <a:r>
              <a:rPr kumimoji="1" lang="ja-JP"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Mesos</a:t>
            </a:r>
            <a:r>
              <a:rPr kumimoji="1" lang="ja-JP" altLang="ja-JP" sz="1200" kern="1200" dirty="0">
                <a:solidFill>
                  <a:schemeClr val="tx1"/>
                </a:solidFill>
                <a:effectLst/>
                <a:latin typeface="+mn-lt"/>
                <a:ea typeface="+mn-ea"/>
                <a:cs typeface="+mn-cs"/>
              </a:rPr>
              <a:t>などのクラウド</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によって管理され、利用者は物理的な機器類を見ることも意識することもなく、必要なシステムの能力を利用できます。</a:t>
            </a:r>
          </a:p>
          <a:p>
            <a:r>
              <a:rPr kumimoji="1" lang="ja-JP" altLang="ja-JP" sz="1200" kern="1200" dirty="0">
                <a:solidFill>
                  <a:schemeClr val="tx1"/>
                </a:solidFill>
                <a:effectLst/>
                <a:latin typeface="+mn-lt"/>
                <a:ea typeface="+mn-ea"/>
                <a:cs typeface="+mn-cs"/>
              </a:rPr>
              <a:t>このクラウド・コンピューティングという仕組みにより、物理的にはひとつの大きなシステム資源であるにもかかわらず、利用者にとっては個別の専用システムとして扱うことができます。そして、必要な時に必要なだけのシステム資源を即座に調達することができ、手間のかかる運用管理の大部分もソフトウェアに任せることができるようになりました。</a:t>
            </a:r>
          </a:p>
          <a:p>
            <a:r>
              <a:rPr kumimoji="1" lang="ja-JP" altLang="ja-JP" sz="1200" kern="1200" dirty="0">
                <a:solidFill>
                  <a:schemeClr val="tx1"/>
                </a:solidFill>
                <a:effectLst/>
                <a:latin typeface="+mn-lt"/>
                <a:ea typeface="+mn-ea"/>
                <a:cs typeface="+mn-cs"/>
              </a:rPr>
              <a:t>このようなソフトウェアによってハードウェアや設備などの物理的実体を覆い隠し、利用者の利用目的や利用シーンに合わせて、わかりやすく見える化することで、利用者の利便性を高め、作業負担を減らし、しかも柔軟に構成や使い勝手をカスタマイズできる仕組みが、クラウド以外にも私たちの日常や社会に拡がりつつあります。</a:t>
            </a:r>
          </a:p>
          <a:p>
            <a:r>
              <a:rPr kumimoji="1" lang="ja-JP" altLang="ja-JP" sz="1200" kern="1200" dirty="0">
                <a:solidFill>
                  <a:schemeClr val="tx1"/>
                </a:solidFill>
                <a:effectLst/>
                <a:latin typeface="+mn-lt"/>
                <a:ea typeface="+mn-ea"/>
                <a:cs typeface="+mn-cs"/>
              </a:rPr>
              <a:t>例えば、物流倉庫では、様々なお客様からの荷物を大量に預かっています。それらを予めお客様毎に物理的に区分けした場所に置くとなると、スペースに無駄が生じ、作業効率も低下します。そこで、倉庫として最も効率よく運用できるように荷物を配置し、それらをソフトウェアで管理することで、利用者にとっては、あたかも自分専用の倉庫を使っているように見える化し、運用や管理も利用者にとって、わかりやすいやり方で使ってもらうことができます。</a:t>
            </a:r>
          </a:p>
          <a:p>
            <a:r>
              <a:rPr kumimoji="1" lang="ja-JP" altLang="ja-JP" sz="1200" kern="1200" dirty="0">
                <a:solidFill>
                  <a:schemeClr val="tx1"/>
                </a:solidFill>
                <a:effectLst/>
                <a:latin typeface="+mn-lt"/>
                <a:ea typeface="+mn-ea"/>
                <a:cs typeface="+mn-cs"/>
              </a:rPr>
              <a:t>また、個人が所有する様々な資産、例えば自家用車や自宅の空き部屋、トラックの荷台の空きスペースなどをスマートフォンから登録し、それらをクラウドで共有することで、使いたい人が、使いたいときに依頼すれば、容易に提供できる仕組みも登場しています。これなどもまた、物理的な実体をソフトウェアで管理し、利用者の便宜に応じて提供する仕組みです。</a:t>
            </a:r>
          </a:p>
          <a:p>
            <a:r>
              <a:rPr kumimoji="1" lang="ja-JP" altLang="ja-JP" sz="1200" kern="1200" dirty="0">
                <a:solidFill>
                  <a:schemeClr val="tx1"/>
                </a:solidFill>
                <a:effectLst/>
                <a:latin typeface="+mn-lt"/>
                <a:ea typeface="+mn-ea"/>
                <a:cs typeface="+mn-cs"/>
              </a:rPr>
              <a:t>このような大きな仕組みばかりでなく、テレビや電子レンジ、カメラや時計などの家電製品や日用品も、その実体はハードウェアとソフトウェアの組合せによって実現しています。ハードウェアはソフトウェアによって、その取り扱いの難しさを覆い隠され、使いやすくわかりやすいように見える化され、操作も容易になるように工夫されています。</a:t>
            </a:r>
          </a:p>
          <a:p>
            <a:r>
              <a:rPr kumimoji="1" lang="ja-JP" altLang="ja-JP" sz="1200" kern="1200">
                <a:solidFill>
                  <a:schemeClr val="tx1"/>
                </a:solidFill>
                <a:effectLst/>
                <a:latin typeface="+mn-lt"/>
                <a:ea typeface="+mn-ea"/>
                <a:cs typeface="+mn-cs"/>
              </a:rPr>
              <a:t>このように物理実体が高機能、高性能になり、その扱いが複雑で手間のかかるものになっても、ソフトウェア化されることで、使い勝手や利便性を高めつつ、その価値を最大限に引き出すことができるような仕組みが、拡がりつつある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88</a:t>
            </a:fld>
            <a:endParaRPr kumimoji="1" lang="ja-JP" altLang="en-US"/>
          </a:p>
        </p:txBody>
      </p:sp>
    </p:spTree>
    <p:extLst>
      <p:ext uri="{BB962C8B-B14F-4D97-AF65-F5344CB8AC3E}">
        <p14:creationId xmlns:p14="http://schemas.microsoft.com/office/powerpoint/2010/main" val="11114543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1950</a:t>
            </a:r>
            <a:r>
              <a:rPr kumimoji="1" lang="ja-JP" altLang="en-US" sz="1200" b="0" i="0" kern="1200" dirty="0">
                <a:solidFill>
                  <a:schemeClr val="tx1"/>
                </a:solidFill>
                <a:effectLst/>
                <a:latin typeface="+mn-lt"/>
                <a:ea typeface="+mn-ea"/>
                <a:cs typeface="+mn-cs"/>
              </a:rPr>
              <a:t>年代、コンピューターがビジネスで利用されるようになりましたが、非常に高価であり、個人が占有して使うことは不可能でした。そこで大型コンピューター（メインフレーム）を共同利用するために、「バッチ」処理が登場します。バッチは処理目的ごとの「プログラムとデータのひとまとまり（ジョブ）」ごとに順次処理するのですが、前の処理が終わるまで次の処理が始められません。</a:t>
            </a:r>
          </a:p>
          <a:p>
            <a:r>
              <a:rPr kumimoji="1" lang="en-US" altLang="ja-JP" sz="1200" b="0" i="0" kern="1200" dirty="0">
                <a:solidFill>
                  <a:schemeClr val="tx1"/>
                </a:solidFill>
                <a:effectLst/>
                <a:latin typeface="+mn-lt"/>
                <a:ea typeface="+mn-ea"/>
                <a:cs typeface="+mn-cs"/>
              </a:rPr>
              <a:t>1960</a:t>
            </a:r>
            <a:r>
              <a:rPr kumimoji="1" lang="ja-JP" altLang="en-US" sz="1200" b="0" i="0" kern="1200" dirty="0">
                <a:solidFill>
                  <a:schemeClr val="tx1"/>
                </a:solidFill>
                <a:effectLst/>
                <a:latin typeface="+mn-lt"/>
                <a:ea typeface="+mn-ea"/>
                <a:cs typeface="+mn-cs"/>
              </a:rPr>
              <a:t>年代にはいり、インタラクティブ（対話的）に複数ユーザーが同時に使える「タイムシェアリング（時分割）」が考案されます。これは</a:t>
            </a:r>
            <a:r>
              <a:rPr kumimoji="1" lang="en-US" altLang="ja-JP" sz="1200" b="0" i="0" kern="1200" dirty="0">
                <a:solidFill>
                  <a:schemeClr val="tx1"/>
                </a:solidFill>
                <a:effectLst/>
                <a:latin typeface="+mn-lt"/>
                <a:ea typeface="+mn-ea"/>
                <a:cs typeface="+mn-cs"/>
              </a:rPr>
              <a:t>CPU</a:t>
            </a:r>
            <a:r>
              <a:rPr kumimoji="1" lang="ja-JP" altLang="en-US" sz="1200" b="0" i="0" kern="1200" dirty="0">
                <a:solidFill>
                  <a:schemeClr val="tx1"/>
                </a:solidFill>
                <a:effectLst/>
                <a:latin typeface="+mn-lt"/>
                <a:ea typeface="+mn-ea"/>
                <a:cs typeface="+mn-cs"/>
              </a:rPr>
              <a:t>の処理時間を細かく区切り、その単位でユーザーを切り替えることで、一時点では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ユーザーですが、あたかも同時に複数ユーザーが使えるようになりました。</a:t>
            </a:r>
          </a:p>
          <a:p>
            <a:r>
              <a:rPr kumimoji="1" lang="en-US" altLang="ja-JP" sz="1200" b="0" i="0" kern="1200" dirty="0">
                <a:solidFill>
                  <a:schemeClr val="tx1"/>
                </a:solidFill>
                <a:effectLst/>
                <a:latin typeface="+mn-lt"/>
                <a:ea typeface="+mn-ea"/>
                <a:cs typeface="+mn-cs"/>
              </a:rPr>
              <a:t>1960</a:t>
            </a:r>
            <a:r>
              <a:rPr kumimoji="1" lang="ja-JP" altLang="en-US" sz="1200" b="0" i="0" kern="1200" dirty="0">
                <a:solidFill>
                  <a:schemeClr val="tx1"/>
                </a:solidFill>
                <a:effectLst/>
                <a:latin typeface="+mn-lt"/>
                <a:ea typeface="+mn-ea"/>
                <a:cs typeface="+mn-cs"/>
              </a:rPr>
              <a:t>年代後半、この時分割された処理単位毎にハードウェア機能の割り当てや設定を切り替えることで、一台のハードウェアで複数のハードウェアが同時に動いているように機能させる「仮想化」が登場、これにより高価な自分専用機を購入しなくても、専用機を占有するような使い方を実現しました。</a:t>
            </a:r>
          </a:p>
          <a:p>
            <a:r>
              <a:rPr kumimoji="1" lang="en-US" altLang="ja-JP" sz="1200" b="0" i="0" kern="1200" dirty="0">
                <a:solidFill>
                  <a:schemeClr val="tx1"/>
                </a:solidFill>
                <a:effectLst/>
                <a:latin typeface="+mn-lt"/>
                <a:ea typeface="+mn-ea"/>
                <a:cs typeface="+mn-cs"/>
              </a:rPr>
              <a:t>1980</a:t>
            </a:r>
            <a:r>
              <a:rPr kumimoji="1" lang="ja-JP" altLang="en-US" sz="1200" b="0" i="0" kern="1200" dirty="0">
                <a:solidFill>
                  <a:schemeClr val="tx1"/>
                </a:solidFill>
                <a:effectLst/>
                <a:latin typeface="+mn-lt"/>
                <a:ea typeface="+mn-ea"/>
                <a:cs typeface="+mn-cs"/>
              </a:rPr>
              <a:t>年代に入り、</a:t>
            </a:r>
            <a:r>
              <a:rPr kumimoji="1" lang="en-US" altLang="ja-JP" sz="1200" b="0" i="0" kern="1200" dirty="0">
                <a:solidFill>
                  <a:schemeClr val="tx1"/>
                </a:solidFill>
                <a:effectLst/>
                <a:latin typeface="+mn-lt"/>
                <a:ea typeface="+mn-ea"/>
                <a:cs typeface="+mn-cs"/>
              </a:rPr>
              <a:t>PC</a:t>
            </a:r>
            <a:r>
              <a:rPr kumimoji="1" lang="ja-JP" altLang="en-US" sz="1200" b="0" i="0" kern="1200" dirty="0">
                <a:solidFill>
                  <a:schemeClr val="tx1"/>
                </a:solidFill>
                <a:effectLst/>
                <a:latin typeface="+mn-lt"/>
                <a:ea typeface="+mn-ea"/>
                <a:cs typeface="+mn-cs"/>
              </a:rPr>
              <a:t>やミニコン、オフコンといった安価なコンピューターが登場したことで、使用上の制約も多いメインフレームの仮想化ではなく、業務ごとに個別に購入して使おうという動きが生まれました。この分散化により企業が抱えるコンピューター台数は増え、バージョンアップやトラブル対応、運用といった維持管理に関わる手間やコストが膨れあがってゆきます。</a:t>
            </a:r>
          </a:p>
          <a:p>
            <a:r>
              <a:rPr kumimoji="1" lang="en-US" altLang="ja-JP" sz="1200" b="0" i="0" kern="1200" dirty="0">
                <a:solidFill>
                  <a:schemeClr val="tx1"/>
                </a:solidFill>
                <a:effectLst/>
                <a:latin typeface="+mn-lt"/>
                <a:ea typeface="+mn-ea"/>
                <a:cs typeface="+mn-cs"/>
              </a:rPr>
              <a:t>2000</a:t>
            </a:r>
            <a:r>
              <a:rPr kumimoji="1" lang="ja-JP" altLang="en-US" sz="1200" b="0" i="0" kern="1200" dirty="0">
                <a:solidFill>
                  <a:schemeClr val="tx1"/>
                </a:solidFill>
                <a:effectLst/>
                <a:latin typeface="+mn-lt"/>
                <a:ea typeface="+mn-ea"/>
                <a:cs typeface="+mn-cs"/>
              </a:rPr>
              <a:t>年代に入り、この事態に対処しようと複数のハードウェアを集約できる「仮想化」が再び注目されます。この仮想化されたコンピューターを運用管理とともにインターネット越しに貸し出そうというサービス（</a:t>
            </a:r>
            <a:r>
              <a:rPr kumimoji="1" lang="en-US" altLang="ja-JP" sz="1200" b="0" i="0" kern="1200" dirty="0">
                <a:solidFill>
                  <a:schemeClr val="tx1"/>
                </a:solidFill>
                <a:effectLst/>
                <a:latin typeface="+mn-lt"/>
                <a:ea typeface="+mn-ea"/>
                <a:cs typeface="+mn-cs"/>
              </a:rPr>
              <a:t>IaaS</a:t>
            </a:r>
            <a:r>
              <a:rPr kumimoji="1" lang="ja-JP" altLang="en-US" sz="1200" b="0" i="0" kern="1200" dirty="0">
                <a:solidFill>
                  <a:schemeClr val="tx1"/>
                </a:solidFill>
                <a:effectLst/>
                <a:latin typeface="+mn-lt"/>
                <a:ea typeface="+mn-ea"/>
                <a:cs typeface="+mn-cs"/>
              </a:rPr>
              <a:t>）も登場します。</a:t>
            </a:r>
          </a:p>
          <a:p>
            <a:r>
              <a:rPr kumimoji="1" lang="ja-JP" altLang="en-US" sz="1200" b="0" i="0" kern="1200" dirty="0">
                <a:solidFill>
                  <a:schemeClr val="tx1"/>
                </a:solidFill>
                <a:effectLst/>
                <a:latin typeface="+mn-lt"/>
                <a:ea typeface="+mn-ea"/>
                <a:cs typeface="+mn-cs"/>
              </a:rPr>
              <a:t>ただ、仮想化されたコンピューターは、それ毎に</a:t>
            </a:r>
            <a:r>
              <a:rPr kumimoji="1" lang="en-US" altLang="ja-JP" sz="1200" b="0" i="0" kern="1200" dirty="0">
                <a:solidFill>
                  <a:schemeClr val="tx1"/>
                </a:solidFill>
                <a:effectLst/>
                <a:latin typeface="+mn-lt"/>
                <a:ea typeface="+mn-ea"/>
                <a:cs typeface="+mn-cs"/>
              </a:rPr>
              <a:t>OS</a:t>
            </a:r>
            <a:r>
              <a:rPr kumimoji="1" lang="ja-JP" altLang="en-US" sz="1200" b="0" i="0" kern="1200" dirty="0">
                <a:solidFill>
                  <a:schemeClr val="tx1"/>
                </a:solidFill>
                <a:effectLst/>
                <a:latin typeface="+mn-lt"/>
                <a:ea typeface="+mn-ea"/>
                <a:cs typeface="+mn-cs"/>
              </a:rPr>
              <a:t>や設定のためのデータを個別に持ち動かさなくてはなりません。そのためメモリーやストレージなどの資源を大量消費します。そこで同じ</a:t>
            </a:r>
            <a:r>
              <a:rPr kumimoji="1" lang="en-US" altLang="ja-JP" sz="1200" b="0" i="0" kern="1200" dirty="0">
                <a:solidFill>
                  <a:schemeClr val="tx1"/>
                </a:solidFill>
                <a:effectLst/>
                <a:latin typeface="+mn-lt"/>
                <a:ea typeface="+mn-ea"/>
                <a:cs typeface="+mn-cs"/>
              </a:rPr>
              <a:t>OS</a:t>
            </a:r>
            <a:r>
              <a:rPr kumimoji="1" lang="ja-JP" altLang="en-US" sz="1200" b="0" i="0" kern="1200" dirty="0">
                <a:solidFill>
                  <a:schemeClr val="tx1"/>
                </a:solidFill>
                <a:effectLst/>
                <a:latin typeface="+mn-lt"/>
                <a:ea typeface="+mn-ea"/>
                <a:cs typeface="+mn-cs"/>
              </a:rPr>
              <a:t>を使い、ユーザーやアプリケーション毎の個別設定だけを保持し、少ない消費資源で個別のコンピューターのように機能させる「コンテナ」方式が登場しました。コンピューターが様々な業務で使われ、変更に即応できるコンテナは、広く普及の兆しを見せ始め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89</a:t>
            </a:fld>
            <a:endParaRPr kumimoji="1" lang="ja-JP" altLang="en-US"/>
          </a:p>
        </p:txBody>
      </p:sp>
    </p:spTree>
    <p:extLst>
      <p:ext uri="{BB962C8B-B14F-4D97-AF65-F5344CB8AC3E}">
        <p14:creationId xmlns:p14="http://schemas.microsoft.com/office/powerpoint/2010/main" val="1192897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サーバーとして使われるコンピュータは、プロセッサー、メモリ、ストレージといったハードウェアによって構成されています。</a:t>
            </a:r>
          </a:p>
          <a:p>
            <a:r>
              <a:rPr kumimoji="1" lang="ja-JP" altLang="ja-JP" sz="1200" kern="1200" dirty="0">
                <a:solidFill>
                  <a:schemeClr val="tx1"/>
                </a:solidFill>
                <a:effectLst/>
                <a:latin typeface="+mn-lt"/>
                <a:ea typeface="+mn-ea"/>
                <a:cs typeface="+mn-cs"/>
              </a:rPr>
              <a:t>このハードウェアをオペレーティング・システム（</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と言われるソフトウェアが制御し、業務を処理するアプリケーションやデータを管理するデータベース、通信制御やユーザー管理を行うシステムなど、様々なプログラムに、ハードウェア資源を適宜割り当て、ユーザーの求める処理を効率よく確実に実行させるように機能します。この</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には、</a:t>
            </a:r>
            <a:r>
              <a:rPr kumimoji="1" lang="en-US" altLang="ja-JP" sz="1200" kern="1200" dirty="0">
                <a:solidFill>
                  <a:schemeClr val="tx1"/>
                </a:solidFill>
                <a:effectLst/>
                <a:latin typeface="+mn-lt"/>
                <a:ea typeface="+mn-ea"/>
                <a:cs typeface="+mn-cs"/>
              </a:rPr>
              <a:t>Windows Server</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Linux</a:t>
            </a:r>
            <a:r>
              <a:rPr kumimoji="1" lang="ja-JP" altLang="ja-JP" sz="1200" kern="1200" dirty="0">
                <a:solidFill>
                  <a:schemeClr val="tx1"/>
                </a:solidFill>
                <a:effectLst/>
                <a:latin typeface="+mn-lt"/>
                <a:ea typeface="+mn-ea"/>
                <a:cs typeface="+mn-cs"/>
              </a:rPr>
              <a:t>などがあります。</a:t>
            </a:r>
          </a:p>
          <a:p>
            <a:r>
              <a:rPr kumimoji="1" lang="ja-JP" altLang="ja-JP" sz="1200" kern="1200" dirty="0">
                <a:solidFill>
                  <a:schemeClr val="tx1"/>
                </a:solidFill>
                <a:effectLst/>
                <a:latin typeface="+mn-lt"/>
                <a:ea typeface="+mn-ea"/>
                <a:cs typeface="+mn-cs"/>
              </a:rPr>
              <a:t>「サーバー仮想化」は、このハードウェアに搭載されているプロセッサーやメモリの使用時間やストレージの容量を細かく分割して複数のユーザーに割り当てます。ユーザーは、割り当てられたシステム資源をそれぞれ占有使用することができます。このような仕組みにより、物理的には一台のハードウェアであるにもかかわらず、自分専用の個別のサーバーがユーザー毎に提供されているように見せかけることができるのです。この見かけ上のひとつひとつのサーバーを「仮想サーバー」または、「仮想マシン」と言い、これを実現するソフトウェアは、ハイパーバイザー（</a:t>
            </a:r>
            <a:r>
              <a:rPr kumimoji="1" lang="en-US" altLang="ja-JP" sz="1200" kern="1200" dirty="0">
                <a:solidFill>
                  <a:schemeClr val="tx1"/>
                </a:solidFill>
                <a:effectLst/>
                <a:latin typeface="+mn-lt"/>
                <a:ea typeface="+mn-ea"/>
                <a:cs typeface="+mn-cs"/>
              </a:rPr>
              <a:t>Hypervisor</a:t>
            </a:r>
            <a:r>
              <a:rPr kumimoji="1" lang="ja-JP" altLang="ja-JP" sz="1200" kern="1200" dirty="0">
                <a:solidFill>
                  <a:schemeClr val="tx1"/>
                </a:solidFill>
                <a:effectLst/>
                <a:latin typeface="+mn-lt"/>
                <a:ea typeface="+mn-ea"/>
                <a:cs typeface="+mn-cs"/>
              </a:rPr>
              <a:t>）と呼ばれています。</a:t>
            </a:r>
            <a:r>
              <a:rPr kumimoji="1" lang="en-US" altLang="ja-JP" sz="1200" kern="1200" dirty="0">
                <a:solidFill>
                  <a:schemeClr val="tx1"/>
                </a:solidFill>
                <a:effectLst/>
                <a:latin typeface="+mn-lt"/>
                <a:ea typeface="+mn-ea"/>
                <a:cs typeface="+mn-cs"/>
              </a:rPr>
              <a:t>VMware </a:t>
            </a:r>
            <a:r>
              <a:rPr kumimoji="1" lang="en-US" altLang="ja-JP" sz="1200" kern="1200" dirty="0" err="1">
                <a:solidFill>
                  <a:schemeClr val="tx1"/>
                </a:solidFill>
                <a:effectLst/>
                <a:latin typeface="+mn-lt"/>
                <a:ea typeface="+mn-ea"/>
                <a:cs typeface="+mn-cs"/>
              </a:rPr>
              <a:t>vSphere</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Microsoft Hyper-V</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Citrix </a:t>
            </a:r>
            <a:r>
              <a:rPr kumimoji="1" lang="en-US" altLang="ja-JP" sz="1200" kern="1200" dirty="0" err="1">
                <a:solidFill>
                  <a:schemeClr val="tx1"/>
                </a:solidFill>
                <a:effectLst/>
                <a:latin typeface="+mn-lt"/>
                <a:ea typeface="+mn-ea"/>
                <a:cs typeface="+mn-cs"/>
              </a:rPr>
              <a:t>Xen</a:t>
            </a:r>
            <a:r>
              <a:rPr kumimoji="1" lang="en-US" altLang="ja-JP" sz="1200" kern="1200" dirty="0">
                <a:solidFill>
                  <a:schemeClr val="tx1"/>
                </a:solidFill>
                <a:effectLst/>
                <a:latin typeface="+mn-lt"/>
                <a:ea typeface="+mn-ea"/>
                <a:cs typeface="+mn-cs"/>
              </a:rPr>
              <a:t> Server</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Linux</a:t>
            </a:r>
            <a:r>
              <a:rPr kumimoji="1" lang="ja-JP" altLang="ja-JP" sz="1200" kern="1200" dirty="0">
                <a:solidFill>
                  <a:schemeClr val="tx1"/>
                </a:solidFill>
                <a:effectLst/>
                <a:latin typeface="+mn-lt"/>
                <a:ea typeface="+mn-ea"/>
                <a:cs typeface="+mn-cs"/>
              </a:rPr>
              <a:t>に組み込まれている</a:t>
            </a:r>
            <a:r>
              <a:rPr kumimoji="1" lang="en-US" altLang="ja-JP" sz="1200" kern="1200" dirty="0">
                <a:solidFill>
                  <a:schemeClr val="tx1"/>
                </a:solidFill>
                <a:effectLst/>
                <a:latin typeface="+mn-lt"/>
                <a:ea typeface="+mn-ea"/>
                <a:cs typeface="+mn-cs"/>
              </a:rPr>
              <a:t>KVM</a:t>
            </a:r>
            <a:r>
              <a:rPr kumimoji="1" lang="ja-JP" altLang="ja-JP" sz="1200" kern="1200" dirty="0">
                <a:solidFill>
                  <a:schemeClr val="tx1"/>
                </a:solidFill>
                <a:effectLst/>
                <a:latin typeface="+mn-lt"/>
                <a:ea typeface="+mn-ea"/>
                <a:cs typeface="+mn-cs"/>
              </a:rPr>
              <a:t>といった製品が広く使われています。</a:t>
            </a:r>
          </a:p>
          <a:p>
            <a:r>
              <a:rPr kumimoji="1" lang="ja-JP" altLang="ja-JP" sz="1200" kern="1200" dirty="0">
                <a:solidFill>
                  <a:schemeClr val="tx1"/>
                </a:solidFill>
                <a:effectLst/>
                <a:latin typeface="+mn-lt"/>
                <a:ea typeface="+mn-ea"/>
                <a:cs typeface="+mn-cs"/>
              </a:rPr>
              <a:t>仮想サーバーは、実際の物理的なサーバーと同様に振る舞い、機能します。ですから、サーバー毎に独立した</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を載せ、個別にアプリケーションを実行させることができます。ユーザーは、まるで専用のハードウェアを与えられたような自由度と利便性を享受しつつ、全体としては、ハードウェアの使用効率を高めることができる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90</a:t>
            </a:fld>
            <a:endParaRPr kumimoji="1" lang="ja-JP" altLang="en-US"/>
          </a:p>
        </p:txBody>
      </p:sp>
    </p:spTree>
    <p:extLst>
      <p:ext uri="{BB962C8B-B14F-4D97-AF65-F5344CB8AC3E}">
        <p14:creationId xmlns:p14="http://schemas.microsoft.com/office/powerpoint/2010/main" val="14478629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サーバー仮想化」の手段として、広く使われているのが、ハイパーバイザを使った仮想化です。ハイパーバイザとは、仮想化を実現するソフトウェアのことで、ハードウェアに搭載されているプロセッサーやメモリの使用時間やストレージの容量を細かく分割して複数のユーザーに割り当てる機能を持っています。ユーザーは、割り当てられたシステム資源をそれぞれ占有使用することで、物理的には一台のハードウェアであるにもかかわらず、自分専用の個別サーバーが割り当てられているように見せかけることができるのです。この見かけ上のひとつひとつのサーバーを「仮想サーバー」または、「仮想マシン」と言い、それを実現するソフトウェアには、</a:t>
            </a:r>
            <a:r>
              <a:rPr kumimoji="1" lang="en-US" altLang="ja-JP" sz="1200" kern="1200" dirty="0">
                <a:solidFill>
                  <a:schemeClr val="tx1"/>
                </a:solidFill>
                <a:effectLst/>
                <a:latin typeface="+mn-lt"/>
                <a:ea typeface="+mn-ea"/>
                <a:cs typeface="+mn-cs"/>
              </a:rPr>
              <a:t>VMware</a:t>
            </a:r>
            <a:r>
              <a:rPr kumimoji="1" lang="ja-JP" altLang="ja-JP" sz="1200" kern="1200" dirty="0">
                <a:solidFill>
                  <a:schemeClr val="tx1"/>
                </a:solidFill>
                <a:effectLst/>
                <a:latin typeface="+mn-lt"/>
                <a:ea typeface="+mn-ea"/>
                <a:cs typeface="+mn-cs"/>
              </a:rPr>
              <a:t>の</a:t>
            </a:r>
            <a:r>
              <a:rPr kumimoji="1" lang="en-US" altLang="ja-JP" sz="1200" kern="1200" dirty="0" err="1">
                <a:solidFill>
                  <a:schemeClr val="tx1"/>
                </a:solidFill>
                <a:effectLst/>
                <a:latin typeface="+mn-lt"/>
                <a:ea typeface="+mn-ea"/>
                <a:cs typeface="+mn-cs"/>
              </a:rPr>
              <a:t>ESXi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Citrix</a:t>
            </a:r>
            <a:r>
              <a:rPr kumimoji="1" lang="ja-JP" altLang="ja-JP" sz="1200" kern="1200" dirty="0">
                <a:solidFill>
                  <a:schemeClr val="tx1"/>
                </a:solidFill>
                <a:effectLst/>
                <a:latin typeface="+mn-lt"/>
                <a:ea typeface="+mn-ea"/>
                <a:cs typeface="+mn-cs"/>
              </a:rPr>
              <a:t>の</a:t>
            </a:r>
            <a:r>
              <a:rPr kumimoji="1" lang="en-US" altLang="ja-JP" sz="1200" kern="1200" dirty="0" err="1">
                <a:solidFill>
                  <a:schemeClr val="tx1"/>
                </a:solidFill>
                <a:effectLst/>
                <a:latin typeface="+mn-lt"/>
                <a:ea typeface="+mn-ea"/>
                <a:cs typeface="+mn-cs"/>
              </a:rPr>
              <a:t>Xen</a:t>
            </a:r>
            <a:r>
              <a:rPr kumimoji="1" lang="en-US" altLang="ja-JP" sz="1200" kern="1200" dirty="0">
                <a:solidFill>
                  <a:schemeClr val="tx1"/>
                </a:solidFill>
                <a:effectLst/>
                <a:latin typeface="+mn-lt"/>
                <a:ea typeface="+mn-ea"/>
                <a:cs typeface="+mn-cs"/>
              </a:rPr>
              <a:t> Server</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Hyper-V</a:t>
            </a:r>
            <a:r>
              <a:rPr kumimoji="1" lang="ja-JP" altLang="ja-JP" sz="1200" kern="1200" dirty="0">
                <a:solidFill>
                  <a:schemeClr val="tx1"/>
                </a:solidFill>
                <a:effectLst/>
                <a:latin typeface="+mn-lt"/>
                <a:ea typeface="+mn-ea"/>
                <a:cs typeface="+mn-cs"/>
              </a:rPr>
              <a:t>などがあります。</a:t>
            </a:r>
          </a:p>
          <a:p>
            <a:r>
              <a:rPr kumimoji="1" lang="ja-JP" altLang="ja-JP" sz="1200" kern="1200" dirty="0">
                <a:solidFill>
                  <a:schemeClr val="tx1"/>
                </a:solidFill>
                <a:effectLst/>
                <a:latin typeface="+mn-lt"/>
                <a:ea typeface="+mn-ea"/>
                <a:cs typeface="+mn-cs"/>
              </a:rPr>
              <a:t>「サーバー仮想化」を実現するもうひとつのやり方として、コンテナを使う方法があります。この方法は、ひとつの</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にコンテナと言われる「独立したサーバーと同様の振る舞いをする区画」を複数作り、それを個別のユーザーやサービスに割り当てます。利用するユーザーやサービスから見れば、あたかも独立した個別サーバーのように、別々のサーバーが動いているように見える点は、ハイパーバイザを使う場合と同様です。しかし、同じ</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上で実現するので、全てのコンテナは同じ</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しか使えません。ハイパーバイザならそれより一段下のレベル、つまりハードウェアのサーバーと同じ振る舞いをする仮想サーバーを実現しますので、仮想サーバー毎に別々の</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を稼働させることができますので、この点は異なります。</a:t>
            </a:r>
          </a:p>
          <a:p>
            <a:r>
              <a:rPr kumimoji="1" lang="ja-JP" altLang="ja-JP" sz="1200" kern="1200" dirty="0">
                <a:solidFill>
                  <a:schemeClr val="tx1"/>
                </a:solidFill>
                <a:effectLst/>
                <a:latin typeface="+mn-lt"/>
                <a:ea typeface="+mn-ea"/>
                <a:cs typeface="+mn-cs"/>
              </a:rPr>
              <a:t>その一方で、コンテナは、ハイパーバイザのように、個別に</a:t>
            </a:r>
            <a:r>
              <a:rPr kumimoji="1" lang="en-US" altLang="ja-JP" sz="1200" kern="1200" dirty="0">
                <a:solidFill>
                  <a:schemeClr val="tx1"/>
                </a:solidFill>
                <a:effectLst/>
                <a:latin typeface="+mn-lt"/>
                <a:ea typeface="+mn-ea"/>
                <a:cs typeface="+mn-cs"/>
              </a:rPr>
              <a:t>CPU</a:t>
            </a:r>
            <a:r>
              <a:rPr kumimoji="1" lang="ja-JP" altLang="ja-JP" sz="1200" kern="1200" dirty="0">
                <a:solidFill>
                  <a:schemeClr val="tx1"/>
                </a:solidFill>
                <a:effectLst/>
                <a:latin typeface="+mn-lt"/>
                <a:ea typeface="+mn-ea"/>
                <a:cs typeface="+mn-cs"/>
              </a:rPr>
              <a:t>やメモリ、ストレージなどを割り当てる必要がないためシステム資源のオーバーヘッド（仮想化のために割り当てられる資源や能力）が少なくてすみます。そのため、同じ性能のハードウェアであれば、より多くのコンテナを作ることができます。また、コンテナは、それを起動させるためにハイパーバイザ型のように仮想マシンと</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を起動させる手間がかからないため、極めて高速で起動できます。さらにハイパーバイザのように仮想マシンごとに</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を用意する必要がないのでディスク使用量も少なくて済みます。</a:t>
            </a:r>
          </a:p>
          <a:p>
            <a:r>
              <a:rPr kumimoji="1" lang="ja-JP" altLang="ja-JP" sz="1200" kern="1200" dirty="0">
                <a:solidFill>
                  <a:schemeClr val="tx1"/>
                </a:solidFill>
                <a:effectLst/>
                <a:latin typeface="+mn-lt"/>
                <a:ea typeface="+mn-ea"/>
                <a:cs typeface="+mn-cs"/>
              </a:rPr>
              <a:t>ひとつのコンテナは、</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から見るとひとつのプロセスとみなされます。プロセスとは、プログラムが動いている状態のことです。そのため、他のサーバーにコンテナを移動させて動かすに当たっても、</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上で動くプログラムを移動させるのと同様に、元となるハードウェアの機能や設定に影響を受けることが少なくてすみます。ハイパーバイザでは、元となるハードウェアの機能や構成に依存し、設定情報も引き継がなくてはなりませんが、コンテナは、その必要がなく、マルチ・クラウドやハイブリッド・クラウドのように、異なるクラウドやサーバー間で実行環境を移動させることも容易です。</a:t>
            </a:r>
          </a:p>
          <a:p>
            <a:r>
              <a:rPr kumimoji="1" lang="ja-JP" altLang="ja-JP" sz="1200" kern="1200" dirty="0">
                <a:solidFill>
                  <a:schemeClr val="tx1"/>
                </a:solidFill>
                <a:effectLst/>
                <a:latin typeface="+mn-lt"/>
                <a:ea typeface="+mn-ea"/>
                <a:cs typeface="+mn-cs"/>
              </a:rPr>
              <a:t>このようなコンテナを実現するソフトウェアを「コンテナ管理ソフトウェア」と言います。そのひとつとして、</a:t>
            </a:r>
            <a:r>
              <a:rPr kumimoji="1" lang="en-US" altLang="ja-JP" sz="1200" kern="1200" dirty="0" err="1">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が注目されています。</a:t>
            </a:r>
            <a:r>
              <a:rPr kumimoji="1" lang="en-US" altLang="ja-JP" sz="1200" kern="1200" dirty="0" err="1">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とは、</a:t>
            </a:r>
            <a:r>
              <a:rPr kumimoji="1" lang="en-US" altLang="ja-JP" sz="1200" kern="1200" dirty="0" err="1">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社が提供する</a:t>
            </a:r>
            <a:r>
              <a:rPr kumimoji="1" lang="en-US" altLang="ja-JP" sz="1200" kern="1200" dirty="0">
                <a:solidFill>
                  <a:schemeClr val="tx1"/>
                </a:solidFill>
                <a:effectLst/>
                <a:latin typeface="+mn-lt"/>
                <a:ea typeface="+mn-ea"/>
                <a:cs typeface="+mn-cs"/>
              </a:rPr>
              <a:t>Linux</a:t>
            </a:r>
            <a:r>
              <a:rPr kumimoji="1" lang="ja-JP" altLang="ja-JP" sz="1200" kern="1200" dirty="0">
                <a:solidFill>
                  <a:schemeClr val="tx1"/>
                </a:solidFill>
                <a:effectLst/>
                <a:latin typeface="+mn-lt"/>
                <a:ea typeface="+mn-ea"/>
                <a:cs typeface="+mn-cs"/>
              </a:rPr>
              <a:t>用のコンテナ管理ソフトウェアです。</a:t>
            </a:r>
          </a:p>
          <a:p>
            <a:r>
              <a:rPr kumimoji="1" lang="en-US" altLang="ja-JP" sz="1200" kern="1200" dirty="0" err="1">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が注目されるようになったのは、そのコンテナを生成する設定を「</a:t>
            </a:r>
            <a:r>
              <a:rPr kumimoji="1" lang="en-US" altLang="ja-JP" sz="1200" kern="1200" dirty="0" err="1">
                <a:solidFill>
                  <a:schemeClr val="tx1"/>
                </a:solidFill>
                <a:effectLst/>
                <a:latin typeface="+mn-lt"/>
                <a:ea typeface="+mn-ea"/>
                <a:cs typeface="+mn-cs"/>
              </a:rPr>
              <a:t>Dockerfile</a:t>
            </a:r>
            <a:r>
              <a:rPr kumimoji="1" lang="ja-JP" altLang="ja-JP" sz="1200" kern="1200" dirty="0">
                <a:solidFill>
                  <a:schemeClr val="tx1"/>
                </a:solidFill>
                <a:effectLst/>
                <a:latin typeface="+mn-lt"/>
                <a:ea typeface="+mn-ea"/>
                <a:cs typeface="+mn-cs"/>
              </a:rPr>
              <a:t>」として公開し、それを他のユーザーと共有できる仕組みを設けた点にあります。これによって、他のユーザーが作ったソフトウェアとそれを動かすソフトウェア構築プロセスをそのままに他のサーバーで実行し、同じコンテナを労せずして自分のサーバー上で実現して、ソフトウェアをインストールできるようになったことです。そのためハイブリッド・クラウドやマルチ・クラウドといった利用形態に於いては、大変便利な仕組みです。</a:t>
            </a:r>
          </a:p>
          <a:p>
            <a:r>
              <a:rPr kumimoji="1" lang="ja-JP" altLang="ja-JP" sz="1200" kern="1200" dirty="0">
                <a:solidFill>
                  <a:schemeClr val="tx1"/>
                </a:solidFill>
                <a:effectLst/>
                <a:latin typeface="+mn-lt"/>
                <a:ea typeface="+mn-ea"/>
                <a:cs typeface="+mn-cs"/>
              </a:rPr>
              <a:t>そのため、</a:t>
            </a:r>
            <a:r>
              <a:rPr kumimoji="1" lang="en-US" altLang="ja-JP" sz="1200" kern="1200" dirty="0" err="1">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AWS</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などのクラウド・サービス・プロバイダーをはじめ、</a:t>
            </a:r>
            <a:r>
              <a:rPr kumimoji="1" lang="en-US" altLang="ja-JP" sz="1200" kern="1200" dirty="0">
                <a:solidFill>
                  <a:schemeClr val="tx1"/>
                </a:solidFill>
                <a:effectLst/>
                <a:latin typeface="+mn-lt"/>
                <a:ea typeface="+mn-ea"/>
                <a:cs typeface="+mn-cs"/>
              </a:rPr>
              <a:t>VMware</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Dell</a:t>
            </a:r>
            <a:r>
              <a:rPr kumimoji="1" lang="ja-JP"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RedHat</a:t>
            </a:r>
            <a:r>
              <a:rPr kumimoji="1" lang="ja-JP" altLang="ja-JP" sz="1200" kern="1200" dirty="0">
                <a:solidFill>
                  <a:schemeClr val="tx1"/>
                </a:solidFill>
                <a:effectLst/>
                <a:latin typeface="+mn-lt"/>
                <a:ea typeface="+mn-ea"/>
                <a:cs typeface="+mn-cs"/>
              </a:rPr>
              <a:t>などの大手</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ベンダーが採用を表明しています。また、</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も自社のクラウド・サービスである</a:t>
            </a:r>
            <a:r>
              <a:rPr kumimoji="1" lang="en-US" altLang="ja-JP" sz="1200" kern="1200" dirty="0">
                <a:solidFill>
                  <a:schemeClr val="tx1"/>
                </a:solidFill>
                <a:effectLst/>
                <a:latin typeface="+mn-lt"/>
                <a:ea typeface="+mn-ea"/>
                <a:cs typeface="+mn-cs"/>
              </a:rPr>
              <a:t>Windows Azure Platform</a:t>
            </a:r>
            <a:r>
              <a:rPr kumimoji="1" lang="ja-JP" altLang="ja-JP" sz="1200" kern="1200" dirty="0">
                <a:solidFill>
                  <a:schemeClr val="tx1"/>
                </a:solidFill>
                <a:effectLst/>
                <a:latin typeface="+mn-lt"/>
                <a:ea typeface="+mn-ea"/>
                <a:cs typeface="+mn-cs"/>
              </a:rPr>
              <a:t>や次期</a:t>
            </a:r>
            <a:r>
              <a:rPr kumimoji="1" lang="en-US" altLang="ja-JP" sz="1200" kern="1200" dirty="0">
                <a:solidFill>
                  <a:schemeClr val="tx1"/>
                </a:solidFill>
                <a:effectLst/>
                <a:latin typeface="+mn-lt"/>
                <a:ea typeface="+mn-ea"/>
                <a:cs typeface="+mn-cs"/>
              </a:rPr>
              <a:t>Windows Server</a:t>
            </a:r>
            <a:r>
              <a:rPr kumimoji="1" lang="ja-JP" altLang="ja-JP" sz="1200" kern="1200" dirty="0">
                <a:solidFill>
                  <a:schemeClr val="tx1"/>
                </a:solidFill>
                <a:effectLst/>
                <a:latin typeface="+mn-lt"/>
                <a:ea typeface="+mn-ea"/>
                <a:cs typeface="+mn-cs"/>
              </a:rPr>
              <a:t>での採用を表明しており、コンテナ型仮想化として広く普及してゆくものと思われます。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91</a:t>
            </a:fld>
            <a:endParaRPr kumimoji="1" lang="ja-JP" altLang="en-US"/>
          </a:p>
        </p:txBody>
      </p:sp>
    </p:spTree>
    <p:extLst>
      <p:ext uri="{BB962C8B-B14F-4D97-AF65-F5344CB8AC3E}">
        <p14:creationId xmlns:p14="http://schemas.microsoft.com/office/powerpoint/2010/main" val="6900182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【図解】コレ１枚で分かるサーバー仮想化の３つのメリット</a:t>
            </a:r>
          </a:p>
          <a:p>
            <a:pPr lvl="0"/>
            <a:r>
              <a:rPr kumimoji="1" lang="ja-JP" altLang="ja-JP" sz="1200" kern="1200" dirty="0">
                <a:solidFill>
                  <a:schemeClr val="tx1"/>
                </a:solidFill>
                <a:effectLst/>
                <a:latin typeface="+mn-lt"/>
                <a:ea typeface="+mn-ea"/>
                <a:cs typeface="+mn-cs"/>
              </a:rPr>
              <a:t>物理マシンの集約</a:t>
            </a:r>
          </a:p>
          <a:p>
            <a:r>
              <a:rPr kumimoji="1" lang="ja-JP" altLang="ja-JP" sz="1200" kern="1200" dirty="0">
                <a:solidFill>
                  <a:schemeClr val="tx1"/>
                </a:solidFill>
                <a:effectLst/>
                <a:latin typeface="+mn-lt"/>
                <a:ea typeface="+mn-ea"/>
                <a:cs typeface="+mn-cs"/>
              </a:rPr>
              <a:t>物理マシン、つまり機械の台数を減らせることができます。仮想化されていないサーバーは、その機械が持っている能力最大に使われることはあまりなく、また使用率にばらつきがあるのが一般的です。こういうサーバーを束ねて集約することで、一台の機械の能力を無駄なく使えば、使用率は高まり、機械の台数を減らすことができます。</a:t>
            </a:r>
          </a:p>
          <a:p>
            <a:r>
              <a:rPr kumimoji="1" lang="ja-JP" altLang="ja-JP" sz="1200" kern="1200" dirty="0">
                <a:solidFill>
                  <a:schemeClr val="tx1"/>
                </a:solidFill>
                <a:effectLst/>
                <a:latin typeface="+mn-lt"/>
                <a:ea typeface="+mn-ea"/>
                <a:cs typeface="+mn-cs"/>
              </a:rPr>
              <a:t>使用率が高く性能が低い旧式機械を使っている場合、その機械の何台分もの能力を持つ新しい機械に集約することで、台数を減らすことができます。</a:t>
            </a:r>
          </a:p>
          <a:p>
            <a:r>
              <a:rPr kumimoji="1" lang="ja-JP" altLang="ja-JP" sz="1200" kern="1200" dirty="0">
                <a:solidFill>
                  <a:schemeClr val="tx1"/>
                </a:solidFill>
                <a:effectLst/>
                <a:latin typeface="+mn-lt"/>
                <a:ea typeface="+mn-ea"/>
                <a:cs typeface="+mn-cs"/>
              </a:rPr>
              <a:t>使用する機械の台数を減らせば、購入費用の抑制、電気代や</a:t>
            </a:r>
            <a:r>
              <a:rPr kumimoji="1" lang="en-US" altLang="ja-JP" sz="1200" kern="1200" dirty="0">
                <a:solidFill>
                  <a:schemeClr val="tx1"/>
                </a:solidFill>
                <a:effectLst/>
                <a:latin typeface="+mn-lt"/>
                <a:ea typeface="+mn-ea"/>
                <a:cs typeface="+mn-cs"/>
              </a:rPr>
              <a:t>CO2</a:t>
            </a:r>
            <a:r>
              <a:rPr kumimoji="1" lang="ja-JP" altLang="ja-JP" sz="1200" kern="1200" dirty="0">
                <a:solidFill>
                  <a:schemeClr val="tx1"/>
                </a:solidFill>
                <a:effectLst/>
                <a:latin typeface="+mn-lt"/>
                <a:ea typeface="+mn-ea"/>
                <a:cs typeface="+mn-cs"/>
              </a:rPr>
              <a:t>の削減、データセンターを借用している場合は、その使用料を削減できます。</a:t>
            </a:r>
          </a:p>
          <a:p>
            <a:pPr lvl="0"/>
            <a:r>
              <a:rPr kumimoji="1" lang="ja-JP" altLang="ja-JP" sz="1200" kern="1200" dirty="0">
                <a:solidFill>
                  <a:schemeClr val="tx1"/>
                </a:solidFill>
                <a:effectLst/>
                <a:latin typeface="+mn-lt"/>
                <a:ea typeface="+mn-ea"/>
                <a:cs typeface="+mn-cs"/>
              </a:rPr>
              <a:t>ソフトウェア定義</a:t>
            </a:r>
          </a:p>
          <a:p>
            <a:r>
              <a:rPr kumimoji="1" lang="ja-JP" altLang="ja-JP" sz="1200" kern="1200" dirty="0">
                <a:solidFill>
                  <a:schemeClr val="tx1"/>
                </a:solidFill>
                <a:effectLst/>
                <a:latin typeface="+mn-lt"/>
                <a:ea typeface="+mn-ea"/>
                <a:cs typeface="+mn-cs"/>
              </a:rPr>
              <a:t>機械の設置や配線とった物理的な作業を伴わずにサーバー機能や性能の調達、構成の変更が実現します。運用管理者は、画面のメニューやコマンドを使って設定するだけです。もちろん仮想サーバーとして使用しようとしている能力の合計が、物理マシンの能力の上限を超えないことが前提ですが、その範囲内であれば、仮想サーバーの調達や複製、構成変更は、設定だけで可能です。</a:t>
            </a:r>
          </a:p>
          <a:p>
            <a:r>
              <a:rPr kumimoji="1" lang="ja-JP" altLang="ja-JP" sz="1200" kern="1200" dirty="0">
                <a:solidFill>
                  <a:schemeClr val="tx1"/>
                </a:solidFill>
                <a:effectLst/>
                <a:latin typeface="+mn-lt"/>
                <a:ea typeface="+mn-ea"/>
                <a:cs typeface="+mn-cs"/>
              </a:rPr>
              <a:t>これにより、仮想サーバーの調達や構成変更が柔軟、迅速に、しかも稼働中にできるようになり、運用管理業務の作業効率を高めることができます。</a:t>
            </a:r>
          </a:p>
          <a:p>
            <a:pPr lvl="0"/>
            <a:r>
              <a:rPr kumimoji="1" lang="ja-JP" altLang="ja-JP" sz="1200" kern="1200" dirty="0">
                <a:solidFill>
                  <a:schemeClr val="tx1"/>
                </a:solidFill>
                <a:effectLst/>
                <a:latin typeface="+mn-lt"/>
                <a:ea typeface="+mn-ea"/>
                <a:cs typeface="+mn-cs"/>
              </a:rPr>
              <a:t>ライブマイグレーション</a:t>
            </a:r>
          </a:p>
          <a:p>
            <a:r>
              <a:rPr kumimoji="1" lang="ja-JP" altLang="ja-JP" sz="1200" kern="1200" dirty="0">
                <a:solidFill>
                  <a:schemeClr val="tx1"/>
                </a:solidFill>
                <a:effectLst/>
                <a:latin typeface="+mn-lt"/>
                <a:ea typeface="+mn-ea"/>
                <a:cs typeface="+mn-cs"/>
              </a:rPr>
              <a:t>仮想サーバーの実体は「設定ファイル」にあります。この設定ファイルにはプロセッサーの能力、メモリーの容量、ネットワークのアドレス番号などの仮想サーバーの設定に関わる情報が書き込まれています。この設定ファイルを、サーバー仮想化を実現するソフトウェア（</a:t>
            </a:r>
            <a:r>
              <a:rPr kumimoji="1" lang="en-US" altLang="ja-JP" sz="1200" kern="1200" dirty="0">
                <a:solidFill>
                  <a:schemeClr val="tx1"/>
                </a:solidFill>
                <a:effectLst/>
                <a:latin typeface="+mn-lt"/>
                <a:ea typeface="+mn-ea"/>
                <a:cs typeface="+mn-cs"/>
              </a:rPr>
              <a:t>Microsoft Hyper-V</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Linux</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KVM</a:t>
            </a:r>
            <a:r>
              <a:rPr kumimoji="1" lang="ja-JP" altLang="ja-JP" sz="1200" kern="1200" dirty="0">
                <a:solidFill>
                  <a:schemeClr val="tx1"/>
                </a:solidFill>
                <a:effectLst/>
                <a:latin typeface="+mn-lt"/>
                <a:ea typeface="+mn-ea"/>
                <a:cs typeface="+mn-cs"/>
              </a:rPr>
              <a:t>など）に読み込ませると、物理マシンから必要な機能や性能を取り出し、仮想サーバーを実現してくれます。</a:t>
            </a:r>
          </a:p>
          <a:p>
            <a:r>
              <a:rPr kumimoji="1" lang="ja-JP" altLang="ja-JP" sz="1200" kern="1200" dirty="0">
                <a:solidFill>
                  <a:schemeClr val="tx1"/>
                </a:solidFill>
                <a:effectLst/>
                <a:latin typeface="+mn-lt"/>
                <a:ea typeface="+mn-ea"/>
                <a:cs typeface="+mn-cs"/>
              </a:rPr>
              <a:t>この設定ファイルを２台の物理マシンで共有する構成にしておきます。そして、その物理マシンで稼働する仮想化ソフトウェアがお互いの物理マシンの稼働状況を監視させておくとします。もし一方が障害を起こし停止したら、一方の動いている物理マシンが、その仮想サーバーの設定情報を読み出し、動いている方で仮想サーバーを立ち上げてくれます。これにり利用者は物理マシンの障害の影響を受けることなく、仮想サーバーを利用し続けることができます。</a:t>
            </a:r>
          </a:p>
          <a:p>
            <a:r>
              <a:rPr kumimoji="1" lang="ja-JP" altLang="ja-JP" sz="1200" kern="1200" dirty="0">
                <a:solidFill>
                  <a:schemeClr val="tx1"/>
                </a:solidFill>
                <a:effectLst/>
                <a:latin typeface="+mn-lt"/>
                <a:ea typeface="+mn-ea"/>
                <a:cs typeface="+mn-cs"/>
              </a:rPr>
              <a:t>障害時ばかりではなく、保守点検で機械を停止させなければならないときなどは、この方法を利用して予め仮想サーバーを別の物理マシンに移動させておき、保守点検が終わったら元に戻すことで、利用者に影響を与えないで物理マシンを停めることができます。</a:t>
            </a:r>
          </a:p>
          <a:p>
            <a:r>
              <a:rPr kumimoji="1" lang="ja-JP" altLang="ja-JP" sz="1200" kern="1200" dirty="0">
                <a:solidFill>
                  <a:schemeClr val="tx1"/>
                </a:solidFill>
                <a:effectLst/>
                <a:latin typeface="+mn-lt"/>
                <a:ea typeface="+mn-ea"/>
                <a:cs typeface="+mn-cs"/>
              </a:rPr>
              <a:t>さらに、ある物理マシンの使用率が高まったとき、能力に余裕のある物理マシン仮想サーバーを移動させれば、全体としての負荷の平準化が実現します。</a:t>
            </a:r>
          </a:p>
          <a:p>
            <a:r>
              <a:rPr kumimoji="1" lang="ja-JP" altLang="ja-JP" sz="1200" kern="1200" dirty="0">
                <a:solidFill>
                  <a:schemeClr val="tx1"/>
                </a:solidFill>
                <a:effectLst/>
                <a:latin typeface="+mn-lt"/>
                <a:ea typeface="+mn-ea"/>
                <a:cs typeface="+mn-cs"/>
              </a:rPr>
              <a:t>このように、仮想サーバーを停めることなく移動させることもサーバーの仮想化によって実現できます。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92</a:t>
            </a:fld>
            <a:endParaRPr kumimoji="1" lang="ja-JP" altLang="en-US"/>
          </a:p>
        </p:txBody>
      </p:sp>
    </p:spTree>
    <p:extLst>
      <p:ext uri="{BB962C8B-B14F-4D97-AF65-F5344CB8AC3E}">
        <p14:creationId xmlns:p14="http://schemas.microsoft.com/office/powerpoint/2010/main" val="74328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【図解】コレ１枚で分かる仮想化とクラウド（</a:t>
            </a:r>
            <a:r>
              <a:rPr kumimoji="1" lang="en-US" altLang="ja-JP" sz="1200" kern="1200" dirty="0" err="1">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）の違い</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「仮想化」と「クラウド（</a:t>
            </a:r>
            <a:r>
              <a:rPr kumimoji="1" lang="en-US" altLang="ja-JP" sz="1200" kern="1200" dirty="0" err="1">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）」は、何が違うのでしょうか。</a:t>
            </a:r>
          </a:p>
          <a:p>
            <a:r>
              <a:rPr kumimoji="1" lang="ja-JP" altLang="ja-JP" sz="1200" kern="1200" dirty="0">
                <a:solidFill>
                  <a:schemeClr val="tx1"/>
                </a:solidFill>
                <a:effectLst/>
                <a:latin typeface="+mn-lt"/>
                <a:ea typeface="+mn-ea"/>
                <a:cs typeface="+mn-cs"/>
              </a:rPr>
              <a:t>仮想化（</a:t>
            </a:r>
            <a:r>
              <a:rPr kumimoji="1" lang="en-US" altLang="ja-JP" sz="1200" kern="1200" dirty="0">
                <a:solidFill>
                  <a:schemeClr val="tx1"/>
                </a:solidFill>
                <a:effectLst/>
                <a:latin typeface="+mn-lt"/>
                <a:ea typeface="+mn-ea"/>
                <a:cs typeface="+mn-cs"/>
              </a:rPr>
              <a:t>Virtualization</a:t>
            </a:r>
            <a:r>
              <a:rPr kumimoji="1" lang="ja-JP" altLang="ja-JP" sz="1200" kern="1200" dirty="0">
                <a:solidFill>
                  <a:schemeClr val="tx1"/>
                </a:solidFill>
                <a:effectLst/>
                <a:latin typeface="+mn-lt"/>
                <a:ea typeface="+mn-ea"/>
                <a:cs typeface="+mn-cs"/>
              </a:rPr>
              <a:t>）は、サーバーやストレージ、ネットワーク機器などのシステム・インフラに関わるシステム資源を、ソフトウェアによる設定や定義によって調達したり、構成を変更したりする技術のことです。例えば、ある一台のハードウェアであるサーバーを、あたかも複数のサーバーが存在し、機能しているように見せかけたり、パラメーターの設定変更で、その機能や構成を変更したりできるようにする仕組みです。</a:t>
            </a:r>
          </a:p>
          <a:p>
            <a:r>
              <a:rPr kumimoji="1" lang="ja-JP" altLang="ja-JP" sz="1200" kern="1200" dirty="0">
                <a:solidFill>
                  <a:schemeClr val="tx1"/>
                </a:solidFill>
                <a:effectLst/>
                <a:latin typeface="+mn-lt"/>
                <a:ea typeface="+mn-ea"/>
                <a:cs typeface="+mn-cs"/>
              </a:rPr>
              <a:t>サーバーを仮想化するソフトウェアとしては、</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Hyper-V</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VMware</a:t>
            </a:r>
            <a:r>
              <a:rPr kumimoji="1" lang="ja-JP" altLang="ja-JP" sz="1200" kern="1200" dirty="0">
                <a:solidFill>
                  <a:schemeClr val="tx1"/>
                </a:solidFill>
                <a:effectLst/>
                <a:latin typeface="+mn-lt"/>
                <a:ea typeface="+mn-ea"/>
                <a:cs typeface="+mn-cs"/>
              </a:rPr>
              <a:t>の</a:t>
            </a:r>
            <a:r>
              <a:rPr kumimoji="1" lang="en-US" altLang="ja-JP" sz="1200" kern="1200" dirty="0" err="1">
                <a:solidFill>
                  <a:schemeClr val="tx1"/>
                </a:solidFill>
                <a:effectLst/>
                <a:latin typeface="+mn-lt"/>
                <a:ea typeface="+mn-ea"/>
                <a:cs typeface="+mn-cs"/>
              </a:rPr>
              <a:t>vSphere</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ESXi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Linux</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KVM</a:t>
            </a:r>
            <a:r>
              <a:rPr kumimoji="1" lang="ja-JP" altLang="ja-JP" sz="1200" kern="1200" dirty="0">
                <a:solidFill>
                  <a:schemeClr val="tx1"/>
                </a:solidFill>
                <a:effectLst/>
                <a:latin typeface="+mn-lt"/>
                <a:ea typeface="+mn-ea"/>
                <a:cs typeface="+mn-cs"/>
              </a:rPr>
              <a:t>などがあります。また、サーバー以外にも、ストレージやネットワーク機器などを仮想化するための製品があります。</a:t>
            </a:r>
          </a:p>
          <a:p>
            <a:r>
              <a:rPr kumimoji="1" lang="ja-JP" altLang="ja-JP" sz="1200" kern="1200" dirty="0">
                <a:solidFill>
                  <a:schemeClr val="tx1"/>
                </a:solidFill>
                <a:effectLst/>
                <a:latin typeface="+mn-lt"/>
                <a:ea typeface="+mn-ea"/>
                <a:cs typeface="+mn-cs"/>
              </a:rPr>
              <a:t>ただ、ハードウェアを仮想化しても、その起動やシャットダウン、バックアップやリカバリー、 リソースの変更や監視といった運用や管理のための作業は必要です。また、ユーザーが、どのようなシステム構成にするかを選択し、その設定に従って、機能や性能を調達したり、構成変更したりする作業も必要となります。</a:t>
            </a:r>
          </a:p>
          <a:p>
            <a:r>
              <a:rPr kumimoji="1" lang="en-US" altLang="ja-JP" sz="1200" kern="1200" dirty="0" err="1">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は、仮想化の仕組みを土台に、上記のような運用管理や調達、構成の作業を自動化し、それらを一体として提供するサービスのことです。これは、以前紹介した</a:t>
            </a:r>
            <a:r>
              <a:rPr kumimoji="1" lang="en-US" altLang="ja-JP" sz="1200" kern="1200" dirty="0">
                <a:solidFill>
                  <a:schemeClr val="tx1"/>
                </a:solidFill>
                <a:effectLst/>
                <a:latin typeface="+mn-lt"/>
                <a:ea typeface="+mn-ea"/>
                <a:cs typeface="+mn-cs"/>
              </a:rPr>
              <a:t>SDI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Software Defined Infrastructure</a:t>
            </a:r>
            <a:r>
              <a:rPr kumimoji="1" lang="ja-JP" altLang="ja-JP" sz="1200" kern="1200" dirty="0">
                <a:solidFill>
                  <a:schemeClr val="tx1"/>
                </a:solidFill>
                <a:effectLst/>
                <a:latin typeface="+mn-lt"/>
                <a:ea typeface="+mn-ea"/>
                <a:cs typeface="+mn-cs"/>
              </a:rPr>
              <a:t>）の仕組みそのものです。このサービスを特定の企業や組織で占有する場合をプライベート・クラウド、この仕組みを事業者が構築し、複数の企業や組織で共用することを前提に提供するサービスが、パブリック・クラウドです。</a:t>
            </a:r>
          </a:p>
          <a:p>
            <a:r>
              <a:rPr kumimoji="1" lang="ja-JP" altLang="ja-JP" sz="1200" kern="1200" dirty="0">
                <a:solidFill>
                  <a:schemeClr val="tx1"/>
                </a:solidFill>
                <a:effectLst/>
                <a:latin typeface="+mn-lt"/>
                <a:ea typeface="+mn-ea"/>
                <a:cs typeface="+mn-cs"/>
              </a:rPr>
              <a:t>このような運用管理や調達、構成の機能を提供し</a:t>
            </a:r>
            <a:r>
              <a:rPr kumimoji="1" lang="en-US" altLang="ja-JP" sz="1200" kern="1200" dirty="0" err="1">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を構築するソフトウェアを「クラウド</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」と呼ぶ場合があります。例えば、</a:t>
            </a:r>
            <a:r>
              <a:rPr kumimoji="1" lang="en-US" altLang="ja-JP" sz="1200" kern="1200" dirty="0" err="1">
                <a:solidFill>
                  <a:schemeClr val="tx1"/>
                </a:solidFill>
                <a:effectLst/>
                <a:latin typeface="+mn-lt"/>
                <a:ea typeface="+mn-ea"/>
                <a:cs typeface="+mn-cs"/>
              </a:rPr>
              <a:t>OpenStack</a:t>
            </a:r>
            <a:r>
              <a:rPr kumimoji="1" lang="ja-JP" altLang="ja-JP" sz="1200" kern="1200" dirty="0">
                <a:solidFill>
                  <a:schemeClr val="tx1"/>
                </a:solidFill>
                <a:effectLst/>
                <a:latin typeface="+mn-lt"/>
                <a:ea typeface="+mn-ea"/>
                <a:cs typeface="+mn-cs"/>
              </a:rPr>
              <a:t>や</a:t>
            </a:r>
            <a:r>
              <a:rPr kumimoji="1" lang="en-US" altLang="ja-JP" sz="1200" kern="1200" dirty="0" err="1">
                <a:solidFill>
                  <a:schemeClr val="tx1"/>
                </a:solidFill>
                <a:effectLst/>
                <a:latin typeface="+mn-lt"/>
                <a:ea typeface="+mn-ea"/>
                <a:cs typeface="+mn-cs"/>
              </a:rPr>
              <a:t>CloudStack</a:t>
            </a:r>
            <a:r>
              <a:rPr kumimoji="1" lang="ja-JP" altLang="ja-JP" sz="1200" kern="1200" dirty="0">
                <a:solidFill>
                  <a:schemeClr val="tx1"/>
                </a:solidFill>
                <a:effectLst/>
                <a:latin typeface="+mn-lt"/>
                <a:ea typeface="+mn-ea"/>
                <a:cs typeface="+mn-cs"/>
              </a:rPr>
              <a:t>などのオープンソースとして提供されるものや、</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Azure Stack</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VMware </a:t>
            </a:r>
            <a:r>
              <a:rPr kumimoji="1" lang="ja-JP" altLang="ja-JP" sz="1200" kern="1200" dirty="0">
                <a:solidFill>
                  <a:schemeClr val="tx1"/>
                </a:solidFill>
                <a:effectLst/>
                <a:latin typeface="+mn-lt"/>
                <a:ea typeface="+mn-ea"/>
                <a:cs typeface="+mn-cs"/>
              </a:rPr>
              <a:t>の</a:t>
            </a:r>
            <a:r>
              <a:rPr kumimoji="1" lang="en-US" altLang="ja-JP" sz="1200" kern="1200" dirty="0" err="1">
                <a:solidFill>
                  <a:schemeClr val="tx1"/>
                </a:solidFill>
                <a:effectLst/>
                <a:latin typeface="+mn-lt"/>
                <a:ea typeface="+mn-ea"/>
                <a:cs typeface="+mn-cs"/>
              </a:rPr>
              <a:t>vCloud</a:t>
            </a:r>
            <a:r>
              <a:rPr kumimoji="1" lang="en-US" altLang="ja-JP" sz="1200" kern="1200" dirty="0">
                <a:solidFill>
                  <a:schemeClr val="tx1"/>
                </a:solidFill>
                <a:effectLst/>
                <a:latin typeface="+mn-lt"/>
                <a:ea typeface="+mn-ea"/>
                <a:cs typeface="+mn-cs"/>
              </a:rPr>
              <a:t> Suite</a:t>
            </a:r>
            <a:r>
              <a:rPr kumimoji="1" lang="ja-JP" altLang="ja-JP" sz="1200" kern="1200" dirty="0">
                <a:solidFill>
                  <a:schemeClr val="tx1"/>
                </a:solidFill>
                <a:effectLst/>
                <a:latin typeface="+mn-lt"/>
                <a:ea typeface="+mn-ea"/>
                <a:cs typeface="+mn-cs"/>
              </a:rPr>
              <a:t>などの商用ソフトウェア（プロプイエタリ）が、あります。</a:t>
            </a:r>
          </a:p>
          <a:p>
            <a:r>
              <a:rPr kumimoji="1" lang="ja-JP" altLang="ja-JP" sz="1200" kern="1200" dirty="0">
                <a:solidFill>
                  <a:schemeClr val="tx1"/>
                </a:solidFill>
                <a:effectLst/>
                <a:latin typeface="+mn-lt"/>
                <a:ea typeface="+mn-ea"/>
                <a:cs typeface="+mn-cs"/>
              </a:rPr>
              <a:t>ハードウェアへの直接的な操作をユーザーからは隠蔽し、ソフトウェアの設定だけで、ハードウェアの機能を操作し使えるようにするという点で、</a:t>
            </a:r>
            <a:r>
              <a:rPr kumimoji="1" lang="en-US" altLang="ja-JP" sz="1200" kern="1200" dirty="0">
                <a:solidFill>
                  <a:schemeClr val="tx1"/>
                </a:solidFill>
                <a:effectLst/>
                <a:latin typeface="+mn-lt"/>
                <a:ea typeface="+mn-ea"/>
                <a:cs typeface="+mn-cs"/>
              </a:rPr>
              <a:t>Windows</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Linux</a:t>
            </a:r>
            <a:r>
              <a:rPr kumimoji="1" lang="ja-JP" altLang="ja-JP" sz="1200" kern="1200" dirty="0">
                <a:solidFill>
                  <a:schemeClr val="tx1"/>
                </a:solidFill>
                <a:effectLst/>
                <a:latin typeface="+mn-lt"/>
                <a:ea typeface="+mn-ea"/>
                <a:cs typeface="+mn-cs"/>
              </a:rPr>
              <a:t>のような</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と似ていることから、そのように呼ばれています。</a:t>
            </a:r>
          </a:p>
          <a:p>
            <a:r>
              <a:rPr kumimoji="1" lang="ja-JP" altLang="ja-JP" sz="1200" kern="1200" dirty="0">
                <a:solidFill>
                  <a:schemeClr val="tx1"/>
                </a:solidFill>
                <a:effectLst/>
                <a:latin typeface="+mn-lt"/>
                <a:ea typeface="+mn-ea"/>
                <a:cs typeface="+mn-cs"/>
              </a:rPr>
              <a:t>なお、</a:t>
            </a:r>
            <a:r>
              <a:rPr kumimoji="1" lang="en-US" altLang="ja-JP" sz="1200" kern="1200" dirty="0" err="1">
                <a:solidFill>
                  <a:schemeClr val="tx1"/>
                </a:solidFill>
                <a:effectLst/>
                <a:latin typeface="+mn-lt"/>
                <a:ea typeface="+mn-ea"/>
                <a:cs typeface="+mn-cs"/>
              </a:rPr>
              <a:t>PaaS</a:t>
            </a:r>
            <a:r>
              <a:rPr kumimoji="1" lang="ja-JP" altLang="ja-JP" sz="1200" kern="1200" dirty="0">
                <a:solidFill>
                  <a:schemeClr val="tx1"/>
                </a:solidFill>
                <a:effectLst/>
                <a:latin typeface="+mn-lt"/>
                <a:ea typeface="+mn-ea"/>
                <a:cs typeface="+mn-cs"/>
              </a:rPr>
              <a:t>（ミドルウェアをサービスとして提供するクラウド・サービス）や</a:t>
            </a:r>
            <a:r>
              <a:rPr kumimoji="1" lang="en-US" altLang="ja-JP" sz="1200" kern="1200" dirty="0" err="1">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（アプリケーションをサービスとして提供するクラウド・サービス）については、必ずしも仮想化を使わないので、その点は注意が必要です。</a:t>
            </a:r>
          </a:p>
          <a:p>
            <a:r>
              <a:rPr kumimoji="1" lang="en-US" altLang="ja-JP" sz="1200" kern="1200" dirty="0" err="1">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は、ハードウェアの機能や性能を仮想化して利用するサービスであるため「仮想化」は、前提となります。しかし、</a:t>
            </a:r>
            <a:r>
              <a:rPr kumimoji="1" lang="en-US" altLang="ja-JP" sz="1200" kern="1200" dirty="0" err="1">
                <a:solidFill>
                  <a:schemeClr val="tx1"/>
                </a:solidFill>
                <a:effectLst/>
                <a:latin typeface="+mn-lt"/>
                <a:ea typeface="+mn-ea"/>
                <a:cs typeface="+mn-cs"/>
              </a:rPr>
              <a:t>PaaS</a:t>
            </a:r>
            <a:r>
              <a:rPr kumimoji="1" lang="ja-JP" altLang="ja-JP" sz="1200" kern="1200" dirty="0">
                <a:solidFill>
                  <a:schemeClr val="tx1"/>
                </a:solidFill>
                <a:effectLst/>
                <a:latin typeface="+mn-lt"/>
                <a:ea typeface="+mn-ea"/>
                <a:cs typeface="+mn-cs"/>
              </a:rPr>
              <a:t>や</a:t>
            </a:r>
            <a:r>
              <a:rPr kumimoji="1" lang="en-US" altLang="ja-JP" sz="1200" kern="1200" dirty="0" err="1">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からは、ハードウェアは、ユーザーにとっては、見えなくてもいい存在です。つまり、</a:t>
            </a:r>
            <a:r>
              <a:rPr kumimoji="1" lang="en-US" altLang="ja-JP" sz="1200" kern="1200" dirty="0" err="1">
                <a:solidFill>
                  <a:schemeClr val="tx1"/>
                </a:solidFill>
                <a:effectLst/>
                <a:latin typeface="+mn-lt"/>
                <a:ea typeface="+mn-ea"/>
                <a:cs typeface="+mn-cs"/>
              </a:rPr>
              <a:t>PaaS</a:t>
            </a:r>
            <a:r>
              <a:rPr kumimoji="1" lang="ja-JP" altLang="ja-JP" sz="1200" kern="1200" dirty="0">
                <a:solidFill>
                  <a:schemeClr val="tx1"/>
                </a:solidFill>
                <a:effectLst/>
                <a:latin typeface="+mn-lt"/>
                <a:ea typeface="+mn-ea"/>
                <a:cs typeface="+mn-cs"/>
              </a:rPr>
              <a:t>であれば、データベースや開発・実行環境が、複数の企業や組織（テナント）で共有、利用できればいいわけで、仮想化の技術を必ずしも使う必要はないのです。仮想化は、テナント毎に仮想マシンを構築し、</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を起動させなくてはならず、メモリーや</a:t>
            </a:r>
            <a:r>
              <a:rPr kumimoji="1" lang="en-US" altLang="ja-JP" sz="1200" kern="1200" dirty="0">
                <a:solidFill>
                  <a:schemeClr val="tx1"/>
                </a:solidFill>
                <a:effectLst/>
                <a:latin typeface="+mn-lt"/>
                <a:ea typeface="+mn-ea"/>
                <a:cs typeface="+mn-cs"/>
              </a:rPr>
              <a:t>CPU</a:t>
            </a:r>
            <a:r>
              <a:rPr kumimoji="1" lang="ja-JP" altLang="ja-JP" sz="1200" kern="1200" dirty="0">
                <a:solidFill>
                  <a:schemeClr val="tx1"/>
                </a:solidFill>
                <a:effectLst/>
                <a:latin typeface="+mn-lt"/>
                <a:ea typeface="+mn-ea"/>
                <a:cs typeface="+mn-cs"/>
              </a:rPr>
              <a:t>などのシステム資源の消費量が大きくなってしまいます。そこで、ハードウェアをユーザーに意識させる必要のない</a:t>
            </a:r>
            <a:r>
              <a:rPr kumimoji="1" lang="en-US" altLang="ja-JP" sz="1200" kern="1200" dirty="0" err="1">
                <a:solidFill>
                  <a:schemeClr val="tx1"/>
                </a:solidFill>
                <a:effectLst/>
                <a:latin typeface="+mn-lt"/>
                <a:ea typeface="+mn-ea"/>
                <a:cs typeface="+mn-cs"/>
              </a:rPr>
              <a:t>PaaS</a:t>
            </a:r>
            <a:r>
              <a:rPr kumimoji="1" lang="ja-JP" altLang="ja-JP" sz="1200" kern="1200" dirty="0">
                <a:solidFill>
                  <a:schemeClr val="tx1"/>
                </a:solidFill>
                <a:effectLst/>
                <a:latin typeface="+mn-lt"/>
                <a:ea typeface="+mn-ea"/>
                <a:cs typeface="+mn-cs"/>
              </a:rPr>
              <a:t>や</a:t>
            </a:r>
            <a:r>
              <a:rPr kumimoji="1" lang="en-US" altLang="ja-JP" sz="1200" kern="1200" dirty="0" err="1">
                <a:solidFill>
                  <a:schemeClr val="tx1"/>
                </a:solidFill>
                <a:effectLst/>
                <a:latin typeface="+mn-lt"/>
                <a:ea typeface="+mn-ea"/>
                <a:cs typeface="+mn-cs"/>
              </a:rPr>
              <a:t>SaaS</a:t>
            </a:r>
            <a:r>
              <a:rPr kumimoji="1" lang="ja-JP" altLang="ja-JP" sz="1200" kern="1200" dirty="0">
                <a:solidFill>
                  <a:schemeClr val="tx1"/>
                </a:solidFill>
                <a:effectLst/>
                <a:latin typeface="+mn-lt"/>
                <a:ea typeface="+mn-ea"/>
                <a:cs typeface="+mn-cs"/>
              </a:rPr>
              <a:t>では、もっとシステム資源の消費が少ない方法で、複数のテナントに対応できるよう工夫が凝らされている場合も少なくないのです。</a:t>
            </a:r>
          </a:p>
          <a:p>
            <a:endParaRPr kumimoji="1" lang="en-US" altLang="ja-JP"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93</a:t>
            </a:fld>
            <a:endParaRPr kumimoji="1" lang="ja-JP" altLang="en-US"/>
          </a:p>
        </p:txBody>
      </p:sp>
    </p:spTree>
    <p:extLst>
      <p:ext uri="{BB962C8B-B14F-4D97-AF65-F5344CB8AC3E}">
        <p14:creationId xmlns:p14="http://schemas.microsoft.com/office/powerpoint/2010/main" val="651546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969FD8-1808-4B55-8C93-E58B586D4E34}" type="slidenum">
              <a:rPr lang="ja-JP" altLang="en-US"/>
              <a:pPr/>
              <a:t>94</a:t>
            </a:fld>
            <a:endParaRPr lang="en-US" altLang="ja-JP"/>
          </a:p>
        </p:txBody>
      </p:sp>
      <p:sp>
        <p:nvSpPr>
          <p:cNvPr id="761858" name="Rectangle 2"/>
          <p:cNvSpPr>
            <a:spLocks noGrp="1" noRot="1" noChangeAspect="1" noChangeArrowheads="1" noTextEdit="1"/>
          </p:cNvSpPr>
          <p:nvPr>
            <p:ph type="sldImg"/>
          </p:nvPr>
        </p:nvSpPr>
        <p:spPr>
          <a:xfrm>
            <a:off x="1141413" y="684213"/>
            <a:ext cx="4576762" cy="3432175"/>
          </a:xfrm>
          <a:ln/>
        </p:spPr>
      </p:sp>
      <p:sp>
        <p:nvSpPr>
          <p:cNvPr id="761859" name="Rectangle 3"/>
          <p:cNvSpPr>
            <a:spLocks noGrp="1" noChangeArrowheads="1"/>
          </p:cNvSpPr>
          <p:nvPr>
            <p:ph type="body" idx="1"/>
          </p:nvPr>
        </p:nvSpPr>
        <p:spPr>
          <a:xfrm>
            <a:off x="684681" y="4343440"/>
            <a:ext cx="5488640" cy="4115603"/>
          </a:xfrm>
        </p:spPr>
        <p:txBody>
          <a:bodyPr/>
          <a:lstStyle/>
          <a:p>
            <a:r>
              <a:rPr kumimoji="1" lang="ja-JP" altLang="ja-JP" sz="1200" kern="1200" dirty="0">
                <a:solidFill>
                  <a:schemeClr val="tx1"/>
                </a:solidFill>
                <a:effectLst/>
                <a:latin typeface="+mn-lt"/>
                <a:ea typeface="+mn-ea"/>
                <a:cs typeface="+mn-cs"/>
              </a:rPr>
              <a:t>「サーバー仮想化」の他にもシステム資源を仮想化する技術があります。</a:t>
            </a:r>
          </a:p>
          <a:p>
            <a:r>
              <a:rPr kumimoji="1" lang="ja-JP" altLang="ja-JP" sz="1200" kern="1200" dirty="0">
                <a:solidFill>
                  <a:schemeClr val="tx1"/>
                </a:solidFill>
                <a:effectLst/>
                <a:latin typeface="+mn-lt"/>
                <a:ea typeface="+mn-ea"/>
                <a:cs typeface="+mn-cs"/>
              </a:rPr>
              <a:t>「デスクトップ仮想化」では、ユーザーの使用する</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を共用コンピュータであるサーバーの上に「仮想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」として動かし、そのディスプレイ、キーボード、マウスをネットワーク越しに使えるようにします。ユーザーは手元の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を操作しながらも、実はサーバー上の仮想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のプロセッサーやストレージを使っているのです。このためディスプレイ、キーボード、マウスそしてネットワーク接続などの必要最低限の機能に限定した</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シンクライアント」から使うこともできます。ちなみに「クライアント」とは、「サーバーから提供されるサービスを利用する」コンピュータという意味ですが、ここでは、「一時点でひとりのユーザーが占有して使用するコンピュータ」と理解しておけば良いでしょう。</a:t>
            </a:r>
          </a:p>
          <a:p>
            <a:r>
              <a:rPr kumimoji="1" lang="ja-JP" altLang="ja-JP" sz="1200" kern="1200" dirty="0">
                <a:solidFill>
                  <a:schemeClr val="tx1"/>
                </a:solidFill>
                <a:effectLst/>
                <a:latin typeface="+mn-lt"/>
                <a:ea typeface="+mn-ea"/>
                <a:cs typeface="+mn-cs"/>
              </a:rPr>
              <a:t>「アプリケーション仮想化」では、</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Word</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Excel</a:t>
            </a:r>
            <a:r>
              <a:rPr kumimoji="1" lang="ja-JP" altLang="ja-JP" sz="1200" kern="1200" dirty="0">
                <a:solidFill>
                  <a:schemeClr val="tx1"/>
                </a:solidFill>
                <a:effectLst/>
                <a:latin typeface="+mn-lt"/>
                <a:ea typeface="+mn-ea"/>
                <a:cs typeface="+mn-cs"/>
              </a:rPr>
              <a:t>といった、本来ユーザー</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上で稼働するアプリケーション・プログラムをサーバー上で動かし、ネットワークを介して複数のユーザーで共同使用するものです。デスクトップ仮想化と同様にシンクライアントを使うこともできます。</a:t>
            </a:r>
          </a:p>
          <a:p>
            <a:r>
              <a:rPr kumimoji="1" lang="ja-JP" altLang="ja-JP" sz="1200" kern="1200" dirty="0">
                <a:solidFill>
                  <a:schemeClr val="tx1"/>
                </a:solidFill>
                <a:effectLst/>
                <a:latin typeface="+mn-lt"/>
                <a:ea typeface="+mn-ea"/>
                <a:cs typeface="+mn-cs"/>
              </a:rPr>
              <a:t>「クライアント仮想化」では、一台の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a:t>
            </a:r>
            <a:r>
              <a:rPr kumimoji="1" lang="en-US" altLang="ja-JP" sz="1200" kern="1200" dirty="0">
                <a:solidFill>
                  <a:schemeClr val="tx1"/>
                </a:solidFill>
                <a:effectLst/>
                <a:latin typeface="+mn-lt"/>
                <a:ea typeface="+mn-ea"/>
                <a:cs typeface="+mn-cs"/>
              </a:rPr>
              <a:t>Windows</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Mac OS</a:t>
            </a:r>
            <a:r>
              <a:rPr kumimoji="1" lang="ja-JP" altLang="ja-JP" sz="1200" kern="1200" dirty="0">
                <a:solidFill>
                  <a:schemeClr val="tx1"/>
                </a:solidFill>
                <a:effectLst/>
                <a:latin typeface="+mn-lt"/>
                <a:ea typeface="+mn-ea"/>
                <a:cs typeface="+mn-cs"/>
              </a:rPr>
              <a:t>といった異なる</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を同時に稼働させます。</a:t>
            </a:r>
          </a:p>
          <a:p>
            <a:r>
              <a:rPr kumimoji="1" lang="ja-JP" altLang="ja-JP" sz="1200" kern="1200" dirty="0">
                <a:solidFill>
                  <a:schemeClr val="tx1"/>
                </a:solidFill>
                <a:effectLst/>
                <a:latin typeface="+mn-lt"/>
                <a:ea typeface="+mn-ea"/>
                <a:cs typeface="+mn-cs"/>
              </a:rPr>
              <a:t>「ストレージ仮想化」では、ストレージ（記憶装置）といわれるデータやプログラムを格納しておく装置を複数のコンピュータで共用し、利用効率や利便性を高めるものです。</a:t>
            </a:r>
          </a:p>
          <a:p>
            <a:r>
              <a:rPr kumimoji="1" lang="ja-JP" altLang="ja-JP" sz="1200" kern="1200" dirty="0">
                <a:solidFill>
                  <a:schemeClr val="tx1"/>
                </a:solidFill>
                <a:effectLst/>
                <a:latin typeface="+mn-lt"/>
                <a:ea typeface="+mn-ea"/>
                <a:cs typeface="+mn-cs"/>
              </a:rPr>
              <a:t>「ネットワーク仮想化」では、ネットワークの接続ルートやルーターやスイッチと言われるネットワーク機器の構成をソフトウェアの設定だけで調達、変更できるようにします。</a:t>
            </a:r>
          </a:p>
          <a:p>
            <a:r>
              <a:rPr kumimoji="1" lang="ja-JP" altLang="ja-JP" sz="1200" kern="1200" dirty="0">
                <a:solidFill>
                  <a:schemeClr val="tx1"/>
                </a:solidFill>
                <a:effectLst/>
                <a:latin typeface="+mn-lt"/>
                <a:ea typeface="+mn-ea"/>
                <a:cs typeface="+mn-cs"/>
              </a:rPr>
              <a:t>それでは、それらについて見てゆくことにしましょう。</a:t>
            </a:r>
          </a:p>
          <a:p>
            <a:endParaRPr lang="ja-JP" altLang="en-US" dirty="0"/>
          </a:p>
        </p:txBody>
      </p:sp>
    </p:spTree>
    <p:extLst>
      <p:ext uri="{BB962C8B-B14F-4D97-AF65-F5344CB8AC3E}">
        <p14:creationId xmlns:p14="http://schemas.microsoft.com/office/powerpoint/2010/main" val="13676356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【図解】コレ１枚で分かる「デスクトップの仮想化」と「アプリケーションの仮想化」</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「デスクトップ仮想化」は、サーバー仮想化と同様の技術で、サーバー上にユーザー個別の「仮想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」を稼働させ、ネットワークを介して、その「仮想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」の画面を手元のディスプレイに転送・表示させ、キーボード、マウスなどの入出力装置を利用させる技術です。「</a:t>
            </a:r>
            <a:r>
              <a:rPr kumimoji="1" lang="en-US" altLang="ja-JP" sz="1200" kern="1200" dirty="0">
                <a:solidFill>
                  <a:schemeClr val="tx1"/>
                </a:solidFill>
                <a:effectLst/>
                <a:latin typeface="+mn-lt"/>
                <a:ea typeface="+mn-ea"/>
                <a:cs typeface="+mn-cs"/>
              </a:rPr>
              <a:t>VDI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Virtual Desktop Infrastructure</a:t>
            </a:r>
            <a:r>
              <a:rPr kumimoji="1" lang="ja-JP" altLang="ja-JP" sz="1200" kern="1200" dirty="0">
                <a:solidFill>
                  <a:schemeClr val="tx1"/>
                </a:solidFill>
                <a:effectLst/>
                <a:latin typeface="+mn-lt"/>
                <a:ea typeface="+mn-ea"/>
                <a:cs typeface="+mn-cs"/>
              </a:rPr>
              <a:t>）」とも呼ばれています。ちなみに「デスクトップ」とは、</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画面のことです。</a:t>
            </a:r>
          </a:p>
          <a:p>
            <a:r>
              <a:rPr kumimoji="1" lang="ja-JP" altLang="ja-JP" sz="1200" kern="1200" dirty="0">
                <a:solidFill>
                  <a:schemeClr val="tx1"/>
                </a:solidFill>
                <a:effectLst/>
                <a:latin typeface="+mn-lt"/>
                <a:ea typeface="+mn-ea"/>
                <a:cs typeface="+mn-cs"/>
              </a:rPr>
              <a:t>例えば、仮想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で、普通の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と同様に</a:t>
            </a:r>
            <a:r>
              <a:rPr kumimoji="1" lang="en-US" altLang="ja-JP" sz="1200" kern="1200" dirty="0">
                <a:solidFill>
                  <a:schemeClr val="tx1"/>
                </a:solidFill>
                <a:effectLst/>
                <a:latin typeface="+mn-lt"/>
                <a:ea typeface="+mn-ea"/>
                <a:cs typeface="+mn-cs"/>
              </a:rPr>
              <a:t>Windows</a:t>
            </a:r>
            <a:r>
              <a:rPr kumimoji="1" lang="ja-JP" altLang="ja-JP" sz="1200" kern="1200" dirty="0">
                <a:solidFill>
                  <a:schemeClr val="tx1"/>
                </a:solidFill>
                <a:effectLst/>
                <a:latin typeface="+mn-lt"/>
                <a:ea typeface="+mn-ea"/>
                <a:cs typeface="+mn-cs"/>
              </a:rPr>
              <a:t>を動かし、</a:t>
            </a:r>
            <a:r>
              <a:rPr kumimoji="1" lang="en-US" altLang="ja-JP" sz="1200" kern="1200" dirty="0">
                <a:solidFill>
                  <a:schemeClr val="tx1"/>
                </a:solidFill>
                <a:effectLst/>
                <a:latin typeface="+mn-lt"/>
                <a:ea typeface="+mn-ea"/>
                <a:cs typeface="+mn-cs"/>
              </a:rPr>
              <a:t>Word</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Excel</a:t>
            </a:r>
            <a:r>
              <a:rPr kumimoji="1" lang="ja-JP" altLang="ja-JP" sz="1200" kern="1200" dirty="0">
                <a:solidFill>
                  <a:schemeClr val="tx1"/>
                </a:solidFill>
                <a:effectLst/>
                <a:latin typeface="+mn-lt"/>
                <a:ea typeface="+mn-ea"/>
                <a:cs typeface="+mn-cs"/>
              </a:rPr>
              <a:t>を使い、作成した文書や表は、自分の仮想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に割り当てられたストレージに保存します。ユーザーは、手元にある</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のディスプレイ、キーボード、マウスを操作しますが、実際に使うプロセッサーやストレージは、サーバーのものです。</a:t>
            </a:r>
          </a:p>
          <a:p>
            <a:r>
              <a:rPr kumimoji="1" lang="ja-JP" altLang="ja-JP" sz="1200" kern="1200" dirty="0">
                <a:solidFill>
                  <a:schemeClr val="tx1"/>
                </a:solidFill>
                <a:effectLst/>
                <a:latin typeface="+mn-lt"/>
                <a:ea typeface="+mn-ea"/>
                <a:cs typeface="+mn-cs"/>
              </a:rPr>
              <a:t>一方、「アプリケーション仮想化」は、</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全機能ではなく、特定のアプリケーションだけをサーバーで動かし、ネットワーク越しに複数ユーザーで共用する技術です。さらに、ネットワークがつながっていないときでも操作を継続できるようにしたソフトウェアも登場しています。</a:t>
            </a:r>
          </a:p>
          <a:p>
            <a:r>
              <a:rPr kumimoji="1" lang="ja-JP" altLang="ja-JP" sz="1200" kern="1200" dirty="0">
                <a:solidFill>
                  <a:schemeClr val="tx1"/>
                </a:solidFill>
                <a:effectLst/>
                <a:latin typeface="+mn-lt"/>
                <a:ea typeface="+mn-ea"/>
                <a:cs typeface="+mn-cs"/>
              </a:rPr>
              <a:t>例えば、</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IE</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Internet Explorer</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6</a:t>
            </a:r>
            <a:r>
              <a:rPr kumimoji="1" lang="ja-JP" altLang="ja-JP" sz="1200" kern="1200" dirty="0">
                <a:solidFill>
                  <a:schemeClr val="tx1"/>
                </a:solidFill>
                <a:effectLst/>
                <a:latin typeface="+mn-lt"/>
                <a:ea typeface="+mn-ea"/>
                <a:cs typeface="+mn-cs"/>
              </a:rPr>
              <a:t>でなければ動かないアプリケーションがあり、同時に最新</a:t>
            </a:r>
            <a:r>
              <a:rPr kumimoji="1" lang="en-US" altLang="ja-JP" sz="1200" kern="1200" dirty="0">
                <a:solidFill>
                  <a:schemeClr val="tx1"/>
                </a:solidFill>
                <a:effectLst/>
                <a:latin typeface="+mn-lt"/>
                <a:ea typeface="+mn-ea"/>
                <a:cs typeface="+mn-cs"/>
              </a:rPr>
              <a:t>IE</a:t>
            </a:r>
            <a:r>
              <a:rPr kumimoji="1" lang="ja-JP" altLang="ja-JP" sz="1200" kern="1200" dirty="0">
                <a:solidFill>
                  <a:schemeClr val="tx1"/>
                </a:solidFill>
                <a:effectLst/>
                <a:latin typeface="+mn-lt"/>
                <a:ea typeface="+mn-ea"/>
                <a:cs typeface="+mn-cs"/>
              </a:rPr>
              <a:t>も利用したいとき、</a:t>
            </a:r>
            <a:r>
              <a:rPr kumimoji="1" lang="en-US" altLang="ja-JP" sz="1200" kern="1200" dirty="0">
                <a:solidFill>
                  <a:schemeClr val="tx1"/>
                </a:solidFill>
                <a:effectLst/>
                <a:latin typeface="+mn-lt"/>
                <a:ea typeface="+mn-ea"/>
                <a:cs typeface="+mn-cs"/>
              </a:rPr>
              <a:t>IE6</a:t>
            </a:r>
            <a:r>
              <a:rPr kumimoji="1" lang="ja-JP" altLang="ja-JP" sz="1200" kern="1200" dirty="0">
                <a:solidFill>
                  <a:schemeClr val="tx1"/>
                </a:solidFill>
                <a:effectLst/>
                <a:latin typeface="+mn-lt"/>
                <a:ea typeface="+mn-ea"/>
                <a:cs typeface="+mn-cs"/>
              </a:rPr>
              <a:t>を「アプリケーション仮想化」で使用し、</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では最新</a:t>
            </a:r>
            <a:r>
              <a:rPr kumimoji="1" lang="en-US" altLang="ja-JP" sz="1200" kern="1200" dirty="0">
                <a:solidFill>
                  <a:schemeClr val="tx1"/>
                </a:solidFill>
                <a:effectLst/>
                <a:latin typeface="+mn-lt"/>
                <a:ea typeface="+mn-ea"/>
                <a:cs typeface="+mn-cs"/>
              </a:rPr>
              <a:t>IE</a:t>
            </a:r>
            <a:r>
              <a:rPr kumimoji="1" lang="ja-JP" altLang="ja-JP" sz="1200" kern="1200" dirty="0">
                <a:solidFill>
                  <a:schemeClr val="tx1"/>
                </a:solidFill>
                <a:effectLst/>
                <a:latin typeface="+mn-lt"/>
                <a:ea typeface="+mn-ea"/>
                <a:cs typeface="+mn-cs"/>
              </a:rPr>
              <a:t>を動かせば対処できます。また、コンプライアンス上データやアプリケーションを持ち出せないアプリケーションの場合に、自社のデータセンターに設置されているサーバーでこれを動かし、その操作を外部から行うといった使い方もできます。</a:t>
            </a:r>
          </a:p>
          <a:p>
            <a:r>
              <a:rPr kumimoji="1" lang="ja-JP" altLang="ja-JP" sz="1200" kern="1200" dirty="0">
                <a:solidFill>
                  <a:schemeClr val="tx1"/>
                </a:solidFill>
                <a:effectLst/>
                <a:latin typeface="+mn-lt"/>
                <a:ea typeface="+mn-ea"/>
                <a:cs typeface="+mn-cs"/>
              </a:rPr>
              <a:t>どちらも管理されたデータセンターに設置されたサーバーで動かすため、データの持ち出しは困難です。また、盗難や置き忘れで手持ちの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がなくなってしまっても、管理者が、その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から仮想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へのアクセスを遮断してしまえば使えなくなります。さらに、忘れがちなバックアップやセキュリティ対策など、運用管理者が、サーバーに対して一括でできることから、安全安心の担保、運用管理負担の軽減にも役立ちます。</a:t>
            </a:r>
          </a:p>
          <a:p>
            <a:r>
              <a:rPr kumimoji="1" lang="ja-JP" altLang="ja-JP" sz="1200" kern="1200" dirty="0">
                <a:solidFill>
                  <a:schemeClr val="tx1"/>
                </a:solidFill>
                <a:effectLst/>
                <a:latin typeface="+mn-lt"/>
                <a:ea typeface="+mn-ea"/>
                <a:cs typeface="+mn-cs"/>
              </a:rPr>
              <a:t>また、自宅で仕事をする場合、自宅の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からネットワークを介して会社で使っている仮想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のデスクトップを呼び出せば同じ環境をそのまま使えます。これは、災害や事故で</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が破損してしまっても使えることから、事業継続の観点からも注目されています。</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95</a:t>
            </a:fld>
            <a:endParaRPr kumimoji="1" lang="ja-JP" altLang="en-US"/>
          </a:p>
        </p:txBody>
      </p:sp>
    </p:spTree>
    <p:extLst>
      <p:ext uri="{BB962C8B-B14F-4D97-AF65-F5344CB8AC3E}">
        <p14:creationId xmlns:p14="http://schemas.microsoft.com/office/powerpoint/2010/main" val="673097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「デスクトップ仮想化」と「アプリケーション仮装化」は、手元の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側に</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やアプリケーションを導入する必要はありません。ならば、ネットワークに接続でき、画面表示や入出力操作の機能を動かすことができるだけの必要最小限のメモリやプロセッサでも十分です。また、プログラムや作成した文書や表などのデータを</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側に保管する必要がないので、ストレージも不要です。</a:t>
            </a:r>
          </a:p>
          <a:p>
            <a:r>
              <a:rPr kumimoji="1" lang="ja-JP" altLang="ja-JP" sz="1200" kern="1200" dirty="0">
                <a:solidFill>
                  <a:schemeClr val="tx1"/>
                </a:solidFill>
                <a:effectLst/>
                <a:latin typeface="+mn-lt"/>
                <a:ea typeface="+mn-ea"/>
                <a:cs typeface="+mn-cs"/>
              </a:rPr>
              <a:t>そこで、「デスクトップ仮想化」と「アプリケーション仮装化」の使用を前提に機能を最小限に絞ったクライアント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が作られました。これをシンクライアント（</a:t>
            </a:r>
            <a:r>
              <a:rPr kumimoji="1" lang="en-US" altLang="ja-JP" sz="1200" kern="1200" dirty="0">
                <a:solidFill>
                  <a:schemeClr val="tx1"/>
                </a:solidFill>
                <a:effectLst/>
                <a:latin typeface="+mn-lt"/>
                <a:ea typeface="+mn-ea"/>
                <a:cs typeface="+mn-cs"/>
              </a:rPr>
              <a:t>Thin Client</a:t>
            </a:r>
            <a:r>
              <a:rPr kumimoji="1" lang="ja-JP" altLang="ja-JP" sz="1200" kern="1200" dirty="0">
                <a:solidFill>
                  <a:schemeClr val="tx1"/>
                </a:solidFill>
                <a:effectLst/>
                <a:latin typeface="+mn-lt"/>
                <a:ea typeface="+mn-ea"/>
                <a:cs typeface="+mn-cs"/>
              </a:rPr>
              <a:t>）と言います。</a:t>
            </a:r>
            <a:r>
              <a:rPr kumimoji="1" lang="en-US" altLang="ja-JP" sz="1200" kern="1200" dirty="0">
                <a:solidFill>
                  <a:schemeClr val="tx1"/>
                </a:solidFill>
                <a:effectLst/>
                <a:latin typeface="+mn-lt"/>
                <a:ea typeface="+mn-ea"/>
                <a:cs typeface="+mn-cs"/>
              </a:rPr>
              <a:t>Thin</a:t>
            </a:r>
            <a:r>
              <a:rPr kumimoji="1" lang="ja-JP" altLang="ja-JP" sz="1200" kern="1200" dirty="0">
                <a:solidFill>
                  <a:schemeClr val="tx1"/>
                </a:solidFill>
                <a:effectLst/>
                <a:latin typeface="+mn-lt"/>
                <a:ea typeface="+mn-ea"/>
                <a:cs typeface="+mn-cs"/>
              </a:rPr>
              <a:t>とは、「やせた」という意味です。ちなみに、通常の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Fat</a:t>
            </a:r>
            <a:r>
              <a:rPr kumimoji="1" lang="ja-JP" altLang="ja-JP" sz="1200" kern="1200" dirty="0">
                <a:solidFill>
                  <a:schemeClr val="tx1"/>
                </a:solidFill>
                <a:effectLst/>
                <a:latin typeface="+mn-lt"/>
                <a:ea typeface="+mn-ea"/>
                <a:cs typeface="+mn-cs"/>
              </a:rPr>
              <a:t>（太った）</a:t>
            </a:r>
            <a:r>
              <a:rPr kumimoji="1" lang="en-US" altLang="ja-JP" sz="1200" kern="1200" dirty="0">
                <a:solidFill>
                  <a:schemeClr val="tx1"/>
                </a:solidFill>
                <a:effectLst/>
                <a:latin typeface="+mn-lt"/>
                <a:ea typeface="+mn-ea"/>
                <a:cs typeface="+mn-cs"/>
              </a:rPr>
              <a:t>Client</a:t>
            </a:r>
            <a:r>
              <a:rPr kumimoji="1" lang="ja-JP" altLang="ja-JP" sz="1200" kern="1200" dirty="0">
                <a:solidFill>
                  <a:schemeClr val="tx1"/>
                </a:solidFill>
                <a:effectLst/>
                <a:latin typeface="+mn-lt"/>
                <a:ea typeface="+mn-ea"/>
                <a:cs typeface="+mn-cs"/>
              </a:rPr>
              <a:t>と呼ぶことがあります。</a:t>
            </a:r>
          </a:p>
          <a:p>
            <a:r>
              <a:rPr kumimoji="1" lang="ja-JP" altLang="ja-JP" sz="1200" kern="1200" dirty="0">
                <a:solidFill>
                  <a:schemeClr val="tx1"/>
                </a:solidFill>
                <a:effectLst/>
                <a:latin typeface="+mn-lt"/>
                <a:ea typeface="+mn-ea"/>
                <a:cs typeface="+mn-cs"/>
              </a:rPr>
              <a:t>最近では、タブレットやスマートフォンのアプリで、シンクライアントの機能を実現しているものも登場しています。</a:t>
            </a:r>
          </a:p>
          <a:p>
            <a:r>
              <a:rPr kumimoji="1" lang="ja-JP" altLang="ja-JP" sz="1200" kern="1200" dirty="0">
                <a:solidFill>
                  <a:schemeClr val="tx1"/>
                </a:solidFill>
                <a:effectLst/>
                <a:latin typeface="+mn-lt"/>
                <a:ea typeface="+mn-ea"/>
                <a:cs typeface="+mn-cs"/>
              </a:rPr>
              <a:t>シンクライアントは、高い処理能力や大容量のストレージを搭載した一般の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比べて大幅に安価です。また、ユーザー個別の設定やアプリケーション、データはサーバー側で管理していますので、仮に機械が故障しても、復旧作業を行わず取り替えるだけで使用を再開できるのでユーザーの管理負担は少なくてすみます。</a:t>
            </a:r>
          </a:p>
          <a:p>
            <a:r>
              <a:rPr kumimoji="1" lang="ja-JP" altLang="ja-JP" sz="1200" kern="1200" dirty="0">
                <a:solidFill>
                  <a:schemeClr val="tx1"/>
                </a:solidFill>
                <a:effectLst/>
                <a:latin typeface="+mn-lt"/>
                <a:ea typeface="+mn-ea"/>
                <a:cs typeface="+mn-cs"/>
              </a:rPr>
              <a:t>また、シンクライアントにはデータは保管できませんから、サーバーに接続する手順が分からなければ、盗難に遭ってもデータが盗まれる危険はありません。セキュリティの観点からも安心です。</a:t>
            </a:r>
          </a:p>
          <a:p>
            <a:r>
              <a:rPr kumimoji="1" lang="ja-JP" altLang="ja-JP" sz="1200" kern="1200" dirty="0">
                <a:solidFill>
                  <a:schemeClr val="tx1"/>
                </a:solidFill>
                <a:effectLst/>
                <a:latin typeface="+mn-lt"/>
                <a:ea typeface="+mn-ea"/>
                <a:cs typeface="+mn-cs"/>
              </a:rPr>
              <a:t>「シンクライアント」は、このような機能を絞り込んだ</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の名称として使われていますが、「シンクライアントが利用できる仮想化方式」すなわち、「デスクトップ仮想化」と「アプリケーション仮装化」の総称としても使われる場合があります。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96</a:t>
            </a:fld>
            <a:endParaRPr kumimoji="1" lang="ja-JP" altLang="en-US"/>
          </a:p>
        </p:txBody>
      </p:sp>
    </p:spTree>
    <p:extLst>
      <p:ext uri="{BB962C8B-B14F-4D97-AF65-F5344CB8AC3E}">
        <p14:creationId xmlns:p14="http://schemas.microsoft.com/office/powerpoint/2010/main" val="912028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デジタル</a:t>
            </a:r>
            <a:r>
              <a:rPr kumimoji="1" lang="en-US" altLang="ja-JP" dirty="0"/>
              <a:t>1</a:t>
            </a:r>
            <a:r>
              <a:rPr kumimoji="1" lang="en-US" altLang="ja-JP" sz="1200" kern="1200" dirty="0">
                <a:solidFill>
                  <a:schemeClr val="tx1"/>
                </a:solidFill>
                <a:effectLst/>
                <a:latin typeface="+mn-lt"/>
                <a:ea typeface="+mn-ea"/>
                <a:cs typeface="+mn-cs"/>
              </a:rPr>
              <a:t>1950</a:t>
            </a:r>
            <a:r>
              <a:rPr kumimoji="1" lang="ja-JP" altLang="ja-JP" sz="1200" kern="1200" dirty="0">
                <a:solidFill>
                  <a:schemeClr val="tx1"/>
                </a:solidFill>
                <a:effectLst/>
                <a:latin typeface="+mn-lt"/>
                <a:ea typeface="+mn-ea"/>
                <a:cs typeface="+mn-cs"/>
              </a:rPr>
              <a:t>年代、コンピュータがビジネスで使われるようになりました。</a:t>
            </a:r>
            <a:r>
              <a:rPr kumimoji="1" lang="en-US" altLang="ja-JP" sz="1200" kern="1200" dirty="0">
                <a:solidFill>
                  <a:schemeClr val="tx1"/>
                </a:solidFill>
                <a:effectLst/>
                <a:latin typeface="+mn-lt"/>
                <a:ea typeface="+mn-ea"/>
                <a:cs typeface="+mn-cs"/>
              </a:rPr>
              <a:t>1964</a:t>
            </a:r>
            <a:r>
              <a:rPr kumimoji="1" lang="ja-JP" altLang="ja-JP" sz="1200" kern="1200" dirty="0">
                <a:solidFill>
                  <a:schemeClr val="tx1"/>
                </a:solidFill>
                <a:effectLst/>
                <a:latin typeface="+mn-lt"/>
                <a:ea typeface="+mn-ea"/>
                <a:cs typeface="+mn-cs"/>
              </a:rPr>
              <a:t>年、いまで言うメインフレームの前身である</a:t>
            </a:r>
            <a:r>
              <a:rPr kumimoji="1" lang="en-US" altLang="ja-JP" sz="1200" kern="1200" dirty="0">
                <a:solidFill>
                  <a:schemeClr val="tx1"/>
                </a:solidFill>
                <a:effectLst/>
                <a:latin typeface="+mn-lt"/>
                <a:ea typeface="+mn-ea"/>
                <a:cs typeface="+mn-cs"/>
              </a:rPr>
              <a:t>IBM </a:t>
            </a:r>
            <a:r>
              <a:rPr kumimoji="1" lang="ja-JP" altLang="ja-JP" sz="1200" kern="1200" dirty="0">
                <a:solidFill>
                  <a:schemeClr val="tx1"/>
                </a:solidFill>
                <a:effectLst/>
                <a:latin typeface="+mn-lt"/>
                <a:ea typeface="+mn-ea"/>
                <a:cs typeface="+mn-cs"/>
              </a:rPr>
              <a:t>システム</a:t>
            </a:r>
            <a:r>
              <a:rPr kumimoji="1" lang="en-US" altLang="ja-JP" sz="1200" kern="1200" dirty="0">
                <a:solidFill>
                  <a:schemeClr val="tx1"/>
                </a:solidFill>
                <a:effectLst/>
                <a:latin typeface="+mn-lt"/>
                <a:ea typeface="+mn-ea"/>
                <a:cs typeface="+mn-cs"/>
              </a:rPr>
              <a:t>/360</a:t>
            </a:r>
            <a:r>
              <a:rPr kumimoji="1" lang="ja-JP" altLang="ja-JP" sz="1200" kern="1200" dirty="0">
                <a:solidFill>
                  <a:schemeClr val="tx1"/>
                </a:solidFill>
                <a:effectLst/>
                <a:latin typeface="+mn-lt"/>
                <a:ea typeface="+mn-ea"/>
                <a:cs typeface="+mn-cs"/>
              </a:rPr>
              <a:t>が登場し、ビジネス・コンピューターの需要が一気に拡大します。そして、大規模な計算業務のデジタル化が始まりました。</a:t>
            </a:r>
          </a:p>
          <a:p>
            <a:r>
              <a:rPr kumimoji="1" lang="en-US" altLang="ja-JP" sz="1200" kern="1200" dirty="0">
                <a:solidFill>
                  <a:schemeClr val="tx1"/>
                </a:solidFill>
                <a:effectLst/>
                <a:latin typeface="+mn-lt"/>
                <a:ea typeface="+mn-ea"/>
                <a:cs typeface="+mn-cs"/>
              </a:rPr>
              <a:t>1970</a:t>
            </a:r>
            <a:r>
              <a:rPr kumimoji="1" lang="ja-JP" altLang="ja-JP" sz="1200" kern="1200" dirty="0">
                <a:solidFill>
                  <a:schemeClr val="tx1"/>
                </a:solidFill>
                <a:effectLst/>
                <a:latin typeface="+mn-lt"/>
                <a:ea typeface="+mn-ea"/>
                <a:cs typeface="+mn-cs"/>
              </a:rPr>
              <a:t>年代、コンピュータの用途はさらに広がります。伝票の発行や経理処理、生産現場での繰り返し作業など、定型化された繰り返し業務（ルーチンワーク）がコンピュータによって処理される時代になったのです。</a:t>
            </a:r>
          </a:p>
          <a:p>
            <a:r>
              <a:rPr kumimoji="1" lang="en-US" altLang="ja-JP" sz="1200" kern="1200" dirty="0">
                <a:solidFill>
                  <a:schemeClr val="tx1"/>
                </a:solidFill>
                <a:effectLst/>
                <a:latin typeface="+mn-lt"/>
                <a:ea typeface="+mn-ea"/>
                <a:cs typeface="+mn-cs"/>
              </a:rPr>
              <a:t>1980</a:t>
            </a:r>
            <a:r>
              <a:rPr kumimoji="1" lang="ja-JP" altLang="ja-JP" sz="1200" kern="1200" dirty="0">
                <a:solidFill>
                  <a:schemeClr val="tx1"/>
                </a:solidFill>
                <a:effectLst/>
                <a:latin typeface="+mn-lt"/>
                <a:ea typeface="+mn-ea"/>
                <a:cs typeface="+mn-cs"/>
              </a:rPr>
              <a:t>年代、小型コンピュータや</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登場により、コンピュータは多くの企業に広く行き渡ります。また、企業内にネットワークが引かれ、個人や部門を越えた伝票業務の流れ（ワークフロー）がコンピュータに取り込まれデジタル化されるようになりました。</a:t>
            </a:r>
          </a:p>
          <a:p>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年代に入り、</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は一人一台の時代を迎えます。そして、電子メールが使われるようになり、文書や帳票の作成を</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でこなし、それらを共有する需要も生まれました。そんな時代を背景にグループウェアが登場し、共同作業（コラボレーション）のデジタル化がすすんでゆきました。インターネットも登場し、コラボレーションはさらに広がりを見せ始めます。</a:t>
            </a:r>
          </a:p>
          <a:p>
            <a:r>
              <a:rPr kumimoji="1" lang="en-US" altLang="ja-JP" sz="1200" kern="1200" dirty="0">
                <a:solidFill>
                  <a:schemeClr val="tx1"/>
                </a:solidFill>
                <a:effectLst/>
                <a:latin typeface="+mn-lt"/>
                <a:ea typeface="+mn-ea"/>
                <a:cs typeface="+mn-cs"/>
              </a:rPr>
              <a:t>2000</a:t>
            </a:r>
            <a:r>
              <a:rPr kumimoji="1" lang="ja-JP" altLang="ja-JP" sz="1200" kern="1200" dirty="0">
                <a:solidFill>
                  <a:schemeClr val="tx1"/>
                </a:solidFill>
                <a:effectLst/>
                <a:latin typeface="+mn-lt"/>
                <a:ea typeface="+mn-ea"/>
                <a:cs typeface="+mn-cs"/>
              </a:rPr>
              <a:t>年代に入り、</a:t>
            </a:r>
            <a:r>
              <a:rPr kumimoji="1" lang="en-US" altLang="ja-JP" sz="1200" kern="1200" dirty="0">
                <a:solidFill>
                  <a:schemeClr val="tx1"/>
                </a:solidFill>
                <a:effectLst/>
                <a:latin typeface="+mn-lt"/>
                <a:ea typeface="+mn-ea"/>
                <a:cs typeface="+mn-cs"/>
              </a:rPr>
              <a:t>Facebook</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Twitter</a:t>
            </a:r>
            <a:r>
              <a:rPr kumimoji="1" lang="ja-JP" altLang="ja-JP" sz="1200" kern="1200" dirty="0">
                <a:solidFill>
                  <a:schemeClr val="tx1"/>
                </a:solidFill>
                <a:effectLst/>
                <a:latin typeface="+mn-lt"/>
                <a:ea typeface="+mn-ea"/>
                <a:cs typeface="+mn-cs"/>
              </a:rPr>
              <a:t>といったソーシャルメディアが登場します。また、</a:t>
            </a:r>
            <a:r>
              <a:rPr kumimoji="1" lang="en-US" altLang="ja-JP" sz="1200" kern="1200" dirty="0">
                <a:solidFill>
                  <a:schemeClr val="tx1"/>
                </a:solidFill>
                <a:effectLst/>
                <a:latin typeface="+mn-lt"/>
                <a:ea typeface="+mn-ea"/>
                <a:cs typeface="+mn-cs"/>
              </a:rPr>
              <a:t>2007</a:t>
            </a:r>
            <a:r>
              <a:rPr kumimoji="1" lang="ja-JP" altLang="ja-JP" sz="1200" kern="1200" dirty="0">
                <a:solidFill>
                  <a:schemeClr val="tx1"/>
                </a:solidFill>
                <a:effectLst/>
                <a:latin typeface="+mn-lt"/>
                <a:ea typeface="+mn-ea"/>
                <a:cs typeface="+mn-cs"/>
              </a:rPr>
              <a:t>年の</a:t>
            </a:r>
            <a:r>
              <a:rPr kumimoji="1" lang="en-US" altLang="ja-JP" sz="1200" kern="1200" dirty="0">
                <a:solidFill>
                  <a:schemeClr val="tx1"/>
                </a:solidFill>
                <a:effectLst/>
                <a:latin typeface="+mn-lt"/>
                <a:ea typeface="+mn-ea"/>
                <a:cs typeface="+mn-cs"/>
              </a:rPr>
              <a:t>iPhone</a:t>
            </a:r>
            <a:r>
              <a:rPr kumimoji="1" lang="ja-JP" altLang="ja-JP" sz="1200" kern="1200" dirty="0">
                <a:solidFill>
                  <a:schemeClr val="tx1"/>
                </a:solidFill>
                <a:effectLst/>
                <a:latin typeface="+mn-lt"/>
                <a:ea typeface="+mn-ea"/>
                <a:cs typeface="+mn-cs"/>
              </a:rPr>
              <a:t>の登場により、誰もが常時ネットにつながる時代を迎え、ヒトとヒトのつながり（エンゲージメント）が、デジタル化される時代を迎えます。</a:t>
            </a:r>
          </a:p>
          <a:p>
            <a:r>
              <a:rPr kumimoji="1" lang="ja-JP" altLang="ja-JP" sz="1200" kern="1200" dirty="0">
                <a:solidFill>
                  <a:schemeClr val="tx1"/>
                </a:solidFill>
                <a:effectLst/>
                <a:latin typeface="+mn-lt"/>
                <a:ea typeface="+mn-ea"/>
                <a:cs typeface="+mn-cs"/>
              </a:rPr>
              <a:t>そして、いま</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時代を迎えようとしています。モノが直接ネットにつながり、モノやヒトの状態や活動がデータとして集められ、ネットに送り出される仕組みが出来上がりつつあります。私たちの日常生活や社会活動に伴う全てのアクティビティがデジタル化されようとしているのです。</a:t>
            </a:r>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10</a:t>
            </a:fld>
            <a:endParaRPr kumimoji="1" lang="ja-JP" altLang="en-US"/>
          </a:p>
        </p:txBody>
      </p:sp>
    </p:spTree>
    <p:extLst>
      <p:ext uri="{BB962C8B-B14F-4D97-AF65-F5344CB8AC3E}">
        <p14:creationId xmlns:p14="http://schemas.microsoft.com/office/powerpoint/2010/main" val="6160497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a:t>
            </a:r>
            <a:r>
              <a:rPr kumimoji="1" lang="en-US" altLang="ja-JP" sz="1200" kern="1200" dirty="0" err="1">
                <a:solidFill>
                  <a:schemeClr val="tx1"/>
                </a:solidFill>
                <a:effectLst/>
                <a:latin typeface="+mn-lt"/>
                <a:ea typeface="+mn-ea"/>
                <a:cs typeface="+mn-cs"/>
              </a:rPr>
              <a:t>Chromebook</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今、</a:t>
            </a:r>
            <a:r>
              <a:rPr kumimoji="1" lang="en-US" altLang="ja-JP" sz="1200" kern="1200" dirty="0" err="1">
                <a:solidFill>
                  <a:schemeClr val="tx1"/>
                </a:solidFill>
                <a:effectLst/>
                <a:latin typeface="+mn-lt"/>
                <a:ea typeface="+mn-ea"/>
                <a:cs typeface="+mn-cs"/>
              </a:rPr>
              <a:t>Chromebook</a:t>
            </a:r>
            <a:r>
              <a:rPr kumimoji="1" lang="ja-JP" altLang="ja-JP" sz="1200" kern="1200" dirty="0">
                <a:solidFill>
                  <a:schemeClr val="tx1"/>
                </a:solidFill>
                <a:effectLst/>
                <a:latin typeface="+mn-lt"/>
                <a:ea typeface="+mn-ea"/>
                <a:cs typeface="+mn-cs"/>
              </a:rPr>
              <a:t>という新しいタイプのノート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が、注目されています。米</a:t>
            </a:r>
            <a:r>
              <a:rPr kumimoji="1" lang="en-US" altLang="ja-JP" sz="1200" kern="1200" dirty="0">
                <a:solidFill>
                  <a:schemeClr val="tx1"/>
                </a:solidFill>
                <a:effectLst/>
                <a:latin typeface="+mn-lt"/>
                <a:ea typeface="+mn-ea"/>
                <a:cs typeface="+mn-cs"/>
              </a:rPr>
              <a:t>Gartner </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2015</a:t>
            </a:r>
            <a:r>
              <a:rPr kumimoji="1" lang="ja-JP" altLang="ja-JP" sz="1200" kern="1200" dirty="0">
                <a:solidFill>
                  <a:schemeClr val="tx1"/>
                </a:solidFill>
                <a:effectLst/>
                <a:latin typeface="+mn-lt"/>
                <a:ea typeface="+mn-ea"/>
                <a:cs typeface="+mn-cs"/>
              </a:rPr>
              <a:t>年、全世界の</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Chromebook</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の販売台数は、</a:t>
            </a:r>
            <a:r>
              <a:rPr kumimoji="1" lang="en-US" altLang="ja-JP" sz="1200" kern="1200" dirty="0">
                <a:solidFill>
                  <a:schemeClr val="tx1"/>
                </a:solidFill>
                <a:effectLst/>
                <a:latin typeface="+mn-lt"/>
                <a:ea typeface="+mn-ea"/>
                <a:cs typeface="+mn-cs"/>
              </a:rPr>
              <a:t>730</a:t>
            </a:r>
            <a:r>
              <a:rPr kumimoji="1" lang="ja-JP" altLang="ja-JP" sz="1200" kern="1200" dirty="0">
                <a:solidFill>
                  <a:schemeClr val="tx1"/>
                </a:solidFill>
                <a:effectLst/>
                <a:latin typeface="+mn-lt"/>
                <a:ea typeface="+mn-ea"/>
                <a:cs typeface="+mn-cs"/>
              </a:rPr>
              <a:t>万台に達し、</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やタブレットが、二桁を超えて大幅な減少している中、</a:t>
            </a:r>
            <a:r>
              <a:rPr kumimoji="1" lang="en-US" altLang="ja-JP" sz="1200" kern="1200" dirty="0">
                <a:solidFill>
                  <a:schemeClr val="tx1"/>
                </a:solidFill>
                <a:effectLst/>
                <a:latin typeface="+mn-lt"/>
                <a:ea typeface="+mn-ea"/>
                <a:cs typeface="+mn-cs"/>
              </a:rPr>
              <a:t>2014</a:t>
            </a:r>
            <a:r>
              <a:rPr kumimoji="1" lang="ja-JP" altLang="ja-JP" sz="1200" kern="1200" dirty="0">
                <a:solidFill>
                  <a:schemeClr val="tx1"/>
                </a:solidFill>
                <a:effectLst/>
                <a:latin typeface="+mn-lt"/>
                <a:ea typeface="+mn-ea"/>
                <a:cs typeface="+mn-cs"/>
              </a:rPr>
              <a:t>年に比べ</a:t>
            </a:r>
            <a:r>
              <a:rPr kumimoji="1" lang="en-US" altLang="ja-JP" sz="1200" kern="1200" dirty="0">
                <a:solidFill>
                  <a:schemeClr val="tx1"/>
                </a:solidFill>
                <a:effectLst/>
                <a:latin typeface="+mn-lt"/>
                <a:ea typeface="+mn-ea"/>
                <a:cs typeface="+mn-cs"/>
              </a:rPr>
              <a:t>27%</a:t>
            </a:r>
            <a:r>
              <a:rPr kumimoji="1" lang="ja-JP" altLang="ja-JP" sz="1200" kern="1200" dirty="0">
                <a:solidFill>
                  <a:schemeClr val="tx1"/>
                </a:solidFill>
                <a:effectLst/>
                <a:latin typeface="+mn-lt"/>
                <a:ea typeface="+mn-ea"/>
                <a:cs typeface="+mn-cs"/>
              </a:rPr>
              <a:t>の成長になると予測しています。</a:t>
            </a:r>
          </a:p>
          <a:p>
            <a:r>
              <a:rPr kumimoji="1" lang="en-US" altLang="ja-JP" sz="1200" kern="1200" dirty="0" err="1">
                <a:solidFill>
                  <a:schemeClr val="tx1"/>
                </a:solidFill>
                <a:effectLst/>
                <a:latin typeface="+mn-lt"/>
                <a:ea typeface="+mn-ea"/>
                <a:cs typeface="+mn-cs"/>
              </a:rPr>
              <a:t>Chromebook</a:t>
            </a:r>
            <a:r>
              <a:rPr kumimoji="1" lang="ja-JP" altLang="ja-JP" sz="1200" kern="1200" dirty="0">
                <a:solidFill>
                  <a:schemeClr val="tx1"/>
                </a:solidFill>
                <a:effectLst/>
                <a:latin typeface="+mn-lt"/>
                <a:ea typeface="+mn-ea"/>
                <a:cs typeface="+mn-cs"/>
              </a:rPr>
              <a:t>とは、</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が開発した</a:t>
            </a:r>
            <a:r>
              <a:rPr kumimoji="1" lang="en-US" altLang="ja-JP" sz="1200" kern="1200" dirty="0">
                <a:solidFill>
                  <a:schemeClr val="tx1"/>
                </a:solidFill>
                <a:effectLst/>
                <a:latin typeface="+mn-lt"/>
                <a:ea typeface="+mn-ea"/>
                <a:cs typeface="+mn-cs"/>
              </a:rPr>
              <a:t>Chrome</a:t>
            </a:r>
            <a:r>
              <a:rPr kumimoji="1" lang="ja-JP" altLang="ja-JP" sz="1200" kern="1200" dirty="0">
                <a:solidFill>
                  <a:schemeClr val="tx1"/>
                </a:solidFill>
                <a:effectLst/>
                <a:latin typeface="+mn-lt"/>
                <a:ea typeface="+mn-ea"/>
                <a:cs typeface="+mn-cs"/>
              </a:rPr>
              <a:t>ブラウザを動かすことに特化した基本ソフト</a:t>
            </a:r>
            <a:r>
              <a:rPr kumimoji="1" lang="en-US" altLang="ja-JP" sz="1200" kern="1200" dirty="0">
                <a:solidFill>
                  <a:schemeClr val="tx1"/>
                </a:solidFill>
                <a:effectLst/>
                <a:latin typeface="+mn-lt"/>
                <a:ea typeface="+mn-ea"/>
                <a:cs typeface="+mn-cs"/>
              </a:rPr>
              <a:t>Chrome OS</a:t>
            </a:r>
            <a:r>
              <a:rPr kumimoji="1" lang="ja-JP" altLang="ja-JP" sz="1200" kern="1200" dirty="0">
                <a:solidFill>
                  <a:schemeClr val="tx1"/>
                </a:solidFill>
                <a:effectLst/>
                <a:latin typeface="+mn-lt"/>
                <a:ea typeface="+mn-ea"/>
                <a:cs typeface="+mn-cs"/>
              </a:rPr>
              <a:t>を搭載したノート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のことです。</a:t>
            </a:r>
          </a:p>
          <a:p>
            <a:r>
              <a:rPr kumimoji="1" lang="ja-JP" altLang="ja-JP" sz="1200" kern="1200" dirty="0">
                <a:solidFill>
                  <a:schemeClr val="tx1"/>
                </a:solidFill>
                <a:effectLst/>
                <a:latin typeface="+mn-lt"/>
                <a:ea typeface="+mn-ea"/>
                <a:cs typeface="+mn-cs"/>
              </a:rPr>
              <a:t>ブラウザしか動かないというシンプルな機能に特化することで、高速な</a:t>
            </a:r>
            <a:r>
              <a:rPr kumimoji="1" lang="en-US" altLang="ja-JP" sz="1200" kern="1200" dirty="0">
                <a:solidFill>
                  <a:schemeClr val="tx1"/>
                </a:solidFill>
                <a:effectLst/>
                <a:latin typeface="+mn-lt"/>
                <a:ea typeface="+mn-ea"/>
                <a:cs typeface="+mn-cs"/>
              </a:rPr>
              <a:t>CPU</a:t>
            </a:r>
            <a:r>
              <a:rPr kumimoji="1" lang="ja-JP" altLang="ja-JP" sz="1200" kern="1200" dirty="0">
                <a:solidFill>
                  <a:schemeClr val="tx1"/>
                </a:solidFill>
                <a:effectLst/>
                <a:latin typeface="+mn-lt"/>
                <a:ea typeface="+mn-ea"/>
                <a:cs typeface="+mn-cs"/>
              </a:rPr>
              <a:t>や大量のメモリが不要となりました。また、アプリを</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にインストールせず、ブラウザを介して、クラウド・サービスとして利用するため、プログラムやデータを</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保管する必要はなく、大容量のストレージもいりません。同時にデータ流出の危険も減り、バックアップも不要です。さらに、機能がシンプルなために、脆弱性が少なくウイルスに狙われる危険も減り安全性も高まります。また、ユーザーが使えるアプリケーションの選択やデータの範囲などの権限設定も管理者が、一括して管理画面から行うことができるなど、</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を個別に配布することに比べ、運用管理負担を大幅に削減することができます。</a:t>
            </a:r>
          </a:p>
          <a:p>
            <a:r>
              <a:rPr kumimoji="1" lang="ja-JP" altLang="ja-JP" sz="1200" kern="1200" dirty="0">
                <a:solidFill>
                  <a:schemeClr val="tx1"/>
                </a:solidFill>
                <a:effectLst/>
                <a:latin typeface="+mn-lt"/>
                <a:ea typeface="+mn-ea"/>
                <a:cs typeface="+mn-cs"/>
              </a:rPr>
              <a:t>これまで「何でもできる」ことを追求し開発されてきた</a:t>
            </a:r>
            <a:r>
              <a:rPr kumimoji="1" lang="en-US" altLang="ja-JP" sz="1200" kern="1200" dirty="0">
                <a:solidFill>
                  <a:schemeClr val="tx1"/>
                </a:solidFill>
                <a:effectLst/>
                <a:latin typeface="+mn-lt"/>
                <a:ea typeface="+mn-ea"/>
                <a:cs typeface="+mn-cs"/>
              </a:rPr>
              <a:t>Windows</a:t>
            </a:r>
            <a:r>
              <a:rPr kumimoji="1" lang="ja-JP" altLang="ja-JP" sz="1200" kern="1200" dirty="0">
                <a:solidFill>
                  <a:schemeClr val="tx1"/>
                </a:solidFill>
                <a:effectLst/>
                <a:latin typeface="+mn-lt"/>
                <a:ea typeface="+mn-ea"/>
                <a:cs typeface="+mn-cs"/>
              </a:rPr>
              <a:t>などの汎用</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には、快適に動かすためには高性能なハードウェアが必要でしたが、あえて機能を絞り込むことによって、軽量で安価なノート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を実現したのです。</a:t>
            </a:r>
          </a:p>
          <a:p>
            <a:r>
              <a:rPr kumimoji="1" lang="ja-JP" altLang="ja-JP" sz="1200" kern="1200" dirty="0">
                <a:solidFill>
                  <a:schemeClr val="tx1"/>
                </a:solidFill>
                <a:effectLst/>
                <a:latin typeface="+mn-lt"/>
                <a:ea typeface="+mn-ea"/>
                <a:cs typeface="+mn-cs"/>
              </a:rPr>
              <a:t>かつて、メール、表計算や文書作成などは、</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に導入されたアプリに頼っていましたが、今ではブラウザを介してクラウドで利用できるようになっています。その他の業務アプリケーションもクラウドで利用できるものが増えています。</a:t>
            </a:r>
          </a:p>
          <a:p>
            <a:r>
              <a:rPr kumimoji="1" lang="ja-JP" altLang="ja-JP" sz="1200" kern="1200" dirty="0">
                <a:solidFill>
                  <a:schemeClr val="tx1"/>
                </a:solidFill>
                <a:effectLst/>
                <a:latin typeface="+mn-lt"/>
                <a:ea typeface="+mn-ea"/>
                <a:cs typeface="+mn-cs"/>
              </a:rPr>
              <a:t>多くの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ユーザーを抱える企業や教育機関は、セキュリティ上の心配が少なく、運用管理側の負担も少ない</a:t>
            </a:r>
            <a:r>
              <a:rPr kumimoji="1" lang="en-US" altLang="ja-JP" sz="1200" kern="1200" dirty="0" err="1">
                <a:solidFill>
                  <a:schemeClr val="tx1"/>
                </a:solidFill>
                <a:effectLst/>
                <a:latin typeface="+mn-lt"/>
                <a:ea typeface="+mn-ea"/>
                <a:cs typeface="+mn-cs"/>
              </a:rPr>
              <a:t>Chromebook</a:t>
            </a:r>
            <a:r>
              <a:rPr kumimoji="1" lang="ja-JP" altLang="ja-JP" sz="1200" kern="1200" dirty="0">
                <a:solidFill>
                  <a:schemeClr val="tx1"/>
                </a:solidFill>
                <a:effectLst/>
                <a:latin typeface="+mn-lt"/>
                <a:ea typeface="+mn-ea"/>
                <a:cs typeface="+mn-cs"/>
              </a:rPr>
              <a:t>に注目しています。まだ</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でなければできないことや使い勝手で、従来型のノート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が必要だとの声も少なくはありませんが、ネットワーク環境やクラウド・サービスの充実とともに、新たな選択肢としてその地位を確立してゆくことになるでしょう。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97</a:t>
            </a:fld>
            <a:endParaRPr kumimoji="1" lang="ja-JP" altLang="en-US"/>
          </a:p>
        </p:txBody>
      </p:sp>
    </p:spTree>
    <p:extLst>
      <p:ext uri="{BB962C8B-B14F-4D97-AF65-F5344CB8AC3E}">
        <p14:creationId xmlns:p14="http://schemas.microsoft.com/office/powerpoint/2010/main" val="10074601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クライアントの仮想化は、ひとつのクライアント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上に複数の異なるオペレーティング・システムを同時に稼働させる技術です。</a:t>
            </a:r>
          </a:p>
          <a:p>
            <a:r>
              <a:rPr kumimoji="1" lang="ja-JP" altLang="ja-JP" sz="1200" kern="1200" dirty="0">
                <a:solidFill>
                  <a:schemeClr val="tx1"/>
                </a:solidFill>
                <a:effectLst/>
                <a:latin typeface="+mn-lt"/>
                <a:ea typeface="+mn-ea"/>
                <a:cs typeface="+mn-cs"/>
              </a:rPr>
              <a:t>本来、ひとりのユーザーに占有使用されるクライアント</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に、複数の仮想マシンを動かし異なるオペレーティング・システムを稼働させるのは、プログラムやデータの互換性を確保するためです。</a:t>
            </a:r>
          </a:p>
          <a:p>
            <a:r>
              <a:rPr kumimoji="1" lang="ja-JP" altLang="ja-JP" sz="1200" kern="1200" dirty="0">
                <a:solidFill>
                  <a:schemeClr val="tx1"/>
                </a:solidFill>
                <a:effectLst/>
                <a:latin typeface="+mn-lt"/>
                <a:ea typeface="+mn-ea"/>
                <a:cs typeface="+mn-cs"/>
              </a:rPr>
              <a:t>例えば、</a:t>
            </a:r>
            <a:r>
              <a:rPr kumimoji="1" lang="en-US" altLang="ja-JP" sz="1200" kern="1200" dirty="0">
                <a:solidFill>
                  <a:schemeClr val="tx1"/>
                </a:solidFill>
                <a:effectLst/>
                <a:latin typeface="+mn-lt"/>
                <a:ea typeface="+mn-ea"/>
                <a:cs typeface="+mn-cs"/>
              </a:rPr>
              <a:t>Window 7</a:t>
            </a:r>
            <a:r>
              <a:rPr kumimoji="1" lang="ja-JP" altLang="ja-JP" sz="1200" kern="1200" dirty="0">
                <a:solidFill>
                  <a:schemeClr val="tx1"/>
                </a:solidFill>
                <a:effectLst/>
                <a:latin typeface="+mn-lt"/>
                <a:ea typeface="+mn-ea"/>
                <a:cs typeface="+mn-cs"/>
              </a:rPr>
              <a:t>と言われる</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用のオペレーティング・システム上で、「</a:t>
            </a:r>
            <a:r>
              <a:rPr kumimoji="1" lang="en-US" altLang="ja-JP" sz="1200" kern="1200" dirty="0">
                <a:solidFill>
                  <a:schemeClr val="tx1"/>
                </a:solidFill>
                <a:effectLst/>
                <a:latin typeface="+mn-lt"/>
                <a:ea typeface="+mn-ea"/>
                <a:cs typeface="+mn-cs"/>
              </a:rPr>
              <a:t>XP</a:t>
            </a:r>
            <a:r>
              <a:rPr kumimoji="1" lang="ja-JP" altLang="ja-JP" sz="1200" kern="1200" dirty="0">
                <a:solidFill>
                  <a:schemeClr val="tx1"/>
                </a:solidFill>
                <a:effectLst/>
                <a:latin typeface="+mn-lt"/>
                <a:ea typeface="+mn-ea"/>
                <a:cs typeface="+mn-cs"/>
              </a:rPr>
              <a:t>モード」と呼ばれる仮想化の機能が動きます。この機能は</a:t>
            </a:r>
            <a:r>
              <a:rPr kumimoji="1" lang="en-US" altLang="ja-JP" sz="1200" kern="1200" dirty="0">
                <a:solidFill>
                  <a:schemeClr val="tx1"/>
                </a:solidFill>
                <a:effectLst/>
                <a:latin typeface="+mn-lt"/>
                <a:ea typeface="+mn-ea"/>
                <a:cs typeface="+mn-cs"/>
              </a:rPr>
              <a:t>Windows 7</a:t>
            </a:r>
            <a:r>
              <a:rPr kumimoji="1" lang="ja-JP" altLang="ja-JP" sz="1200" kern="1200" dirty="0">
                <a:solidFill>
                  <a:schemeClr val="tx1"/>
                </a:solidFill>
                <a:effectLst/>
                <a:latin typeface="+mn-lt"/>
                <a:ea typeface="+mn-ea"/>
                <a:cs typeface="+mn-cs"/>
              </a:rPr>
              <a:t>の前のバージョンである</a:t>
            </a:r>
            <a:r>
              <a:rPr kumimoji="1" lang="en-US" altLang="ja-JP" sz="1200" kern="1200" dirty="0">
                <a:solidFill>
                  <a:schemeClr val="tx1"/>
                </a:solidFill>
                <a:effectLst/>
                <a:latin typeface="+mn-lt"/>
                <a:ea typeface="+mn-ea"/>
                <a:cs typeface="+mn-cs"/>
              </a:rPr>
              <a:t>Windows XP</a:t>
            </a:r>
            <a:r>
              <a:rPr kumimoji="1" lang="ja-JP" altLang="ja-JP" sz="1200" kern="1200" dirty="0">
                <a:solidFill>
                  <a:schemeClr val="tx1"/>
                </a:solidFill>
                <a:effectLst/>
                <a:latin typeface="+mn-lt"/>
                <a:ea typeface="+mn-ea"/>
                <a:cs typeface="+mn-cs"/>
              </a:rPr>
              <a:t>を動かすことができる仮想</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Windows7</a:t>
            </a:r>
            <a:r>
              <a:rPr kumimoji="1" lang="ja-JP" altLang="ja-JP" sz="1200" kern="1200" dirty="0">
                <a:solidFill>
                  <a:schemeClr val="tx1"/>
                </a:solidFill>
                <a:effectLst/>
                <a:latin typeface="+mn-lt"/>
                <a:ea typeface="+mn-ea"/>
                <a:cs typeface="+mn-cs"/>
              </a:rPr>
              <a:t>の中に作ります。この上で、</a:t>
            </a:r>
            <a:r>
              <a:rPr kumimoji="1" lang="en-US" altLang="ja-JP" sz="1200" kern="1200" dirty="0">
                <a:solidFill>
                  <a:schemeClr val="tx1"/>
                </a:solidFill>
                <a:effectLst/>
                <a:latin typeface="+mn-lt"/>
                <a:ea typeface="+mn-ea"/>
                <a:cs typeface="+mn-cs"/>
              </a:rPr>
              <a:t>Windows XP</a:t>
            </a:r>
            <a:r>
              <a:rPr kumimoji="1" lang="ja-JP" altLang="ja-JP" sz="1200" kern="1200" dirty="0">
                <a:solidFill>
                  <a:schemeClr val="tx1"/>
                </a:solidFill>
                <a:effectLst/>
                <a:latin typeface="+mn-lt"/>
                <a:ea typeface="+mn-ea"/>
                <a:cs typeface="+mn-cs"/>
              </a:rPr>
              <a:t>を動かせば、一台の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の上で、同時に</a:t>
            </a:r>
            <a:r>
              <a:rPr kumimoji="1" lang="en-US" altLang="ja-JP" sz="1200" kern="1200" dirty="0">
                <a:solidFill>
                  <a:schemeClr val="tx1"/>
                </a:solidFill>
                <a:effectLst/>
                <a:latin typeface="+mn-lt"/>
                <a:ea typeface="+mn-ea"/>
                <a:cs typeface="+mn-cs"/>
              </a:rPr>
              <a:t>Windows 7</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Windows XP</a:t>
            </a:r>
            <a:r>
              <a:rPr kumimoji="1" lang="ja-JP" altLang="ja-JP" sz="1200" kern="1200" dirty="0">
                <a:solidFill>
                  <a:schemeClr val="tx1"/>
                </a:solidFill>
                <a:effectLst/>
                <a:latin typeface="+mn-lt"/>
                <a:ea typeface="+mn-ea"/>
                <a:cs typeface="+mn-cs"/>
              </a:rPr>
              <a:t>を同時に稼働させることができます。</a:t>
            </a:r>
          </a:p>
          <a:p>
            <a:r>
              <a:rPr kumimoji="1" lang="ja-JP" altLang="ja-JP" sz="1200" kern="1200" dirty="0">
                <a:solidFill>
                  <a:schemeClr val="tx1"/>
                </a:solidFill>
                <a:effectLst/>
                <a:latin typeface="+mn-lt"/>
                <a:ea typeface="+mn-ea"/>
                <a:cs typeface="+mn-cs"/>
              </a:rPr>
              <a:t>このようなことが必要になるのは、</a:t>
            </a:r>
            <a:r>
              <a:rPr kumimoji="1" lang="en-US" altLang="ja-JP" sz="1200" kern="1200" dirty="0">
                <a:solidFill>
                  <a:schemeClr val="tx1"/>
                </a:solidFill>
                <a:effectLst/>
                <a:latin typeface="+mn-lt"/>
                <a:ea typeface="+mn-ea"/>
                <a:cs typeface="+mn-cs"/>
              </a:rPr>
              <a:t>Windows XP</a:t>
            </a:r>
            <a:r>
              <a:rPr kumimoji="1" lang="ja-JP" altLang="ja-JP" sz="1200" kern="1200" dirty="0">
                <a:solidFill>
                  <a:schemeClr val="tx1"/>
                </a:solidFill>
                <a:effectLst/>
                <a:latin typeface="+mn-lt"/>
                <a:ea typeface="+mn-ea"/>
                <a:cs typeface="+mn-cs"/>
              </a:rPr>
              <a:t>では動くが</a:t>
            </a:r>
            <a:r>
              <a:rPr kumimoji="1" lang="en-US" altLang="ja-JP" sz="1200" kern="1200" dirty="0">
                <a:solidFill>
                  <a:schemeClr val="tx1"/>
                </a:solidFill>
                <a:effectLst/>
                <a:latin typeface="+mn-lt"/>
                <a:ea typeface="+mn-ea"/>
                <a:cs typeface="+mn-cs"/>
              </a:rPr>
              <a:t>Windows 7</a:t>
            </a:r>
            <a:r>
              <a:rPr kumimoji="1" lang="ja-JP" altLang="ja-JP" sz="1200" kern="1200" dirty="0">
                <a:solidFill>
                  <a:schemeClr val="tx1"/>
                </a:solidFill>
                <a:effectLst/>
                <a:latin typeface="+mn-lt"/>
                <a:ea typeface="+mn-ea"/>
                <a:cs typeface="+mn-cs"/>
              </a:rPr>
              <a:t>では動かないソフトウェアがあるからです。バージョンアップのためにこれを移行するとなると、プログラムの修正やテスト、購入したパッケージ・ソフトウェアであれば、バージョンアップしなければなりません。そのための作業の手間や費用は、台数が多ければ多いほど、大きな負担となります。しかし、この機能を使えば、</a:t>
            </a:r>
            <a:r>
              <a:rPr kumimoji="1" lang="en-US" altLang="ja-JP" sz="1200" kern="1200" dirty="0">
                <a:solidFill>
                  <a:schemeClr val="tx1"/>
                </a:solidFill>
                <a:effectLst/>
                <a:latin typeface="+mn-lt"/>
                <a:ea typeface="+mn-ea"/>
                <a:cs typeface="+mn-cs"/>
              </a:rPr>
              <a:t>XP</a:t>
            </a:r>
            <a:r>
              <a:rPr kumimoji="1" lang="ja-JP" altLang="ja-JP" sz="1200" kern="1200" dirty="0">
                <a:solidFill>
                  <a:schemeClr val="tx1"/>
                </a:solidFill>
                <a:effectLst/>
                <a:latin typeface="+mn-lt"/>
                <a:ea typeface="+mn-ea"/>
                <a:cs typeface="+mn-cs"/>
              </a:rPr>
              <a:t>用として開発、購入したソフトウェアを無駄にしないですむのです。</a:t>
            </a:r>
          </a:p>
          <a:p>
            <a:r>
              <a:rPr kumimoji="1" lang="ja-JP" altLang="ja-JP" sz="1200" kern="1200" dirty="0">
                <a:solidFill>
                  <a:schemeClr val="tx1"/>
                </a:solidFill>
                <a:effectLst/>
                <a:latin typeface="+mn-lt"/>
                <a:ea typeface="+mn-ea"/>
                <a:cs typeface="+mn-cs"/>
              </a:rPr>
              <a:t>また、</a:t>
            </a:r>
            <a:r>
              <a:rPr kumimoji="1" lang="en-US" altLang="ja-JP" sz="1200" kern="1200" dirty="0">
                <a:solidFill>
                  <a:schemeClr val="tx1"/>
                </a:solidFill>
                <a:effectLst/>
                <a:latin typeface="+mn-lt"/>
                <a:ea typeface="+mn-ea"/>
                <a:cs typeface="+mn-cs"/>
              </a:rPr>
              <a:t>Apple</a:t>
            </a:r>
            <a:r>
              <a:rPr kumimoji="1" lang="ja-JP" altLang="ja-JP"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Mac OS</a:t>
            </a:r>
            <a:r>
              <a:rPr kumimoji="1" lang="ja-JP" altLang="ja-JP" sz="1200" kern="1200" dirty="0">
                <a:solidFill>
                  <a:schemeClr val="tx1"/>
                </a:solidFill>
                <a:effectLst/>
                <a:latin typeface="+mn-lt"/>
                <a:ea typeface="+mn-ea"/>
                <a:cs typeface="+mn-cs"/>
              </a:rPr>
              <a:t>上で</a:t>
            </a:r>
            <a:r>
              <a:rPr kumimoji="1" lang="en-US" altLang="ja-JP" sz="1200" kern="1200" dirty="0">
                <a:solidFill>
                  <a:schemeClr val="tx1"/>
                </a:solidFill>
                <a:effectLst/>
                <a:latin typeface="+mn-lt"/>
                <a:ea typeface="+mn-ea"/>
                <a:cs typeface="+mn-cs"/>
              </a:rPr>
              <a:t>Windows</a:t>
            </a:r>
            <a:r>
              <a:rPr kumimoji="1" lang="ja-JP" altLang="ja-JP" sz="1200" kern="1200" dirty="0">
                <a:solidFill>
                  <a:schemeClr val="tx1"/>
                </a:solidFill>
                <a:effectLst/>
                <a:latin typeface="+mn-lt"/>
                <a:ea typeface="+mn-ea"/>
                <a:cs typeface="+mn-cs"/>
              </a:rPr>
              <a:t>を動かすクライアント仮想化のソフトウェアもあります。これを使えば、一台の</a:t>
            </a:r>
            <a:r>
              <a:rPr kumimoji="1" lang="en-US" altLang="ja-JP" sz="1200" kern="1200" dirty="0">
                <a:solidFill>
                  <a:schemeClr val="tx1"/>
                </a:solidFill>
                <a:effectLst/>
                <a:latin typeface="+mn-lt"/>
                <a:ea typeface="+mn-ea"/>
                <a:cs typeface="+mn-cs"/>
              </a:rPr>
              <a:t>Mac PC</a:t>
            </a:r>
            <a:r>
              <a:rPr kumimoji="1" lang="ja-JP" altLang="ja-JP" sz="1200" kern="1200" dirty="0">
                <a:solidFill>
                  <a:schemeClr val="tx1"/>
                </a:solidFill>
                <a:effectLst/>
                <a:latin typeface="+mn-lt"/>
                <a:ea typeface="+mn-ea"/>
                <a:cs typeface="+mn-cs"/>
              </a:rPr>
              <a:t>で</a:t>
            </a:r>
            <a:r>
              <a:rPr kumimoji="1" lang="en-US" altLang="ja-JP" sz="1200" kern="1200" dirty="0">
                <a:solidFill>
                  <a:schemeClr val="tx1"/>
                </a:solidFill>
                <a:effectLst/>
                <a:latin typeface="+mn-lt"/>
                <a:ea typeface="+mn-ea"/>
                <a:cs typeface="+mn-cs"/>
              </a:rPr>
              <a:t>Mac OS</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Windows</a:t>
            </a:r>
            <a:r>
              <a:rPr kumimoji="1" lang="ja-JP" altLang="ja-JP" sz="1200" kern="1200" dirty="0">
                <a:solidFill>
                  <a:schemeClr val="tx1"/>
                </a:solidFill>
                <a:effectLst/>
                <a:latin typeface="+mn-lt"/>
                <a:ea typeface="+mn-ea"/>
                <a:cs typeface="+mn-cs"/>
              </a:rPr>
              <a:t>を同時に動かすことができます。そのため、それぞれでしか動かないが、どちらも使いたいと言ったときに、ふたつの</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を用意する必要はありません。また、データも相互にやりとりできますので、大変便利です。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98</a:t>
            </a:fld>
            <a:endParaRPr kumimoji="1" lang="ja-JP" altLang="en-US"/>
          </a:p>
        </p:txBody>
      </p:sp>
    </p:spTree>
    <p:extLst>
      <p:ext uri="{BB962C8B-B14F-4D97-AF65-F5344CB8AC3E}">
        <p14:creationId xmlns:p14="http://schemas.microsoft.com/office/powerpoint/2010/main" val="8712390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【図解】コレ１枚で分かるストレージの仮想化</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ストレージ仮想化は、ハードウェアの物理的な制限・制約からの解放するために使われる技術です。</a:t>
            </a:r>
          </a:p>
          <a:p>
            <a:r>
              <a:rPr kumimoji="1" lang="ja-JP" altLang="ja-JP" sz="1200" kern="1200" dirty="0">
                <a:solidFill>
                  <a:schemeClr val="tx1"/>
                </a:solidFill>
                <a:effectLst/>
                <a:latin typeface="+mn-lt"/>
                <a:ea typeface="+mn-ea"/>
                <a:cs typeface="+mn-cs"/>
              </a:rPr>
              <a:t>例えば、ストレージの容量は、使っている／いないに関わらず、「</a:t>
            </a:r>
            <a:r>
              <a:rPr kumimoji="1" lang="en-US" altLang="ja-JP" sz="1200" kern="1200" dirty="0">
                <a:solidFill>
                  <a:schemeClr val="tx1"/>
                </a:solidFill>
                <a:effectLst/>
                <a:latin typeface="+mn-lt"/>
                <a:ea typeface="+mn-ea"/>
                <a:cs typeface="+mn-cs"/>
              </a:rPr>
              <a:t>128GB</a:t>
            </a:r>
            <a:r>
              <a:rPr kumimoji="1" lang="ja-JP" altLang="ja-JP" sz="1200" kern="1200" dirty="0">
                <a:solidFill>
                  <a:schemeClr val="tx1"/>
                </a:solidFill>
                <a:effectLst/>
                <a:latin typeface="+mn-lt"/>
                <a:ea typeface="+mn-ea"/>
                <a:cs typeface="+mn-cs"/>
              </a:rPr>
              <a:t>」というように物理的に決まってしまいます。これをサーバー個別に割り当て、そこでしか使えないのでは、複数サーバーを使っている場合などは非効率です。そこで、複数ストレージをひとつにまとめ複数サーバーで共用し必要な容量だけを割り当てることで使用効率を高めることができます。</a:t>
            </a:r>
          </a:p>
          <a:p>
            <a:r>
              <a:rPr kumimoji="1" lang="ja-JP" altLang="ja-JP" sz="1200" kern="1200" dirty="0">
                <a:solidFill>
                  <a:schemeClr val="tx1"/>
                </a:solidFill>
                <a:effectLst/>
                <a:latin typeface="+mn-lt"/>
                <a:ea typeface="+mn-ea"/>
                <a:cs typeface="+mn-cs"/>
              </a:rPr>
              <a:t>また、シンプロビジョニングや重複排除という技術で使用効率や利便性をさらに高めることができます。</a:t>
            </a:r>
          </a:p>
          <a:p>
            <a:r>
              <a:rPr kumimoji="1" lang="ja-JP" altLang="ja-JP" sz="1200" kern="1200" dirty="0">
                <a:solidFill>
                  <a:schemeClr val="tx1"/>
                </a:solidFill>
                <a:effectLst/>
                <a:latin typeface="+mn-lt"/>
                <a:ea typeface="+mn-ea"/>
                <a:cs typeface="+mn-cs"/>
              </a:rPr>
              <a:t>シンプロビジョニングは、物理ストレージの容量を実際より多くあるようにサーバー上のアプリケーションに見せかける技術です。これまでなら、物理ストレージの容量が変われば、サーバーやアプリケーションへの設定変更が必要でした。しかし、この技術を使えば、サーバーやアプリケーションには、最初から大きな容量で設定しておき、実際にはその時点で使う容量だけを用意し、足らなくなった容量を物理的に補充するだけで設定の変更が不要になります。これにより容量を節約できると共に運用負担が軽減できます。</a:t>
            </a:r>
          </a:p>
          <a:p>
            <a:r>
              <a:rPr kumimoji="1" lang="ja-JP" altLang="ja-JP" sz="1200" kern="1200" dirty="0">
                <a:solidFill>
                  <a:schemeClr val="tx1"/>
                </a:solidFill>
                <a:effectLst/>
                <a:latin typeface="+mn-lt"/>
                <a:ea typeface="+mn-ea"/>
                <a:cs typeface="+mn-cs"/>
              </a:rPr>
              <a:t>重複排除は、データの重複している部分を削減し、ストレージの使用効率を高める技術です。例えば、電子メールでファイルを添付して同時に複数の人に送信すると、同じファイルのコピーがいくつも作られてしまいます。この重複データを削除してデータ容量を削減する一方で、ユーザーには、これまでと変わらず複数のファイルがそこにあるように見せかけることができます。このように、ユーザーに意識させずストレージの容量を減らすことができるのです。</a:t>
            </a:r>
          </a:p>
          <a:p>
            <a:r>
              <a:rPr kumimoji="1" lang="ja-JP" altLang="ja-JP" sz="1200" kern="1200" dirty="0">
                <a:solidFill>
                  <a:schemeClr val="tx1"/>
                </a:solidFill>
                <a:effectLst/>
                <a:latin typeface="+mn-lt"/>
                <a:ea typeface="+mn-ea"/>
                <a:cs typeface="+mn-cs"/>
              </a:rPr>
              <a:t>ビッグデータの時代となり、ストレージの需要が高まる中、効率よくストレージを利用し、運用や管理の負担を軽減することへの需要は、益々高まってくるでしょう。 </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99</a:t>
            </a:fld>
            <a:endParaRPr kumimoji="1" lang="ja-JP" altLang="en-US"/>
          </a:p>
        </p:txBody>
      </p:sp>
    </p:spTree>
    <p:extLst>
      <p:ext uri="{BB962C8B-B14F-4D97-AF65-F5344CB8AC3E}">
        <p14:creationId xmlns:p14="http://schemas.microsoft.com/office/powerpoint/2010/main" val="16336133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smtClean="0"/>
          </a:p>
          <a:p>
            <a:r>
              <a:rPr kumimoji="1" lang="ja-JP" altLang="en-US" dirty="0" smtClean="0"/>
              <a:t>インターネットに繋げば、いつでも何処でも望む情報が手に入り、アプリケーション・サービスをうけられるようになりました。その結果、必要となるシステム資源は、質的にも量的にも従来とは桁違いの規模となり、これが継続的に増大する状況が生まれています。これを「</a:t>
            </a:r>
            <a:r>
              <a:rPr kumimoji="1" lang="en-US" altLang="ja-JP" dirty="0" smtClean="0"/>
              <a:t>Web</a:t>
            </a:r>
            <a:r>
              <a:rPr kumimoji="1" lang="ja-JP" altLang="en-US" dirty="0" smtClean="0"/>
              <a:t>スケール」と呼んでいます。パブリック・クラウドは、この</a:t>
            </a:r>
            <a:r>
              <a:rPr kumimoji="1" lang="en-US" altLang="ja-JP" dirty="0" smtClean="0"/>
              <a:t>Web</a:t>
            </a:r>
            <a:r>
              <a:rPr kumimoji="1" lang="ja-JP" altLang="en-US" dirty="0" smtClean="0"/>
              <a:t>スケールに対応しなければなりません。</a:t>
            </a:r>
          </a:p>
          <a:p>
            <a:endParaRPr kumimoji="1" lang="ja-JP" altLang="en-US" dirty="0" smtClean="0"/>
          </a:p>
          <a:p>
            <a:r>
              <a:rPr kumimoji="1" lang="ja-JP" altLang="en-US" dirty="0" smtClean="0"/>
              <a:t>そのためには、</a:t>
            </a:r>
            <a:r>
              <a:rPr kumimoji="1" lang="en-US" altLang="ja-JP" dirty="0" smtClean="0"/>
              <a:t>CPU</a:t>
            </a:r>
            <a:r>
              <a:rPr kumimoji="1" lang="ja-JP" altLang="en-US" dirty="0" smtClean="0"/>
              <a:t>やメモリ、ストレージなどのハードウェア能力をそれぞれ個別に増強する「スケールアップ」では、すぐに物理的な限界に達してしまいます。そこで、同様のハードウェアを並列に追加してゆき、全体の規模を拡大して、並列処理させることで能力を増強する「スケールアウト」での対応が、一般的です。スケールアウトにすれば、継続的な需要の増大に際しても、ハードウェアを追加してゆくことで、容易に能力を増強できるのです。</a:t>
            </a:r>
          </a:p>
          <a:p>
            <a:endParaRPr kumimoji="1" lang="ja-JP" altLang="en-US" dirty="0" smtClean="0"/>
          </a:p>
          <a:p>
            <a:r>
              <a:rPr kumimoji="1" lang="ja-JP" altLang="en-US" dirty="0" smtClean="0"/>
              <a:t>スクリーンショット </a:t>
            </a:r>
            <a:r>
              <a:rPr kumimoji="1" lang="en-US" altLang="ja-JP" dirty="0" smtClean="0"/>
              <a:t>2015-06-11 7.42.30.png</a:t>
            </a:r>
          </a:p>
          <a:p>
            <a:endParaRPr kumimoji="1" lang="en-US" altLang="ja-JP" dirty="0" smtClean="0"/>
          </a:p>
          <a:p>
            <a:r>
              <a:rPr kumimoji="1" lang="ja-JP" altLang="en-US" dirty="0" smtClean="0"/>
              <a:t>このようなスケールアウトの考え方をパブリック・クラウドではなく、プライベート・クラウドのインフラとして提供しようという製品が登場しています。これらは、「ハイパー・コンバージド・システム」と言われ、</a:t>
            </a:r>
            <a:r>
              <a:rPr kumimoji="1" lang="en-US" altLang="ja-JP" dirty="0" err="1" smtClean="0"/>
              <a:t>Nutanix</a:t>
            </a:r>
            <a:r>
              <a:rPr kumimoji="1" lang="ja-JP" altLang="en-US" dirty="0" smtClean="0"/>
              <a:t>、</a:t>
            </a:r>
            <a:r>
              <a:rPr kumimoji="1" lang="en-US" altLang="ja-JP" dirty="0" smtClean="0"/>
              <a:t>EVO:RAIL</a:t>
            </a:r>
            <a:r>
              <a:rPr kumimoji="1" lang="ja-JP" altLang="en-US" dirty="0" smtClean="0"/>
              <a:t>、</a:t>
            </a:r>
            <a:r>
              <a:rPr kumimoji="1" lang="en-US" altLang="ja-JP" dirty="0" err="1" smtClean="0"/>
              <a:t>Simplivity</a:t>
            </a:r>
            <a:r>
              <a:rPr kumimoji="1" lang="ja-JP" altLang="en-US" dirty="0" smtClean="0"/>
              <a:t>、</a:t>
            </a:r>
            <a:r>
              <a:rPr kumimoji="1" lang="en-US" altLang="ja-JP" dirty="0" smtClean="0"/>
              <a:t>VCE</a:t>
            </a:r>
            <a:r>
              <a:rPr kumimoji="1" lang="ja-JP" altLang="en-US" dirty="0" smtClean="0"/>
              <a:t>の</a:t>
            </a:r>
            <a:r>
              <a:rPr kumimoji="1" lang="en-US" altLang="ja-JP" dirty="0" err="1" smtClean="0"/>
              <a:t>VxRack</a:t>
            </a:r>
            <a:r>
              <a:rPr kumimoji="1" lang="ja-JP" altLang="en-US" dirty="0" smtClean="0"/>
              <a:t>などの製品が登場しています。これら製品は、サーバー、ネットワーク、ストレージで</a:t>
            </a:r>
            <a:r>
              <a:rPr kumimoji="1" lang="en-US" altLang="ja-JP" dirty="0" smtClean="0"/>
              <a:t>1</a:t>
            </a:r>
            <a:r>
              <a:rPr kumimoji="1" lang="ja-JP" altLang="en-US" dirty="0" smtClean="0"/>
              <a:t>単位の標準化されたモジュールで構成され、これを追加してゆくことで、すなわち、スケールアウトでシステムの能力を増強することができます。</a:t>
            </a:r>
          </a:p>
          <a:p>
            <a:endParaRPr kumimoji="1" lang="ja-JP" altLang="en-US" dirty="0" smtClean="0"/>
          </a:p>
          <a:p>
            <a:r>
              <a:rPr kumimoji="1" lang="ja-JP" altLang="en-US" dirty="0" smtClean="0"/>
              <a:t>これまでも、サーバー、ネットワーク、ストレージをひとつの筐体に収め、システムの接続や基本的な設定を予め済ませて出荷する「コンバージド・システム（垂直統合システム）」と言われる製品はありました。例えば、</a:t>
            </a:r>
            <a:r>
              <a:rPr kumimoji="1" lang="en-US" altLang="ja-JP" dirty="0" smtClean="0"/>
              <a:t>Oracle</a:t>
            </a:r>
            <a:r>
              <a:rPr kumimoji="1" lang="ja-JP" altLang="en-US" dirty="0" smtClean="0"/>
              <a:t>の </a:t>
            </a:r>
            <a:r>
              <a:rPr kumimoji="1" lang="en-US" altLang="ja-JP" dirty="0" err="1" smtClean="0"/>
              <a:t>Exalogic</a:t>
            </a:r>
            <a:r>
              <a:rPr kumimoji="1" lang="en-US" altLang="ja-JP" dirty="0" smtClean="0"/>
              <a:t> Elastic Cloud</a:t>
            </a:r>
            <a:r>
              <a:rPr kumimoji="1" lang="ja-JP" altLang="en-US" dirty="0" smtClean="0"/>
              <a:t>、</a:t>
            </a:r>
            <a:r>
              <a:rPr kumimoji="1" lang="en-US" altLang="ja-JP" dirty="0" smtClean="0"/>
              <a:t>IBM</a:t>
            </a:r>
            <a:r>
              <a:rPr kumimoji="1" lang="ja-JP" altLang="en-US" dirty="0" smtClean="0"/>
              <a:t>の</a:t>
            </a:r>
            <a:r>
              <a:rPr kumimoji="1" lang="en-US" altLang="ja-JP" dirty="0" err="1" smtClean="0"/>
              <a:t>PureFlex</a:t>
            </a:r>
            <a:r>
              <a:rPr kumimoji="1" lang="en-US" altLang="ja-JP" dirty="0" smtClean="0"/>
              <a:t> System</a:t>
            </a:r>
            <a:r>
              <a:rPr kumimoji="1" lang="ja-JP" altLang="en-US" dirty="0" smtClean="0"/>
              <a:t>、</a:t>
            </a:r>
            <a:r>
              <a:rPr kumimoji="1" lang="en-US" altLang="ja-JP" dirty="0" smtClean="0"/>
              <a:t>VCE</a:t>
            </a:r>
            <a:r>
              <a:rPr kumimoji="1" lang="ja-JP" altLang="en-US" dirty="0" smtClean="0"/>
              <a:t>の</a:t>
            </a:r>
            <a:r>
              <a:rPr kumimoji="1" lang="en-US" altLang="ja-JP" dirty="0" err="1" smtClean="0"/>
              <a:t>vBlock</a:t>
            </a:r>
            <a:r>
              <a:rPr kumimoji="1" lang="ja-JP" altLang="en-US" dirty="0" smtClean="0"/>
              <a:t>、</a:t>
            </a:r>
            <a:r>
              <a:rPr kumimoji="1" lang="en-US" altLang="ja-JP" dirty="0" smtClean="0"/>
              <a:t>HP </a:t>
            </a:r>
            <a:r>
              <a:rPr kumimoji="1" lang="ja-JP" altLang="en-US" dirty="0" smtClean="0"/>
              <a:t>の</a:t>
            </a:r>
            <a:r>
              <a:rPr kumimoji="1" lang="en-US" altLang="ja-JP" dirty="0" err="1" smtClean="0"/>
              <a:t>ConvergedSystem</a:t>
            </a:r>
            <a:r>
              <a:rPr kumimoji="1" lang="ja-JP" altLang="en-US" dirty="0" smtClean="0"/>
              <a:t>などがあります。</a:t>
            </a:r>
          </a:p>
          <a:p>
            <a:endParaRPr kumimoji="1" lang="ja-JP" altLang="en-US" dirty="0" smtClean="0"/>
          </a:p>
          <a:p>
            <a:r>
              <a:rPr kumimoji="1" lang="ja-JP" altLang="en-US" dirty="0" smtClean="0"/>
              <a:t>しかし、能力の拡張となると構成要素毎に個別対応しなければならず、しかも、接続や設定などが複雑になります。規模や構成を変えないことを前提に使うには、導入や設定、運用も容易なのですが、スケールアウトには簡単に対応できないものでした。</a:t>
            </a:r>
          </a:p>
          <a:p>
            <a:endParaRPr kumimoji="1" lang="ja-JP" altLang="en-US" dirty="0" smtClean="0"/>
          </a:p>
          <a:p>
            <a:r>
              <a:rPr kumimoji="1" lang="ja-JP" altLang="en-US" dirty="0" smtClean="0"/>
              <a:t>一方、「ハイパー・コンバージド・システム」は、標準化されたモジュールを追加することで、能力をスケールアウトに拡張でき、その構成や設定も自動で行われます。能力の拡張を迅速かつ段階的に行う必要があるインフラ用途として有効です。また構成や設定を全てソフトウェアで行える</a:t>
            </a:r>
            <a:r>
              <a:rPr kumimoji="1" lang="en-US" altLang="ja-JP" dirty="0" smtClean="0"/>
              <a:t>SDI</a:t>
            </a:r>
            <a:r>
              <a:rPr kumimoji="1" lang="ja-JP" altLang="en-US" dirty="0" smtClean="0"/>
              <a:t>（</a:t>
            </a:r>
            <a:r>
              <a:rPr kumimoji="1" lang="en-US" altLang="ja-JP" dirty="0" smtClean="0"/>
              <a:t>Software Defined Infrastructure</a:t>
            </a:r>
            <a:r>
              <a:rPr kumimoji="1" lang="ja-JP" altLang="en-US" dirty="0" smtClean="0"/>
              <a:t>）を構築する手段としても注目されています。</a:t>
            </a:r>
          </a:p>
          <a:p>
            <a:endParaRPr kumimoji="1" lang="ja-JP" altLang="en-US" dirty="0" smtClean="0"/>
          </a:p>
          <a:p>
            <a:r>
              <a:rPr kumimoji="1" lang="ja-JP" altLang="en-US" dirty="0" smtClean="0"/>
              <a:t>スクリーンショット </a:t>
            </a:r>
            <a:r>
              <a:rPr kumimoji="1" lang="en-US" altLang="ja-JP" dirty="0" smtClean="0"/>
              <a:t>2015-06-11 7.42.56.png</a:t>
            </a:r>
          </a:p>
          <a:p>
            <a:endParaRPr kumimoji="1" lang="en-US" altLang="ja-JP" dirty="0" smtClean="0"/>
          </a:p>
          <a:p>
            <a:r>
              <a:rPr kumimoji="1" lang="ja-JP" altLang="en-US" dirty="0" smtClean="0"/>
              <a:t>米</a:t>
            </a:r>
            <a:r>
              <a:rPr kumimoji="1" lang="en-US" altLang="ja-JP" dirty="0" smtClean="0"/>
              <a:t>Gartner</a:t>
            </a:r>
            <a:r>
              <a:rPr kumimoji="1" lang="ja-JP" altLang="en-US" dirty="0" smtClean="0"/>
              <a:t>は、「</a:t>
            </a:r>
            <a:r>
              <a:rPr kumimoji="1" lang="en-US" altLang="ja-JP" dirty="0" smtClean="0"/>
              <a:t>2015</a:t>
            </a:r>
            <a:r>
              <a:rPr kumimoji="1" lang="ja-JP" altLang="en-US" dirty="0" smtClean="0"/>
              <a:t>年の戦略的テクノロジ・トレンドのトップ</a:t>
            </a:r>
            <a:r>
              <a:rPr kumimoji="1" lang="en-US" altLang="ja-JP" dirty="0" smtClean="0"/>
              <a:t>10</a:t>
            </a:r>
            <a:r>
              <a:rPr kumimoji="1" lang="ja-JP" altLang="en-US" dirty="0" smtClean="0"/>
              <a:t>」に</a:t>
            </a:r>
            <a:r>
              <a:rPr kumimoji="1" lang="en-US" altLang="ja-JP" dirty="0" smtClean="0"/>
              <a:t>Web Scale IT</a:t>
            </a:r>
            <a:r>
              <a:rPr kumimoji="1" lang="ja-JP" altLang="en-US" dirty="0" smtClean="0"/>
              <a:t>として、これを取り上げ、注目しています。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100</a:t>
            </a:fld>
            <a:endParaRPr kumimoji="1" lang="ja-JP" altLang="en-US"/>
          </a:p>
        </p:txBody>
      </p:sp>
    </p:spTree>
    <p:extLst>
      <p:ext uri="{BB962C8B-B14F-4D97-AF65-F5344CB8AC3E}">
        <p14:creationId xmlns:p14="http://schemas.microsoft.com/office/powerpoint/2010/main" val="6415446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969FD8-1808-4B55-8C93-E58B586D4E34}" type="slidenum">
              <a:rPr lang="ja-JP" altLang="en-US"/>
              <a:pPr/>
              <a:t>101</a:t>
            </a:fld>
            <a:endParaRPr lang="en-US" altLang="ja-JP"/>
          </a:p>
        </p:txBody>
      </p:sp>
      <p:sp>
        <p:nvSpPr>
          <p:cNvPr id="761858" name="Rectangle 2"/>
          <p:cNvSpPr>
            <a:spLocks noGrp="1" noRot="1" noChangeAspect="1" noChangeArrowheads="1" noTextEdit="1"/>
          </p:cNvSpPr>
          <p:nvPr>
            <p:ph type="sldImg"/>
          </p:nvPr>
        </p:nvSpPr>
        <p:spPr>
          <a:xfrm>
            <a:off x="1141413" y="684213"/>
            <a:ext cx="4576762" cy="3432175"/>
          </a:xfrm>
          <a:ln/>
        </p:spPr>
      </p:sp>
      <p:sp>
        <p:nvSpPr>
          <p:cNvPr id="761859" name="Rectangle 3"/>
          <p:cNvSpPr>
            <a:spLocks noGrp="1" noChangeArrowheads="1"/>
          </p:cNvSpPr>
          <p:nvPr>
            <p:ph type="body" idx="1"/>
          </p:nvPr>
        </p:nvSpPr>
        <p:spPr>
          <a:xfrm>
            <a:off x="684681" y="4343440"/>
            <a:ext cx="5488640" cy="4115603"/>
          </a:xfrm>
        </p:spPr>
        <p:txBody>
          <a:bodyPr/>
          <a:lstStyle/>
          <a:p>
            <a:r>
              <a:rPr kumimoji="1" lang="ja-JP" altLang="ja-JP" sz="1200" kern="1200" dirty="0">
                <a:solidFill>
                  <a:schemeClr val="tx1"/>
                </a:solidFill>
                <a:effectLst/>
                <a:latin typeface="+mn-lt"/>
                <a:ea typeface="+mn-ea"/>
                <a:cs typeface="+mn-cs"/>
              </a:rPr>
              <a:t>【図解】コレ１枚で分かる</a:t>
            </a:r>
            <a:r>
              <a:rPr kumimoji="1" lang="en-US" altLang="ja-JP" sz="1200" kern="1200" dirty="0">
                <a:solidFill>
                  <a:schemeClr val="tx1"/>
                </a:solidFill>
                <a:effectLst/>
                <a:latin typeface="+mn-lt"/>
                <a:ea typeface="+mn-ea"/>
                <a:cs typeface="+mn-cs"/>
              </a:rPr>
              <a:t>SDN</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従来、ネットワークの構築は、異なる役割や機能を持つ多数の機器をケーブルで接続し、それぞれの機器に手間のかかる設定が必要でした。この常識を変えたのが、</a:t>
            </a:r>
            <a:r>
              <a:rPr kumimoji="1" lang="en-US" altLang="ja-JP" sz="1200" kern="1200" dirty="0">
                <a:solidFill>
                  <a:schemeClr val="tx1"/>
                </a:solidFill>
                <a:effectLst/>
                <a:latin typeface="+mn-lt"/>
                <a:ea typeface="+mn-ea"/>
                <a:cs typeface="+mn-cs"/>
              </a:rPr>
              <a:t>SDN</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Software-Defined Networking</a:t>
            </a:r>
            <a:r>
              <a:rPr kumimoji="1" lang="ja-JP" altLang="ja-JP" sz="1200" kern="1200" dirty="0">
                <a:solidFill>
                  <a:schemeClr val="tx1"/>
                </a:solidFill>
                <a:effectLst/>
                <a:latin typeface="+mn-lt"/>
                <a:ea typeface="+mn-ea"/>
                <a:cs typeface="+mn-cs"/>
              </a:rPr>
              <a:t>）です。</a:t>
            </a:r>
          </a:p>
          <a:p>
            <a:r>
              <a:rPr kumimoji="1" lang="en-US" altLang="ja-JP" sz="1200" kern="1200" dirty="0">
                <a:solidFill>
                  <a:schemeClr val="tx1"/>
                </a:solidFill>
                <a:effectLst/>
                <a:latin typeface="+mn-lt"/>
                <a:ea typeface="+mn-ea"/>
                <a:cs typeface="+mn-cs"/>
              </a:rPr>
              <a:t>SDN</a:t>
            </a:r>
            <a:r>
              <a:rPr kumimoji="1" lang="ja-JP" altLang="ja-JP" sz="1200" kern="1200" dirty="0">
                <a:solidFill>
                  <a:schemeClr val="tx1"/>
                </a:solidFill>
                <a:effectLst/>
                <a:latin typeface="+mn-lt"/>
                <a:ea typeface="+mn-ea"/>
                <a:cs typeface="+mn-cs"/>
              </a:rPr>
              <a:t>とは、ルーターやスイッチなどのネットワーク機器の構成や機能、ネットワーク接続ルートなどを、物理的な機器の導入や配線などの作業をしなくても、ソフトウェアへの設定だけで実現する技術の総称です。</a:t>
            </a:r>
          </a:p>
          <a:p>
            <a:r>
              <a:rPr kumimoji="1" lang="ja-JP" altLang="ja-JP" sz="1200" kern="1200" dirty="0">
                <a:solidFill>
                  <a:schemeClr val="tx1"/>
                </a:solidFill>
                <a:effectLst/>
                <a:latin typeface="+mn-lt"/>
                <a:ea typeface="+mn-ea"/>
                <a:cs typeface="+mn-cs"/>
              </a:rPr>
              <a:t>例えば、異なる複数企業のシステム機器が混在して設置されているデータセンターの場合、従来であれば、独立性を保証するため各社毎に機器もネットワークも物理的に分離して別々に管理しなければなりませんでした。しかし、</a:t>
            </a:r>
            <a:r>
              <a:rPr kumimoji="1" lang="en-US" altLang="ja-JP" sz="1200" kern="1200" dirty="0">
                <a:solidFill>
                  <a:schemeClr val="tx1"/>
                </a:solidFill>
                <a:effectLst/>
                <a:latin typeface="+mn-lt"/>
                <a:ea typeface="+mn-ea"/>
                <a:cs typeface="+mn-cs"/>
              </a:rPr>
              <a:t>SDN</a:t>
            </a:r>
            <a:r>
              <a:rPr kumimoji="1" lang="ja-JP" altLang="ja-JP" sz="1200" kern="1200" dirty="0">
                <a:solidFill>
                  <a:schemeClr val="tx1"/>
                </a:solidFill>
                <a:effectLst/>
                <a:latin typeface="+mn-lt"/>
                <a:ea typeface="+mn-ea"/>
                <a:cs typeface="+mn-cs"/>
              </a:rPr>
              <a:t>であれば、全てをひとつの物理的なネットワークでつなぎ、設定だけで分割して個別独立のネットワークに見せかけることができます。また、ルーターやスイッチ、ファイヤーウォールなどの機能や役割の違う物理的な機器が必要でしたが、物理的には同じ機器を使って、設定だけで必要とする機能構成を実現することもできます。このような仕組みを</a:t>
            </a:r>
            <a:r>
              <a:rPr kumimoji="1" lang="en-US" altLang="ja-JP" sz="1200" kern="1200" dirty="0">
                <a:solidFill>
                  <a:schemeClr val="tx1"/>
                </a:solidFill>
                <a:effectLst/>
                <a:latin typeface="+mn-lt"/>
                <a:ea typeface="+mn-ea"/>
                <a:cs typeface="+mn-cs"/>
              </a:rPr>
              <a:t>NFV</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Network Functions Virtualization</a:t>
            </a:r>
            <a:r>
              <a:rPr kumimoji="1" lang="ja-JP" altLang="ja-JP" sz="1200" kern="1200" dirty="0">
                <a:solidFill>
                  <a:schemeClr val="tx1"/>
                </a:solidFill>
                <a:effectLst/>
                <a:latin typeface="+mn-lt"/>
                <a:ea typeface="+mn-ea"/>
                <a:cs typeface="+mn-cs"/>
              </a:rPr>
              <a:t>：ネットワーク機能の仮想化）と言います。</a:t>
            </a:r>
          </a:p>
          <a:p>
            <a:r>
              <a:rPr kumimoji="1" lang="ja-JP" altLang="ja-JP" sz="1200" kern="1200" dirty="0">
                <a:solidFill>
                  <a:schemeClr val="tx1"/>
                </a:solidFill>
                <a:effectLst/>
                <a:latin typeface="+mn-lt"/>
                <a:ea typeface="+mn-ea"/>
                <a:cs typeface="+mn-cs"/>
              </a:rPr>
              <a:t>また、ネットワーク全体を一元的に集中制御できるので、個々のネットワーク機器の設定に時間を取られません。</a:t>
            </a:r>
          </a:p>
          <a:p>
            <a:r>
              <a:rPr kumimoji="1" lang="ja-JP" altLang="ja-JP" sz="1200" kern="1200" dirty="0">
                <a:solidFill>
                  <a:schemeClr val="tx1"/>
                </a:solidFill>
                <a:effectLst/>
                <a:latin typeface="+mn-lt"/>
                <a:ea typeface="+mn-ea"/>
                <a:cs typeface="+mn-cs"/>
              </a:rPr>
              <a:t>さらに、利用目的に応じた「ポリシー」に応じてネットワークの特性を自由に制御できるようになりました。ポリシーとは、どのように扱うかの方針や制約条件を体系的かつ具体的に定めた規範のことです。</a:t>
            </a:r>
          </a:p>
          <a:p>
            <a:r>
              <a:rPr kumimoji="1" lang="ja-JP" altLang="ja-JP" sz="1200" kern="1200" dirty="0">
                <a:solidFill>
                  <a:schemeClr val="tx1"/>
                </a:solidFill>
                <a:effectLst/>
                <a:latin typeface="+mn-lt"/>
                <a:ea typeface="+mn-ea"/>
                <a:cs typeface="+mn-cs"/>
              </a:rPr>
              <a:t>例えば、セキュリティを高度に保ちたい、負荷分散を行いたい、音声や映像は途切れないように優先的に処理したいといった、アプリケーションに応じたポリシーを設定し、それに応じてネットワーク全体の挙動を制御できるようになったのです。</a:t>
            </a:r>
          </a:p>
          <a:p>
            <a:r>
              <a:rPr kumimoji="1" lang="ja-JP" altLang="ja-JP" sz="1200" kern="1200" dirty="0">
                <a:solidFill>
                  <a:schemeClr val="tx1"/>
                </a:solidFill>
                <a:effectLst/>
                <a:latin typeface="+mn-lt"/>
                <a:ea typeface="+mn-ea"/>
                <a:cs typeface="+mn-cs"/>
              </a:rPr>
              <a:t>かつては、運用管理者が、アプリケーションのポリシーに応じて、手作業で個々のネットワーク機器の構成や設定を行っていました。しかし、</a:t>
            </a:r>
            <a:r>
              <a:rPr kumimoji="1" lang="en-US" altLang="ja-JP" sz="1200" kern="1200" dirty="0">
                <a:solidFill>
                  <a:schemeClr val="tx1"/>
                </a:solidFill>
                <a:effectLst/>
                <a:latin typeface="+mn-lt"/>
                <a:ea typeface="+mn-ea"/>
                <a:cs typeface="+mn-cs"/>
              </a:rPr>
              <a:t>SDN</a:t>
            </a:r>
            <a:r>
              <a:rPr kumimoji="1" lang="ja-JP" altLang="ja-JP" sz="1200" kern="1200" dirty="0">
                <a:solidFill>
                  <a:schemeClr val="tx1"/>
                </a:solidFill>
                <a:effectLst/>
                <a:latin typeface="+mn-lt"/>
                <a:ea typeface="+mn-ea"/>
                <a:cs typeface="+mn-cs"/>
              </a:rPr>
              <a:t>に対応したハードウェアやソフトウェアの登場により、これらの作業をネットワーク全体に対して一括して、あるいは、アプリケーションからの要求に応じて自動的で対応できるようになったのです。</a:t>
            </a:r>
          </a:p>
          <a:p>
            <a:r>
              <a:rPr kumimoji="1" lang="ja-JP" altLang="ja-JP" sz="1200" kern="1200" dirty="0">
                <a:solidFill>
                  <a:schemeClr val="tx1"/>
                </a:solidFill>
                <a:effectLst/>
                <a:latin typeface="+mn-lt"/>
                <a:ea typeface="+mn-ea"/>
                <a:cs typeface="+mn-cs"/>
              </a:rPr>
              <a:t>これにより、ネットワークの運用管理負担が軽減されると共に、アプリケーションの変更に即応できる柔軟なネットワークが実現したのです。</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lang="ja-JP" altLang="en-US" dirty="0"/>
          </a:p>
        </p:txBody>
      </p:sp>
    </p:spTree>
    <p:extLst>
      <p:ext uri="{BB962C8B-B14F-4D97-AF65-F5344CB8AC3E}">
        <p14:creationId xmlns:p14="http://schemas.microsoft.com/office/powerpoint/2010/main" val="5718732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102</a:t>
            </a:fld>
            <a:endParaRPr kumimoji="1" lang="ja-JP" altLang="en-US"/>
          </a:p>
        </p:txBody>
      </p:sp>
    </p:spTree>
    <p:extLst>
      <p:ext uri="{BB962C8B-B14F-4D97-AF65-F5344CB8AC3E}">
        <p14:creationId xmlns:p14="http://schemas.microsoft.com/office/powerpoint/2010/main" val="1062739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【図解】コレ１枚でわかるブロックチェーン</a:t>
            </a:r>
          </a:p>
          <a:p>
            <a:r>
              <a:rPr kumimoji="1" lang="ja-JP" altLang="ja-JP" sz="1200" kern="1200" dirty="0" smtClean="0">
                <a:solidFill>
                  <a:schemeClr val="tx1"/>
                </a:solidFill>
                <a:effectLst/>
                <a:latin typeface="+mn-lt"/>
                <a:ea typeface="+mn-ea"/>
                <a:cs typeface="+mn-cs"/>
              </a:rPr>
              <a:t>ブロックチェーン（</a:t>
            </a:r>
            <a:r>
              <a:rPr kumimoji="1" lang="en-US" altLang="ja-JP" sz="1200" kern="1200" dirty="0" err="1" smtClean="0">
                <a:solidFill>
                  <a:schemeClr val="tx1"/>
                </a:solidFill>
                <a:effectLst/>
                <a:latin typeface="+mn-lt"/>
                <a:ea typeface="+mn-ea"/>
                <a:cs typeface="+mn-cs"/>
              </a:rPr>
              <a:t>blockchain</a:t>
            </a:r>
            <a:r>
              <a:rPr kumimoji="1" lang="ja-JP" altLang="ja-JP" sz="1200" kern="1200" dirty="0" smtClean="0">
                <a:solidFill>
                  <a:schemeClr val="tx1"/>
                </a:solidFill>
                <a:effectLst/>
                <a:latin typeface="+mn-lt"/>
                <a:ea typeface="+mn-ea"/>
                <a:cs typeface="+mn-cs"/>
              </a:rPr>
              <a:t>）とは、複数のシステムで取引履歴を分散管理する技術のことです。これには暗号技術と</a:t>
            </a:r>
            <a:r>
              <a:rPr kumimoji="1" lang="en-US" altLang="ja-JP" sz="1200" kern="1200" dirty="0" smtClean="0">
                <a:solidFill>
                  <a:schemeClr val="tx1"/>
                </a:solidFill>
                <a:effectLst/>
                <a:latin typeface="+mn-lt"/>
                <a:ea typeface="+mn-ea"/>
                <a:cs typeface="+mn-cs"/>
              </a:rPr>
              <a:t>P2P</a:t>
            </a:r>
            <a:r>
              <a:rPr kumimoji="1" lang="ja-JP" altLang="ja-JP" sz="1200" kern="1200" dirty="0" smtClean="0">
                <a:solidFill>
                  <a:schemeClr val="tx1"/>
                </a:solidFill>
                <a:effectLst/>
                <a:latin typeface="+mn-lt"/>
                <a:ea typeface="+mn-ea"/>
                <a:cs typeface="+mn-cs"/>
              </a:rPr>
              <a:t>ネットワーク（通信ノード間で中継を介さず直接通信する）技術が使われており、第三者機関による証明がなくても取引の正当性を証明でき、データの改ざんを困難にしています。</a:t>
            </a:r>
          </a:p>
          <a:p>
            <a:r>
              <a:rPr kumimoji="1" lang="ja-JP" altLang="ja-JP" sz="1200" kern="1200" dirty="0" smtClean="0">
                <a:solidFill>
                  <a:schemeClr val="tx1"/>
                </a:solidFill>
                <a:effectLst/>
                <a:latin typeface="+mn-lt"/>
                <a:ea typeface="+mn-ea"/>
                <a:cs typeface="+mn-cs"/>
              </a:rPr>
              <a:t>ブロックチェーンは、もともと「政府や中央銀行による規制や管理を受けることなく、誰もが自由に取引でき、改ざんなどの不正ができないインターネット上の通貨」として開発されたビットコイン（</a:t>
            </a:r>
            <a:r>
              <a:rPr kumimoji="1" lang="en-US" altLang="ja-JP" sz="1200" kern="1200" dirty="0" smtClean="0">
                <a:solidFill>
                  <a:schemeClr val="tx1"/>
                </a:solidFill>
                <a:effectLst/>
                <a:latin typeface="+mn-lt"/>
                <a:ea typeface="+mn-ea"/>
                <a:cs typeface="+mn-cs"/>
              </a:rPr>
              <a:t>Bitcoin</a:t>
            </a:r>
            <a:r>
              <a:rPr kumimoji="1" lang="ja-JP" altLang="ja-JP" sz="1200" kern="1200" dirty="0" smtClean="0">
                <a:solidFill>
                  <a:schemeClr val="tx1"/>
                </a:solidFill>
                <a:effectLst/>
                <a:latin typeface="+mn-lt"/>
                <a:ea typeface="+mn-ea"/>
                <a:cs typeface="+mn-cs"/>
              </a:rPr>
              <a:t>）の信頼性を担保するための基盤技術として、サトシ・ナカモトと名乗る人物が論文中で初めて原理を示したことが誕生の切っ掛けとなっています。</a:t>
            </a:r>
          </a:p>
          <a:p>
            <a:r>
              <a:rPr kumimoji="1" lang="ja-JP" altLang="ja-JP" sz="1200" kern="1200" dirty="0" smtClean="0">
                <a:solidFill>
                  <a:schemeClr val="tx1"/>
                </a:solidFill>
                <a:effectLst/>
                <a:latin typeface="+mn-lt"/>
                <a:ea typeface="+mn-ea"/>
                <a:cs typeface="+mn-cs"/>
              </a:rPr>
              <a:t>この論文に基づいて有志の協力によりオープン・ソース・ソフトウエア（</a:t>
            </a:r>
            <a:r>
              <a:rPr kumimoji="1" lang="en-US" altLang="ja-JP" sz="1200" kern="1200" dirty="0" smtClean="0">
                <a:solidFill>
                  <a:schemeClr val="tx1"/>
                </a:solidFill>
                <a:effectLst/>
                <a:latin typeface="+mn-lt"/>
                <a:ea typeface="+mn-ea"/>
                <a:cs typeface="+mn-cs"/>
              </a:rPr>
              <a:t>OSS</a:t>
            </a:r>
            <a:r>
              <a:rPr kumimoji="1" lang="ja-JP" altLang="ja-JP" sz="1200" kern="1200" dirty="0" smtClean="0">
                <a:solidFill>
                  <a:schemeClr val="tx1"/>
                </a:solidFill>
                <a:effectLst/>
                <a:latin typeface="+mn-lt"/>
                <a:ea typeface="+mn-ea"/>
                <a:cs typeface="+mn-cs"/>
              </a:rPr>
              <a:t>）としてビットコインが開発され、</a:t>
            </a:r>
            <a:r>
              <a:rPr kumimoji="1" lang="en-US" altLang="ja-JP" sz="1200" kern="1200" dirty="0" smtClean="0">
                <a:solidFill>
                  <a:schemeClr val="tx1"/>
                </a:solidFill>
                <a:effectLst/>
                <a:latin typeface="+mn-lt"/>
                <a:ea typeface="+mn-ea"/>
                <a:cs typeface="+mn-cs"/>
              </a:rPr>
              <a:t>2009</a:t>
            </a:r>
            <a:r>
              <a:rPr kumimoji="1" lang="ja-JP" altLang="ja-JP" sz="1200" kern="1200" dirty="0" smtClean="0">
                <a:solidFill>
                  <a:schemeClr val="tx1"/>
                </a:solidFill>
                <a:effectLst/>
                <a:latin typeface="+mn-lt"/>
                <a:ea typeface="+mn-ea"/>
                <a:cs typeface="+mn-cs"/>
              </a:rPr>
              <a:t>年より運用が始まっています。運用が開始されて以降、改ざんなどの被害を受けることなく取引が継続されており、その仕組みの有効性・信頼性については認められつつあります。なお、日本にあったビットコインの取引所</a:t>
            </a:r>
            <a:r>
              <a:rPr kumimoji="1" lang="en-US" altLang="ja-JP" sz="1200" kern="1200" dirty="0" err="1" smtClean="0">
                <a:solidFill>
                  <a:schemeClr val="tx1"/>
                </a:solidFill>
                <a:effectLst/>
                <a:latin typeface="+mn-lt"/>
                <a:ea typeface="+mn-ea"/>
                <a:cs typeface="+mn-cs"/>
              </a:rPr>
              <a:t>Mt.Gox</a:t>
            </a:r>
            <a:r>
              <a:rPr kumimoji="1" lang="ja-JP" altLang="ja-JP" sz="1200" kern="1200" dirty="0" smtClean="0">
                <a:solidFill>
                  <a:schemeClr val="tx1"/>
                </a:solidFill>
                <a:effectLst/>
                <a:latin typeface="+mn-lt"/>
                <a:ea typeface="+mn-ea"/>
                <a:cs typeface="+mn-cs"/>
              </a:rPr>
              <a:t>のシステムが</a:t>
            </a:r>
            <a:r>
              <a:rPr kumimoji="1" lang="en-US" altLang="ja-JP" sz="1200" kern="1200" dirty="0" smtClean="0">
                <a:solidFill>
                  <a:schemeClr val="tx1"/>
                </a:solidFill>
                <a:effectLst/>
                <a:latin typeface="+mn-lt"/>
                <a:ea typeface="+mn-ea"/>
                <a:cs typeface="+mn-cs"/>
              </a:rPr>
              <a:t>2014</a:t>
            </a:r>
            <a:r>
              <a:rPr kumimoji="1" lang="ja-JP" altLang="ja-JP" sz="1200" kern="1200" dirty="0" smtClean="0">
                <a:solidFill>
                  <a:schemeClr val="tx1"/>
                </a:solidFill>
                <a:effectLst/>
                <a:latin typeface="+mn-lt"/>
                <a:ea typeface="+mn-ea"/>
                <a:cs typeface="+mn-cs"/>
              </a:rPr>
              <a:t>年に外部からの不正侵害による窃盗行為によるものとして取引が停止され大きな社会問題になりましたが、これはビットコインそのものの問題ではなく、ビットコインの取引を仲介するシステムの問題であり、これによってビットコインそのものの信頼性が侵害されたわけではなく、両者は分けて考えなくてはなりません。</a:t>
            </a:r>
          </a:p>
          <a:p>
            <a:r>
              <a:rPr kumimoji="1" lang="ja-JP" altLang="ja-JP" sz="1200" kern="1200" dirty="0" smtClean="0">
                <a:solidFill>
                  <a:schemeClr val="tx1"/>
                </a:solidFill>
                <a:effectLst/>
                <a:latin typeface="+mn-lt"/>
                <a:ea typeface="+mn-ea"/>
                <a:cs typeface="+mn-cs"/>
              </a:rPr>
              <a:t>さて、このビットコインの信頼性を担保する基盤となったブロックチェーンは、「複数のシステムで取引（トランザクション）の履歴を分散共有し監視し合うことで、取引の正当性を担保する仕組み」といえるでしょう。</a:t>
            </a:r>
          </a:p>
          <a:p>
            <a:r>
              <a:rPr kumimoji="1" lang="ja-JP" altLang="ja-JP" sz="1200" kern="1200" dirty="0" smtClean="0">
                <a:solidFill>
                  <a:schemeClr val="tx1"/>
                </a:solidFill>
                <a:effectLst/>
                <a:latin typeface="+mn-lt"/>
                <a:ea typeface="+mn-ea"/>
                <a:cs typeface="+mn-cs"/>
              </a:rPr>
              <a:t>一般的な取引では、法律や規制、あるいは実績によって信頼される第三者機関／組織が取引の正当性を保証し、その取引の履歴を一元的に管理することで、信頼性が担保されていました。</a:t>
            </a:r>
          </a:p>
          <a:p>
            <a:r>
              <a:rPr kumimoji="1" lang="ja-JP" altLang="ja-JP" sz="1200" kern="1200" dirty="0" smtClean="0">
                <a:solidFill>
                  <a:schemeClr val="tx1"/>
                </a:solidFill>
                <a:effectLst/>
                <a:latin typeface="+mn-lt"/>
                <a:ea typeface="+mn-ea"/>
                <a:cs typeface="+mn-cs"/>
              </a:rPr>
              <a:t>ブロックチェーンの技術を使うと、</a:t>
            </a:r>
          </a:p>
          <a:p>
            <a:pPr lvl="0"/>
            <a:r>
              <a:rPr kumimoji="1" lang="ja-JP" altLang="ja-JP" sz="1200" kern="1200" dirty="0" smtClean="0">
                <a:solidFill>
                  <a:schemeClr val="tx1"/>
                </a:solidFill>
                <a:effectLst/>
                <a:latin typeface="+mn-lt"/>
                <a:ea typeface="+mn-ea"/>
                <a:cs typeface="+mn-cs"/>
              </a:rPr>
              <a:t>ブロックチェーンのネットワークに参加する全てのノードに取引が通知され、だれもがその取引の内容を知ることができる。</a:t>
            </a:r>
          </a:p>
          <a:p>
            <a:pPr lvl="0"/>
            <a:r>
              <a:rPr kumimoji="1" lang="ja-JP" altLang="ja-JP" sz="1200" kern="1200" dirty="0" smtClean="0">
                <a:solidFill>
                  <a:schemeClr val="tx1"/>
                </a:solidFill>
                <a:effectLst/>
                <a:latin typeface="+mn-lt"/>
                <a:ea typeface="+mn-ea"/>
                <a:cs typeface="+mn-cs"/>
              </a:rPr>
              <a:t>定められたルール（コンセンサス</a:t>
            </a: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合意</a:t>
            </a: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するための手順）に従って特定のノードが取引のまとまりである「ブロック」を分散共有された台帳に登録することが許され、登録します。ここでいう台帳とは、取引のまとまりである「ブロック」を時間軸に沿ってチェーンのようにつないだもので、これが「ブロックチェーン」と呼ばれる所以です。</a:t>
            </a:r>
          </a:p>
          <a:p>
            <a:pPr lvl="0"/>
            <a:r>
              <a:rPr kumimoji="1" lang="ja-JP" altLang="ja-JP" sz="1200" kern="1200" dirty="0" smtClean="0">
                <a:solidFill>
                  <a:schemeClr val="tx1"/>
                </a:solidFill>
                <a:effectLst/>
                <a:latin typeface="+mn-lt"/>
                <a:ea typeface="+mn-ea"/>
                <a:cs typeface="+mn-cs"/>
              </a:rPr>
              <a:t>この台帳に取引記録が追加されると（＝ブロックチェーンに新たなブロックが追加されると）、これに参加する全てのノードで新しいブロックチェーンが共有されます。</a:t>
            </a:r>
          </a:p>
          <a:p>
            <a:r>
              <a:rPr kumimoji="1" lang="ja-JP" altLang="ja-JP" sz="1200" kern="1200" dirty="0" smtClean="0">
                <a:solidFill>
                  <a:schemeClr val="tx1"/>
                </a:solidFill>
                <a:effectLst/>
                <a:latin typeface="+mn-lt"/>
                <a:ea typeface="+mn-ea"/>
                <a:cs typeface="+mn-cs"/>
              </a:rPr>
              <a:t>この一連の仕組みにより、膨大な複数のノードにより取引の履歴は分散共有され、取引の存在と正当性が特定の第三者に頼らなくても証明されるのです。また改ざんしようとしても、分散共有された膨大な数のブロックチェーンの特定のブロックをほぼ同時に改ざんしなければならず、結果として改ざんが不可能になっているのです。例えば、ビットコインの場合は、膨大な数のノードが四六時中ブロックチェーンの更新を行っており、この全てのノードの</a:t>
            </a:r>
            <a:r>
              <a:rPr kumimoji="1" lang="en-US" altLang="ja-JP" sz="1200" kern="1200" dirty="0" smtClean="0">
                <a:solidFill>
                  <a:schemeClr val="tx1"/>
                </a:solidFill>
                <a:effectLst/>
                <a:latin typeface="+mn-lt"/>
                <a:ea typeface="+mn-ea"/>
                <a:cs typeface="+mn-cs"/>
              </a:rPr>
              <a:t>51%</a:t>
            </a:r>
            <a:r>
              <a:rPr kumimoji="1" lang="ja-JP" altLang="ja-JP" sz="1200" kern="1200" dirty="0" smtClean="0">
                <a:solidFill>
                  <a:schemeClr val="tx1"/>
                </a:solidFill>
                <a:effectLst/>
                <a:latin typeface="+mn-lt"/>
                <a:ea typeface="+mn-ea"/>
                <a:cs typeface="+mn-cs"/>
              </a:rPr>
              <a:t>以上を改ざんしなければ、改ざんは成立しません。これは、強力なスパーコンピューターを駆使しても改ざんができない規模となっており、現実的には改ざんができないようになっているのです。</a:t>
            </a:r>
          </a:p>
          <a:p>
            <a:r>
              <a:rPr kumimoji="1" lang="ja-JP" altLang="ja-JP" sz="1200" kern="1200" dirty="0" smtClean="0">
                <a:solidFill>
                  <a:schemeClr val="tx1"/>
                </a:solidFill>
                <a:effectLst/>
                <a:latin typeface="+mn-lt"/>
                <a:ea typeface="+mn-ea"/>
                <a:cs typeface="+mn-cs"/>
              </a:rPr>
              <a:t>また、ブロックチェーンでは取引者の情報は暗号化されているため、取引の内容は公開されても取引者の具体的な情報に紐付けされていないので匿名性は担保されています。</a:t>
            </a:r>
          </a:p>
          <a:p>
            <a:r>
              <a:rPr kumimoji="1" lang="ja-JP" altLang="ja-JP" sz="1200" kern="1200" dirty="0" smtClean="0">
                <a:solidFill>
                  <a:schemeClr val="tx1"/>
                </a:solidFill>
                <a:effectLst/>
                <a:latin typeface="+mn-lt"/>
                <a:ea typeface="+mn-ea"/>
                <a:cs typeface="+mn-cs"/>
              </a:rPr>
              <a:t>ブロックチェーンは、ビットコインに代表されるパブリックな取引への適用ばかりではありません。改ざんを困難にする仕組みや、低性能なシステムを分散ノードとして使用し無停止で運用可能なことから、銀行取引や契約などの中核となっている元帳管理に適しているとして、プライベートなシステムでの適用にも注目されるようになってきました。例えば、銀行の預金や為替、決済などの勘定系業務、証券取引、不動産登記、契約管理などへの適用についての検討や研究が進められています。</a:t>
            </a:r>
          </a:p>
          <a:p>
            <a:r>
              <a:rPr kumimoji="1" lang="ja-JP" altLang="ja-JP" sz="1200" kern="1200" dirty="0" smtClean="0">
                <a:solidFill>
                  <a:schemeClr val="tx1"/>
                </a:solidFill>
                <a:effectLst/>
                <a:latin typeface="+mn-lt"/>
                <a:ea typeface="+mn-ea"/>
                <a:cs typeface="+mn-cs"/>
              </a:rPr>
              <a:t>例えば、米株式市場の</a:t>
            </a:r>
            <a:r>
              <a:rPr kumimoji="1" lang="en-US" altLang="ja-JP" sz="1200" kern="1200" dirty="0" smtClean="0">
                <a:solidFill>
                  <a:schemeClr val="tx1"/>
                </a:solidFill>
                <a:effectLst/>
                <a:latin typeface="+mn-lt"/>
                <a:ea typeface="+mn-ea"/>
                <a:cs typeface="+mn-cs"/>
              </a:rPr>
              <a:t>NASDAQ</a:t>
            </a:r>
            <a:r>
              <a:rPr kumimoji="1" lang="ja-JP" altLang="ja-JP" sz="1200" kern="1200" dirty="0" smtClean="0">
                <a:solidFill>
                  <a:schemeClr val="tx1"/>
                </a:solidFill>
                <a:effectLst/>
                <a:latin typeface="+mn-lt"/>
                <a:ea typeface="+mn-ea"/>
                <a:cs typeface="+mn-cs"/>
              </a:rPr>
              <a:t>は、「ブロックチェーン」を使った未公開株式取引システム「</a:t>
            </a:r>
            <a:r>
              <a:rPr kumimoji="1" lang="en-US" altLang="ja-JP" sz="1200" kern="1200" dirty="0" smtClean="0">
                <a:solidFill>
                  <a:schemeClr val="tx1"/>
                </a:solidFill>
                <a:effectLst/>
                <a:latin typeface="+mn-lt"/>
                <a:ea typeface="+mn-ea"/>
                <a:cs typeface="+mn-cs"/>
              </a:rPr>
              <a:t>Nasdaq </a:t>
            </a:r>
            <a:r>
              <a:rPr kumimoji="1" lang="en-US" altLang="ja-JP" sz="1200" kern="1200" dirty="0" err="1" smtClean="0">
                <a:solidFill>
                  <a:schemeClr val="tx1"/>
                </a:solidFill>
                <a:effectLst/>
                <a:latin typeface="+mn-lt"/>
                <a:ea typeface="+mn-ea"/>
                <a:cs typeface="+mn-cs"/>
              </a:rPr>
              <a:t>Linq</a:t>
            </a:r>
            <a:r>
              <a:rPr kumimoji="1" lang="ja-JP" altLang="ja-JP" sz="1200" kern="1200" dirty="0" smtClean="0">
                <a:solidFill>
                  <a:schemeClr val="tx1"/>
                </a:solidFill>
                <a:effectLst/>
                <a:latin typeface="+mn-lt"/>
                <a:ea typeface="+mn-ea"/>
                <a:cs typeface="+mn-cs"/>
              </a:rPr>
              <a:t>」を発表、また三菱</a:t>
            </a:r>
            <a:r>
              <a:rPr kumimoji="1" lang="en-US" altLang="ja-JP" sz="1200" kern="1200" dirty="0" smtClean="0">
                <a:solidFill>
                  <a:schemeClr val="tx1"/>
                </a:solidFill>
                <a:effectLst/>
                <a:latin typeface="+mn-lt"/>
                <a:ea typeface="+mn-ea"/>
                <a:cs typeface="+mn-cs"/>
              </a:rPr>
              <a:t>UFJ</a:t>
            </a:r>
            <a:r>
              <a:rPr kumimoji="1" lang="ja-JP" altLang="ja-JP" sz="1200" kern="1200" dirty="0" smtClean="0">
                <a:solidFill>
                  <a:schemeClr val="tx1"/>
                </a:solidFill>
                <a:effectLst/>
                <a:latin typeface="+mn-lt"/>
                <a:ea typeface="+mn-ea"/>
                <a:cs typeface="+mn-cs"/>
              </a:rPr>
              <a:t>フィナンシャル・グループ（</a:t>
            </a:r>
            <a:r>
              <a:rPr kumimoji="1" lang="en-US" altLang="ja-JP" sz="1200" kern="1200" dirty="0" smtClean="0">
                <a:solidFill>
                  <a:schemeClr val="tx1"/>
                </a:solidFill>
                <a:effectLst/>
                <a:latin typeface="+mn-lt"/>
                <a:ea typeface="+mn-ea"/>
                <a:cs typeface="+mn-cs"/>
              </a:rPr>
              <a:t>MUFG</a:t>
            </a:r>
            <a:r>
              <a:rPr kumimoji="1" lang="ja-JP" altLang="ja-JP" sz="1200" kern="1200" dirty="0" smtClean="0">
                <a:solidFill>
                  <a:schemeClr val="tx1"/>
                </a:solidFill>
                <a:effectLst/>
                <a:latin typeface="+mn-lt"/>
                <a:ea typeface="+mn-ea"/>
                <a:cs typeface="+mn-cs"/>
              </a:rPr>
              <a:t>）が、ブロックチェーン技術に強みを持つスタートアップ企業米</a:t>
            </a:r>
            <a:r>
              <a:rPr kumimoji="1" lang="en-US" altLang="ja-JP" sz="1200" kern="1200" dirty="0" smtClean="0">
                <a:solidFill>
                  <a:schemeClr val="tx1"/>
                </a:solidFill>
                <a:effectLst/>
                <a:latin typeface="+mn-lt"/>
                <a:ea typeface="+mn-ea"/>
                <a:cs typeface="+mn-cs"/>
              </a:rPr>
              <a:t>R3</a:t>
            </a:r>
            <a:r>
              <a:rPr kumimoji="1" lang="ja-JP" altLang="ja-JP" sz="1200" kern="1200" dirty="0" smtClean="0">
                <a:solidFill>
                  <a:schemeClr val="tx1"/>
                </a:solidFill>
                <a:effectLst/>
                <a:latin typeface="+mn-lt"/>
                <a:ea typeface="+mn-ea"/>
                <a:cs typeface="+mn-cs"/>
              </a:rPr>
              <a:t>が主催し、英バークレイズ銀行、米シティグループなど世界的大手金融機関</a:t>
            </a:r>
            <a:r>
              <a:rPr kumimoji="1" lang="en-US" altLang="ja-JP" sz="1200" kern="1200" dirty="0" smtClean="0">
                <a:solidFill>
                  <a:schemeClr val="tx1"/>
                </a:solidFill>
                <a:effectLst/>
                <a:latin typeface="+mn-lt"/>
                <a:ea typeface="+mn-ea"/>
                <a:cs typeface="+mn-cs"/>
              </a:rPr>
              <a:t>22</a:t>
            </a:r>
            <a:r>
              <a:rPr kumimoji="1" lang="ja-JP" altLang="ja-JP" sz="1200" kern="1200" dirty="0" smtClean="0">
                <a:solidFill>
                  <a:schemeClr val="tx1"/>
                </a:solidFill>
                <a:effectLst/>
                <a:latin typeface="+mn-lt"/>
                <a:ea typeface="+mn-ea"/>
                <a:cs typeface="+mn-cs"/>
              </a:rPr>
              <a:t>行が参画する「</a:t>
            </a:r>
            <a:r>
              <a:rPr kumimoji="1" lang="en-US" altLang="ja-JP" sz="1200" kern="1200" dirty="0" smtClean="0">
                <a:solidFill>
                  <a:schemeClr val="tx1"/>
                </a:solidFill>
                <a:effectLst/>
                <a:latin typeface="+mn-lt"/>
                <a:ea typeface="+mn-ea"/>
                <a:cs typeface="+mn-cs"/>
              </a:rPr>
              <a:t>Distributed Ledger Group</a:t>
            </a:r>
            <a:r>
              <a:rPr kumimoji="1" lang="ja-JP" altLang="ja-JP" sz="1200" kern="1200" dirty="0" smtClean="0">
                <a:solidFill>
                  <a:schemeClr val="tx1"/>
                </a:solidFill>
                <a:effectLst/>
                <a:latin typeface="+mn-lt"/>
                <a:ea typeface="+mn-ea"/>
                <a:cs typeface="+mn-cs"/>
              </a:rPr>
              <a:t>」に参加、さらに</a:t>
            </a:r>
            <a:r>
              <a:rPr kumimoji="1" lang="en-US" altLang="ja-JP" sz="1200" kern="1200" dirty="0" smtClean="0">
                <a:solidFill>
                  <a:schemeClr val="tx1"/>
                </a:solidFill>
                <a:effectLst/>
                <a:latin typeface="+mn-lt"/>
                <a:ea typeface="+mn-ea"/>
                <a:cs typeface="+mn-cs"/>
              </a:rPr>
              <a:t>IBM</a:t>
            </a:r>
            <a:r>
              <a:rPr kumimoji="1" lang="ja-JP" altLang="ja-JP" sz="1200" kern="1200" dirty="0" smtClean="0">
                <a:solidFill>
                  <a:schemeClr val="tx1"/>
                </a:solidFill>
                <a:effectLst/>
                <a:latin typeface="+mn-lt"/>
                <a:ea typeface="+mn-ea"/>
                <a:cs typeface="+mn-cs"/>
              </a:rPr>
              <a:t>が</a:t>
            </a:r>
            <a:r>
              <a:rPr kumimoji="1" lang="en-US" altLang="ja-JP" sz="1200" kern="1200" dirty="0" err="1" smtClean="0">
                <a:solidFill>
                  <a:schemeClr val="tx1"/>
                </a:solidFill>
                <a:effectLst/>
                <a:latin typeface="+mn-lt"/>
                <a:ea typeface="+mn-ea"/>
                <a:cs typeface="+mn-cs"/>
              </a:rPr>
              <a:t>IoT</a:t>
            </a:r>
            <a:r>
              <a:rPr kumimoji="1" lang="ja-JP" altLang="ja-JP" sz="1200" kern="1200" dirty="0" smtClean="0">
                <a:solidFill>
                  <a:schemeClr val="tx1"/>
                </a:solidFill>
                <a:effectLst/>
                <a:latin typeface="+mn-lt"/>
                <a:ea typeface="+mn-ea"/>
                <a:cs typeface="+mn-cs"/>
              </a:rPr>
              <a:t>のスケーラビリティとセキュリティを確保する技術「</a:t>
            </a:r>
            <a:r>
              <a:rPr kumimoji="1" lang="en-US" altLang="ja-JP" sz="1200" kern="1200" dirty="0" smtClean="0">
                <a:solidFill>
                  <a:schemeClr val="tx1"/>
                </a:solidFill>
                <a:effectLst/>
                <a:latin typeface="+mn-lt"/>
                <a:ea typeface="+mn-ea"/>
                <a:cs typeface="+mn-cs"/>
              </a:rPr>
              <a:t>ADEPT</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Autonomous Decentralized Peer-to-Peer Telemetry</a:t>
            </a:r>
            <a:r>
              <a:rPr kumimoji="1" lang="ja-JP" altLang="ja-JP" sz="1200" kern="1200" dirty="0" smtClean="0">
                <a:solidFill>
                  <a:schemeClr val="tx1"/>
                </a:solidFill>
                <a:effectLst/>
                <a:latin typeface="+mn-lt"/>
                <a:ea typeface="+mn-ea"/>
                <a:cs typeface="+mn-cs"/>
              </a:rPr>
              <a:t>）」にブロックチェーンの技術を適用するなどの取り組みが始まっています。</a:t>
            </a:r>
          </a:p>
          <a:p>
            <a:r>
              <a:rPr kumimoji="1" lang="ja-JP" altLang="ja-JP" sz="1200" kern="1200" dirty="0" smtClean="0">
                <a:solidFill>
                  <a:schemeClr val="tx1"/>
                </a:solidFill>
                <a:effectLst/>
                <a:latin typeface="+mn-lt"/>
                <a:ea typeface="+mn-ea"/>
                <a:cs typeface="+mn-cs"/>
              </a:rPr>
              <a:t>このようにブロックチェーン技術は、実用に向けた様々な取り組みが積極的にすすめられており、今後ますます注目されるようになってゆくでしょう。</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103</a:t>
            </a:fld>
            <a:endParaRPr kumimoji="1" lang="ja-JP" altLang="en-US"/>
          </a:p>
        </p:txBody>
      </p:sp>
    </p:spTree>
    <p:extLst>
      <p:ext uri="{BB962C8B-B14F-4D97-AF65-F5344CB8AC3E}">
        <p14:creationId xmlns:p14="http://schemas.microsoft.com/office/powerpoint/2010/main" val="19054924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枚でわかる多層防衛</a:t>
            </a:r>
          </a:p>
          <a:p>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システムは、その適用範囲を拡大すると同時にセキュリティ侵害の危険性を高めてしまいました。また、技術の進化は、攻撃の技術をも進化させ、その対策を難しくしています。</a:t>
            </a:r>
          </a:p>
          <a:p>
            <a:r>
              <a:rPr kumimoji="1" lang="ja-JP" altLang="ja-JP" sz="1200" kern="1200" dirty="0">
                <a:solidFill>
                  <a:schemeClr val="tx1"/>
                </a:solidFill>
                <a:effectLst/>
                <a:latin typeface="+mn-lt"/>
                <a:ea typeface="+mn-ea"/>
                <a:cs typeface="+mn-cs"/>
              </a:rPr>
              <a:t>例えば、</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がウイルスに感染して情報が漏洩してしまうことを想定した場合、ウイルス対策ソフトを導入して</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自体のセキュリティを強化することが行われます。しかし、ウイルス対策ソフトをくぐり抜ける高度な攻撃を受けてしまえば、被害はシステム資源全体に及ぶ危険性もあります。</a:t>
            </a:r>
          </a:p>
          <a:p>
            <a:r>
              <a:rPr kumimoji="1" lang="ja-JP" altLang="ja-JP" sz="1200" kern="1200" dirty="0">
                <a:solidFill>
                  <a:schemeClr val="tx1"/>
                </a:solidFill>
                <a:effectLst/>
                <a:latin typeface="+mn-lt"/>
                <a:ea typeface="+mn-ea"/>
                <a:cs typeface="+mn-cs"/>
              </a:rPr>
              <a:t>このような事態に対処する手段として「多層防御」という考え方が生まれました。</a:t>
            </a:r>
          </a:p>
          <a:p>
            <a:r>
              <a:rPr kumimoji="1" lang="ja-JP" altLang="ja-JP" sz="1200" kern="1200" dirty="0">
                <a:solidFill>
                  <a:schemeClr val="tx1"/>
                </a:solidFill>
                <a:effectLst/>
                <a:latin typeface="+mn-lt"/>
                <a:ea typeface="+mn-ea"/>
                <a:cs typeface="+mn-cs"/>
              </a:rPr>
              <a:t>多層防御とは、</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自体のセキュリティ対策だけではなく、ネットワークやサーバーなど、</a:t>
            </a:r>
            <a:r>
              <a:rPr kumimoji="1" lang="en-US" altLang="ja-JP" sz="1200" kern="1200" dirty="0">
                <a:solidFill>
                  <a:schemeClr val="tx1"/>
                </a:solidFill>
                <a:effectLst/>
                <a:latin typeface="+mn-lt"/>
                <a:ea typeface="+mn-ea"/>
                <a:cs typeface="+mn-cs"/>
              </a:rPr>
              <a:t>PC</a:t>
            </a:r>
            <a:r>
              <a:rPr kumimoji="1" lang="ja-JP" altLang="ja-JP" sz="1200" kern="1200" dirty="0">
                <a:solidFill>
                  <a:schemeClr val="tx1"/>
                </a:solidFill>
                <a:effectLst/>
                <a:latin typeface="+mn-lt"/>
                <a:ea typeface="+mn-ea"/>
                <a:cs typeface="+mn-cs"/>
              </a:rPr>
              <a:t>にウイルスが侵入する経路をも考え、その経路上でも対策を施し、</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システム全体のセキュリティ強度を向上させようというものです。それは、単に技術的な対策に留まるものではなく、運用方法や操作方法、ビジネス・プロセスや戦略まで含んだ広範な取り組みです。</a:t>
            </a:r>
          </a:p>
          <a:p>
            <a:r>
              <a:rPr kumimoji="1" lang="ja-JP" altLang="ja-JP" sz="1200" kern="1200" dirty="0">
                <a:solidFill>
                  <a:schemeClr val="tx1"/>
                </a:solidFill>
                <a:effectLst/>
                <a:latin typeface="+mn-lt"/>
                <a:ea typeface="+mn-ea"/>
                <a:cs typeface="+mn-cs"/>
              </a:rPr>
              <a:t>例えば、ウイルス対策ソフトが破られてもネットワークで防ぎ、それが突破されてもサーバーで防ぐといったように、幾重にも防御を施し、システム全体でセキュリティ侵害を防ぐことができます。また、対策を多層にすることで、セキュリティ侵害に手間をかけさせ時間を稼ぐことで、事態を発見しやすくすることも可能になります。</a:t>
            </a:r>
          </a:p>
          <a:p>
            <a:r>
              <a:rPr kumimoji="1" lang="ja-JP" altLang="ja-JP" sz="1200" kern="1200" dirty="0">
                <a:solidFill>
                  <a:schemeClr val="tx1"/>
                </a:solidFill>
                <a:effectLst/>
                <a:latin typeface="+mn-lt"/>
                <a:ea typeface="+mn-ea"/>
                <a:cs typeface="+mn-cs"/>
              </a:rPr>
              <a:t>技術面の対策としては、</a:t>
            </a:r>
            <a:r>
              <a:rPr kumimoji="1" lang="en-US" altLang="ja-JP" sz="1200" kern="1200" dirty="0">
                <a:solidFill>
                  <a:schemeClr val="tx1"/>
                </a:solidFill>
                <a:effectLst/>
                <a:latin typeface="+mn-lt"/>
                <a:ea typeface="+mn-ea"/>
                <a:cs typeface="+mn-cs"/>
              </a:rPr>
              <a:t>ID</a:t>
            </a:r>
            <a:r>
              <a:rPr kumimoji="1" lang="ja-JP" altLang="ja-JP" sz="1200" kern="1200" dirty="0">
                <a:solidFill>
                  <a:schemeClr val="tx1"/>
                </a:solidFill>
                <a:effectLst/>
                <a:latin typeface="+mn-lt"/>
                <a:ea typeface="+mn-ea"/>
                <a:cs typeface="+mn-cs"/>
              </a:rPr>
              <a:t>やバスワードを認証したり、許可された使われ方をしていない端末を遮断したりと言った「認証対策」、ウイルス対策ソフトの導入、セキュリティ更新プログラムの適用、不正なプログラムの起動防止、不正な通信の禁止、盗難・紛失による情報漏洩防止といった「デバイス対策」、暗号化などの「データ対策」が挙げられます。</a:t>
            </a:r>
          </a:p>
          <a:p>
            <a:r>
              <a:rPr kumimoji="1" lang="ja-JP" altLang="ja-JP" sz="1200" kern="1200" dirty="0">
                <a:solidFill>
                  <a:schemeClr val="tx1"/>
                </a:solidFill>
                <a:effectLst/>
                <a:latin typeface="+mn-lt"/>
                <a:ea typeface="+mn-ea"/>
                <a:cs typeface="+mn-cs"/>
              </a:rPr>
              <a:t>もちろん、このような技術的な対策だけでは完璧ではありません。セキュリティを侵害する技術は、日々進化し攻撃力を増しています。また、スマートフォンやタブレットは、ビジネスの現場でこれまでにも増して使われるようになり、</a:t>
            </a:r>
            <a:r>
              <a:rPr kumimoji="1" lang="en-US" altLang="ja-JP" sz="1200" kern="1200" dirty="0">
                <a:solidFill>
                  <a:schemeClr val="tx1"/>
                </a:solidFill>
                <a:effectLst/>
                <a:latin typeface="+mn-lt"/>
                <a:ea typeface="+mn-ea"/>
                <a:cs typeface="+mn-cs"/>
              </a:rPr>
              <a:t>BYOD</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Bring Your Own Device</a:t>
            </a:r>
            <a:r>
              <a:rPr kumimoji="1" lang="ja-JP" altLang="ja-JP" sz="1200" kern="1200" dirty="0">
                <a:solidFill>
                  <a:schemeClr val="tx1"/>
                </a:solidFill>
                <a:effectLst/>
                <a:latin typeface="+mn-lt"/>
                <a:ea typeface="+mn-ea"/>
                <a:cs typeface="+mn-cs"/>
              </a:rPr>
              <a:t>：個人のデバイスを業務目的で使用すること）も普及し、対策すべきリスクも高まります。</a:t>
            </a:r>
          </a:p>
          <a:p>
            <a:r>
              <a:rPr kumimoji="1" lang="ja-JP" altLang="ja-JP" sz="1200" kern="1200" dirty="0">
                <a:solidFill>
                  <a:schemeClr val="tx1"/>
                </a:solidFill>
                <a:effectLst/>
                <a:latin typeface="+mn-lt"/>
                <a:ea typeface="+mn-ea"/>
                <a:cs typeface="+mn-cs"/>
              </a:rPr>
              <a:t>これに対処するには、技術面に頼るだけではなく、事故や外部からの侵害を招かないための業務手順を整備することや、事故や侵害が起きてもすぐに気付くことがでる体制や手順を整えること、事故や侵害が起きたときの対策を予め準備しておくなどなどの総合的な対策が、重要になり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104</a:t>
            </a:fld>
            <a:endParaRPr kumimoji="1" lang="ja-JP" altLang="en-US"/>
          </a:p>
        </p:txBody>
      </p:sp>
    </p:spTree>
    <p:extLst>
      <p:ext uri="{BB962C8B-B14F-4D97-AF65-F5344CB8AC3E}">
        <p14:creationId xmlns:p14="http://schemas.microsoft.com/office/powerpoint/2010/main" val="1654855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a:t>
            </a:r>
            <a:r>
              <a:rPr kumimoji="1" lang="en-US" altLang="ja-JP" sz="1200" kern="1200" dirty="0">
                <a:solidFill>
                  <a:schemeClr val="tx1"/>
                </a:solidFill>
                <a:effectLst/>
                <a:latin typeface="+mn-lt"/>
                <a:ea typeface="+mn-ea"/>
                <a:cs typeface="+mn-cs"/>
              </a:rPr>
              <a:t>CSIRT</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標的型攻撃」や「リスト型攻撃」などのサイバー攻撃は、巧妙化の度合いを増しています。そのため、どんなに堅牢に防御しても、セキュリティ事故（セキュリティ・インシデント）を完全に防ぐことはできません。そこで、「インシデントは必ず起きるもの」という前提で、対応体制を構築し、備えておくことが求められています。このような情報セキュリティ対応の中核を担うのが</a:t>
            </a:r>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Computer Security Incident Response Team</a:t>
            </a:r>
            <a:r>
              <a:rPr kumimoji="1" lang="ja-JP" altLang="ja-JP" sz="1200" kern="1200" dirty="0">
                <a:solidFill>
                  <a:schemeClr val="tx1"/>
                </a:solidFill>
                <a:effectLst/>
                <a:latin typeface="+mn-lt"/>
                <a:ea typeface="+mn-ea"/>
                <a:cs typeface="+mn-cs"/>
              </a:rPr>
              <a:t>）です。</a:t>
            </a:r>
          </a:p>
          <a:p>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は、自社へのサイバー攻撃を検知し、セキュリティ事故が発生すれば直ちに緊急対応します。インシデントに対応する「火消し役」と考えるとわかりやすいかもしれません。主な役割は、次３点です。</a:t>
            </a:r>
          </a:p>
          <a:p>
            <a:r>
              <a:rPr kumimoji="1" lang="ja-JP" altLang="ja-JP" sz="1200" kern="1200" dirty="0">
                <a:solidFill>
                  <a:schemeClr val="tx1"/>
                </a:solidFill>
                <a:effectLst/>
                <a:latin typeface="+mn-lt"/>
                <a:ea typeface="+mn-ea"/>
                <a:cs typeface="+mn-cs"/>
              </a:rPr>
              <a:t>社内対応：セキュリティ情報の提供や指示・命令系統の整備・管理</a:t>
            </a:r>
          </a:p>
          <a:p>
            <a:r>
              <a:rPr kumimoji="1" lang="ja-JP" altLang="ja-JP" sz="1200" kern="1200" dirty="0">
                <a:solidFill>
                  <a:schemeClr val="tx1"/>
                </a:solidFill>
                <a:effectLst/>
                <a:latin typeface="+mn-lt"/>
                <a:ea typeface="+mn-ea"/>
                <a:cs typeface="+mn-cs"/>
              </a:rPr>
              <a:t>社外対応：社外からの問い合わせやインシデント情報についての統一した対外窓口（</a:t>
            </a:r>
            <a:r>
              <a:rPr kumimoji="1" lang="en-US" altLang="ja-JP" sz="1200" kern="1200" dirty="0">
                <a:solidFill>
                  <a:schemeClr val="tx1"/>
                </a:solidFill>
                <a:effectLst/>
                <a:latin typeface="+mn-lt"/>
                <a:ea typeface="+mn-ea"/>
                <a:cs typeface="+mn-cs"/>
              </a:rPr>
              <a:t>POC : Point of Contact</a:t>
            </a:r>
            <a:r>
              <a:rPr kumimoji="1" lang="ja-JP" altLang="ja-JP" sz="1200" kern="1200" dirty="0">
                <a:solidFill>
                  <a:schemeClr val="tx1"/>
                </a:solidFill>
                <a:effectLst/>
                <a:latin typeface="+mn-lt"/>
                <a:ea typeface="+mn-ea"/>
                <a:cs typeface="+mn-cs"/>
              </a:rPr>
              <a:t>）</a:t>
            </a:r>
          </a:p>
          <a:p>
            <a:r>
              <a:rPr kumimoji="1" lang="ja-JP" altLang="ja-JP" sz="1200" kern="1200" dirty="0">
                <a:solidFill>
                  <a:schemeClr val="tx1"/>
                </a:solidFill>
                <a:effectLst/>
                <a:latin typeface="+mn-lt"/>
                <a:ea typeface="+mn-ea"/>
                <a:cs typeface="+mn-cs"/>
              </a:rPr>
              <a:t>情報連携：外部のセキュリティ組織や他社の</a:t>
            </a:r>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と連携し、セキュリティに関する情報を共有</a:t>
            </a:r>
          </a:p>
          <a:p>
            <a:r>
              <a:rPr kumimoji="1" lang="ja-JP" altLang="ja-JP" sz="1200" kern="1200" dirty="0">
                <a:solidFill>
                  <a:schemeClr val="tx1"/>
                </a:solidFill>
                <a:effectLst/>
                <a:latin typeface="+mn-lt"/>
                <a:ea typeface="+mn-ea"/>
                <a:cs typeface="+mn-cs"/>
              </a:rPr>
              <a:t>インシデントに対抗するためには、セキュリティ対策を施したシステムの構築や運用管理、セキュリティに関する啓蒙活動や制度上の整備などが不可欠です。しかし、対策に完全はあり得ません。そのために、インシデントが発生すれば、直ちにそれを検知し対策を講じる体制として</a:t>
            </a:r>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が必要になるのです。</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は、恒常的な部門として組織されることもあります。しかし、そのための要員やスキルを維持し続けることは容易なことではありません。そこで、必要に応じて招集される組織する場合もあります。前者は、「消防署」であり、後者は「消防団」のような組織に例えるとわかりやすいかもしれません。</a:t>
            </a:r>
          </a:p>
          <a:p>
            <a:r>
              <a:rPr kumimoji="1" lang="ja-JP" altLang="ja-JP" sz="1200" kern="1200" dirty="0">
                <a:solidFill>
                  <a:schemeClr val="tx1"/>
                </a:solidFill>
                <a:effectLst/>
                <a:latin typeface="+mn-lt"/>
                <a:ea typeface="+mn-ea"/>
                <a:cs typeface="+mn-cs"/>
              </a:rPr>
              <a:t>また、社内の要員だけでは、日々高度化、巧妙化するサイバー攻撃に対抗することは困難です。そこで、セキュリティ対策を専門とする企業や、セキュリティ情報を共有、あるいは、支援してくれる外部組織との連携も必要です。</a:t>
            </a:r>
          </a:p>
          <a:p>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の歴史は古く、インターネット黎明期の</a:t>
            </a:r>
            <a:r>
              <a:rPr kumimoji="1" lang="en-US" altLang="ja-JP" sz="1200" kern="1200" dirty="0">
                <a:solidFill>
                  <a:schemeClr val="tx1"/>
                </a:solidFill>
                <a:effectLst/>
                <a:latin typeface="+mn-lt"/>
                <a:ea typeface="+mn-ea"/>
                <a:cs typeface="+mn-cs"/>
              </a:rPr>
              <a:t>1988</a:t>
            </a:r>
            <a:r>
              <a:rPr kumimoji="1" lang="ja-JP" altLang="ja-JP" sz="1200" kern="1200" dirty="0">
                <a:solidFill>
                  <a:schemeClr val="tx1"/>
                </a:solidFill>
                <a:effectLst/>
                <a:latin typeface="+mn-lt"/>
                <a:ea typeface="+mn-ea"/>
                <a:cs typeface="+mn-cs"/>
              </a:rPr>
              <a:t>年、アメリカで甚大な被害を与えたマルウエア「</a:t>
            </a:r>
            <a:r>
              <a:rPr kumimoji="1" lang="en-US" altLang="ja-JP" sz="1200" kern="1200" dirty="0">
                <a:solidFill>
                  <a:schemeClr val="tx1"/>
                </a:solidFill>
                <a:effectLst/>
                <a:latin typeface="+mn-lt"/>
                <a:ea typeface="+mn-ea"/>
                <a:cs typeface="+mn-cs"/>
              </a:rPr>
              <a:t>Morris worm</a:t>
            </a:r>
            <a:r>
              <a:rPr kumimoji="1" lang="ja-JP" altLang="ja-JP" sz="1200" b="1"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対策のため、情報共有や組織間で連携する必要性が高まり、その連絡調整を担う組織として「</a:t>
            </a:r>
            <a:r>
              <a:rPr kumimoji="1" lang="en-US" altLang="ja-JP" sz="1200" kern="1200" dirty="0">
                <a:solidFill>
                  <a:schemeClr val="tx1"/>
                </a:solidFill>
                <a:effectLst/>
                <a:latin typeface="+mn-lt"/>
                <a:ea typeface="+mn-ea"/>
                <a:cs typeface="+mn-cs"/>
              </a:rPr>
              <a:t>CERT/CC</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Computer Emergency Response Team / Coordination Center</a:t>
            </a:r>
            <a:r>
              <a:rPr kumimoji="1" lang="ja-JP" altLang="ja-JP" sz="1200" kern="1200" dirty="0">
                <a:solidFill>
                  <a:schemeClr val="tx1"/>
                </a:solidFill>
                <a:effectLst/>
                <a:latin typeface="+mn-lt"/>
                <a:ea typeface="+mn-ea"/>
                <a:cs typeface="+mn-cs"/>
              </a:rPr>
              <a:t>）」という組織が、米カーネギーメロン大学内に設置されました。これが世界で最初の</a:t>
            </a:r>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と言われています。</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その後、世界各国で同様の</a:t>
            </a:r>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が作られるようになり、各国の</a:t>
            </a:r>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をまとめ、他国との情報の収集や共有を行うための世界的な非営利組織</a:t>
            </a:r>
            <a:r>
              <a:rPr kumimoji="1" lang="en-US" altLang="ja-JP" sz="1200" kern="1200" dirty="0">
                <a:solidFill>
                  <a:schemeClr val="tx1"/>
                </a:solidFill>
                <a:effectLst/>
                <a:latin typeface="+mn-lt"/>
                <a:ea typeface="+mn-ea"/>
                <a:cs typeface="+mn-cs"/>
              </a:rPr>
              <a:t>FIRST</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Forum of Incident Response and Security Teams</a:t>
            </a:r>
            <a:r>
              <a:rPr kumimoji="1" lang="ja-JP" altLang="ja-JP" sz="1200" kern="1200" dirty="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年に設立されました。</a:t>
            </a:r>
            <a:r>
              <a:rPr kumimoji="1" lang="en-US" altLang="ja-JP" sz="1200" kern="1200" dirty="0">
                <a:solidFill>
                  <a:schemeClr val="tx1"/>
                </a:solidFill>
                <a:effectLst/>
                <a:latin typeface="+mn-lt"/>
                <a:ea typeface="+mn-ea"/>
                <a:cs typeface="+mn-cs"/>
              </a:rPr>
              <a:t>1996</a:t>
            </a:r>
            <a:r>
              <a:rPr kumimoji="1" lang="ja-JP" altLang="ja-JP" sz="1200" kern="1200" dirty="0">
                <a:solidFill>
                  <a:schemeClr val="tx1"/>
                </a:solidFill>
                <a:effectLst/>
                <a:latin typeface="+mn-lt"/>
                <a:ea typeface="+mn-ea"/>
                <a:cs typeface="+mn-cs"/>
              </a:rPr>
              <a:t>年、我が国でも「</a:t>
            </a:r>
            <a:r>
              <a:rPr kumimoji="1" lang="en-US" altLang="ja-JP" sz="1200" kern="1200" dirty="0">
                <a:solidFill>
                  <a:schemeClr val="tx1"/>
                </a:solidFill>
                <a:effectLst/>
                <a:latin typeface="+mn-lt"/>
                <a:ea typeface="+mn-ea"/>
                <a:cs typeface="+mn-cs"/>
              </a:rPr>
              <a:t>JPCERT/CC</a:t>
            </a:r>
            <a:r>
              <a:rPr kumimoji="1" lang="ja-JP" altLang="ja-JP" sz="1200" kern="1200" dirty="0">
                <a:solidFill>
                  <a:schemeClr val="tx1"/>
                </a:solidFill>
                <a:effectLst/>
                <a:latin typeface="+mn-lt"/>
                <a:ea typeface="+mn-ea"/>
                <a:cs typeface="+mn-cs"/>
              </a:rPr>
              <a:t>」という組織が設立され、インシデント情報の共有、対策の研究やガイドラインの作成、取り組みについての啓蒙などが行われています。</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セキュリティ・インシデントは、増え続けています。この現実から逃れる術はありません。この事態に対応するために、企業は</a:t>
            </a:r>
            <a:r>
              <a:rPr kumimoji="1" lang="en-US" altLang="ja-JP" sz="1200" kern="1200" dirty="0">
                <a:solidFill>
                  <a:schemeClr val="tx1"/>
                </a:solidFill>
                <a:effectLst/>
                <a:latin typeface="+mn-lt"/>
                <a:ea typeface="+mn-ea"/>
                <a:cs typeface="+mn-cs"/>
              </a:rPr>
              <a:t>CSIRT</a:t>
            </a:r>
            <a:r>
              <a:rPr kumimoji="1" lang="ja-JP" altLang="ja-JP" sz="1200" kern="1200" dirty="0">
                <a:solidFill>
                  <a:schemeClr val="tx1"/>
                </a:solidFill>
                <a:effectLst/>
                <a:latin typeface="+mn-lt"/>
                <a:ea typeface="+mn-ea"/>
                <a:cs typeface="+mn-cs"/>
              </a:rPr>
              <a:t>を設置し、適切に機能させることで、例えインシデントが発生しても被害を最小限に食い止め、再発防止にも貢献することが、求められているのです。</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105</a:t>
            </a:fld>
            <a:endParaRPr kumimoji="1" lang="ja-JP" altLang="en-US"/>
          </a:p>
        </p:txBody>
      </p:sp>
    </p:spTree>
    <p:extLst>
      <p:ext uri="{BB962C8B-B14F-4D97-AF65-F5344CB8AC3E}">
        <p14:creationId xmlns:p14="http://schemas.microsoft.com/office/powerpoint/2010/main" val="16978219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ビジネス環境は不確実性を増し、変化のスピードは加速しています。ビジネスはこの変化に柔軟・迅速に対応できなくてはなりません。そんな変化への即応力こそが、強い経営基盤となるのです。</a:t>
            </a:r>
          </a:p>
          <a:p>
            <a:r>
              <a:rPr kumimoji="1" lang="ja-JP" altLang="ja-JP" sz="1200" kern="1200" dirty="0">
                <a:solidFill>
                  <a:schemeClr val="tx1"/>
                </a:solidFill>
                <a:effectLst/>
                <a:latin typeface="+mn-lt"/>
                <a:ea typeface="+mn-ea"/>
                <a:cs typeface="+mn-cs"/>
              </a:rPr>
              <a:t>そんなビジネスは、</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との一体化がすすんでいます。もはや</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は、ビジネス・プロセスを支える基盤として欠かすことのできない存在です。もし</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が使えなければ、ビジネス活動が大混乱に陥り、業務が停止してしまうかもしれません。また、</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を武器にビジネスを差別化する「デジタル・ビジネス」への取り組みも拡大しています。そうなると、ビジネス環境の変化に、柔軟・迅速に対応するためには、</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もまた、同じスピードで対応できなければなりません。</a:t>
            </a:r>
          </a:p>
          <a:p>
            <a:r>
              <a:rPr kumimoji="1" lang="ja-JP" altLang="ja-JP" sz="1200" kern="1200" dirty="0">
                <a:solidFill>
                  <a:schemeClr val="tx1"/>
                </a:solidFill>
                <a:effectLst/>
                <a:latin typeface="+mn-lt"/>
                <a:ea typeface="+mn-ea"/>
                <a:cs typeface="+mn-cs"/>
              </a:rPr>
              <a:t>このような状況にあって、</a:t>
            </a:r>
          </a:p>
          <a:p>
            <a:pPr lvl="0"/>
            <a:r>
              <a:rPr kumimoji="1" lang="ja-JP" altLang="ja-JP" sz="1200" kern="1200" dirty="0">
                <a:solidFill>
                  <a:schemeClr val="tx1"/>
                </a:solidFill>
                <a:effectLst/>
                <a:latin typeface="+mn-lt"/>
                <a:ea typeface="+mn-ea"/>
                <a:cs typeface="+mn-cs"/>
              </a:rPr>
              <a:t>時間をかけて業務要件を定義し、仕様を固める。</a:t>
            </a:r>
          </a:p>
          <a:p>
            <a:pPr lvl="0"/>
            <a:r>
              <a:rPr kumimoji="1" lang="ja-JP" altLang="ja-JP" sz="1200" kern="1200" dirty="0">
                <a:solidFill>
                  <a:schemeClr val="tx1"/>
                </a:solidFill>
                <a:effectLst/>
                <a:latin typeface="+mn-lt"/>
                <a:ea typeface="+mn-ea"/>
                <a:cs typeface="+mn-cs"/>
              </a:rPr>
              <a:t>工数と見積金額で競合させて業者を選定する。</a:t>
            </a:r>
          </a:p>
          <a:p>
            <a:pPr lvl="0"/>
            <a:r>
              <a:rPr kumimoji="1" lang="ja-JP" altLang="ja-JP" sz="1200" kern="1200" dirty="0">
                <a:solidFill>
                  <a:schemeClr val="tx1"/>
                </a:solidFill>
                <a:effectLst/>
                <a:latin typeface="+mn-lt"/>
                <a:ea typeface="+mn-ea"/>
                <a:cs typeface="+mn-cs"/>
              </a:rPr>
              <a:t>仕様凍結し、その仕様書に従ってコーディングとテストを行う。</a:t>
            </a:r>
          </a:p>
          <a:p>
            <a:pPr lvl="0"/>
            <a:r>
              <a:rPr kumimoji="1" lang="ja-JP" altLang="ja-JP" sz="1200" kern="1200" dirty="0">
                <a:solidFill>
                  <a:schemeClr val="tx1"/>
                </a:solidFill>
                <a:effectLst/>
                <a:latin typeface="+mn-lt"/>
                <a:ea typeface="+mn-ea"/>
                <a:cs typeface="+mn-cs"/>
              </a:rPr>
              <a:t>数ヶ月を経て、ユーザーにリリースし、改修箇所・追加機能を洗い出す。</a:t>
            </a:r>
          </a:p>
          <a:p>
            <a:pPr lvl="0"/>
            <a:r>
              <a:rPr kumimoji="1" lang="ja-JP" altLang="ja-JP" sz="1200" kern="1200" dirty="0">
                <a:solidFill>
                  <a:schemeClr val="tx1"/>
                </a:solidFill>
                <a:effectLst/>
                <a:latin typeface="+mn-lt"/>
                <a:ea typeface="+mn-ea"/>
                <a:cs typeface="+mn-cs"/>
              </a:rPr>
              <a:t>改修作業や機能の追加、変更のために作業する。</a:t>
            </a:r>
          </a:p>
          <a:p>
            <a:pPr lvl="0"/>
            <a:r>
              <a:rPr kumimoji="1" lang="ja-JP" altLang="ja-JP" sz="1200" kern="1200" dirty="0">
                <a:solidFill>
                  <a:schemeClr val="tx1"/>
                </a:solidFill>
                <a:effectLst/>
                <a:latin typeface="+mn-lt"/>
                <a:ea typeface="+mn-ea"/>
                <a:cs typeface="+mn-cs"/>
              </a:rPr>
              <a:t>インフラや実行環境を、アプリケーションに合わせて構築・調整する。</a:t>
            </a:r>
          </a:p>
          <a:p>
            <a:pPr lvl="0"/>
            <a:r>
              <a:rPr kumimoji="1" lang="ja-JP" altLang="ja-JP" sz="1200" kern="1200" dirty="0">
                <a:solidFill>
                  <a:schemeClr val="tx1"/>
                </a:solidFill>
                <a:effectLst/>
                <a:latin typeface="+mn-lt"/>
                <a:ea typeface="+mn-ea"/>
                <a:cs typeface="+mn-cs"/>
              </a:rPr>
              <a:t>十分なテストを行った後、ユーザーにリリースする。</a:t>
            </a:r>
          </a:p>
          <a:p>
            <a:r>
              <a:rPr kumimoji="1" lang="ja-JP" altLang="ja-JP" sz="1200" kern="1200" dirty="0">
                <a:solidFill>
                  <a:schemeClr val="tx1"/>
                </a:solidFill>
                <a:effectLst/>
                <a:latin typeface="+mn-lt"/>
                <a:ea typeface="+mn-ea"/>
                <a:cs typeface="+mn-cs"/>
              </a:rPr>
              <a:t>こんなやり方で、加速するビジネス・スピードに対応することはできないのです。</a:t>
            </a:r>
          </a:p>
          <a:p>
            <a:r>
              <a:rPr kumimoji="1" lang="ja-JP" altLang="ja-JP" sz="1200" kern="1200" dirty="0">
                <a:solidFill>
                  <a:schemeClr val="tx1"/>
                </a:solidFill>
                <a:effectLst/>
                <a:latin typeface="+mn-lt"/>
                <a:ea typeface="+mn-ea"/>
                <a:cs typeface="+mn-cs"/>
              </a:rPr>
              <a:t>ビジネス・スピードが緩やかだった時代は、このようなやり方でも対応できました。しかし、ビジネス・スピードが加速し、日々めまぐるしく変化するいま、業務要件も日々変わってしまいます。あるいは、業務要件も決まらない先に、開発を先行しなければならないこともあります。さらに、インフラやプラットフォームの仕様をアプリケーションに合わせて決定し、調達、構築していては、開発途中でアプリケーションの仕様が変わっても対応できません。もはや従来までのやり方では、いまのビジネス・スピードに対応できないのです。</a:t>
            </a:r>
          </a:p>
          <a:p>
            <a:r>
              <a:rPr kumimoji="1" lang="ja-JP" altLang="ja-JP" sz="1200" kern="1200" dirty="0">
                <a:solidFill>
                  <a:schemeClr val="tx1"/>
                </a:solidFill>
                <a:effectLst/>
                <a:latin typeface="+mn-lt"/>
                <a:ea typeface="+mn-ea"/>
                <a:cs typeface="+mn-cs"/>
              </a:rPr>
              <a:t>「仕様書や手順に従い情報システムを開発・運用することではなく、情報システムを使ってビジネスの成果に直接貢献する」</a:t>
            </a:r>
          </a:p>
          <a:p>
            <a:r>
              <a:rPr kumimoji="1" lang="ja-JP" altLang="ja-JP" sz="1200" kern="1200" dirty="0">
                <a:solidFill>
                  <a:schemeClr val="tx1"/>
                </a:solidFill>
                <a:effectLst/>
                <a:latin typeface="+mn-lt"/>
                <a:ea typeface="+mn-ea"/>
                <a:cs typeface="+mn-cs"/>
              </a:rPr>
              <a:t>そんな取り組みが求められています。そのためには、次の３つの条件を満たさなくてはなりません。</a:t>
            </a:r>
          </a:p>
          <a:p>
            <a:pPr lvl="0"/>
            <a:r>
              <a:rPr kumimoji="1" lang="ja-JP" altLang="ja-JP" sz="1200" kern="1200" dirty="0">
                <a:solidFill>
                  <a:schemeClr val="tx1"/>
                </a:solidFill>
                <a:effectLst/>
                <a:latin typeface="+mn-lt"/>
                <a:ea typeface="+mn-ea"/>
                <a:cs typeface="+mn-cs"/>
              </a:rPr>
              <a:t>ビジネス・ニーズに迅速に対応でき、その変更にも柔軟に対応できること。</a:t>
            </a:r>
          </a:p>
          <a:p>
            <a:pPr lvl="0"/>
            <a:r>
              <a:rPr kumimoji="1" lang="ja-JP" altLang="ja-JP" sz="1200" kern="1200" dirty="0">
                <a:solidFill>
                  <a:schemeClr val="tx1"/>
                </a:solidFill>
                <a:effectLst/>
                <a:latin typeface="+mn-lt"/>
                <a:ea typeface="+mn-ea"/>
                <a:cs typeface="+mn-cs"/>
              </a:rPr>
              <a:t>アプリケーションでの変更を、直ちに本番環境に反映できること。</a:t>
            </a:r>
          </a:p>
          <a:p>
            <a:pPr lvl="0"/>
            <a:r>
              <a:rPr kumimoji="1" lang="ja-JP" altLang="ja-JP" sz="1200" kern="1200" dirty="0">
                <a:solidFill>
                  <a:schemeClr val="tx1"/>
                </a:solidFill>
                <a:effectLst/>
                <a:latin typeface="+mn-lt"/>
                <a:ea typeface="+mn-ea"/>
                <a:cs typeface="+mn-cs"/>
              </a:rPr>
              <a:t>予期せぬ負荷の増大や縮小に直ちに対応できること。</a:t>
            </a:r>
          </a:p>
          <a:p>
            <a:r>
              <a:rPr kumimoji="1" lang="ja-JP" altLang="ja-JP" sz="1200" kern="1200" dirty="0">
                <a:solidFill>
                  <a:schemeClr val="tx1"/>
                </a:solidFill>
                <a:effectLst/>
                <a:latin typeface="+mn-lt"/>
                <a:ea typeface="+mn-ea"/>
                <a:cs typeface="+mn-cs"/>
              </a:rPr>
              <a:t>この条件を満たすために、次のような取り組みが始まっています。</a:t>
            </a:r>
          </a:p>
          <a:p>
            <a:r>
              <a:rPr kumimoji="1" lang="ja-JP" altLang="ja-JP" sz="1200" kern="1200" dirty="0">
                <a:solidFill>
                  <a:schemeClr val="tx1"/>
                </a:solidFill>
                <a:effectLst/>
                <a:latin typeface="+mn-lt"/>
                <a:ea typeface="+mn-ea"/>
                <a:cs typeface="+mn-cs"/>
              </a:rPr>
              <a:t>■アプリケーション開発・変更に迅速に対応するアジャイル開発</a:t>
            </a:r>
          </a:p>
          <a:p>
            <a:r>
              <a:rPr kumimoji="1" lang="ja-JP" altLang="ja-JP" sz="1200" kern="1200" dirty="0">
                <a:solidFill>
                  <a:schemeClr val="tx1"/>
                </a:solidFill>
                <a:effectLst/>
                <a:latin typeface="+mn-lt"/>
                <a:ea typeface="+mn-ea"/>
                <a:cs typeface="+mn-cs"/>
              </a:rPr>
              <a:t>アジャイル開発が生まれるきっかけは、</a:t>
            </a:r>
            <a:r>
              <a:rPr kumimoji="1" lang="en-US" altLang="ja-JP" sz="1200" kern="1200" dirty="0">
                <a:solidFill>
                  <a:schemeClr val="tx1"/>
                </a:solidFill>
                <a:effectLst/>
                <a:latin typeface="+mn-lt"/>
                <a:ea typeface="+mn-ea"/>
                <a:cs typeface="+mn-cs"/>
              </a:rPr>
              <a:t>1986</a:t>
            </a:r>
            <a:r>
              <a:rPr kumimoji="1" lang="ja-JP" altLang="ja-JP" sz="1200" kern="1200" dirty="0">
                <a:solidFill>
                  <a:schemeClr val="tx1"/>
                </a:solidFill>
                <a:effectLst/>
                <a:latin typeface="+mn-lt"/>
                <a:ea typeface="+mn-ea"/>
                <a:cs typeface="+mn-cs"/>
              </a:rPr>
              <a:t>年に経営学者である野中郁次郎と竹内弘高が、日本の製造業の高い効率と品質を研究した論文をハーバード・ビジネスレビュー誌に掲載したことにあります。それを読んだジェフ・サザーランド（</a:t>
            </a:r>
            <a:r>
              <a:rPr kumimoji="1" lang="en-US" altLang="ja-JP" sz="1200" kern="1200" dirty="0">
                <a:solidFill>
                  <a:schemeClr val="tx1"/>
                </a:solidFill>
                <a:effectLst/>
                <a:latin typeface="+mn-lt"/>
                <a:ea typeface="+mn-ea"/>
                <a:cs typeface="+mn-cs"/>
              </a:rPr>
              <a:t>Jeff Sutherland</a:t>
            </a:r>
            <a:r>
              <a:rPr kumimoji="1" lang="ja-JP" altLang="ja-JP" sz="1200" kern="1200" dirty="0">
                <a:solidFill>
                  <a:schemeClr val="tx1"/>
                </a:solidFill>
                <a:effectLst/>
                <a:latin typeface="+mn-lt"/>
                <a:ea typeface="+mn-ea"/>
                <a:cs typeface="+mn-cs"/>
              </a:rPr>
              <a:t>）らが、システム開発への適用を考え、</a:t>
            </a:r>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代半ばにアジャイル開発の方法論としてまとめました。ですから、アジャイル開発には、伝統的な日本の「ものづくり」にある、「不断の改善により、品質と生産性の向上を両立させる」という精神が、埋め込まれているといっても良いでしょう。</a:t>
            </a:r>
          </a:p>
          <a:p>
            <a:r>
              <a:rPr kumimoji="1" lang="ja-JP" altLang="ja-JP" sz="1200" kern="1200" dirty="0">
                <a:solidFill>
                  <a:schemeClr val="tx1"/>
                </a:solidFill>
                <a:effectLst/>
                <a:latin typeface="+mn-lt"/>
                <a:ea typeface="+mn-ea"/>
                <a:cs typeface="+mn-cs"/>
              </a:rPr>
              <a:t>その精神の根本には、現場重視の考え方があります。現場とは、「業務」と「製造」の現場です。「業務の現場」であるユーザーと「製造の現場」である開発チームが、ビジネスでどのような成果をあげたいのか、そのために何をしたいのか、その優先順位や使い勝手はどうなのかを共有し、不断の工夫と改善によって無駄を省き、迅速・柔軟に、コストを掛けずに高品質なシステムを開発しようというのです。</a:t>
            </a:r>
          </a:p>
          <a:p>
            <a:r>
              <a:rPr kumimoji="1" lang="ja-JP" altLang="ja-JP" sz="1200" kern="1200" dirty="0">
                <a:solidFill>
                  <a:schemeClr val="tx1"/>
                </a:solidFill>
                <a:effectLst/>
                <a:latin typeface="+mn-lt"/>
                <a:ea typeface="+mn-ea"/>
                <a:cs typeface="+mn-cs"/>
              </a:rPr>
              <a:t>「仕様書通りのシステムを手間暇掛けて開発し、工数を稼ぐ」ビジネスとは相容れません。少ない工数と短い期間で、ビジネスの成果に直ちに貢献できるシステムを開発する。アジャイル開発は、そんな取り組みと言えるでしょう。</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■本番環境への迅速な移行、継続的なデリバリーを実現する</a:t>
            </a:r>
            <a:r>
              <a:rPr kumimoji="1" lang="en-US" altLang="ja-JP" sz="1200" kern="1200" dirty="0">
                <a:solidFill>
                  <a:schemeClr val="tx1"/>
                </a:solidFill>
                <a:effectLst/>
                <a:latin typeface="+mn-lt"/>
                <a:ea typeface="+mn-ea"/>
                <a:cs typeface="+mn-cs"/>
              </a:rPr>
              <a:t>DevOps</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開発チームが、アプリケーションの開発や変更に即応できても、本番環境に反映できなければ、その成果を業務の現場が享受することはできません。一方、運用チームは、システムを安定稼働させる責任を負っています。開発できたからといって、すぐに受け入れて本番環境に移行させることで、安定稼働ができないとなると大問題です。そこで慎重に検証し、システムの調達や設定などの対応をし、大丈夫となれば本番移行を受け入れます。それには相応の時間が必要であり、加速するビジネスのスピードに対応できません。</a:t>
            </a:r>
          </a:p>
          <a:p>
            <a:r>
              <a:rPr kumimoji="1" lang="ja-JP" altLang="ja-JP" sz="1200" kern="1200" dirty="0">
                <a:solidFill>
                  <a:schemeClr val="tx1"/>
                </a:solidFill>
                <a:effectLst/>
                <a:latin typeface="+mn-lt"/>
                <a:ea typeface="+mn-ea"/>
                <a:cs typeface="+mn-cs"/>
              </a:rPr>
              <a:t>そこで、開発チーム（</a:t>
            </a:r>
            <a:r>
              <a:rPr kumimoji="1" lang="en-US" altLang="ja-JP" sz="1200" b="1" u="sng" kern="1200" dirty="0">
                <a:solidFill>
                  <a:schemeClr val="tx1"/>
                </a:solidFill>
                <a:effectLst/>
                <a:latin typeface="+mn-lt"/>
                <a:ea typeface="+mn-ea"/>
                <a:cs typeface="+mn-cs"/>
              </a:rPr>
              <a:t>Dev</a:t>
            </a:r>
            <a:r>
              <a:rPr kumimoji="1" lang="en-US" altLang="ja-JP" sz="1200" kern="1200" dirty="0">
                <a:solidFill>
                  <a:schemeClr val="tx1"/>
                </a:solidFill>
                <a:effectLst/>
                <a:latin typeface="+mn-lt"/>
                <a:ea typeface="+mn-ea"/>
                <a:cs typeface="+mn-cs"/>
              </a:rPr>
              <a:t>elopment</a:t>
            </a:r>
            <a:r>
              <a:rPr kumimoji="1" lang="ja-JP" altLang="ja-JP" sz="1200" kern="1200" dirty="0">
                <a:solidFill>
                  <a:schemeClr val="tx1"/>
                </a:solidFill>
                <a:effectLst/>
                <a:latin typeface="+mn-lt"/>
                <a:ea typeface="+mn-ea"/>
                <a:cs typeface="+mn-cs"/>
              </a:rPr>
              <a:t>）と運用チーム（</a:t>
            </a:r>
            <a:r>
              <a:rPr kumimoji="1" lang="en-US" altLang="ja-JP" sz="1200" b="1" u="sng" kern="1200" dirty="0">
                <a:solidFill>
                  <a:schemeClr val="tx1"/>
                </a:solidFill>
                <a:effectLst/>
                <a:latin typeface="+mn-lt"/>
                <a:ea typeface="+mn-ea"/>
                <a:cs typeface="+mn-cs"/>
              </a:rPr>
              <a:t>Op</a:t>
            </a:r>
            <a:r>
              <a:rPr kumimoji="1" lang="en-US" altLang="ja-JP" sz="1200" kern="1200" dirty="0">
                <a:solidFill>
                  <a:schemeClr val="tx1"/>
                </a:solidFill>
                <a:effectLst/>
                <a:latin typeface="+mn-lt"/>
                <a:ea typeface="+mn-ea"/>
                <a:cs typeface="+mn-cs"/>
              </a:rPr>
              <a:t>eration</a:t>
            </a:r>
            <a:r>
              <a:rPr kumimoji="1" lang="en-US" altLang="ja-JP" sz="1200" b="1" kern="1200" dirty="0">
                <a:solidFill>
                  <a:schemeClr val="tx1"/>
                </a:solidFill>
                <a:effectLst/>
                <a:latin typeface="+mn-lt"/>
                <a:ea typeface="+mn-ea"/>
                <a:cs typeface="+mn-cs"/>
              </a:rPr>
              <a:t>s</a:t>
            </a:r>
            <a:r>
              <a:rPr kumimoji="1" lang="ja-JP" altLang="ja-JP" sz="1200" kern="1200" dirty="0">
                <a:solidFill>
                  <a:schemeClr val="tx1"/>
                </a:solidFill>
                <a:effectLst/>
                <a:latin typeface="+mn-lt"/>
                <a:ea typeface="+mn-ea"/>
                <a:cs typeface="+mn-cs"/>
              </a:rPr>
              <a:t>）が、お互いに協調し合い、また運用や本番移行を自動化する仕組みなどを積極的に取り入れ、開発と運用が途切れることなく連続する仕組みを実現し、ビジネスを止めずに、継続的にデリバリーする取り組み「</a:t>
            </a:r>
            <a:r>
              <a:rPr kumimoji="1" lang="en-US" altLang="ja-JP" sz="1200" kern="1200" dirty="0">
                <a:solidFill>
                  <a:schemeClr val="tx1"/>
                </a:solidFill>
                <a:effectLst/>
                <a:latin typeface="+mn-lt"/>
                <a:ea typeface="+mn-ea"/>
                <a:cs typeface="+mn-cs"/>
              </a:rPr>
              <a:t>DevOps</a:t>
            </a:r>
            <a:r>
              <a:rPr kumimoji="1" lang="ja-JP" altLang="ja-JP" sz="1200" kern="1200" dirty="0">
                <a:solidFill>
                  <a:schemeClr val="tx1"/>
                </a:solidFill>
                <a:effectLst/>
                <a:latin typeface="+mn-lt"/>
                <a:ea typeface="+mn-ea"/>
                <a:cs typeface="+mn-cs"/>
              </a:rPr>
              <a:t>」が、注目されています。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■迅速な調達を実現するインフラ、高速開発と実行を支えるプラットフォーム</a:t>
            </a:r>
          </a:p>
          <a:p>
            <a:r>
              <a:rPr kumimoji="1" lang="en-US" altLang="ja-JP" sz="1200" kern="1200" dirty="0">
                <a:solidFill>
                  <a:schemeClr val="tx1"/>
                </a:solidFill>
                <a:effectLst/>
                <a:latin typeface="+mn-lt"/>
                <a:ea typeface="+mn-ea"/>
                <a:cs typeface="+mn-cs"/>
              </a:rPr>
              <a:t>DevOps</a:t>
            </a:r>
            <a:r>
              <a:rPr kumimoji="1" lang="ja-JP" altLang="ja-JP" sz="1200" kern="1200" dirty="0">
                <a:solidFill>
                  <a:schemeClr val="tx1"/>
                </a:solidFill>
                <a:effectLst/>
                <a:latin typeface="+mn-lt"/>
                <a:ea typeface="+mn-ea"/>
                <a:cs typeface="+mn-cs"/>
              </a:rPr>
              <a:t>を実現するためには、インフラ資源の調達・変更も柔軟・迅速でなくてはなりません。そのためにサーバーやストレージなどの物理資源を個々のアプリケーションに合わせて導入、設定している余裕はありません。そこでインフラは</a:t>
            </a:r>
            <a:r>
              <a:rPr kumimoji="1" lang="en-US" altLang="ja-JP" sz="1200" kern="1200" dirty="0">
                <a:solidFill>
                  <a:schemeClr val="tx1"/>
                </a:solidFill>
                <a:effectLst/>
                <a:latin typeface="+mn-lt"/>
                <a:ea typeface="+mn-ea"/>
                <a:cs typeface="+mn-cs"/>
              </a:rPr>
              <a:t>SDI</a:t>
            </a:r>
            <a:r>
              <a:rPr kumimoji="1" lang="ja-JP" altLang="ja-JP" sz="1200" kern="1200" dirty="0">
                <a:solidFill>
                  <a:schemeClr val="tx1"/>
                </a:solidFill>
                <a:effectLst/>
                <a:latin typeface="+mn-lt"/>
                <a:ea typeface="+mn-ea"/>
                <a:cs typeface="+mn-cs"/>
              </a:rPr>
              <a:t>や、そのクラウド・サービスである</a:t>
            </a:r>
            <a:r>
              <a:rPr kumimoji="1" lang="en-US" altLang="ja-JP" sz="1200" kern="1200" dirty="0">
                <a:solidFill>
                  <a:schemeClr val="tx1"/>
                </a:solidFill>
                <a:effectLst/>
                <a:latin typeface="+mn-lt"/>
                <a:ea typeface="+mn-ea"/>
                <a:cs typeface="+mn-cs"/>
              </a:rPr>
              <a:t>IaaS</a:t>
            </a:r>
            <a:r>
              <a:rPr kumimoji="1" lang="ja-JP" altLang="ja-JP" sz="1200" kern="1200" dirty="0">
                <a:solidFill>
                  <a:schemeClr val="tx1"/>
                </a:solidFill>
                <a:effectLst/>
                <a:latin typeface="+mn-lt"/>
                <a:ea typeface="+mn-ea"/>
                <a:cs typeface="+mn-cs"/>
              </a:rPr>
              <a:t>が前提となります。</a:t>
            </a:r>
          </a:p>
          <a:p>
            <a:r>
              <a:rPr kumimoji="1" lang="ja-JP" altLang="ja-JP" sz="1200" kern="1200" dirty="0">
                <a:solidFill>
                  <a:schemeClr val="tx1"/>
                </a:solidFill>
                <a:effectLst/>
                <a:latin typeface="+mn-lt"/>
                <a:ea typeface="+mn-ea"/>
                <a:cs typeface="+mn-cs"/>
              </a:rPr>
              <a:t>それでもまだインフラを意識して、アプリケーションを開発しなくてはなりません。そんなことに気をかけることなく開発、実行できれば、その柔軟性と迅速性は高まります。そのためには予め用意された機能部品を組合せ、連係させてアプリケーションを開発実行させる仕組みや、業務プロセスを記述し、画面や帳票を定義すれば、プログラム・コードを生成してくれるツールなども登場し、開発スピードだけではなく、変更への柔軟性を担保できるようになりました。</a:t>
            </a:r>
          </a:p>
          <a:p>
            <a:r>
              <a:rPr kumimoji="1" lang="ja-JP" altLang="ja-JP" sz="1200" kern="1200" dirty="0">
                <a:solidFill>
                  <a:schemeClr val="tx1"/>
                </a:solidFill>
                <a:effectLst/>
                <a:latin typeface="+mn-lt"/>
                <a:ea typeface="+mn-ea"/>
                <a:cs typeface="+mn-cs"/>
              </a:rPr>
              <a:t>こんな様々な取り組みが、これからの開発や運用を支えようとしています。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107</a:t>
            </a:fld>
            <a:endParaRPr kumimoji="1" lang="ja-JP" altLang="en-US"/>
          </a:p>
        </p:txBody>
      </p:sp>
    </p:spTree>
    <p:extLst>
      <p:ext uri="{BB962C8B-B14F-4D97-AF65-F5344CB8AC3E}">
        <p14:creationId xmlns:p14="http://schemas.microsoft.com/office/powerpoint/2010/main" val="42514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がもたらす２つのパラダイムシフト</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Internet of Things</a:t>
            </a:r>
            <a:r>
              <a:rPr kumimoji="1" lang="ja-JP" altLang="ja-JP" sz="1200" kern="1200" dirty="0">
                <a:solidFill>
                  <a:schemeClr val="tx1"/>
                </a:solidFill>
                <a:effectLst/>
                <a:latin typeface="+mn-lt"/>
                <a:ea typeface="+mn-ea"/>
                <a:cs typeface="+mn-cs"/>
              </a:rPr>
              <a:t>）は、既存の常識をどのように変えようとしているのでしょうか。</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社会基盤のシフト</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がもたらす常識の転換（パラダイムシフト）のひとつは、現実世界（</a:t>
            </a:r>
            <a:r>
              <a:rPr kumimoji="1" lang="en-US" altLang="ja-JP" sz="1200" kern="1200" dirty="0">
                <a:solidFill>
                  <a:schemeClr val="tx1"/>
                </a:solidFill>
                <a:effectLst/>
                <a:latin typeface="+mn-lt"/>
                <a:ea typeface="+mn-ea"/>
                <a:cs typeface="+mn-cs"/>
              </a:rPr>
              <a:t>Physical World</a:t>
            </a:r>
            <a:r>
              <a:rPr kumimoji="1" lang="ja-JP" altLang="ja-JP" sz="1200" kern="1200" dirty="0">
                <a:solidFill>
                  <a:schemeClr val="tx1"/>
                </a:solidFill>
                <a:effectLst/>
                <a:latin typeface="+mn-lt"/>
                <a:ea typeface="+mn-ea"/>
                <a:cs typeface="+mn-cs"/>
              </a:rPr>
              <a:t>）と電脳世界（</a:t>
            </a:r>
            <a:r>
              <a:rPr kumimoji="1" lang="en-US" altLang="ja-JP" sz="1200" kern="1200" dirty="0">
                <a:solidFill>
                  <a:schemeClr val="tx1"/>
                </a:solidFill>
                <a:effectLst/>
                <a:latin typeface="+mn-lt"/>
                <a:ea typeface="+mn-ea"/>
                <a:cs typeface="+mn-cs"/>
              </a:rPr>
              <a:t>Cyber World</a:t>
            </a:r>
            <a:r>
              <a:rPr kumimoji="1" lang="ja-JP" altLang="ja-JP" sz="1200" kern="1200" dirty="0">
                <a:solidFill>
                  <a:schemeClr val="tx1"/>
                </a:solidFill>
                <a:effectLst/>
                <a:latin typeface="+mn-lt"/>
                <a:ea typeface="+mn-ea"/>
                <a:cs typeface="+mn-cs"/>
              </a:rPr>
              <a:t>）を一体化させた新たな社会基盤の実現です。</a:t>
            </a:r>
          </a:p>
          <a:p>
            <a:r>
              <a:rPr kumimoji="1" lang="ja-JP" altLang="ja-JP" sz="1200" kern="1200" dirty="0">
                <a:solidFill>
                  <a:schemeClr val="tx1"/>
                </a:solidFill>
                <a:effectLst/>
                <a:latin typeface="+mn-lt"/>
                <a:ea typeface="+mn-ea"/>
                <a:cs typeface="+mn-cs"/>
              </a:rPr>
              <a:t>スマートフォンやウェアラブル端末、車や建物、公共交通機関や道路・公共施設などに組み込まれたセンサーによって、私たちの生活や社会の出来事は、デジタルデータとして収集され、インターネットに送り出されます。</a:t>
            </a:r>
          </a:p>
          <a:p>
            <a:r>
              <a:rPr kumimoji="1" lang="ja-JP" altLang="ja-JP" sz="1200" kern="1200" dirty="0">
                <a:solidFill>
                  <a:schemeClr val="tx1"/>
                </a:solidFill>
                <a:effectLst/>
                <a:latin typeface="+mn-lt"/>
                <a:ea typeface="+mn-ea"/>
                <a:cs typeface="+mn-cs"/>
              </a:rPr>
              <a:t>このようなネットワークにつながるデバイスの数は、</a:t>
            </a:r>
            <a:r>
              <a:rPr kumimoji="1" lang="en-US" altLang="ja-JP" sz="1200" kern="1200" dirty="0">
                <a:solidFill>
                  <a:schemeClr val="tx1"/>
                </a:solidFill>
                <a:effectLst/>
                <a:latin typeface="+mn-lt"/>
                <a:ea typeface="+mn-ea"/>
                <a:cs typeface="+mn-cs"/>
              </a:rPr>
              <a:t>2015</a:t>
            </a:r>
            <a:r>
              <a:rPr kumimoji="1" lang="ja-JP" altLang="ja-JP" sz="1200" kern="1200" dirty="0">
                <a:solidFill>
                  <a:schemeClr val="tx1"/>
                </a:solidFill>
                <a:effectLst/>
                <a:latin typeface="+mn-lt"/>
                <a:ea typeface="+mn-ea"/>
                <a:cs typeface="+mn-cs"/>
              </a:rPr>
              <a:t>年の</a:t>
            </a:r>
            <a:r>
              <a:rPr kumimoji="1" lang="en-US" altLang="ja-JP" sz="1200" kern="1200" dirty="0">
                <a:solidFill>
                  <a:schemeClr val="tx1"/>
                </a:solidFill>
                <a:effectLst/>
                <a:latin typeface="+mn-lt"/>
                <a:ea typeface="+mn-ea"/>
                <a:cs typeface="+mn-cs"/>
              </a:rPr>
              <a:t>180</a:t>
            </a:r>
            <a:r>
              <a:rPr kumimoji="1" lang="ja-JP" altLang="ja-JP" sz="1200" kern="1200" dirty="0">
                <a:solidFill>
                  <a:schemeClr val="tx1"/>
                </a:solidFill>
                <a:effectLst/>
                <a:latin typeface="+mn-lt"/>
                <a:ea typeface="+mn-ea"/>
                <a:cs typeface="+mn-cs"/>
              </a:rPr>
              <a:t>億個から</a:t>
            </a:r>
            <a:r>
              <a:rPr kumimoji="1" lang="en-US" altLang="ja-JP" sz="1200" kern="1200" dirty="0">
                <a:solidFill>
                  <a:schemeClr val="tx1"/>
                </a:solidFill>
                <a:effectLst/>
                <a:latin typeface="+mn-lt"/>
                <a:ea typeface="+mn-ea"/>
                <a:cs typeface="+mn-cs"/>
              </a:rPr>
              <a:t>2020</a:t>
            </a:r>
            <a:r>
              <a:rPr kumimoji="1" lang="ja-JP" altLang="ja-JP" sz="1200" kern="1200" dirty="0">
                <a:solidFill>
                  <a:schemeClr val="tx1"/>
                </a:solidFill>
                <a:effectLst/>
                <a:latin typeface="+mn-lt"/>
                <a:ea typeface="+mn-ea"/>
                <a:cs typeface="+mn-cs"/>
              </a:rPr>
              <a:t>年には</a:t>
            </a:r>
            <a:r>
              <a:rPr kumimoji="1" lang="en-US" altLang="ja-JP" sz="1200" kern="1200" dirty="0">
                <a:solidFill>
                  <a:schemeClr val="tx1"/>
                </a:solidFill>
                <a:effectLst/>
                <a:latin typeface="+mn-lt"/>
                <a:ea typeface="+mn-ea"/>
                <a:cs typeface="+mn-cs"/>
              </a:rPr>
              <a:t>500</a:t>
            </a:r>
            <a:r>
              <a:rPr kumimoji="1" lang="ja-JP" altLang="ja-JP" sz="1200" kern="1200" dirty="0">
                <a:solidFill>
                  <a:schemeClr val="tx1"/>
                </a:solidFill>
                <a:effectLst/>
                <a:latin typeface="+mn-lt"/>
                <a:ea typeface="+mn-ea"/>
                <a:cs typeface="+mn-cs"/>
              </a:rPr>
              <a:t>億個に達すると言われており、これによって現実社会が、より緻密に、そしてリアルタイムにデータ化され、電脳世界に、そのデジタルコピーを作り上げる仕組みが構築されようとしています。</a:t>
            </a:r>
          </a:p>
          <a:p>
            <a:r>
              <a:rPr kumimoji="1" lang="ja-JP" altLang="ja-JP" sz="1200" kern="1200" dirty="0">
                <a:solidFill>
                  <a:schemeClr val="tx1"/>
                </a:solidFill>
                <a:effectLst/>
                <a:latin typeface="+mn-lt"/>
                <a:ea typeface="+mn-ea"/>
                <a:cs typeface="+mn-cs"/>
              </a:rPr>
              <a:t>このデジタルコピーを使って、様々なシミュレーションや人工知能を使った解析を行い、現実社会の出来事を深く理解し、様々な洞察や最適解を導き出すことができるようになります。この結果は、様々な業務サービスや情報提供サービスを介して、現実世界に再びフィードバックされ、新たな活動や変化をもたらします。そして、その動きは、センサーに収集され、また電脳世界に送られます。</a:t>
            </a:r>
          </a:p>
          <a:p>
            <a:r>
              <a:rPr kumimoji="1" lang="ja-JP" altLang="ja-JP" sz="1200" kern="1200" dirty="0">
                <a:solidFill>
                  <a:schemeClr val="tx1"/>
                </a:solidFill>
                <a:effectLst/>
                <a:latin typeface="+mn-lt"/>
                <a:ea typeface="+mn-ea"/>
                <a:cs typeface="+mn-cs"/>
              </a:rPr>
              <a:t>このような一連の仕組みを</a:t>
            </a:r>
            <a:r>
              <a:rPr kumimoji="1" lang="en-US" altLang="ja-JP" sz="1200" kern="1200" dirty="0">
                <a:solidFill>
                  <a:schemeClr val="tx1"/>
                </a:solidFill>
                <a:effectLst/>
                <a:latin typeface="+mn-lt"/>
                <a:ea typeface="+mn-ea"/>
                <a:cs typeface="+mn-cs"/>
              </a:rPr>
              <a:t>Cyber-Physical System</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CPS</a:t>
            </a:r>
            <a:r>
              <a:rPr kumimoji="1" lang="ja-JP" altLang="ja-JP" sz="1200" kern="1200" dirty="0">
                <a:solidFill>
                  <a:schemeClr val="tx1"/>
                </a:solidFill>
                <a:effectLst/>
                <a:latin typeface="+mn-lt"/>
                <a:ea typeface="+mn-ea"/>
                <a:cs typeface="+mn-cs"/>
              </a:rPr>
              <a:t>）と言います。</a:t>
            </a:r>
          </a:p>
          <a:p>
            <a:r>
              <a:rPr kumimoji="1" lang="en-US" altLang="ja-JP" sz="1200" kern="1200" dirty="0">
                <a:solidFill>
                  <a:schemeClr val="tx1"/>
                </a:solidFill>
                <a:effectLst/>
                <a:latin typeface="+mn-lt"/>
                <a:ea typeface="+mn-ea"/>
                <a:cs typeface="+mn-cs"/>
              </a:rPr>
              <a:t>CPS</a:t>
            </a:r>
            <a:r>
              <a:rPr kumimoji="1" lang="ja-JP" altLang="ja-JP" sz="1200" kern="1200" dirty="0">
                <a:solidFill>
                  <a:schemeClr val="tx1"/>
                </a:solidFill>
                <a:effectLst/>
                <a:latin typeface="+mn-lt"/>
                <a:ea typeface="+mn-ea"/>
                <a:cs typeface="+mn-cs"/>
              </a:rPr>
              <a:t>は、日常生活や社会活動の様々な領域に組み込まれ、これまでにできなかったような新たな価値を生みだしてゆくことになるでしょう。</a:t>
            </a:r>
          </a:p>
          <a:p>
            <a:r>
              <a:rPr kumimoji="1" lang="ja-JP" altLang="ja-JP" sz="1200" kern="1200" dirty="0">
                <a:solidFill>
                  <a:schemeClr val="tx1"/>
                </a:solidFill>
                <a:effectLst/>
                <a:latin typeface="+mn-lt"/>
                <a:ea typeface="+mn-ea"/>
                <a:cs typeface="+mn-cs"/>
              </a:rPr>
              <a:t>「モノ」の価値のシフト</a:t>
            </a:r>
          </a:p>
          <a:p>
            <a:r>
              <a:rPr kumimoji="1" lang="ja-JP" altLang="ja-JP" sz="1200" kern="1200" dirty="0">
                <a:solidFill>
                  <a:schemeClr val="tx1"/>
                </a:solidFill>
                <a:effectLst/>
                <a:latin typeface="+mn-lt"/>
                <a:ea typeface="+mn-ea"/>
                <a:cs typeface="+mn-cs"/>
              </a:rPr>
              <a:t>もうひとつのパラダイムシフトは、「モノ」の価値の本質をハードウェアからサービスへとシフトさせることです。</a:t>
            </a:r>
          </a:p>
          <a:p>
            <a:r>
              <a:rPr kumimoji="1" lang="ja-JP" altLang="ja-JP" sz="1200" kern="1200" dirty="0">
                <a:solidFill>
                  <a:schemeClr val="tx1"/>
                </a:solidFill>
                <a:effectLst/>
                <a:latin typeface="+mn-lt"/>
                <a:ea typeface="+mn-ea"/>
                <a:cs typeface="+mn-cs"/>
              </a:rPr>
              <a:t>かつて、モノの性能や機能、品質や操作性は、ハードウェアの「メカニズム」や「作り込み」といった物理的実態によって実現されました。しかし、いま多くのモノには、コンピューターが組み込まれ、ソフトウェアによって、これらが実現されています。もちろん、ハードウェアの価値が失われることはありませんが、もはやハードウェアだけでは、モノ全体の価値を実現できない時代を迎えています。</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の登場は、この「ハードウェア＋ソフトウェア」としてのモノをインターネットにつなぎ、クラウドと一体化することで、これまでにはできなかったサービスを実現しようとしています。</a:t>
            </a:r>
          </a:p>
          <a:p>
            <a:r>
              <a:rPr kumimoji="1" lang="ja-JP" altLang="ja-JP" sz="1200" kern="1200" dirty="0">
                <a:solidFill>
                  <a:schemeClr val="tx1"/>
                </a:solidFill>
                <a:effectLst/>
                <a:latin typeface="+mn-lt"/>
                <a:ea typeface="+mn-ea"/>
                <a:cs typeface="+mn-cs"/>
              </a:rPr>
              <a:t>例えば、自動車や設備機器に組み込まれたセンサーが、クラウドサービスに送られ解析され、予防保守の必要性やタイミングを個別に判断し、故障で動かなくなる前に点検や修理を行うことを可能にします。これにより、ユーザーの満足度は高まり、さらに保守・点検のタイミングや、そこに関わる機材や部品、エンジニアの稼働が個別最適化され、サービス・コストの削減が可能になるでしょう。</a:t>
            </a:r>
          </a:p>
          <a:p>
            <a:r>
              <a:rPr kumimoji="1" lang="ja-JP" altLang="ja-JP" sz="1200" kern="1200" dirty="0">
                <a:solidFill>
                  <a:schemeClr val="tx1"/>
                </a:solidFill>
                <a:effectLst/>
                <a:latin typeface="+mn-lt"/>
                <a:ea typeface="+mn-ea"/>
                <a:cs typeface="+mn-cs"/>
              </a:rPr>
              <a:t>また、稼働状況がリアルタイムで確実に計測できることから、「モノ」を売らずに、タクシー料金のように使用量に応じて課金するといった「サービスとしてモノ」を提供するビジネスも可能になります。</a:t>
            </a:r>
          </a:p>
          <a:p>
            <a:r>
              <a:rPr kumimoji="1" lang="ja-JP" altLang="ja-JP" sz="1200" kern="1200" dirty="0">
                <a:solidFill>
                  <a:schemeClr val="tx1"/>
                </a:solidFill>
                <a:effectLst/>
                <a:latin typeface="+mn-lt"/>
                <a:ea typeface="+mn-ea"/>
                <a:cs typeface="+mn-cs"/>
              </a:rPr>
              <a:t>自動車の場合、運転者が安全な運転をしているのか、乱暴な運転をしているのかを把握し、保険料率を変動させるといったサービスも考えられます。さらに、ネットワークを介して、モノに組み込まれたソフトウェアを更新し、機能や性能、操作性を向上させることも可能になります。</a:t>
            </a:r>
          </a:p>
          <a:p>
            <a:r>
              <a:rPr kumimoji="1" lang="ja-JP" altLang="ja-JP" sz="1200" kern="1200" dirty="0">
                <a:solidFill>
                  <a:schemeClr val="tx1"/>
                </a:solidFill>
                <a:effectLst/>
                <a:latin typeface="+mn-lt"/>
                <a:ea typeface="+mn-ea"/>
                <a:cs typeface="+mn-cs"/>
              </a:rPr>
              <a:t>このように、モノそのものではなく、モノを含むサービス全体が新たな価値を生みだすことになろうとしているのです。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この２つのパラダイムシフトが、私たちの生活や社会活動、そしてビジネスを大きく変えてゆくことになるでしょう。</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11</a:t>
            </a:fld>
            <a:endParaRPr kumimoji="1" lang="ja-JP" altLang="en-US"/>
          </a:p>
        </p:txBody>
      </p:sp>
    </p:spTree>
    <p:extLst>
      <p:ext uri="{BB962C8B-B14F-4D97-AF65-F5344CB8AC3E}">
        <p14:creationId xmlns:p14="http://schemas.microsoft.com/office/powerpoint/2010/main" val="6862000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【図解】コレ１枚でわかるアジャイル開発</a:t>
            </a:r>
          </a:p>
          <a:p>
            <a:r>
              <a:rPr kumimoji="1" lang="ja-JP" altLang="ja-JP" sz="1200" kern="1200" dirty="0">
                <a:solidFill>
                  <a:schemeClr val="tx1"/>
                </a:solidFill>
                <a:effectLst/>
                <a:latin typeface="+mn-lt"/>
                <a:ea typeface="+mn-ea"/>
                <a:cs typeface="+mn-cs"/>
              </a:rPr>
              <a:t>ユーザーの要求は時間とともに変化します。ビジネス・スピードが加速するなか、この要求が変化するスピードもまた速まっています。いま、情報システムの開発には、このような変化への即応性がこれまでになく求められているのです。</a:t>
            </a:r>
          </a:p>
          <a:p>
            <a:r>
              <a:rPr kumimoji="1" lang="ja-JP" altLang="ja-JP" sz="1200" kern="1200" dirty="0">
                <a:solidFill>
                  <a:schemeClr val="tx1"/>
                </a:solidFill>
                <a:effectLst/>
                <a:latin typeface="+mn-lt"/>
                <a:ea typeface="+mn-ea"/>
                <a:cs typeface="+mn-cs"/>
              </a:rPr>
              <a:t>しかし、従来は、作るべきシステムの要件を「すべて」決めてしまってから開発をスタートする「ウォーターフォール」手法が主流でしたが、このようなやり方では対応できない事態も増えてきたのです。そこで、注目されているのがアジャイル開発です。</a:t>
            </a:r>
          </a:p>
          <a:p>
            <a:r>
              <a:rPr kumimoji="1" lang="ja-JP" altLang="ja-JP" sz="1200" kern="1200" dirty="0">
                <a:solidFill>
                  <a:schemeClr val="tx1"/>
                </a:solidFill>
                <a:effectLst/>
                <a:latin typeface="+mn-lt"/>
                <a:ea typeface="+mn-ea"/>
                <a:cs typeface="+mn-cs"/>
              </a:rPr>
              <a:t>アジャイル開発の本質は、「全部作らない」ことです。これが、ウォーターフォール開発と本質的に異なる点です。アジャイル開発は、「業務上必要性が高い機能や業務プロセスを選別し、優先順位を決めて、そこにリソースを傾注することで、本当に使うシステムのみを作り上げよう」という考え方です。結果として、短期間、高品質での開発が実現するのです。</a:t>
            </a:r>
          </a:p>
          <a:p>
            <a:r>
              <a:rPr kumimoji="1" lang="ja-JP" altLang="ja-JP" sz="1200" kern="1200" dirty="0">
                <a:solidFill>
                  <a:schemeClr val="tx1"/>
                </a:solidFill>
                <a:effectLst/>
                <a:latin typeface="+mn-lt"/>
                <a:ea typeface="+mn-ea"/>
                <a:cs typeface="+mn-cs"/>
              </a:rPr>
              <a:t>一方、ウォーターフォール開発は、「全部作る」を前提とします。そのため、ユーザーの要求がすべて決まらなければ開発に着手できません。そのため、将来使うかもしれない機能とともに、推測を交えて仕様を固めてゆきます。また、いったん作り始めると、途中で変更することは難しく、すべてを作り上げることが優先されます。変更や品質保証は全部コードを書き終えた最後の最後に対応しなければなりません。</a:t>
            </a:r>
          </a:p>
          <a:p>
            <a:r>
              <a:rPr kumimoji="1" lang="ja-JP" altLang="ja-JP" sz="1200" kern="1200" dirty="0">
                <a:solidFill>
                  <a:schemeClr val="tx1"/>
                </a:solidFill>
                <a:effectLst/>
                <a:latin typeface="+mn-lt"/>
                <a:ea typeface="+mn-ea"/>
                <a:cs typeface="+mn-cs"/>
              </a:rPr>
              <a:t>アジャイル開発の手法を使っても、「全部作る」のであれば、ウォーターフォールと本質的には何も変わりません。アジャイル開発は「全部作らない」かわりに、短期間・高品質・変更への柔軟性を担保しようというもので、「全部作る」こととトレードオフの関係にあのです。</a:t>
            </a:r>
          </a:p>
          <a:p>
            <a:r>
              <a:rPr kumimoji="1" lang="ja-JP" altLang="ja-JP" sz="1200" kern="1200" dirty="0">
                <a:solidFill>
                  <a:schemeClr val="tx1"/>
                </a:solidFill>
                <a:effectLst/>
                <a:latin typeface="+mn-lt"/>
                <a:ea typeface="+mn-ea"/>
                <a:cs typeface="+mn-cs"/>
              </a:rPr>
              <a:t>アジャイル開発では、「ビジネス価値の高い＝業務を遂行上必須」のプロセスを実現する機能に絞り込んで開発対象を決めてゆきます。「必要かどうかわからない」、「あったほうがいいかもしれない」は、作りません。そして、おおよその工数と期間の見通しを立てて開発を始めます。</a:t>
            </a:r>
          </a:p>
          <a:p>
            <a:r>
              <a:rPr kumimoji="1" lang="ja-JP" altLang="ja-JP" sz="1200" kern="1200" dirty="0">
                <a:solidFill>
                  <a:schemeClr val="tx1"/>
                </a:solidFill>
                <a:effectLst/>
                <a:latin typeface="+mn-lt"/>
                <a:ea typeface="+mn-ea"/>
                <a:cs typeface="+mn-cs"/>
              </a:rPr>
              <a:t>ビジネス価値で優先順位を決められた機能を順次完成させてゆくため、途中で優先順位が変われば入れ替えることができるので、変更要求に柔軟に対応できるのです。</a:t>
            </a:r>
          </a:p>
          <a:p>
            <a:r>
              <a:rPr kumimoji="1" lang="ja-JP" altLang="ja-JP" sz="1200" kern="1200" dirty="0">
                <a:solidFill>
                  <a:schemeClr val="tx1"/>
                </a:solidFill>
                <a:effectLst/>
                <a:latin typeface="+mn-lt"/>
                <a:ea typeface="+mn-ea"/>
                <a:cs typeface="+mn-cs"/>
              </a:rPr>
              <a:t>重要なところから完成させるので、重要なところほど早い段階から検証されバグは徹底して潰されます。また、後期になるほど重要度が低くなるので、問題が生じても全体への影響は少なく品質は高まります。</a:t>
            </a:r>
          </a:p>
          <a:p>
            <a:r>
              <a:rPr kumimoji="1" lang="ja-JP" altLang="ja-JP" sz="1200" kern="1200" dirty="0">
                <a:solidFill>
                  <a:schemeClr val="tx1"/>
                </a:solidFill>
                <a:effectLst/>
                <a:latin typeface="+mn-lt"/>
                <a:ea typeface="+mn-ea"/>
                <a:cs typeface="+mn-cs"/>
              </a:rPr>
              <a:t>アジャイル開発の狙いを整理すれば、次の３つになるでしょう。</a:t>
            </a:r>
          </a:p>
          <a:p>
            <a:pPr lvl="0"/>
            <a:r>
              <a:rPr kumimoji="1" lang="ja-JP" altLang="ja-JP" sz="1200" kern="1200" dirty="0">
                <a:solidFill>
                  <a:schemeClr val="tx1"/>
                </a:solidFill>
                <a:effectLst/>
                <a:latin typeface="+mn-lt"/>
                <a:ea typeface="+mn-ea"/>
                <a:cs typeface="+mn-cs"/>
              </a:rPr>
              <a:t>予測できない未来を推測で決めさせず、本当に使うシステムだけを作ることでムダな開発投資をさせない。</a:t>
            </a:r>
          </a:p>
          <a:p>
            <a:pPr lvl="0"/>
            <a:r>
              <a:rPr kumimoji="1" lang="ja-JP" altLang="ja-JP" sz="1200" kern="1200" dirty="0">
                <a:solidFill>
                  <a:schemeClr val="tx1"/>
                </a:solidFill>
                <a:effectLst/>
                <a:latin typeface="+mn-lt"/>
                <a:ea typeface="+mn-ea"/>
                <a:cs typeface="+mn-cs"/>
              </a:rPr>
              <a:t>変更要求に柔軟に対応し、納得して使えるシステムを実現する。</a:t>
            </a:r>
          </a:p>
          <a:p>
            <a:pPr lvl="0"/>
            <a:r>
              <a:rPr kumimoji="1" lang="ja-JP" altLang="ja-JP" sz="1200" kern="1200" dirty="0">
                <a:solidFill>
                  <a:schemeClr val="tx1"/>
                </a:solidFill>
                <a:effectLst/>
                <a:latin typeface="+mn-lt"/>
                <a:ea typeface="+mn-ea"/>
                <a:cs typeface="+mn-cs"/>
              </a:rPr>
              <a:t>納得できる予算と期間の中で最善の機能と品質を実現する。</a:t>
            </a:r>
          </a:p>
          <a:p>
            <a:r>
              <a:rPr kumimoji="1" lang="ja-JP" altLang="ja-JP" sz="1200" kern="1200" dirty="0">
                <a:solidFill>
                  <a:schemeClr val="tx1"/>
                </a:solidFill>
                <a:effectLst/>
                <a:latin typeface="+mn-lt"/>
                <a:ea typeface="+mn-ea"/>
                <a:cs typeface="+mn-cs"/>
              </a:rPr>
              <a:t>そもそもアジャイル開発が生まれるきっかけは、</a:t>
            </a:r>
            <a:r>
              <a:rPr kumimoji="1" lang="en-US" altLang="ja-JP" sz="1200" kern="1200" dirty="0">
                <a:solidFill>
                  <a:schemeClr val="tx1"/>
                </a:solidFill>
                <a:effectLst/>
                <a:latin typeface="+mn-lt"/>
                <a:ea typeface="+mn-ea"/>
                <a:cs typeface="+mn-cs"/>
              </a:rPr>
              <a:t>1986</a:t>
            </a:r>
            <a:r>
              <a:rPr kumimoji="1" lang="ja-JP" altLang="ja-JP" sz="1200" kern="1200" dirty="0">
                <a:solidFill>
                  <a:schemeClr val="tx1"/>
                </a:solidFill>
                <a:effectLst/>
                <a:latin typeface="+mn-lt"/>
                <a:ea typeface="+mn-ea"/>
                <a:cs typeface="+mn-cs"/>
              </a:rPr>
              <a:t>年に日本の経営学者である野中郁次郎氏と竹内弘高氏が、日本の製造業の高い生産性と効率を研究した論文をハーバード・ビジネスレビュー誌に掲載したことにあります。それを読んだジェフ・サザーランド（</a:t>
            </a:r>
            <a:r>
              <a:rPr kumimoji="1" lang="en-US" altLang="ja-JP" sz="1200" kern="1200" dirty="0">
                <a:solidFill>
                  <a:schemeClr val="tx1"/>
                </a:solidFill>
                <a:effectLst/>
                <a:latin typeface="+mn-lt"/>
                <a:ea typeface="+mn-ea"/>
                <a:cs typeface="+mn-cs"/>
              </a:rPr>
              <a:t>Jeff Sutherland</a:t>
            </a:r>
            <a:r>
              <a:rPr kumimoji="1" lang="ja-JP" altLang="ja-JP" sz="1200" kern="1200" dirty="0">
                <a:solidFill>
                  <a:schemeClr val="tx1"/>
                </a:solidFill>
                <a:effectLst/>
                <a:latin typeface="+mn-lt"/>
                <a:ea typeface="+mn-ea"/>
                <a:cs typeface="+mn-cs"/>
              </a:rPr>
              <a:t>）氏らが、システム開発への適用を考え、</a:t>
            </a:r>
            <a:r>
              <a:rPr kumimoji="1" lang="en-US" altLang="ja-JP" sz="1200" kern="1200" dirty="0">
                <a:solidFill>
                  <a:schemeClr val="tx1"/>
                </a:solidFill>
                <a:effectLst/>
                <a:latin typeface="+mn-lt"/>
                <a:ea typeface="+mn-ea"/>
                <a:cs typeface="+mn-cs"/>
              </a:rPr>
              <a:t>1990</a:t>
            </a:r>
            <a:r>
              <a:rPr kumimoji="1" lang="ja-JP" altLang="ja-JP" sz="1200" kern="1200" dirty="0">
                <a:solidFill>
                  <a:schemeClr val="tx1"/>
                </a:solidFill>
                <a:effectLst/>
                <a:latin typeface="+mn-lt"/>
                <a:ea typeface="+mn-ea"/>
                <a:cs typeface="+mn-cs"/>
              </a:rPr>
              <a:t>年代半ばにアジャイル開発の方法論としてまとめました。ですから、アジャイル開発には、伝統的な日本の「ものづくり」にある、「不断の改善により、品質と生産性の向上を両立させる」という精神が、埋め込まれているといっても良いでしょう。</a:t>
            </a:r>
          </a:p>
          <a:p>
            <a:r>
              <a:rPr kumimoji="1" lang="en-US" altLang="ja-JP" sz="1200" kern="1200" dirty="0">
                <a:solidFill>
                  <a:schemeClr val="tx1"/>
                </a:solidFill>
                <a:effectLst/>
                <a:latin typeface="+mn-lt"/>
                <a:ea typeface="+mn-ea"/>
                <a:cs typeface="+mn-cs"/>
              </a:rPr>
              <a:t> </a:t>
            </a:r>
            <a:endParaRPr kumimoji="1" lang="ja-JP" altLang="ja-JP"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108</a:t>
            </a:fld>
            <a:endParaRPr kumimoji="1" lang="ja-JP" altLang="en-US"/>
          </a:p>
        </p:txBody>
      </p:sp>
    </p:spTree>
    <p:extLst>
      <p:ext uri="{BB962C8B-B14F-4D97-AF65-F5344CB8AC3E}">
        <p14:creationId xmlns:p14="http://schemas.microsoft.com/office/powerpoint/2010/main" val="19113728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pPr defTabSz="880216"/>
            <a:fld id="{FBC5899A-EF30-4F3F-9CB5-D11D0986BF5C}" type="slidenum">
              <a:rPr lang="ja-JP" altLang="en-US" sz="1100">
                <a:latin typeface="Times New Roman" pitchFamily="18" charset="0"/>
              </a:rPr>
              <a:pPr defTabSz="880216"/>
              <a:t>109</a:t>
            </a:fld>
            <a:endParaRPr lang="en-US" altLang="ja-JP" sz="1100" dirty="0">
              <a:latin typeface="Times New Roman" pitchFamily="18" charset="0"/>
            </a:endParaRPr>
          </a:p>
        </p:txBody>
      </p:sp>
      <p:sp>
        <p:nvSpPr>
          <p:cNvPr id="76802" name="スライド イメージ プレースホルダ 1"/>
          <p:cNvSpPr>
            <a:spLocks noGrp="1" noRot="1" noChangeAspect="1" noTextEdit="1"/>
          </p:cNvSpPr>
          <p:nvPr>
            <p:ph type="sldImg"/>
          </p:nvPr>
        </p:nvSpPr>
        <p:spPr>
          <a:ln/>
        </p:spPr>
      </p:sp>
      <p:sp>
        <p:nvSpPr>
          <p:cNvPr id="76803" name="ノート プレースホルダ 2"/>
          <p:cNvSpPr>
            <a:spLocks noGrp="1"/>
          </p:cNvSpPr>
          <p:nvPr>
            <p:ph type="body" idx="1"/>
          </p:nvPr>
        </p:nvSpPr>
        <p:spPr>
          <a:noFill/>
          <a:ln/>
        </p:spPr>
        <p:txBody>
          <a:bodyPr lIns="87436" tIns="43718" rIns="87436" bIns="43718"/>
          <a:lstStyle/>
          <a:p>
            <a:endParaRPr lang="ja-JP" altLang="en-US" dirty="0"/>
          </a:p>
        </p:txBody>
      </p:sp>
      <p:sp>
        <p:nvSpPr>
          <p:cNvPr id="76804" name="スライド番号プレースホルダ 3"/>
          <p:cNvSpPr txBox="1">
            <a:spLocks noGrp="1"/>
          </p:cNvSpPr>
          <p:nvPr/>
        </p:nvSpPr>
        <p:spPr bwMode="auto">
          <a:xfrm>
            <a:off x="3883409" y="8684773"/>
            <a:ext cx="2973011" cy="457779"/>
          </a:xfrm>
          <a:prstGeom prst="rect">
            <a:avLst/>
          </a:prstGeom>
          <a:noFill/>
          <a:ln w="9525">
            <a:noFill/>
            <a:miter lim="800000"/>
            <a:headEnd/>
            <a:tailEnd/>
          </a:ln>
        </p:spPr>
        <p:txBody>
          <a:bodyPr lIns="87436" tIns="43718" rIns="87436" bIns="43718" anchor="b"/>
          <a:lstStyle/>
          <a:p>
            <a:pPr algn="r" defTabSz="875710"/>
            <a:fld id="{55CA22B7-2558-4155-9740-A07BC084F0D6}" type="slidenum">
              <a:rPr lang="ja-JP" altLang="en-US">
                <a:solidFill>
                  <a:schemeClr val="tx1"/>
                </a:solidFill>
                <a:ea typeface="ＭＳ Ｐゴシック" charset="-128"/>
              </a:rPr>
              <a:pPr algn="r" defTabSz="875710"/>
              <a:t>109</a:t>
            </a:fld>
            <a:endParaRPr lang="en-US" altLang="ja-JP" dirty="0">
              <a:solidFill>
                <a:schemeClr val="tx1"/>
              </a:solidFill>
              <a:ea typeface="ＭＳ Ｐゴシック" charset="-128"/>
            </a:endParaRPr>
          </a:p>
        </p:txBody>
      </p:sp>
    </p:spTree>
    <p:extLst>
      <p:ext uri="{BB962C8B-B14F-4D97-AF65-F5344CB8AC3E}">
        <p14:creationId xmlns:p14="http://schemas.microsoft.com/office/powerpoint/2010/main" val="8567368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110</a:t>
            </a:fld>
            <a:endParaRPr kumimoji="1" lang="ja-JP" altLang="en-US"/>
          </a:p>
        </p:txBody>
      </p:sp>
    </p:spTree>
    <p:extLst>
      <p:ext uri="{BB962C8B-B14F-4D97-AF65-F5344CB8AC3E}">
        <p14:creationId xmlns:p14="http://schemas.microsoft.com/office/powerpoint/2010/main" val="13718340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a:t>
            </a:r>
            <a:r>
              <a:rPr kumimoji="1" lang="en-US" altLang="ja-JP" sz="1200" kern="1200" dirty="0">
                <a:solidFill>
                  <a:schemeClr val="tx1"/>
                </a:solidFill>
                <a:effectLst/>
                <a:latin typeface="+mn-lt"/>
                <a:ea typeface="+mn-ea"/>
                <a:cs typeface="+mn-cs"/>
              </a:rPr>
              <a:t>Docker</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コンテナ管理ソフトウェアが、ハードウェアや</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毎の違いを吸収してくれるため、既にアプリケーションやミドルウェアの稼働が確認されているコンテナであれば、他のサーバーに移して動かしても確実に動くことが保証されます。</a:t>
            </a:r>
          </a:p>
          <a:p>
            <a:r>
              <a:rPr kumimoji="1" lang="en-US" altLang="ja-JP" sz="1200" kern="1200" dirty="0">
                <a:solidFill>
                  <a:schemeClr val="tx1"/>
                </a:solidFill>
                <a:effectLst/>
                <a:latin typeface="+mn-lt"/>
                <a:ea typeface="+mn-ea"/>
                <a:cs typeface="+mn-cs"/>
              </a:rPr>
              <a:t>&lt;</a:t>
            </a:r>
            <a:r>
              <a:rPr kumimoji="1" lang="ja-JP" altLang="ja-JP" sz="1200" kern="1200" dirty="0">
                <a:solidFill>
                  <a:schemeClr val="tx1"/>
                </a:solidFill>
                <a:effectLst/>
                <a:latin typeface="+mn-lt"/>
                <a:ea typeface="+mn-ea"/>
                <a:cs typeface="+mn-cs"/>
              </a:rPr>
              <a:t>参照</a:t>
            </a:r>
            <a:r>
              <a:rPr kumimoji="1" lang="en-US" altLang="ja-JP" sz="1200" kern="1200" dirty="0">
                <a:solidFill>
                  <a:schemeClr val="tx1"/>
                </a:solidFill>
                <a:effectLst/>
                <a:latin typeface="+mn-lt"/>
                <a:ea typeface="+mn-ea"/>
                <a:cs typeface="+mn-cs"/>
              </a:rPr>
              <a:t>&gt;</a:t>
            </a:r>
            <a:r>
              <a:rPr kumimoji="1" lang="ja-JP" altLang="ja-JP" sz="1200" kern="1200" dirty="0">
                <a:solidFill>
                  <a:schemeClr val="tx1"/>
                </a:solidFill>
                <a:effectLst/>
                <a:latin typeface="+mn-lt"/>
                <a:ea typeface="+mn-ea"/>
                <a:cs typeface="+mn-cs"/>
              </a:rPr>
              <a:t>【図解】コレ１枚で分かる仮想マシンとコンテナの違い</a:t>
            </a:r>
          </a:p>
          <a:p>
            <a:r>
              <a:rPr kumimoji="1" lang="en-US" altLang="ja-JP" sz="1200" kern="1200" dirty="0">
                <a:solidFill>
                  <a:schemeClr val="tx1"/>
                </a:solidFill>
                <a:effectLst/>
                <a:latin typeface="+mn-lt"/>
                <a:ea typeface="+mn-ea"/>
                <a:cs typeface="+mn-cs"/>
              </a:rPr>
              <a:t>http://</a:t>
            </a:r>
            <a:r>
              <a:rPr kumimoji="1" lang="en-US" altLang="ja-JP" sz="1200" kern="1200" dirty="0" err="1">
                <a:solidFill>
                  <a:schemeClr val="tx1"/>
                </a:solidFill>
                <a:effectLst/>
                <a:latin typeface="+mn-lt"/>
                <a:ea typeface="+mn-ea"/>
                <a:cs typeface="+mn-cs"/>
              </a:rPr>
              <a:t>blogs.itmedia.co.jp</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itsolutionjuku</a:t>
            </a:r>
            <a:r>
              <a:rPr kumimoji="1" lang="en-US" altLang="ja-JP" sz="1200" kern="1200" dirty="0">
                <a:solidFill>
                  <a:schemeClr val="tx1"/>
                </a:solidFill>
                <a:effectLst/>
                <a:latin typeface="+mn-lt"/>
                <a:ea typeface="+mn-ea"/>
                <a:cs typeface="+mn-cs"/>
              </a:rPr>
              <a:t>/2016/12/post_340.html</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この特性を利用すれば、アプリケーション開発者は、</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やインフラの違いを意識することなく、アプリケーションを開発することができます。また、運用管理者は、「コンテナ管理ソフトウェア」で</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やインフラの安定稼働を保証しておけばいいわけで、これまでのようにアプリケーション開発者と運用管理者がアプリケーション毎に本番環境への移行を個別に相談し対応しなくてもよくなります。</a:t>
            </a:r>
          </a:p>
          <a:p>
            <a:r>
              <a:rPr kumimoji="1" lang="ja-JP" altLang="ja-JP" sz="1200" kern="1200" dirty="0">
                <a:solidFill>
                  <a:schemeClr val="tx1"/>
                </a:solidFill>
                <a:effectLst/>
                <a:latin typeface="+mn-lt"/>
                <a:ea typeface="+mn-ea"/>
                <a:cs typeface="+mn-cs"/>
              </a:rPr>
              <a:t>アプリケーション開発者は迅速にアプリケーションを開発、変更しユーザーに提供する、一方、運用管理者はシステムを安定稼働させるといったそれぞれの責任を独立して果たすことができるようになり、本番環境へのデプロイメント（移行作業）は迅速、頻繁に行えるようになり、アプリケーション開発や変更のメリットをユーザーが直ちに享受できるようになるのです。</a:t>
            </a:r>
          </a:p>
          <a:p>
            <a:r>
              <a:rPr kumimoji="1" lang="ja-JP" altLang="ja-JP" sz="1200" kern="1200" dirty="0">
                <a:solidFill>
                  <a:schemeClr val="tx1"/>
                </a:solidFill>
                <a:effectLst/>
                <a:latin typeface="+mn-lt"/>
                <a:ea typeface="+mn-ea"/>
                <a:cs typeface="+mn-cs"/>
              </a:rPr>
              <a:t>このようなコンテナを実現する「コンテナ管理ソフトウェア」のひとつとして、ほぼ業界標準となっているのが</a:t>
            </a:r>
            <a:r>
              <a:rPr kumimoji="1" lang="en-US" altLang="ja-JP" sz="1200" kern="1200" dirty="0">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社の提供する「</a:t>
            </a:r>
            <a:r>
              <a:rPr kumimoji="1" lang="en-US" altLang="ja-JP" sz="1200" kern="1200" dirty="0">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」です。</a:t>
            </a:r>
          </a:p>
          <a:p>
            <a:r>
              <a:rPr kumimoji="1" lang="en-US" altLang="ja-JP" sz="1200" kern="1200" dirty="0">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が注目されるようになったのは、</a:t>
            </a:r>
            <a:r>
              <a:rPr kumimoji="1" lang="en-US" altLang="ja-JP" sz="1200" kern="1200" dirty="0">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で動作が保証されているコンテナを生成する設定を「</a:t>
            </a:r>
            <a:r>
              <a:rPr kumimoji="1" lang="en-US" altLang="ja-JP" sz="1200" kern="1200" dirty="0" err="1">
                <a:solidFill>
                  <a:schemeClr val="tx1"/>
                </a:solidFill>
                <a:effectLst/>
                <a:latin typeface="+mn-lt"/>
                <a:ea typeface="+mn-ea"/>
                <a:cs typeface="+mn-cs"/>
              </a:rPr>
              <a:t>Dockerfile</a:t>
            </a:r>
            <a:r>
              <a:rPr kumimoji="1" lang="ja-JP" altLang="ja-JP" sz="1200" kern="1200" dirty="0">
                <a:solidFill>
                  <a:schemeClr val="tx1"/>
                </a:solidFill>
                <a:effectLst/>
                <a:latin typeface="+mn-lt"/>
                <a:ea typeface="+mn-ea"/>
                <a:cs typeface="+mn-cs"/>
              </a:rPr>
              <a:t>」として公開し、それを他のユーザーと共有できる仕組みを設けた点にあります。これによって、他のユーザーが作ったソフトウェアとそれを動かす手順を他のサーバーでもそのまま再現できるようになったことです。そのためハイブリッド・クラウドやマルチ・クラウドといった異なる</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やインフラでも動作保証される便利さが注目されているのです。</a:t>
            </a:r>
          </a:p>
          <a:p>
            <a:r>
              <a:rPr kumimoji="1" lang="ja-JP" altLang="ja-JP" sz="1200" kern="1200" dirty="0">
                <a:solidFill>
                  <a:schemeClr val="tx1"/>
                </a:solidFill>
                <a:effectLst/>
                <a:latin typeface="+mn-lt"/>
                <a:ea typeface="+mn-ea"/>
                <a:cs typeface="+mn-cs"/>
              </a:rPr>
              <a:t>このような機能を持つ</a:t>
            </a:r>
            <a:r>
              <a:rPr kumimoji="1" lang="en-US" altLang="ja-JP" sz="1200" kern="1200" dirty="0">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AWS</a:t>
            </a:r>
            <a:r>
              <a:rPr kumimoji="1" lang="ja-JP" altLang="ja-JP" sz="1200" kern="1200" dirty="0">
                <a:solidFill>
                  <a:schemeClr val="tx1"/>
                </a:solidFill>
                <a:effectLst/>
                <a:latin typeface="+mn-lt"/>
                <a:ea typeface="+mn-ea"/>
                <a:cs typeface="+mn-cs"/>
              </a:rPr>
              <a:t>や</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などのクラウド・サービス・プロバイダーをはじめ、</a:t>
            </a:r>
            <a:r>
              <a:rPr kumimoji="1" lang="en-US" altLang="ja-JP" sz="1200" kern="1200" dirty="0">
                <a:solidFill>
                  <a:schemeClr val="tx1"/>
                </a:solidFill>
                <a:effectLst/>
                <a:latin typeface="+mn-lt"/>
                <a:ea typeface="+mn-ea"/>
                <a:cs typeface="+mn-cs"/>
              </a:rPr>
              <a:t>VMware</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IBM</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Dell</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Red Hat</a:t>
            </a:r>
            <a:r>
              <a:rPr kumimoji="1" lang="ja-JP" altLang="ja-JP" sz="1200" kern="1200" dirty="0">
                <a:solidFill>
                  <a:schemeClr val="tx1"/>
                </a:solidFill>
                <a:effectLst/>
                <a:latin typeface="+mn-lt"/>
                <a:ea typeface="+mn-ea"/>
                <a:cs typeface="+mn-cs"/>
              </a:rPr>
              <a:t>などの大手</a:t>
            </a:r>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ベンダーが採用を表明しています。また</a:t>
            </a:r>
            <a:r>
              <a:rPr kumimoji="1" lang="en-US" altLang="ja-JP" sz="1200" kern="1200" dirty="0">
                <a:solidFill>
                  <a:schemeClr val="tx1"/>
                </a:solidFill>
                <a:effectLst/>
                <a:latin typeface="+mn-lt"/>
                <a:ea typeface="+mn-ea"/>
                <a:cs typeface="+mn-cs"/>
              </a:rPr>
              <a:t>Docker</a:t>
            </a:r>
            <a:r>
              <a:rPr kumimoji="1" lang="ja-JP" altLang="ja-JP" sz="1200" kern="1200" dirty="0">
                <a:solidFill>
                  <a:schemeClr val="tx1"/>
                </a:solidFill>
                <a:effectLst/>
                <a:latin typeface="+mn-lt"/>
                <a:ea typeface="+mn-ea"/>
                <a:cs typeface="+mn-cs"/>
              </a:rPr>
              <a:t>は、もともとは</a:t>
            </a:r>
            <a:r>
              <a:rPr kumimoji="1" lang="en-US" altLang="ja-JP" sz="1200" kern="1200" dirty="0">
                <a:solidFill>
                  <a:schemeClr val="tx1"/>
                </a:solidFill>
                <a:effectLst/>
                <a:latin typeface="+mn-lt"/>
                <a:ea typeface="+mn-ea"/>
                <a:cs typeface="+mn-cs"/>
              </a:rPr>
              <a:t>Linux</a:t>
            </a:r>
            <a:r>
              <a:rPr kumimoji="1" lang="ja-JP" altLang="ja-JP" sz="1200" kern="1200" dirty="0">
                <a:solidFill>
                  <a:schemeClr val="tx1"/>
                </a:solidFill>
                <a:effectLst/>
                <a:latin typeface="+mn-lt"/>
                <a:ea typeface="+mn-ea"/>
                <a:cs typeface="+mn-cs"/>
              </a:rPr>
              <a:t>用に作られたものですが、</a:t>
            </a:r>
            <a:r>
              <a:rPr kumimoji="1" lang="en-US" altLang="ja-JP" sz="1200" kern="1200" dirty="0">
                <a:solidFill>
                  <a:schemeClr val="tx1"/>
                </a:solidFill>
                <a:effectLst/>
                <a:latin typeface="+mn-lt"/>
                <a:ea typeface="+mn-ea"/>
                <a:cs typeface="+mn-cs"/>
              </a:rPr>
              <a:t>Microsoft</a:t>
            </a:r>
            <a:r>
              <a:rPr kumimoji="1" lang="ja-JP" altLang="ja-JP" sz="1200" kern="1200" dirty="0">
                <a:solidFill>
                  <a:schemeClr val="tx1"/>
                </a:solidFill>
                <a:effectLst/>
                <a:latin typeface="+mn-lt"/>
                <a:ea typeface="+mn-ea"/>
                <a:cs typeface="+mn-cs"/>
              </a:rPr>
              <a:t>も</a:t>
            </a:r>
            <a:r>
              <a:rPr kumimoji="1" lang="en-US" altLang="ja-JP" sz="1200" kern="1200" dirty="0">
                <a:solidFill>
                  <a:schemeClr val="tx1"/>
                </a:solidFill>
                <a:effectLst/>
                <a:latin typeface="+mn-lt"/>
                <a:ea typeface="+mn-ea"/>
                <a:cs typeface="+mn-cs"/>
              </a:rPr>
              <a:t>Windows Server</a:t>
            </a:r>
            <a:r>
              <a:rPr kumimoji="1" lang="ja-JP" altLang="ja-JP" sz="1200" kern="1200" dirty="0">
                <a:solidFill>
                  <a:schemeClr val="tx1"/>
                </a:solidFill>
                <a:effectLst/>
                <a:latin typeface="+mn-lt"/>
                <a:ea typeface="+mn-ea"/>
                <a:cs typeface="+mn-cs"/>
              </a:rPr>
              <a:t>や自社のクラウドサービスである</a:t>
            </a:r>
            <a:r>
              <a:rPr kumimoji="1" lang="en-US" altLang="ja-JP" sz="1200" kern="1200" dirty="0">
                <a:solidFill>
                  <a:schemeClr val="tx1"/>
                </a:solidFill>
                <a:effectLst/>
                <a:latin typeface="+mn-lt"/>
                <a:ea typeface="+mn-ea"/>
                <a:cs typeface="+mn-cs"/>
              </a:rPr>
              <a:t>Azure Platform</a:t>
            </a:r>
            <a:r>
              <a:rPr kumimoji="1" lang="ja-JP" altLang="ja-JP" sz="1200" kern="1200" dirty="0">
                <a:solidFill>
                  <a:schemeClr val="tx1"/>
                </a:solidFill>
                <a:effectLst/>
                <a:latin typeface="+mn-lt"/>
                <a:ea typeface="+mn-ea"/>
                <a:cs typeface="+mn-cs"/>
              </a:rPr>
              <a:t>での採用を表明しており、コンテナ管理ソフトウェアとして広く普及しつつあります。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112</a:t>
            </a:fld>
            <a:endParaRPr kumimoji="1" lang="ja-JP" altLang="en-US"/>
          </a:p>
        </p:txBody>
      </p:sp>
    </p:spTree>
    <p:extLst>
      <p:ext uri="{BB962C8B-B14F-4D97-AF65-F5344CB8AC3E}">
        <p14:creationId xmlns:p14="http://schemas.microsoft.com/office/powerpoint/2010/main" val="12794479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ソフトウェアは様々な機能を組み合わせることで、必要とされる全体の機能を実現します。</a:t>
            </a:r>
          </a:p>
          <a:p>
            <a:r>
              <a:rPr kumimoji="1" lang="ja-JP" altLang="en-US" sz="1200" b="0" i="0" kern="1200" dirty="0">
                <a:solidFill>
                  <a:schemeClr val="tx1"/>
                </a:solidFill>
                <a:effectLst/>
                <a:latin typeface="+mn-lt"/>
                <a:ea typeface="+mn-ea"/>
                <a:cs typeface="+mn-cs"/>
              </a:rPr>
              <a:t>例えば、オンライン・ショッピングの業務を処理するソフトウェアは、ユーザー・インタフェースとビジネス・ロジック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顧客管理、注文管理、在庫管理など</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という特定の業務を処理する機能を組合せることで実現します。必要なデータは、すべてのロジックで共有するデータベースに格納され、各ロジックはひとつのソフトウェアの一部として組み込まれます。もし、複数の注文があれば、その注文の単位でソフトウェアを並行稼働させることで対応できます。このようなソフトウェアをモノシリック（巨大な一枚岩のような）と呼びます。</a:t>
            </a:r>
          </a:p>
          <a:p>
            <a:r>
              <a:rPr kumimoji="1" lang="ja-JP" altLang="en-US" sz="1200" b="0" i="0" kern="1200" dirty="0">
                <a:solidFill>
                  <a:schemeClr val="tx1"/>
                </a:solidFill>
                <a:effectLst/>
                <a:latin typeface="+mn-lt"/>
                <a:ea typeface="+mn-ea"/>
                <a:cs typeface="+mn-cs"/>
              </a:rPr>
              <a:t>ただ、このやり方では、商品出荷の手順や決済の方法が変わる、あるいは顧客管理を別のシステム、例えば外部のクラウド・サービスを利用するなどの変更が生じた場合、変更の規模の大小にかかわらず、ソフトウェア全体を作り直さなければなりません。また、変更を重ねるにつれて、当初きれいに分かれていた各ロジックの役割分担が曖昧かつ複雑になり、処理効率を低下させ、保守管理を難しいものにしてゆきます。さらにビジネスの拡大によって注文が増大した場合、負荷が増大するロジックだけ処理能力を大きくすることはできず、ソフトウェア全体の稼働数を増やさなくてはならず、膨大な処理能力が必要となってしまいます。</a:t>
            </a:r>
          </a:p>
          <a:p>
            <a:r>
              <a:rPr kumimoji="1" lang="ja-JP" altLang="en-US" sz="1200" b="0" i="0" kern="1200" dirty="0">
                <a:solidFill>
                  <a:schemeClr val="tx1"/>
                </a:solidFill>
                <a:effectLst/>
                <a:latin typeface="+mn-lt"/>
                <a:ea typeface="+mn-ea"/>
                <a:cs typeface="+mn-cs"/>
              </a:rPr>
              <a:t>このようにビジネス環境が頻繁に変わる世の中にあっては、このやり方での対応は容易なことではありません。</a:t>
            </a:r>
          </a:p>
          <a:p>
            <a:r>
              <a:rPr kumimoji="1" lang="ja-JP" altLang="en-US" sz="1200" b="0" i="0" kern="1200" dirty="0">
                <a:solidFill>
                  <a:schemeClr val="tx1"/>
                </a:solidFill>
                <a:effectLst/>
                <a:latin typeface="+mn-lt"/>
                <a:ea typeface="+mn-ea"/>
                <a:cs typeface="+mn-cs"/>
              </a:rPr>
              <a:t>この課題に対応しようというのが、マイクロサービス方式です。このやり方は、ソフトウェアを互いに独立した単一機能の部品に分割し、それらを連結させることで、全体の機能を実現しようとするもので、この「単一機能の部品」をマイクロサービスと呼びます。</a:t>
            </a:r>
          </a:p>
          <a:p>
            <a:r>
              <a:rPr kumimoji="1" lang="ja-JP" altLang="en-US" sz="1200" b="0" i="0" kern="1200" dirty="0">
                <a:solidFill>
                  <a:schemeClr val="tx1"/>
                </a:solidFill>
                <a:effectLst/>
                <a:latin typeface="+mn-lt"/>
                <a:ea typeface="+mn-ea"/>
                <a:cs typeface="+mn-cs"/>
              </a:rPr>
              <a:t>個々のマイクロサービスは他とはデータも含めて完全に独立しており、あるマイクロサービスの変更が他に影響を及ぼすことはありません。その実行も、それぞれ単独に実行されます。</a:t>
            </a:r>
          </a:p>
          <a:p>
            <a:r>
              <a:rPr kumimoji="1" lang="ja-JP" altLang="en-US" sz="1200" b="0" i="0" kern="1200" dirty="0">
                <a:solidFill>
                  <a:schemeClr val="tx1"/>
                </a:solidFill>
                <a:effectLst/>
                <a:latin typeface="+mn-lt"/>
                <a:ea typeface="+mn-ea"/>
                <a:cs typeface="+mn-cs"/>
              </a:rPr>
              <a:t>この方式を採用することで、機能単位で独立して開発・変更、運用が可能になること、また、マイクロサービス単位で処理を実行させることができるので、処理量の拡大にも容易に対応することができます。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114</a:t>
            </a:fld>
            <a:endParaRPr kumimoji="1" lang="ja-JP" altLang="en-US"/>
          </a:p>
        </p:txBody>
      </p:sp>
    </p:spTree>
    <p:extLst>
      <p:ext uri="{BB962C8B-B14F-4D97-AF65-F5344CB8AC3E}">
        <p14:creationId xmlns:p14="http://schemas.microsoft.com/office/powerpoint/2010/main" val="6751558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【図解】コレ１枚で分かるイベント・ドリブン方式</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ある業務で一連のサービス（特定の業務を処理するプログラム）を連結させて全体の処理を行う方式に、オーケストレーション（</a:t>
            </a:r>
            <a:r>
              <a:rPr kumimoji="1" lang="en-US" altLang="ja-JP" sz="1200" kern="1200" dirty="0">
                <a:solidFill>
                  <a:schemeClr val="tx1"/>
                </a:solidFill>
                <a:effectLst/>
                <a:latin typeface="+mn-lt"/>
                <a:ea typeface="+mn-ea"/>
                <a:cs typeface="+mn-cs"/>
              </a:rPr>
              <a:t>Orchestration</a:t>
            </a:r>
            <a:r>
              <a:rPr kumimoji="1" lang="ja-JP" altLang="ja-JP" sz="1200" kern="1200" dirty="0">
                <a:solidFill>
                  <a:schemeClr val="tx1"/>
                </a:solidFill>
                <a:effectLst/>
                <a:latin typeface="+mn-lt"/>
                <a:ea typeface="+mn-ea"/>
                <a:cs typeface="+mn-cs"/>
              </a:rPr>
              <a:t>）とコレオグラフィ（</a:t>
            </a:r>
            <a:r>
              <a:rPr kumimoji="1" lang="en-US" altLang="ja-JP" sz="1200" kern="1200" dirty="0">
                <a:solidFill>
                  <a:schemeClr val="tx1"/>
                </a:solidFill>
                <a:effectLst/>
                <a:latin typeface="+mn-lt"/>
                <a:ea typeface="+mn-ea"/>
                <a:cs typeface="+mn-cs"/>
              </a:rPr>
              <a:t>Choreography</a:t>
            </a:r>
            <a:r>
              <a:rPr kumimoji="1" lang="ja-JP" altLang="ja-JP" sz="1200" kern="1200" dirty="0">
                <a:solidFill>
                  <a:schemeClr val="tx1"/>
                </a:solidFill>
                <a:effectLst/>
                <a:latin typeface="+mn-lt"/>
                <a:ea typeface="+mn-ea"/>
                <a:cs typeface="+mn-cs"/>
              </a:rPr>
              <a:t>）があります。</a:t>
            </a:r>
          </a:p>
          <a:p>
            <a:r>
              <a:rPr kumimoji="1" lang="ja-JP" altLang="ja-JP" sz="1200" kern="1200" dirty="0">
                <a:solidFill>
                  <a:schemeClr val="tx1"/>
                </a:solidFill>
                <a:effectLst/>
                <a:latin typeface="+mn-lt"/>
                <a:ea typeface="+mn-ea"/>
                <a:cs typeface="+mn-cs"/>
              </a:rPr>
              <a:t>前者は、指揮者の指示に従って各演奏者が担当する楽器を演奏するように、全体の処理の流れを制御する指揮者にあたるプログラムが存在し、そこからのリクエストによってサービスを実行し、実行結果をレスポンスとして指揮者に返して処理を継続させる方式で、リクエスト・リプライ方式と呼ばれています。</a:t>
            </a:r>
          </a:p>
          <a:p>
            <a:r>
              <a:rPr kumimoji="1" lang="ja-JP" altLang="ja-JP" sz="1200" kern="1200" dirty="0">
                <a:solidFill>
                  <a:schemeClr val="tx1"/>
                </a:solidFill>
                <a:effectLst/>
                <a:latin typeface="+mn-lt"/>
                <a:ea typeface="+mn-ea"/>
                <a:cs typeface="+mn-cs"/>
              </a:rPr>
              <a:t>各サービスは、そのサービスを制御する指揮者が受けもっている特定の処理のためだけに利用され、他の指揮者が制御する別の処理を引き受けて実行することはありません。そのため処理が増えれば、指揮者のプログラムもその数必要となり、同時に多くのサービスが駆動されます。</a:t>
            </a:r>
          </a:p>
          <a:p>
            <a:r>
              <a:rPr kumimoji="1" lang="ja-JP" altLang="ja-JP" sz="1200" kern="1200" dirty="0">
                <a:solidFill>
                  <a:schemeClr val="tx1"/>
                </a:solidFill>
                <a:effectLst/>
                <a:latin typeface="+mn-lt"/>
                <a:ea typeface="+mn-ea"/>
                <a:cs typeface="+mn-cs"/>
              </a:rPr>
              <a:t>一方、後者は、演劇や踊りで演技者に予め振り付けが行われるように、個々のサービスに予め動作条件や次にどのサービスを起動させるかといった設定が与えられており、それに従って、各サービスが自律的に動作する方式です。</a:t>
            </a:r>
          </a:p>
          <a:p>
            <a:r>
              <a:rPr kumimoji="1" lang="ja-JP" altLang="ja-JP" sz="1200" kern="1200" dirty="0">
                <a:solidFill>
                  <a:schemeClr val="tx1"/>
                </a:solidFill>
                <a:effectLst/>
                <a:latin typeface="+mn-lt"/>
                <a:ea typeface="+mn-ea"/>
                <a:cs typeface="+mn-cs"/>
              </a:rPr>
              <a:t>この方式は、何らかのイベントの発生によって特定の業務処理サービスが駆動される場合が多く、イベント・ドリブン方式と呼ばれています。イベントには、「新規注文が入った」、「商品が入庫した」、「新規顧客が登録された」などがあります。</a:t>
            </a:r>
          </a:p>
          <a:p>
            <a:r>
              <a:rPr kumimoji="1" lang="ja-JP" altLang="ja-JP" sz="1200" kern="1200" dirty="0">
                <a:solidFill>
                  <a:schemeClr val="tx1"/>
                </a:solidFill>
                <a:effectLst/>
                <a:latin typeface="+mn-lt"/>
                <a:ea typeface="+mn-ea"/>
                <a:cs typeface="+mn-cs"/>
              </a:rPr>
              <a:t>リクエスト・リプライ方式は、指揮者が関知できないタイミングで行われた処理や、予期できないタイミングで発生したイベントを検知して対応することは難しく、処理ができなかったりタイミングが遅れたりといったことが起こります。一方、イベント・ドリブン方式では、イベントの発生時に次に続くサービスに即座に通知できますので、処理タイミングを遅らせることはありません。また、イベントが増えても、必要なサービスだけが起動されますので、システム資源の消費量は少なく、負荷の変動にも柔軟に対応できます。このサービスを先に紹介したマイクロサービスにしておけば、開発や運用を効率よく行うことができ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115</a:t>
            </a:fld>
            <a:endParaRPr kumimoji="1" lang="ja-JP" altLang="en-US"/>
          </a:p>
        </p:txBody>
      </p:sp>
    </p:spTree>
    <p:extLst>
      <p:ext uri="{BB962C8B-B14F-4D97-AF65-F5344CB8AC3E}">
        <p14:creationId xmlns:p14="http://schemas.microsoft.com/office/powerpoint/2010/main" val="14176340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116</a:t>
            </a:fld>
            <a:endParaRPr kumimoji="1" lang="ja-JP" altLang="en-US"/>
          </a:p>
        </p:txBody>
      </p:sp>
    </p:spTree>
    <p:extLst>
      <p:ext uri="{BB962C8B-B14F-4D97-AF65-F5344CB8AC3E}">
        <p14:creationId xmlns:p14="http://schemas.microsoft.com/office/powerpoint/2010/main" val="3382412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お金は生活においてもビジネスにおいても欠かすことのできない存在です。その貸し借りや決済、通貨の流通は、絶対的な安心や安全が担保されなくてはなりません。そのために国家のお墨付きや企業規模と言った「権威」によってそれが保証されていました。しかし、</a:t>
            </a:r>
            <a:r>
              <a:rPr kumimoji="1" lang="en-US" altLang="ja-JP" sz="1200" b="0" i="0" kern="1200" dirty="0">
                <a:solidFill>
                  <a:schemeClr val="tx1"/>
                </a:solidFill>
                <a:effectLst/>
                <a:latin typeface="+mn-lt"/>
                <a:ea typeface="+mn-ea"/>
                <a:cs typeface="+mn-cs"/>
              </a:rPr>
              <a:t>IT</a:t>
            </a:r>
            <a:r>
              <a:rPr kumimoji="1" lang="ja-JP" altLang="en-US" sz="1200" b="0" i="0" kern="1200" dirty="0">
                <a:solidFill>
                  <a:schemeClr val="tx1"/>
                </a:solidFill>
                <a:effectLst/>
                <a:latin typeface="+mn-lt"/>
                <a:ea typeface="+mn-ea"/>
                <a:cs typeface="+mn-cs"/>
              </a:rPr>
              <a:t>の進化により</a:t>
            </a:r>
          </a:p>
          <a:p>
            <a:r>
              <a:rPr kumimoji="1" lang="ja-JP" altLang="en-US" sz="1200" b="0" i="0" kern="1200" dirty="0">
                <a:solidFill>
                  <a:schemeClr val="tx1"/>
                </a:solidFill>
                <a:effectLst/>
                <a:latin typeface="+mn-lt"/>
                <a:ea typeface="+mn-ea"/>
                <a:cs typeface="+mn-cs"/>
              </a:rPr>
              <a:t>お金のやり取りがリアルタイムで把握できるようなった。</a:t>
            </a:r>
          </a:p>
          <a:p>
            <a:r>
              <a:rPr kumimoji="1" lang="ja-JP" altLang="en-US" sz="1200" b="0" i="0" kern="1200" dirty="0">
                <a:solidFill>
                  <a:schemeClr val="tx1"/>
                </a:solidFill>
                <a:effectLst/>
                <a:latin typeface="+mn-lt"/>
                <a:ea typeface="+mn-ea"/>
                <a:cs typeface="+mn-cs"/>
              </a:rPr>
              <a:t>ソーシャル・メディアなどに個人が実名で様々な考えを表明したり行動が公開されたりと、借り手のことを詳しく知る新たな手立てが生まれた。</a:t>
            </a:r>
          </a:p>
          <a:p>
            <a:r>
              <a:rPr kumimoji="1" lang="ja-JP" altLang="en-US" sz="1200" b="0" i="0" kern="1200" dirty="0">
                <a:solidFill>
                  <a:schemeClr val="tx1"/>
                </a:solidFill>
                <a:effectLst/>
                <a:latin typeface="+mn-lt"/>
                <a:ea typeface="+mn-ea"/>
                <a:cs typeface="+mn-cs"/>
              </a:rPr>
              <a:t>暗号化や匿名化の技術も進歩しインターネットでも安全、安心に取引できるようになった。</a:t>
            </a:r>
          </a:p>
          <a:p>
            <a:r>
              <a:rPr kumimoji="1" lang="ja-JP" altLang="en-US" sz="1200" b="0" i="0" kern="1200" dirty="0">
                <a:solidFill>
                  <a:schemeClr val="tx1"/>
                </a:solidFill>
                <a:effectLst/>
                <a:latin typeface="+mn-lt"/>
                <a:ea typeface="+mn-ea"/>
                <a:cs typeface="+mn-cs"/>
              </a:rPr>
              <a:t>このような変化に呼応してお堅いとの印象もある銀行が、残高照会、入出金明細照会、口座情報照会といった情報を、インターネットを介して提供するための標準化への取り組み「</a:t>
            </a:r>
            <a:r>
              <a:rPr kumimoji="1" lang="en-US" altLang="ja-JP" sz="1200" b="0" i="0" kern="1200" dirty="0">
                <a:solidFill>
                  <a:schemeClr val="tx1"/>
                </a:solidFill>
                <a:effectLst/>
                <a:latin typeface="+mn-lt"/>
                <a:ea typeface="+mn-ea"/>
                <a:cs typeface="+mn-cs"/>
              </a:rPr>
              <a:t>BIAN</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Banking Industry Architecture Network</a:t>
            </a:r>
            <a:r>
              <a:rPr kumimoji="1" lang="ja-JP" altLang="en-US" sz="1200" b="0" i="0" kern="1200" dirty="0">
                <a:solidFill>
                  <a:schemeClr val="tx1"/>
                </a:solidFill>
                <a:effectLst/>
                <a:latin typeface="+mn-lt"/>
                <a:ea typeface="+mn-ea"/>
                <a:cs typeface="+mn-cs"/>
              </a:rPr>
              <a:t>）」にも参加し、情報の提供をはじめようとしています。さらに、それらデータを分析する手段として人工知能が使えるようになり、人間が手間をかけてデータを精査することなく信用の度合いを自動的に評価できるようになりました。また、このような仕掛けにより少額の取引でも十分に利益の出るビジネスや新たな金融サービスができるようになったのです。また、インターネットを利用して金融機関に書類を提出しなくても手続きができるようになり、その利便性は大いに増し利用者の裾野を拡げています。</a:t>
            </a:r>
          </a:p>
          <a:p>
            <a:r>
              <a:rPr kumimoji="1" lang="ja-JP" altLang="en-US" sz="1200" b="0" i="0" kern="1200" dirty="0">
                <a:solidFill>
                  <a:schemeClr val="tx1"/>
                </a:solidFill>
                <a:effectLst/>
                <a:latin typeface="+mn-lt"/>
                <a:ea typeface="+mn-ea"/>
                <a:cs typeface="+mn-cs"/>
              </a:rPr>
              <a:t>また、資金運用においても膨大な市場データを様々な角度から分析し、個人の要望にもきめ細かく答えられる人工知能やそれをいつでも、どこでも、わかりやすい画面で利用できるスマートフォンや</a:t>
            </a:r>
            <a:r>
              <a:rPr kumimoji="1" lang="en-US" altLang="ja-JP" sz="1200" b="0" i="0" kern="1200" dirty="0">
                <a:solidFill>
                  <a:schemeClr val="tx1"/>
                </a:solidFill>
                <a:effectLst/>
                <a:latin typeface="+mn-lt"/>
                <a:ea typeface="+mn-ea"/>
                <a:cs typeface="+mn-cs"/>
              </a:rPr>
              <a:t>Web</a:t>
            </a:r>
            <a:r>
              <a:rPr kumimoji="1" lang="ja-JP" altLang="en-US" sz="1200" b="0" i="0" kern="1200" dirty="0">
                <a:solidFill>
                  <a:schemeClr val="tx1"/>
                </a:solidFill>
                <a:effectLst/>
                <a:latin typeface="+mn-lt"/>
                <a:ea typeface="+mn-ea"/>
                <a:cs typeface="+mn-cs"/>
              </a:rPr>
              <a:t>技術の進化もまた、</a:t>
            </a:r>
            <a:r>
              <a:rPr kumimoji="1" lang="en-US" altLang="ja-JP" sz="1200" b="0" i="0" kern="1200" dirty="0" err="1">
                <a:solidFill>
                  <a:schemeClr val="tx1"/>
                </a:solidFill>
                <a:effectLst/>
                <a:latin typeface="+mn-lt"/>
                <a:ea typeface="+mn-ea"/>
                <a:cs typeface="+mn-cs"/>
              </a:rPr>
              <a:t>FinTech</a:t>
            </a:r>
            <a:r>
              <a:rPr kumimoji="1" lang="ja-JP" altLang="en-US" sz="1200" b="0" i="0" kern="1200" dirty="0">
                <a:solidFill>
                  <a:schemeClr val="tx1"/>
                </a:solidFill>
                <a:effectLst/>
                <a:latin typeface="+mn-lt"/>
                <a:ea typeface="+mn-ea"/>
                <a:cs typeface="+mn-cs"/>
              </a:rPr>
              <a:t>ビジネスの拡大に拍車をかけています。</a:t>
            </a:r>
          </a:p>
          <a:p>
            <a:r>
              <a:rPr kumimoji="1" lang="ja-JP" altLang="en-US" sz="1200" b="0" i="0" kern="1200" dirty="0">
                <a:solidFill>
                  <a:schemeClr val="tx1"/>
                </a:solidFill>
                <a:effectLst/>
                <a:latin typeface="+mn-lt"/>
                <a:ea typeface="+mn-ea"/>
                <a:cs typeface="+mn-cs"/>
              </a:rPr>
              <a:t>「安全や安心が価値」というこれまでの常識から、「便利で手軽という価値」というこれからの新しい常識を利用者が求めるようになり、金融はいまあらたな可能性を求めて大きく変わり始めています。</a:t>
            </a:r>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118</a:t>
            </a:fld>
            <a:endParaRPr kumimoji="1" lang="ja-JP" altLang="en-US"/>
          </a:p>
        </p:txBody>
      </p:sp>
    </p:spTree>
    <p:extLst>
      <p:ext uri="{BB962C8B-B14F-4D97-AF65-F5344CB8AC3E}">
        <p14:creationId xmlns:p14="http://schemas.microsoft.com/office/powerpoint/2010/main" val="12710102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インフラにおける日々の運用業務は、クラウド事業者に任せられるようになりました。またインフラを使うために必要な設定は、クラウドであればツールや</a:t>
            </a:r>
            <a:r>
              <a:rPr kumimoji="1" lang="en-US" altLang="ja-JP" sz="1200" kern="1200" dirty="0">
                <a:solidFill>
                  <a:schemeClr val="tx1"/>
                </a:solidFill>
                <a:effectLst/>
                <a:latin typeface="+mn-lt"/>
                <a:ea typeface="+mn-ea"/>
                <a:cs typeface="+mn-cs"/>
              </a:rPr>
              <a:t>API</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Application Program Interface</a:t>
            </a:r>
            <a:r>
              <a:rPr kumimoji="1" lang="ja-JP" altLang="ja-JP" sz="1200" kern="1200" dirty="0">
                <a:solidFill>
                  <a:schemeClr val="tx1"/>
                </a:solidFill>
                <a:effectLst/>
                <a:latin typeface="+mn-lt"/>
                <a:ea typeface="+mn-ea"/>
                <a:cs typeface="+mn-cs"/>
              </a:rPr>
              <a:t>）を介して使えるようになり、アプリケーション開発者にもできる時代です。このような仕組みが、先に紹介したインフラを設定する全ての手順をコード化する「インフラストラクチャー・アズ・コード」です。</a:t>
            </a:r>
          </a:p>
          <a:p>
            <a:r>
              <a:rPr kumimoji="1" lang="ja-JP" altLang="ja-JP" sz="1200" kern="1200" dirty="0">
                <a:solidFill>
                  <a:schemeClr val="tx1"/>
                </a:solidFill>
                <a:effectLst/>
                <a:latin typeface="+mn-lt"/>
                <a:ea typeface="+mn-ea"/>
                <a:cs typeface="+mn-cs"/>
              </a:rPr>
              <a:t>こんな時代に運用技術者に求められる役割も大きく変わろうとしています。例えば、これまで求められてきた業務は、次のような内容でした。</a:t>
            </a:r>
          </a:p>
          <a:p>
            <a:pPr lvl="0"/>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の実務上の利用方法について問い合わせを受けて対応する窓口業務</a:t>
            </a:r>
          </a:p>
          <a:p>
            <a:pPr lvl="0"/>
            <a:r>
              <a:rPr kumimoji="1" lang="ja-JP" altLang="ja-JP" sz="1200" kern="1200" dirty="0">
                <a:solidFill>
                  <a:schemeClr val="tx1"/>
                </a:solidFill>
                <a:effectLst/>
                <a:latin typeface="+mn-lt"/>
                <a:ea typeface="+mn-ea"/>
                <a:cs typeface="+mn-cs"/>
              </a:rPr>
              <a:t>定められたオペレーションを繰り返し実施する定常業務</a:t>
            </a:r>
          </a:p>
          <a:p>
            <a:pPr lvl="0"/>
            <a:r>
              <a:rPr kumimoji="1" lang="en-US" altLang="ja-JP" sz="1200" kern="1200" dirty="0">
                <a:solidFill>
                  <a:schemeClr val="tx1"/>
                </a:solidFill>
                <a:effectLst/>
                <a:latin typeface="+mn-lt"/>
                <a:ea typeface="+mn-ea"/>
                <a:cs typeface="+mn-cs"/>
              </a:rPr>
              <a:t>IT</a:t>
            </a:r>
            <a:r>
              <a:rPr kumimoji="1" lang="ja-JP" altLang="ja-JP" sz="1200" kern="1200" dirty="0">
                <a:solidFill>
                  <a:schemeClr val="tx1"/>
                </a:solidFill>
                <a:effectLst/>
                <a:latin typeface="+mn-lt"/>
                <a:ea typeface="+mn-ea"/>
                <a:cs typeface="+mn-cs"/>
              </a:rPr>
              <a:t>に関するトラブルに対応する障害対応業務</a:t>
            </a:r>
          </a:p>
          <a:p>
            <a:pPr lvl="0"/>
            <a:r>
              <a:rPr kumimoji="1" lang="ja-JP" altLang="ja-JP" sz="1200" kern="1200" dirty="0">
                <a:solidFill>
                  <a:schemeClr val="tx1"/>
                </a:solidFill>
                <a:effectLst/>
                <a:latin typeface="+mn-lt"/>
                <a:ea typeface="+mn-ea"/>
                <a:cs typeface="+mn-cs"/>
              </a:rPr>
              <a:t>インフラに関する管理業務（構成管理やキャパシティ管理など）</a:t>
            </a:r>
          </a:p>
          <a:p>
            <a:r>
              <a:rPr kumimoji="1" lang="ja-JP" altLang="ja-JP" sz="1200" kern="1200" dirty="0">
                <a:solidFill>
                  <a:schemeClr val="tx1"/>
                </a:solidFill>
                <a:effectLst/>
                <a:latin typeface="+mn-lt"/>
                <a:ea typeface="+mn-ea"/>
                <a:cs typeface="+mn-cs"/>
              </a:rPr>
              <a:t>このような業務は積極的にクラウド・サービスや自動化ツールに置き換え、どんどん変わるビジネス要件に柔軟・迅速に対応できるインフラ環境を作ることへと、業務の重点を移してゆくことが求められています。</a:t>
            </a:r>
          </a:p>
          <a:p>
            <a:r>
              <a:rPr kumimoji="1" lang="ja-JP" altLang="ja-JP" sz="1200" kern="1200" dirty="0">
                <a:solidFill>
                  <a:schemeClr val="tx1"/>
                </a:solidFill>
                <a:effectLst/>
                <a:latin typeface="+mn-lt"/>
                <a:ea typeface="+mn-ea"/>
                <a:cs typeface="+mn-cs"/>
              </a:rPr>
              <a:t>具体的な業務は次のようなものです。</a:t>
            </a:r>
          </a:p>
          <a:p>
            <a:pPr lvl="0"/>
            <a:r>
              <a:rPr kumimoji="1" lang="ja-JP" altLang="ja-JP" sz="1200" kern="1200" dirty="0">
                <a:solidFill>
                  <a:schemeClr val="tx1"/>
                </a:solidFill>
                <a:effectLst/>
                <a:latin typeface="+mn-lt"/>
                <a:ea typeface="+mn-ea"/>
                <a:cs typeface="+mn-cs"/>
              </a:rPr>
              <a:t>変更への即応性や信頼性の高いシステム基盤を設計</a:t>
            </a:r>
          </a:p>
          <a:p>
            <a:pPr lvl="0"/>
            <a:r>
              <a:rPr kumimoji="1" lang="ja-JP" altLang="ja-JP" sz="1200" kern="1200" dirty="0">
                <a:solidFill>
                  <a:schemeClr val="tx1"/>
                </a:solidFill>
                <a:effectLst/>
                <a:latin typeface="+mn-lt"/>
                <a:ea typeface="+mn-ea"/>
                <a:cs typeface="+mn-cs"/>
              </a:rPr>
              <a:t>運用管理の自動化</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自律化の仕組みを設計・構築</a:t>
            </a:r>
          </a:p>
          <a:p>
            <a:pPr lvl="0"/>
            <a:r>
              <a:rPr kumimoji="1" lang="ja-JP" altLang="ja-JP" sz="1200" kern="1200" dirty="0">
                <a:solidFill>
                  <a:schemeClr val="tx1"/>
                </a:solidFill>
                <a:effectLst/>
                <a:latin typeface="+mn-lt"/>
                <a:ea typeface="+mn-ea"/>
                <a:cs typeface="+mn-cs"/>
              </a:rPr>
              <a:t>開発者が利用しやすい標準化されたポリシーやルールの整備　など</a:t>
            </a:r>
          </a:p>
          <a:p>
            <a:r>
              <a:rPr kumimoji="1" lang="ja-JP" altLang="ja-JP" sz="1200" kern="1200" dirty="0">
                <a:solidFill>
                  <a:schemeClr val="tx1"/>
                </a:solidFill>
                <a:effectLst/>
                <a:latin typeface="+mn-lt"/>
                <a:ea typeface="+mn-ea"/>
                <a:cs typeface="+mn-cs"/>
              </a:rPr>
              <a:t>このような役割を担う技術者は「</a:t>
            </a:r>
            <a:r>
              <a:rPr kumimoji="1" lang="en-US" altLang="ja-JP" sz="1200" kern="1200" dirty="0">
                <a:solidFill>
                  <a:schemeClr val="tx1"/>
                </a:solidFill>
                <a:effectLst/>
                <a:latin typeface="+mn-lt"/>
                <a:ea typeface="+mn-ea"/>
                <a:cs typeface="+mn-cs"/>
              </a:rPr>
              <a:t>SRE</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Site Reliability Engineer</a:t>
            </a:r>
            <a:r>
              <a:rPr kumimoji="1" lang="ja-JP" altLang="ja-JP" sz="1200" kern="1200" dirty="0">
                <a:solidFill>
                  <a:schemeClr val="tx1"/>
                </a:solidFill>
                <a:effectLst/>
                <a:latin typeface="+mn-lt"/>
                <a:ea typeface="+mn-ea"/>
                <a:cs typeface="+mn-cs"/>
              </a:rPr>
              <a:t>）」と呼ばれています。彼らは、開発者とサービス・レベルの目標値を共有し、協力しながら開発やテスト、本番稼働に必要なインフラ環境をすぐに使える組織横断的な仕組みを作ることに取り組みます。</a:t>
            </a:r>
          </a:p>
          <a:p>
            <a:r>
              <a:rPr kumimoji="1" lang="ja-JP" altLang="ja-JP" sz="1200" kern="1200">
                <a:solidFill>
                  <a:schemeClr val="tx1"/>
                </a:solidFill>
                <a:effectLst/>
                <a:latin typeface="+mn-lt"/>
                <a:ea typeface="+mn-ea"/>
                <a:cs typeface="+mn-cs"/>
              </a:rPr>
              <a:t>インシデント対応やインフラの安定稼働といった守りの役割から、加速するビジネス・スピードの変化に対応し「ビジネスの成果に貢献する」することへと、運用技術者の役割は、大きく拡がろうとしているのです。</a:t>
            </a:r>
          </a:p>
          <a:p>
            <a:endParaRPr kumimoji="1" lang="ja-JP" altLang="en-US"/>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119</a:t>
            </a:fld>
            <a:endParaRPr kumimoji="1" lang="ja-JP" altLang="en-US"/>
          </a:p>
        </p:txBody>
      </p:sp>
    </p:spTree>
    <p:extLst>
      <p:ext uri="{BB962C8B-B14F-4D97-AF65-F5344CB8AC3E}">
        <p14:creationId xmlns:p14="http://schemas.microsoft.com/office/powerpoint/2010/main" val="13959122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xfrm>
            <a:off x="684681" y="663055"/>
            <a:ext cx="5488640" cy="7794526"/>
          </a:xfrm>
          <a:noFill/>
        </p:spPr>
        <p:txBody>
          <a:bodyPr/>
          <a:lstStyle/>
          <a:p>
            <a:pPr eaLnBrk="1" hangingPunct="1"/>
            <a:r>
              <a:rPr lang="en-US" altLang="ja-JP" sz="1500" b="1" dirty="0">
                <a:latin typeface="ＭＳ Ｐ明朝" pitchFamily="18" charset="-128"/>
              </a:rPr>
              <a:t>Memo</a:t>
            </a:r>
          </a:p>
        </p:txBody>
      </p:sp>
    </p:spTree>
    <p:extLst>
      <p:ext uri="{BB962C8B-B14F-4D97-AF65-F5344CB8AC3E}">
        <p14:creationId xmlns:p14="http://schemas.microsoft.com/office/powerpoint/2010/main" val="119060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【図解】コレ１枚でわかる</a:t>
            </a:r>
            <a:r>
              <a:rPr kumimoji="1" lang="en-US" altLang="ja-JP" sz="1200" kern="1200" dirty="0">
                <a:solidFill>
                  <a:schemeClr val="tx1"/>
                </a:solidFill>
                <a:effectLst/>
                <a:latin typeface="+mn-lt"/>
                <a:ea typeface="+mn-ea"/>
                <a:cs typeface="+mn-cs"/>
              </a:rPr>
              <a:t>CPS</a:t>
            </a:r>
            <a:r>
              <a:rPr kumimoji="1" lang="ja-JP" altLang="ja-JP" sz="1200" kern="1200" dirty="0">
                <a:solidFill>
                  <a:schemeClr val="tx1"/>
                </a:solidFill>
                <a:effectLst/>
                <a:latin typeface="+mn-lt"/>
                <a:ea typeface="+mn-ea"/>
                <a:cs typeface="+mn-cs"/>
              </a:rPr>
              <a:t>の仕組み</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Internet of Things</a:t>
            </a:r>
            <a:r>
              <a:rPr kumimoji="1" lang="ja-JP" altLang="ja-JP" sz="1200" kern="1200" dirty="0">
                <a:solidFill>
                  <a:schemeClr val="tx1"/>
                </a:solidFill>
                <a:effectLst/>
                <a:latin typeface="+mn-lt"/>
                <a:ea typeface="+mn-ea"/>
                <a:cs typeface="+mn-cs"/>
              </a:rPr>
              <a:t>：モノのインターネット）は、私たちの住む現実世界の出来事をデジタル・データに変換し、ネットの世界（</a:t>
            </a:r>
            <a:r>
              <a:rPr kumimoji="1" lang="en-US" altLang="ja-JP" sz="1200" kern="1200" dirty="0">
                <a:solidFill>
                  <a:schemeClr val="tx1"/>
                </a:solidFill>
                <a:effectLst/>
                <a:latin typeface="+mn-lt"/>
                <a:ea typeface="+mn-ea"/>
                <a:cs typeface="+mn-cs"/>
              </a:rPr>
              <a:t>Cyber World</a:t>
            </a:r>
            <a:r>
              <a:rPr kumimoji="1" lang="ja-JP" altLang="ja-JP" sz="1200" kern="1200" dirty="0">
                <a:solidFill>
                  <a:schemeClr val="tx1"/>
                </a:solidFill>
                <a:effectLst/>
                <a:latin typeface="+mn-lt"/>
                <a:ea typeface="+mn-ea"/>
                <a:cs typeface="+mn-cs"/>
              </a:rPr>
              <a:t>：電脳世界）に送り出す仕掛けです。そんな</a:t>
            </a:r>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が普及すれば、私たちの日常生活や社会活動は、きめ細かくリアルタイムにデジタル・データ化されることになります。</a:t>
            </a:r>
          </a:p>
          <a:p>
            <a:r>
              <a:rPr kumimoji="1" lang="en-US" altLang="ja-JP" sz="1200" kern="1200" dirty="0" err="1">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を支えるインターネットにつながるモノの数は、</a:t>
            </a:r>
            <a:r>
              <a:rPr kumimoji="1" lang="en-US" altLang="ja-JP" sz="1200" kern="1200" dirty="0">
                <a:solidFill>
                  <a:schemeClr val="tx1"/>
                </a:solidFill>
                <a:effectLst/>
                <a:latin typeface="+mn-lt"/>
                <a:ea typeface="+mn-ea"/>
                <a:cs typeface="+mn-cs"/>
              </a:rPr>
              <a:t>2020</a:t>
            </a:r>
            <a:r>
              <a:rPr kumimoji="1" lang="ja-JP" altLang="ja-JP" sz="1200" kern="1200" dirty="0">
                <a:solidFill>
                  <a:schemeClr val="tx1"/>
                </a:solidFill>
                <a:effectLst/>
                <a:latin typeface="+mn-lt"/>
                <a:ea typeface="+mn-ea"/>
                <a:cs typeface="+mn-cs"/>
              </a:rPr>
              <a:t>年には</a:t>
            </a:r>
            <a:r>
              <a:rPr kumimoji="1" lang="en-US" altLang="ja-JP" sz="1200" kern="1200" dirty="0">
                <a:solidFill>
                  <a:schemeClr val="tx1"/>
                </a:solidFill>
                <a:effectLst/>
                <a:latin typeface="+mn-lt"/>
                <a:ea typeface="+mn-ea"/>
                <a:cs typeface="+mn-cs"/>
              </a:rPr>
              <a:t>500</a:t>
            </a:r>
            <a:r>
              <a:rPr kumimoji="1" lang="ja-JP" altLang="ja-JP" sz="1200" kern="1200" dirty="0">
                <a:solidFill>
                  <a:schemeClr val="tx1"/>
                </a:solidFill>
                <a:effectLst/>
                <a:latin typeface="+mn-lt"/>
                <a:ea typeface="+mn-ea"/>
                <a:cs typeface="+mn-cs"/>
              </a:rPr>
              <a:t>億個、そのわずか</a:t>
            </a:r>
            <a:r>
              <a:rPr kumimoji="1" lang="en-US" altLang="ja-JP" sz="1200" kern="1200" dirty="0">
                <a:solidFill>
                  <a:schemeClr val="tx1"/>
                </a:solidFill>
                <a:effectLst/>
                <a:latin typeface="+mn-lt"/>
                <a:ea typeface="+mn-ea"/>
                <a:cs typeface="+mn-cs"/>
              </a:rPr>
              <a:t>5</a:t>
            </a:r>
            <a:r>
              <a:rPr kumimoji="1" lang="ja-JP" altLang="ja-JP" sz="1200" kern="1200" dirty="0">
                <a:solidFill>
                  <a:schemeClr val="tx1"/>
                </a:solidFill>
                <a:effectLst/>
                <a:latin typeface="+mn-lt"/>
                <a:ea typeface="+mn-ea"/>
                <a:cs typeface="+mn-cs"/>
              </a:rPr>
              <a:t>年後の</a:t>
            </a:r>
            <a:r>
              <a:rPr kumimoji="1" lang="en-US" altLang="ja-JP" sz="1200" kern="1200" dirty="0">
                <a:solidFill>
                  <a:schemeClr val="tx1"/>
                </a:solidFill>
                <a:effectLst/>
                <a:latin typeface="+mn-lt"/>
                <a:ea typeface="+mn-ea"/>
                <a:cs typeface="+mn-cs"/>
              </a:rPr>
              <a:t>2025</a:t>
            </a:r>
            <a:r>
              <a:rPr kumimoji="1" lang="ja-JP" altLang="ja-JP" sz="1200" kern="1200" dirty="0">
                <a:solidFill>
                  <a:schemeClr val="tx1"/>
                </a:solidFill>
                <a:effectLst/>
                <a:latin typeface="+mn-lt"/>
                <a:ea typeface="+mn-ea"/>
                <a:cs typeface="+mn-cs"/>
              </a:rPr>
              <a:t>年には</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兆個にもなると言われ、そのときには一人当たり</a:t>
            </a:r>
            <a:r>
              <a:rPr kumimoji="1" lang="en-US" altLang="ja-JP" sz="1200" kern="1200" dirty="0">
                <a:solidFill>
                  <a:schemeClr val="tx1"/>
                </a:solidFill>
                <a:effectLst/>
                <a:latin typeface="+mn-lt"/>
                <a:ea typeface="+mn-ea"/>
                <a:cs typeface="+mn-cs"/>
              </a:rPr>
              <a:t>250</a:t>
            </a:r>
            <a:r>
              <a:rPr kumimoji="1" lang="ja-JP" altLang="ja-JP" sz="1200" kern="1200" dirty="0">
                <a:solidFill>
                  <a:schemeClr val="tx1"/>
                </a:solidFill>
                <a:effectLst/>
                <a:latin typeface="+mn-lt"/>
                <a:ea typeface="+mn-ea"/>
                <a:cs typeface="+mn-cs"/>
              </a:rPr>
              <a:t>個ものインターネットにつながるモノに私たちは取り囲まれる計算になるのです。つまり、私たちの住む現実世界（</a:t>
            </a:r>
            <a:r>
              <a:rPr kumimoji="1" lang="en-US" altLang="ja-JP" sz="1200" kern="1200" dirty="0">
                <a:solidFill>
                  <a:schemeClr val="tx1"/>
                </a:solidFill>
                <a:effectLst/>
                <a:latin typeface="+mn-lt"/>
                <a:ea typeface="+mn-ea"/>
                <a:cs typeface="+mn-cs"/>
              </a:rPr>
              <a:t>Physical World</a:t>
            </a:r>
            <a:r>
              <a:rPr kumimoji="1" lang="ja-JP" altLang="ja-JP" sz="1200" kern="1200" dirty="0">
                <a:solidFill>
                  <a:schemeClr val="tx1"/>
                </a:solidFill>
                <a:effectLst/>
                <a:latin typeface="+mn-lt"/>
                <a:ea typeface="+mn-ea"/>
                <a:cs typeface="+mn-cs"/>
              </a:rPr>
              <a:t>）の緻密でリアルタイムなデジタル・コピーが電脳世界に出来上がる、そんな時代を迎えようとしているのです。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ような現実世界のデジタル・コピーを持つことの価値は、それを使った様々な実験（シミュレーション）を電脳世界で行えることにあります。例えば、自動車や鉄道の交通網やそれを利用する人々の動きのデジタル・コピーを使い、そこに大地震や大津波が襲ってきたことを想定して、様々な実験を行うことができます。例えば、大津波で沿岸部の道路が寸断され、都心部ではビル火災が起きて道路が通行できなくなります。また、鉄道は停まりターミナル駅に人があふれてしまいます。そんな世界をいろいろと条件を変えて再現し、そのときにどのように対処すれば一番被害を減らすことができるのかをいろいろな確度から検証することが可能になり、防災・減災に役立てることができるのです。このような実験を現実社会で行うことは決してできません。</a:t>
            </a:r>
          </a:p>
          <a:p>
            <a:r>
              <a:rPr kumimoji="1" lang="ja-JP" altLang="ja-JP" sz="1200" kern="1200" dirty="0">
                <a:solidFill>
                  <a:schemeClr val="tx1"/>
                </a:solidFill>
                <a:effectLst/>
                <a:latin typeface="+mn-lt"/>
                <a:ea typeface="+mn-ea"/>
                <a:cs typeface="+mn-cs"/>
              </a:rPr>
              <a:t>また、ウェアラブル・デバイスを持つ数千万人あるいは数億人の身体状況や行動のデータを様々な角度から分析し、病気を起こす可能性の高い生活習慣を見つけ出し、生活習慣の改善や予防措置を促すことができれば、大きな国家財政負担になっている医療費を削減することにつながります。</a:t>
            </a:r>
          </a:p>
          <a:p>
            <a:r>
              <a:rPr kumimoji="1" lang="ja-JP" altLang="ja-JP" sz="1200" kern="1200" dirty="0">
                <a:solidFill>
                  <a:schemeClr val="tx1"/>
                </a:solidFill>
                <a:effectLst/>
                <a:latin typeface="+mn-lt"/>
                <a:ea typeface="+mn-ea"/>
                <a:cs typeface="+mn-cs"/>
              </a:rPr>
              <a:t>このような現実世界と電脳世界が、デジタル・データでつながり、一体となって機能する仕組みがサイバーフィジカル・システム（</a:t>
            </a:r>
            <a:r>
              <a:rPr kumimoji="1" lang="en-US" altLang="ja-JP" sz="1200" kern="1200" dirty="0">
                <a:solidFill>
                  <a:schemeClr val="tx1"/>
                </a:solidFill>
                <a:effectLst/>
                <a:latin typeface="+mn-lt"/>
                <a:ea typeface="+mn-ea"/>
                <a:cs typeface="+mn-cs"/>
              </a:rPr>
              <a:t>Cyber Physical System/CPS</a:t>
            </a:r>
            <a:r>
              <a:rPr kumimoji="1" lang="ja-JP" altLang="ja-JP" sz="1200" kern="1200" dirty="0">
                <a:solidFill>
                  <a:schemeClr val="tx1"/>
                </a:solidFill>
                <a:effectLst/>
                <a:latin typeface="+mn-lt"/>
                <a:ea typeface="+mn-ea"/>
                <a:cs typeface="+mn-cs"/>
              </a:rPr>
              <a:t>）です。</a:t>
            </a:r>
          </a:p>
          <a:p>
            <a:r>
              <a:rPr kumimoji="1" lang="ja-JP" altLang="ja-JP" sz="1200" kern="1200" dirty="0">
                <a:solidFill>
                  <a:schemeClr val="tx1"/>
                </a:solidFill>
                <a:effectLst/>
                <a:latin typeface="+mn-lt"/>
                <a:ea typeface="+mn-ea"/>
                <a:cs typeface="+mn-cs"/>
              </a:rPr>
              <a:t>ところで、電脳世界に構築されるこのデジタル・コピーですが、現実世界に存在するモノやヒトと根本的に異なる特徴があります。それは、物理的・地理的な障壁が存在しないことです。</a:t>
            </a:r>
          </a:p>
          <a:p>
            <a:r>
              <a:rPr kumimoji="1" lang="ja-JP" altLang="ja-JP" sz="1200" kern="1200" dirty="0">
                <a:solidFill>
                  <a:schemeClr val="tx1"/>
                </a:solidFill>
                <a:effectLst/>
                <a:latin typeface="+mn-lt"/>
                <a:ea typeface="+mn-ea"/>
                <a:cs typeface="+mn-cs"/>
              </a:rPr>
              <a:t>例えば、私たちの住む現実世界では、自分の肉体を瞬時に数千キロ離れた別の場所に移動させることはできません。また、モノに直接触れなければ、それを使うことはできません。また、時間を巻き戻してやり直すことも未来の世界でいろいろと試してみることもできないのです。しかし、物理的実態のない電脳世界ではその制約はありません。物理的、時間的、地理的な制約故に実現できない仕事の流れも電脳世界では実現できるのです。</a:t>
            </a:r>
          </a:p>
          <a:p>
            <a:r>
              <a:rPr kumimoji="1" lang="ja-JP" altLang="ja-JP" sz="1200" kern="1200" dirty="0">
                <a:solidFill>
                  <a:schemeClr val="tx1"/>
                </a:solidFill>
                <a:effectLst/>
                <a:latin typeface="+mn-lt"/>
                <a:ea typeface="+mn-ea"/>
                <a:cs typeface="+mn-cs"/>
              </a:rPr>
              <a:t>このようにデジタル・データによって構築される電脳世界においては、現実世界では実現できなかった仕事の流れを作り出すことができます。例えば、多くの自動車の利用状況がリアルタイムに電脳世界に開示されていれば、必要な時に誰もが自動車の空き時間を把握でき自動車を協同で利用することも可能になるでしょう。また、仲介者を介することなく世界中と様々な取引をすることもできます。このような仕組みは、ヒトやモノが物理的、地理的に固定されている現実世界だけではなしえないことなのです。</a:t>
            </a:r>
          </a:p>
          <a:p>
            <a:r>
              <a:rPr kumimoji="1" lang="ja-JP" altLang="ja-JP" sz="1200" kern="1200" dirty="0">
                <a:solidFill>
                  <a:schemeClr val="tx1"/>
                </a:solidFill>
                <a:effectLst/>
                <a:latin typeface="+mn-lt"/>
                <a:ea typeface="+mn-ea"/>
                <a:cs typeface="+mn-cs"/>
              </a:rPr>
              <a:t>「既存の仕事の仕組みをデジタルで組み替え、新たな価値を生みだす」</a:t>
            </a:r>
          </a:p>
          <a:p>
            <a:r>
              <a:rPr kumimoji="1" lang="ja-JP" altLang="ja-JP" sz="1200" kern="1200" dirty="0">
                <a:solidFill>
                  <a:schemeClr val="tx1"/>
                </a:solidFill>
                <a:effectLst/>
                <a:latin typeface="+mn-lt"/>
                <a:ea typeface="+mn-ea"/>
                <a:cs typeface="+mn-cs"/>
              </a:rPr>
              <a:t>効率化だけではない新たな価値を生みだすこのような取り組みは、「デジタル・トランスフォーメーション」と呼ばれています。</a:t>
            </a:r>
            <a:r>
              <a:rPr kumimoji="1" lang="en-US" altLang="ja-JP" sz="1200" kern="1200" dirty="0">
                <a:solidFill>
                  <a:schemeClr val="tx1"/>
                </a:solidFill>
                <a:effectLst/>
                <a:latin typeface="+mn-lt"/>
                <a:ea typeface="+mn-ea"/>
                <a:cs typeface="+mn-cs"/>
              </a:rPr>
              <a:t>CPS</a:t>
            </a:r>
            <a:r>
              <a:rPr kumimoji="1" lang="ja-JP" altLang="ja-JP" sz="1200" kern="1200">
                <a:solidFill>
                  <a:schemeClr val="tx1"/>
                </a:solidFill>
                <a:effectLst/>
                <a:latin typeface="+mn-lt"/>
                <a:ea typeface="+mn-ea"/>
                <a:cs typeface="+mn-cs"/>
              </a:rPr>
              <a:t>によってますますこのデジタル・トランスフォーメーションが拡がってゆくことになるのです。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26A5AFC-0313-244E-A5A2-5096E4321F46}" type="slidenum">
              <a:rPr kumimoji="1" lang="ja-JP" altLang="en-US" smtClean="0"/>
              <a:t>12</a:t>
            </a:fld>
            <a:endParaRPr kumimoji="1" lang="ja-JP" altLang="en-US"/>
          </a:p>
        </p:txBody>
      </p:sp>
    </p:spTree>
    <p:extLst>
      <p:ext uri="{BB962C8B-B14F-4D97-AF65-F5344CB8AC3E}">
        <p14:creationId xmlns:p14="http://schemas.microsoft.com/office/powerpoint/2010/main" val="12530570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48131" name="ノート プレースホルダ 2"/>
          <p:cNvSpPr>
            <a:spLocks noGrp="1"/>
          </p:cNvSpPr>
          <p:nvPr>
            <p:ph type="body" idx="1"/>
          </p:nvPr>
        </p:nvSpPr>
        <p:spPr bwMode="auto">
          <a:noFill/>
        </p:spPr>
        <p:txBody>
          <a:bodyPr wrap="square" numCol="1" anchor="t" anchorCtr="0" compatLnSpc="1">
            <a:prstTxWarp prst="textNoShape">
              <a:avLst/>
            </a:prstTxWarp>
          </a:bodyPr>
          <a:lstStyle/>
          <a:p>
            <a:endParaRPr lang="ja-JP" altLang="en-US" dirty="0"/>
          </a:p>
        </p:txBody>
      </p:sp>
      <p:sp>
        <p:nvSpPr>
          <p:cNvPr id="48132"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A60360C-43EB-4319-9224-2A951DE3B014}" type="slidenum">
              <a:rPr lang="ja-JP" altLang="en-US" smtClean="0"/>
              <a:pPr/>
              <a:t>127</a:t>
            </a:fld>
            <a:endParaRPr lang="ja-JP" altLang="en-US"/>
          </a:p>
        </p:txBody>
      </p:sp>
    </p:spTree>
    <p:extLst>
      <p:ext uri="{BB962C8B-B14F-4D97-AF65-F5344CB8AC3E}">
        <p14:creationId xmlns:p14="http://schemas.microsoft.com/office/powerpoint/2010/main" val="13430641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xfrm>
            <a:off x="684681" y="663055"/>
            <a:ext cx="5488640" cy="7794526"/>
          </a:xfrm>
          <a:noFill/>
        </p:spPr>
        <p:txBody>
          <a:bodyPr/>
          <a:lstStyle/>
          <a:p>
            <a:pPr eaLnBrk="1" hangingPunct="1"/>
            <a:r>
              <a:rPr lang="en-US" altLang="ja-JP" sz="1500" b="1" dirty="0">
                <a:latin typeface="ＭＳ Ｐ明朝" pitchFamily="18" charset="-128"/>
              </a:rPr>
              <a:t>Memo</a:t>
            </a:r>
          </a:p>
        </p:txBody>
      </p:sp>
    </p:spTree>
    <p:extLst>
      <p:ext uri="{BB962C8B-B14F-4D97-AF65-F5344CB8AC3E}">
        <p14:creationId xmlns:p14="http://schemas.microsoft.com/office/powerpoint/2010/main" val="1033474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0"/>
            <a:ext cx="9144000" cy="6858000"/>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正方形/長方形 8"/>
          <p:cNvSpPr/>
          <p:nvPr userDrawn="1"/>
        </p:nvSpPr>
        <p:spPr>
          <a:xfrm flipV="1">
            <a:off x="685800" y="2276971"/>
            <a:ext cx="7772400" cy="933083"/>
          </a:xfrm>
          <a:prstGeom prst="rect">
            <a:avLst/>
          </a:prstGeom>
          <a:solidFill>
            <a:srgbClr val="33ACB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タイトル 1"/>
          <p:cNvSpPr>
            <a:spLocks noGrp="1"/>
          </p:cNvSpPr>
          <p:nvPr>
            <p:ph type="ctrTitle"/>
          </p:nvPr>
        </p:nvSpPr>
        <p:spPr>
          <a:xfrm>
            <a:off x="685800" y="2276971"/>
            <a:ext cx="7772400" cy="933083"/>
          </a:xfrm>
        </p:spPr>
        <p:txBody>
          <a:bodyPr/>
          <a:lstStyle>
            <a:lvl1pPr algn="r">
              <a:defRPr sz="3600">
                <a:solidFill>
                  <a:schemeClr val="bg1"/>
                </a:solidFill>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685800" y="3886200"/>
            <a:ext cx="7772400" cy="566005"/>
          </a:xfrm>
        </p:spPr>
        <p:txBody>
          <a:bodyPr>
            <a:normAutofit/>
          </a:bodyPr>
          <a:lstStyle>
            <a:lvl1pPr marL="0" indent="0" algn="r">
              <a:buNone/>
              <a:defRPr sz="2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endParaRPr kumimoji="1" lang="ja-JP" altLang="en-US" dirty="0"/>
          </a:p>
        </p:txBody>
      </p:sp>
      <p:sp>
        <p:nvSpPr>
          <p:cNvPr id="10" name="正方形/長方形 9"/>
          <p:cNvSpPr/>
          <p:nvPr userDrawn="1"/>
        </p:nvSpPr>
        <p:spPr>
          <a:xfrm flipV="1">
            <a:off x="0" y="-1"/>
            <a:ext cx="244235" cy="237265"/>
          </a:xfrm>
          <a:prstGeom prst="rect">
            <a:avLst/>
          </a:prstGeom>
          <a:solidFill>
            <a:srgbClr val="CC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3" name="正方形/長方形 12"/>
          <p:cNvSpPr/>
          <p:nvPr userDrawn="1"/>
        </p:nvSpPr>
        <p:spPr>
          <a:xfrm flipV="1">
            <a:off x="0" y="6662718"/>
            <a:ext cx="9144000" cy="201893"/>
          </a:xfrm>
          <a:prstGeom prst="rect">
            <a:avLst/>
          </a:prstGeom>
          <a:solidFill>
            <a:srgbClr val="33ACB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6" name="正方形/長方形 15"/>
          <p:cNvSpPr/>
          <p:nvPr userDrawn="1"/>
        </p:nvSpPr>
        <p:spPr>
          <a:xfrm flipV="1">
            <a:off x="244236" y="0"/>
            <a:ext cx="244235" cy="237265"/>
          </a:xfrm>
          <a:prstGeom prst="rect">
            <a:avLst/>
          </a:prstGeom>
          <a:solidFill>
            <a:srgbClr val="33ACB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8" name="図 17"/>
          <p:cNvPicPr>
            <a:picLocks noChangeAspect="1"/>
          </p:cNvPicPr>
          <p:nvPr userDrawn="1"/>
        </p:nvPicPr>
        <p:blipFill>
          <a:blip r:embed="rId2"/>
          <a:stretch>
            <a:fillRect/>
          </a:stretch>
        </p:blipFill>
        <p:spPr>
          <a:xfrm>
            <a:off x="99885" y="6717943"/>
            <a:ext cx="639634" cy="95299"/>
          </a:xfrm>
          <a:prstGeom prst="rect">
            <a:avLst/>
          </a:prstGeom>
        </p:spPr>
      </p:pic>
      <p:pic>
        <p:nvPicPr>
          <p:cNvPr id="19" name="図 18"/>
          <p:cNvPicPr>
            <a:picLocks noChangeAspect="1"/>
          </p:cNvPicPr>
          <p:nvPr userDrawn="1"/>
        </p:nvPicPr>
        <p:blipFill>
          <a:blip r:embed="rId3"/>
          <a:stretch>
            <a:fillRect/>
          </a:stretch>
        </p:blipFill>
        <p:spPr>
          <a:xfrm>
            <a:off x="742723" y="6719347"/>
            <a:ext cx="401579" cy="103634"/>
          </a:xfrm>
          <a:prstGeom prst="rect">
            <a:avLst/>
          </a:prstGeom>
        </p:spPr>
      </p:pic>
      <p:sp>
        <p:nvSpPr>
          <p:cNvPr id="22" name="正方形/長方形 21"/>
          <p:cNvSpPr/>
          <p:nvPr userDrawn="1"/>
        </p:nvSpPr>
        <p:spPr>
          <a:xfrm flipH="1" flipV="1">
            <a:off x="9059333" y="-2"/>
            <a:ext cx="97309" cy="6858002"/>
          </a:xfrm>
          <a:prstGeom prst="rect">
            <a:avLst/>
          </a:prstGeom>
          <a:solidFill>
            <a:srgbClr val="33ACB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1" name="正方形/長方形 20"/>
          <p:cNvSpPr/>
          <p:nvPr userDrawn="1"/>
        </p:nvSpPr>
        <p:spPr>
          <a:xfrm flipV="1">
            <a:off x="9059334" y="6662710"/>
            <a:ext cx="97896" cy="201897"/>
          </a:xfrm>
          <a:prstGeom prst="rect">
            <a:avLst/>
          </a:prstGeom>
          <a:solidFill>
            <a:srgbClr val="CC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8" name="図 7" descr="単独LOGO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70204" y="5560175"/>
            <a:ext cx="987996" cy="1082996"/>
          </a:xfrm>
          <a:prstGeom prst="rect">
            <a:avLst/>
          </a:prstGeom>
        </p:spPr>
      </p:pic>
    </p:spTree>
    <p:extLst>
      <p:ext uri="{BB962C8B-B14F-4D97-AF65-F5344CB8AC3E}">
        <p14:creationId xmlns:p14="http://schemas.microsoft.com/office/powerpoint/2010/main" val="423721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190743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0" y="6658020"/>
            <a:ext cx="1095570" cy="199979"/>
          </a:xfrm>
          <a:prstGeom prst="rect">
            <a:avLst/>
          </a:prstGeom>
        </p:spPr>
        <p:txBody>
          <a:bodyPr/>
          <a:lstStyle/>
          <a:p>
            <a:endParaRPr kumimoji="1" lang="ja-JP" altLang="en-US" dirty="0"/>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3717974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2386068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367214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0" y="6658020"/>
            <a:ext cx="1095570" cy="199979"/>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400710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0" y="6658020"/>
            <a:ext cx="1095570" cy="199979"/>
          </a:xfrm>
          <a:prstGeom prst="rect">
            <a:avLst/>
          </a:prstGeom>
        </p:spPr>
        <p:txBody>
          <a:bodyPr/>
          <a:lstStyle/>
          <a:p>
            <a:endParaRPr kumimoji="1" lang="ja-JP" altLang="en-US"/>
          </a:p>
        </p:txBody>
      </p:sp>
      <p:sp>
        <p:nvSpPr>
          <p:cNvPr id="8" name="フッター プレースホルダー 7"/>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1815828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5" name="スライド番号プレースホルダー 4"/>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295907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1093683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7" name="スライド番号プレースホルダー 6"/>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212270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プレースホルダーまでドラッグするかアイコンをクリックして図を追加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7" name="スライド番号プレースホルダー 6"/>
          <p:cNvSpPr>
            <a:spLocks noGrp="1"/>
          </p:cNvSpPr>
          <p:nvPr>
            <p:ph type="sldNum" sz="quarter" idx="12"/>
          </p:nvPr>
        </p:nvSpPr>
        <p:spPr/>
        <p:txBody>
          <a:bodyPr/>
          <a:lstStyle/>
          <a:p>
            <a:fld id="{8FF8CC5D-A65D-5946-99B5-645367A967AD}" type="slidenum">
              <a:rPr kumimoji="1" lang="ja-JP" altLang="en-US" smtClean="0"/>
              <a:t>‹#›</a:t>
            </a:fld>
            <a:endParaRPr kumimoji="1" lang="ja-JP" altLang="en-US"/>
          </a:p>
        </p:txBody>
      </p:sp>
    </p:spTree>
    <p:extLst>
      <p:ext uri="{BB962C8B-B14F-4D97-AF65-F5344CB8AC3E}">
        <p14:creationId xmlns:p14="http://schemas.microsoft.com/office/powerpoint/2010/main" val="25671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686800" cy="416221"/>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976974"/>
            <a:ext cx="8229600" cy="514919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2" name="図 11"/>
          <p:cNvPicPr>
            <a:picLocks noChangeAspect="1"/>
          </p:cNvPicPr>
          <p:nvPr/>
        </p:nvPicPr>
        <p:blipFill>
          <a:blip r:embed="rId13"/>
          <a:stretch>
            <a:fillRect/>
          </a:stretch>
        </p:blipFill>
        <p:spPr>
          <a:xfrm>
            <a:off x="7974619" y="6708204"/>
            <a:ext cx="639634" cy="95299"/>
          </a:xfrm>
          <a:prstGeom prst="rect">
            <a:avLst/>
          </a:prstGeom>
        </p:spPr>
      </p:pic>
      <p:sp>
        <p:nvSpPr>
          <p:cNvPr id="16" name="正方形/長方形 15"/>
          <p:cNvSpPr/>
          <p:nvPr/>
        </p:nvSpPr>
        <p:spPr>
          <a:xfrm flipV="1">
            <a:off x="0" y="6662718"/>
            <a:ext cx="9144000" cy="201893"/>
          </a:xfrm>
          <a:prstGeom prst="rect">
            <a:avLst/>
          </a:prstGeom>
          <a:solidFill>
            <a:srgbClr val="33ACB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p:cNvPicPr>
            <a:picLocks noChangeAspect="1"/>
          </p:cNvPicPr>
          <p:nvPr/>
        </p:nvPicPr>
        <p:blipFill>
          <a:blip r:embed="rId13"/>
          <a:stretch>
            <a:fillRect/>
          </a:stretch>
        </p:blipFill>
        <p:spPr>
          <a:xfrm>
            <a:off x="99885" y="6717943"/>
            <a:ext cx="639634" cy="95299"/>
          </a:xfrm>
          <a:prstGeom prst="rect">
            <a:avLst/>
          </a:prstGeom>
        </p:spPr>
      </p:pic>
      <p:pic>
        <p:nvPicPr>
          <p:cNvPr id="18" name="図 17"/>
          <p:cNvPicPr>
            <a:picLocks noChangeAspect="1"/>
          </p:cNvPicPr>
          <p:nvPr/>
        </p:nvPicPr>
        <p:blipFill>
          <a:blip r:embed="rId14"/>
          <a:stretch>
            <a:fillRect/>
          </a:stretch>
        </p:blipFill>
        <p:spPr>
          <a:xfrm>
            <a:off x="742723" y="6719347"/>
            <a:ext cx="401579" cy="103634"/>
          </a:xfrm>
          <a:prstGeom prst="rect">
            <a:avLst/>
          </a:prstGeom>
        </p:spPr>
      </p:pic>
      <p:sp>
        <p:nvSpPr>
          <p:cNvPr id="19" name="正方形/長方形 18"/>
          <p:cNvSpPr/>
          <p:nvPr/>
        </p:nvSpPr>
        <p:spPr>
          <a:xfrm flipV="1">
            <a:off x="9065846" y="6662710"/>
            <a:ext cx="91383" cy="201897"/>
          </a:xfrm>
          <a:prstGeom prst="rect">
            <a:avLst/>
          </a:prstGeom>
          <a:solidFill>
            <a:srgbClr val="CC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5" name="直線コネクタ 4"/>
          <p:cNvCxnSpPr/>
          <p:nvPr/>
        </p:nvCxnSpPr>
        <p:spPr>
          <a:xfrm>
            <a:off x="457200" y="703900"/>
            <a:ext cx="8686800" cy="6498"/>
          </a:xfrm>
          <a:prstGeom prst="line">
            <a:avLst/>
          </a:prstGeom>
          <a:ln w="12700" cmpd="sng">
            <a:solidFill>
              <a:srgbClr val="33ACBD"/>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0" y="703900"/>
            <a:ext cx="457200" cy="0"/>
          </a:xfrm>
          <a:prstGeom prst="line">
            <a:avLst/>
          </a:prstGeom>
          <a:ln w="12700" cmpd="sng">
            <a:solidFill>
              <a:srgbClr val="CC0000"/>
            </a:solidFill>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5"/>
          <p:cNvSpPr>
            <a:spLocks noGrp="1"/>
          </p:cNvSpPr>
          <p:nvPr>
            <p:ph type="sldNum" sz="quarter" idx="4"/>
          </p:nvPr>
        </p:nvSpPr>
        <p:spPr>
          <a:xfrm>
            <a:off x="6932246" y="6651702"/>
            <a:ext cx="2133600" cy="217800"/>
          </a:xfrm>
          <a:prstGeom prst="rect">
            <a:avLst/>
          </a:prstGeom>
        </p:spPr>
        <p:txBody>
          <a:bodyPr vert="horz" lIns="91440" tIns="45720" rIns="91440" bIns="45720" rtlCol="0" anchor="ctr"/>
          <a:lstStyle>
            <a:lvl1pPr algn="r">
              <a:defRPr sz="1000">
                <a:solidFill>
                  <a:schemeClr val="bg1"/>
                </a:solidFill>
                <a:latin typeface="American Typewriter"/>
                <a:cs typeface="American Typewriter"/>
              </a:defRPr>
            </a:lvl1pPr>
          </a:lstStyle>
          <a:p>
            <a:fld id="{8FF8CC5D-A65D-5946-99B5-645367A967AD}" type="slidenum">
              <a:rPr lang="ja-JP" altLang="en-US" smtClean="0"/>
              <a:pPr/>
              <a:t>‹#›</a:t>
            </a:fld>
            <a:endParaRPr lang="ja-JP" altLang="en-US" dirty="0"/>
          </a:p>
        </p:txBody>
      </p:sp>
    </p:spTree>
    <p:extLst>
      <p:ext uri="{BB962C8B-B14F-4D97-AF65-F5344CB8AC3E}">
        <p14:creationId xmlns:p14="http://schemas.microsoft.com/office/powerpoint/2010/main" val="277623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kumimoji="1" sz="2800" kern="1200">
          <a:solidFill>
            <a:srgbClr val="7F7F7F"/>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36.png"/></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149.gi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0.tiff"/><Relationship Id="rId4" Type="http://schemas.openxmlformats.org/officeDocument/2006/relationships/image" Target="../media/image39.jp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3.png"/></Relationships>
</file>

<file path=ppt/slides/_rels/slide1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amzn.to/2ovK0dS" TargetMode="Externa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amzn.to/2ovQCJ4" TargetMode="Externa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libra.netcommerce.co.jp/" TargetMode="Externa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35.xml.rels><?xml version="1.0" encoding="UTF-8" standalone="yes"?>
<Relationships xmlns="http://schemas.openxmlformats.org/package/2006/relationships"><Relationship Id="rId3" Type="http://schemas.openxmlformats.org/officeDocument/2006/relationships/hyperlink" Target="http://www.netcommerce.co.jp/"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jpg"/><Relationship Id="rId7" Type="http://schemas.openxmlformats.org/officeDocument/2006/relationships/image" Target="../media/image45.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8.tiff"/></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13.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14.png"/><Relationship Id="rId9"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libra.netcommerce.co.jp/"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6.jp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5.jpg"/><Relationship Id="rId5" Type="http://schemas.openxmlformats.org/officeDocument/2006/relationships/image" Target="../media/image64.png"/><Relationship Id="rId4" Type="http://schemas.openxmlformats.org/officeDocument/2006/relationships/image" Target="../media/image63.jpg"/></Relationships>
</file>

<file path=ppt/slides/_rels/slide3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2.jpg"/><Relationship Id="rId5" Type="http://schemas.openxmlformats.org/officeDocument/2006/relationships/image" Target="../media/image66.tiff"/><Relationship Id="rId4" Type="http://schemas.openxmlformats.org/officeDocument/2006/relationships/image" Target="../media/image63.jpg"/></Relationships>
</file>

<file path=ppt/slides/_rels/slide32.xml.rels><?xml version="1.0" encoding="UTF-8" standalone="yes"?>
<Relationships xmlns="http://schemas.openxmlformats.org/package/2006/relationships"><Relationship Id="rId8" Type="http://schemas.openxmlformats.org/officeDocument/2006/relationships/image" Target="../media/image72.tiff"/><Relationship Id="rId3" Type="http://schemas.openxmlformats.org/officeDocument/2006/relationships/image" Target="../media/image67.tiff"/><Relationship Id="rId7" Type="http://schemas.openxmlformats.org/officeDocument/2006/relationships/image" Target="../media/image71.tiff"/><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0.tiff"/><Relationship Id="rId5" Type="http://schemas.openxmlformats.org/officeDocument/2006/relationships/image" Target="../media/image69.tiff"/><Relationship Id="rId10" Type="http://schemas.openxmlformats.org/officeDocument/2006/relationships/image" Target="../media/image74.tiff"/><Relationship Id="rId4" Type="http://schemas.openxmlformats.org/officeDocument/2006/relationships/image" Target="../media/image68.tiff"/><Relationship Id="rId9" Type="http://schemas.openxmlformats.org/officeDocument/2006/relationships/image" Target="../media/image73.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80.jpg"/><Relationship Id="rId13" Type="http://schemas.openxmlformats.org/officeDocument/2006/relationships/image" Target="../media/image85.jpg"/><Relationship Id="rId3" Type="http://schemas.openxmlformats.org/officeDocument/2006/relationships/image" Target="../media/image75.jpg"/><Relationship Id="rId7" Type="http://schemas.openxmlformats.org/officeDocument/2006/relationships/image" Target="../media/image79.jpg"/><Relationship Id="rId12" Type="http://schemas.openxmlformats.org/officeDocument/2006/relationships/image" Target="../media/image84.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8.jpg"/><Relationship Id="rId11" Type="http://schemas.openxmlformats.org/officeDocument/2006/relationships/image" Target="../media/image83.jpg"/><Relationship Id="rId5" Type="http://schemas.openxmlformats.org/officeDocument/2006/relationships/image" Target="../media/image77.jpg"/><Relationship Id="rId10" Type="http://schemas.openxmlformats.org/officeDocument/2006/relationships/image" Target="../media/image82.jpg"/><Relationship Id="rId4" Type="http://schemas.openxmlformats.org/officeDocument/2006/relationships/image" Target="../media/image76.jpg"/><Relationship Id="rId9" Type="http://schemas.openxmlformats.org/officeDocument/2006/relationships/image" Target="../media/image81.jpg"/></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gif"/><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12.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gif"/><Relationship Id="rId5" Type="http://schemas.openxmlformats.org/officeDocument/2006/relationships/image" Target="../media/image7.jp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6.jpg"/><Relationship Id="rId5" Type="http://schemas.openxmlformats.org/officeDocument/2006/relationships/image" Target="../media/image97.jpg"/><Relationship Id="rId4" Type="http://schemas.openxmlformats.org/officeDocument/2006/relationships/image" Target="../media/image96.jpg"/></Relationships>
</file>

<file path=ppt/slides/_rels/slide42.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01.tiff"/><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00.tiff"/><Relationship Id="rId5" Type="http://schemas.openxmlformats.org/officeDocument/2006/relationships/image" Target="../media/image96.jpg"/><Relationship Id="rId4" Type="http://schemas.openxmlformats.org/officeDocument/2006/relationships/image" Target="../media/image66.tiff"/></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4.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07.GIF"/><Relationship Id="rId5" Type="http://schemas.openxmlformats.org/officeDocument/2006/relationships/image" Target="../media/image106.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21.jpeg"/><Relationship Id="rId5" Type="http://schemas.openxmlformats.org/officeDocument/2006/relationships/image" Target="../media/image120.wmf"/><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8.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4.png"/><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wmf"/><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29.png"/><Relationship Id="rId11" Type="http://schemas.openxmlformats.org/officeDocument/2006/relationships/image" Target="../media/image13.png"/><Relationship Id="rId5" Type="http://schemas.openxmlformats.org/officeDocument/2006/relationships/image" Target="../media/image128.png"/><Relationship Id="rId10" Type="http://schemas.openxmlformats.org/officeDocument/2006/relationships/image" Target="../media/image36.png"/><Relationship Id="rId4" Type="http://schemas.openxmlformats.org/officeDocument/2006/relationships/image" Target="../media/image127.png"/><Relationship Id="rId9"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3.png"/><Relationship Id="rId7" Type="http://schemas.openxmlformats.org/officeDocument/2006/relationships/image" Target="../media/image12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6.xml"/><Relationship Id="rId5" Type="http://schemas.openxmlformats.org/officeDocument/2006/relationships/image" Target="../media/image135.jpg"/><Relationship Id="rId4" Type="http://schemas.openxmlformats.org/officeDocument/2006/relationships/image" Target="../media/image134.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8.PNG"/><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6.xml"/><Relationship Id="rId6" Type="http://schemas.openxmlformats.org/officeDocument/2006/relationships/image" Target="../media/image141.jpg"/><Relationship Id="rId5" Type="http://schemas.openxmlformats.org/officeDocument/2006/relationships/image" Target="../media/image140.jpg"/><Relationship Id="rId4" Type="http://schemas.openxmlformats.org/officeDocument/2006/relationships/image" Target="../media/image139.png"/></Relationships>
</file>

<file path=ppt/slides/_rels/slide8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36.png"/><Relationship Id="rId7" Type="http://schemas.openxmlformats.org/officeDocument/2006/relationships/image" Target="../media/image145.tiff"/><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52.tiff"/><Relationship Id="rId10" Type="http://schemas.openxmlformats.org/officeDocument/2006/relationships/image" Target="../media/image147.png"/><Relationship Id="rId4" Type="http://schemas.openxmlformats.org/officeDocument/2006/relationships/image" Target="../media/image143.png"/><Relationship Id="rId9" Type="http://schemas.openxmlformats.org/officeDocument/2006/relationships/image" Target="../media/image5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jpg"/><Relationship Id="rId18" Type="http://schemas.openxmlformats.org/officeDocument/2006/relationships/image" Target="../media/image32.jpg"/><Relationship Id="rId3" Type="http://schemas.openxmlformats.org/officeDocument/2006/relationships/image" Target="../media/image17.jpg"/><Relationship Id="rId21" Type="http://schemas.openxmlformats.org/officeDocument/2006/relationships/image" Target="../media/image35.jpg"/><Relationship Id="rId7" Type="http://schemas.openxmlformats.org/officeDocument/2006/relationships/image" Target="../media/image21.jpg"/><Relationship Id="rId12" Type="http://schemas.openxmlformats.org/officeDocument/2006/relationships/image" Target="../media/image26.gif"/><Relationship Id="rId17" Type="http://schemas.openxmlformats.org/officeDocument/2006/relationships/image" Target="../media/image31.jpg"/><Relationship Id="rId2" Type="http://schemas.openxmlformats.org/officeDocument/2006/relationships/notesSlide" Target="../notesSlides/notesSlide6.xml"/><Relationship Id="rId16" Type="http://schemas.openxmlformats.org/officeDocument/2006/relationships/image" Target="../media/image30.jpg"/><Relationship Id="rId20" Type="http://schemas.openxmlformats.org/officeDocument/2006/relationships/image" Target="../media/image34.jpg"/><Relationship Id="rId1" Type="http://schemas.openxmlformats.org/officeDocument/2006/relationships/slideLayout" Target="../slideLayouts/slideLayout6.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5" Type="http://schemas.openxmlformats.org/officeDocument/2006/relationships/image" Target="../media/image29.jpg"/><Relationship Id="rId10" Type="http://schemas.openxmlformats.org/officeDocument/2006/relationships/image" Target="../media/image24.jpg"/><Relationship Id="rId19" Type="http://schemas.openxmlformats.org/officeDocument/2006/relationships/image" Target="../media/image33.jpg"/><Relationship Id="rId4" Type="http://schemas.openxmlformats.org/officeDocument/2006/relationships/image" Target="../media/image18.jpg"/><Relationship Id="rId9" Type="http://schemas.openxmlformats.org/officeDocument/2006/relationships/image" Target="../media/image23.jpg"/><Relationship Id="rId14" Type="http://schemas.openxmlformats.org/officeDocument/2006/relationships/image" Target="../media/image28.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2800" dirty="0"/>
              <a:t>【</a:t>
            </a:r>
            <a:r>
              <a:rPr kumimoji="1" lang="ja-JP" altLang="en-US" sz="2800" dirty="0"/>
              <a:t>図解</a:t>
            </a:r>
            <a:r>
              <a:rPr kumimoji="1" lang="en-US" altLang="ja-JP" sz="2800" dirty="0"/>
              <a:t>】</a:t>
            </a:r>
            <a:r>
              <a:rPr kumimoji="1" lang="ja-JP" altLang="en-US" sz="2800" dirty="0"/>
              <a:t>コレ１枚でわかる最新</a:t>
            </a:r>
            <a:r>
              <a:rPr kumimoji="1" lang="en-US" altLang="ja-JP" sz="2800" dirty="0"/>
              <a:t>IT</a:t>
            </a:r>
            <a:r>
              <a:rPr kumimoji="1" lang="ja-JP" altLang="en-US" sz="2800" dirty="0"/>
              <a:t>トレンド</a:t>
            </a:r>
          </a:p>
        </p:txBody>
      </p:sp>
      <p:sp>
        <p:nvSpPr>
          <p:cNvPr id="4" name="サブタイトル 3"/>
          <p:cNvSpPr>
            <a:spLocks noGrp="1"/>
          </p:cNvSpPr>
          <p:nvPr>
            <p:ph type="subTitle" idx="1"/>
          </p:nvPr>
        </p:nvSpPr>
        <p:spPr>
          <a:xfrm>
            <a:off x="685800" y="3391244"/>
            <a:ext cx="7772400" cy="1264162"/>
          </a:xfrm>
        </p:spPr>
        <p:txBody>
          <a:bodyPr>
            <a:normAutofit/>
          </a:bodyPr>
          <a:lstStyle/>
          <a:p>
            <a:r>
              <a:rPr kumimoji="1" lang="ja-JP" altLang="en-US" dirty="0"/>
              <a:t>改訂新版</a:t>
            </a:r>
            <a:endParaRPr kumimoji="1" lang="en-US" altLang="ja-JP" dirty="0"/>
          </a:p>
          <a:p>
            <a:r>
              <a:rPr kumimoji="1" lang="en-US" altLang="ja-JP" dirty="0"/>
              <a:t>2017</a:t>
            </a:r>
            <a:r>
              <a:rPr kumimoji="1" lang="ja-JP" altLang="en-US" dirty="0" smtClean="0"/>
              <a:t>年</a:t>
            </a:r>
            <a:r>
              <a:rPr lang="en-US" altLang="ja-JP" dirty="0" smtClean="0"/>
              <a:t>4</a:t>
            </a:r>
            <a:r>
              <a:rPr kumimoji="1" lang="ja-JP" altLang="en-US" dirty="0" smtClean="0"/>
              <a:t>月</a:t>
            </a:r>
            <a:endParaRPr kumimoji="1" lang="ja-JP" altLang="en-US" dirty="0"/>
          </a:p>
        </p:txBody>
      </p:sp>
    </p:spTree>
    <p:extLst>
      <p:ext uri="{BB962C8B-B14F-4D97-AF65-F5344CB8AC3E}">
        <p14:creationId xmlns:p14="http://schemas.microsoft.com/office/powerpoint/2010/main" val="2241795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bwMode="auto">
          <a:xfrm>
            <a:off x="2445332" y="1196102"/>
            <a:ext cx="4262260" cy="4969201"/>
          </a:xfrm>
          <a:prstGeom prst="roundRect">
            <a:avLst>
              <a:gd name="adj" fmla="val 0"/>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Aft>
                <a:spcPct val="0"/>
              </a:spcAft>
              <a:buClrTx/>
              <a:buSzTx/>
              <a:buFontTx/>
              <a:buNone/>
              <a:tabLst/>
            </a:pPr>
            <a:endParaRPr kumimoji="0" lang="ja-JP" altLang="en-US" sz="1600" b="0" i="0" u="none" strike="noStrike" cap="none" normalizeH="0" baseline="0" dirty="0">
              <a:ln>
                <a:noFill/>
              </a:ln>
              <a:solidFill>
                <a:schemeClr val="bg1"/>
              </a:solidFill>
              <a:effectLst/>
              <a:latin typeface="メイリオ"/>
              <a:ea typeface="メイリオ"/>
              <a:cs typeface="メイリオ"/>
            </a:endParaRPr>
          </a:p>
        </p:txBody>
      </p:sp>
      <p:sp>
        <p:nvSpPr>
          <p:cNvPr id="146" name="角丸四角形 145"/>
          <p:cNvSpPr/>
          <p:nvPr/>
        </p:nvSpPr>
        <p:spPr>
          <a:xfrm>
            <a:off x="6932246" y="4679932"/>
            <a:ext cx="1682750" cy="373174"/>
          </a:xfrm>
          <a:prstGeom prst="round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43" name="図形グループ 142"/>
          <p:cNvGrpSpPr/>
          <p:nvPr/>
        </p:nvGrpSpPr>
        <p:grpSpPr>
          <a:xfrm rot="16200000">
            <a:off x="8288815" y="4798285"/>
            <a:ext cx="297414" cy="253559"/>
            <a:chOff x="-62676" y="3965594"/>
            <a:chExt cx="679541" cy="593816"/>
          </a:xfrm>
        </p:grpSpPr>
        <p:sp>
          <p:nvSpPr>
            <p:cNvPr id="144" name="角丸四角形 143"/>
            <p:cNvSpPr/>
            <p:nvPr/>
          </p:nvSpPr>
          <p:spPr>
            <a:xfrm>
              <a:off x="-37276" y="4051300"/>
              <a:ext cx="627392" cy="489060"/>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45" name="図 144"/>
            <p:cNvPicPr>
              <a:picLocks noChangeAspect="1"/>
            </p:cNvPicPr>
            <p:nvPr/>
          </p:nvPicPr>
          <p:blipFill>
            <a:blip r:embed="rId3">
              <a:clrChange>
                <a:clrFrom>
                  <a:srgbClr val="FFFFFF"/>
                </a:clrFrom>
                <a:clrTo>
                  <a:srgbClr val="FFFFFF">
                    <a:alpha val="0"/>
                  </a:srgbClr>
                </a:clrTo>
              </a:clrChange>
            </a:blip>
            <a:stretch>
              <a:fillRect/>
            </a:stretch>
          </p:blipFill>
          <p:spPr>
            <a:xfrm>
              <a:off x="-62676" y="3965594"/>
              <a:ext cx="679541" cy="593816"/>
            </a:xfrm>
            <a:prstGeom prst="rect">
              <a:avLst/>
            </a:prstGeom>
          </p:spPr>
        </p:pic>
      </p:grpSp>
      <p:sp>
        <p:nvSpPr>
          <p:cNvPr id="54" name="角丸四角形 53"/>
          <p:cNvSpPr/>
          <p:nvPr/>
        </p:nvSpPr>
        <p:spPr>
          <a:xfrm>
            <a:off x="6938596" y="3847249"/>
            <a:ext cx="1682750" cy="373174"/>
          </a:xfrm>
          <a:prstGeom prst="round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t>デジタル化の歴史</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10</a:t>
            </a:fld>
            <a:endParaRPr kumimoji="1" lang="ja-JP" altLang="en-US"/>
          </a:p>
        </p:txBody>
      </p:sp>
      <p:sp>
        <p:nvSpPr>
          <p:cNvPr id="24" name="角丸四角形 23"/>
          <p:cNvSpPr/>
          <p:nvPr/>
        </p:nvSpPr>
        <p:spPr bwMode="auto">
          <a:xfrm>
            <a:off x="2491488" y="2049012"/>
            <a:ext cx="4164479" cy="4099633"/>
          </a:xfrm>
          <a:prstGeom prst="roundRect">
            <a:avLst>
              <a:gd name="adj" fmla="val 0"/>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Aft>
                <a:spcPct val="0"/>
              </a:spcAft>
              <a:buClrTx/>
              <a:buSzTx/>
              <a:buFontTx/>
              <a:buNone/>
              <a:tabLst/>
            </a:pPr>
            <a:endParaRPr kumimoji="0" lang="ja-JP" altLang="en-US" sz="1600" b="0" i="0" u="none" strike="noStrike" cap="none" normalizeH="0" baseline="0" dirty="0">
              <a:ln>
                <a:noFill/>
              </a:ln>
              <a:solidFill>
                <a:schemeClr val="bg1"/>
              </a:solidFill>
              <a:effectLst/>
              <a:latin typeface="メイリオ"/>
              <a:ea typeface="メイリオ"/>
              <a:cs typeface="メイリオ"/>
            </a:endParaRPr>
          </a:p>
        </p:txBody>
      </p:sp>
      <p:sp>
        <p:nvSpPr>
          <p:cNvPr id="25" name="角丸四角形 24"/>
          <p:cNvSpPr/>
          <p:nvPr/>
        </p:nvSpPr>
        <p:spPr bwMode="auto">
          <a:xfrm>
            <a:off x="2558482" y="2918713"/>
            <a:ext cx="4042008" cy="3289174"/>
          </a:xfrm>
          <a:prstGeom prst="roundRect">
            <a:avLst>
              <a:gd name="adj" fmla="val 0"/>
            </a:avLst>
          </a:prstGeom>
          <a:solidFill>
            <a:schemeClr val="accent1">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Aft>
                <a:spcPct val="0"/>
              </a:spcAft>
              <a:buClrTx/>
              <a:buSzTx/>
              <a:buFontTx/>
              <a:buNone/>
              <a:tabLst/>
            </a:pPr>
            <a:endParaRPr kumimoji="0" lang="ja-JP" altLang="en-US" sz="1600" b="0" i="0" u="none" strike="noStrike" cap="none" normalizeH="0" baseline="0" dirty="0">
              <a:ln>
                <a:noFill/>
              </a:ln>
              <a:solidFill>
                <a:schemeClr val="bg1"/>
              </a:solidFill>
              <a:effectLst/>
              <a:latin typeface="メイリオ"/>
              <a:ea typeface="メイリオ"/>
              <a:cs typeface="メイリオ"/>
            </a:endParaRPr>
          </a:p>
        </p:txBody>
      </p:sp>
      <p:sp>
        <p:nvSpPr>
          <p:cNvPr id="26" name="角丸四角形 25"/>
          <p:cNvSpPr/>
          <p:nvPr/>
        </p:nvSpPr>
        <p:spPr bwMode="auto">
          <a:xfrm>
            <a:off x="2619939" y="3770836"/>
            <a:ext cx="3932451" cy="2443282"/>
          </a:xfrm>
          <a:prstGeom prst="roundRect">
            <a:avLst>
              <a:gd name="adj" fmla="val 0"/>
            </a:avLst>
          </a:prstGeom>
          <a:solidFill>
            <a:srgbClr val="000090"/>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Aft>
                <a:spcPct val="0"/>
              </a:spcAft>
              <a:buClrTx/>
              <a:buSzTx/>
              <a:buFontTx/>
              <a:buNone/>
              <a:tabLst/>
            </a:pPr>
            <a:endParaRPr kumimoji="0" lang="ja-JP" altLang="en-US" sz="1600" b="0" i="0" u="none" strike="noStrike" cap="none" normalizeH="0" baseline="0" dirty="0">
              <a:ln>
                <a:noFill/>
              </a:ln>
              <a:solidFill>
                <a:schemeClr val="bg1"/>
              </a:solidFill>
              <a:effectLst/>
              <a:latin typeface="メイリオ"/>
              <a:ea typeface="メイリオ"/>
              <a:cs typeface="メイリオ"/>
            </a:endParaRPr>
          </a:p>
        </p:txBody>
      </p:sp>
      <p:sp>
        <p:nvSpPr>
          <p:cNvPr id="55" name="フローチャート: 複数書類 54"/>
          <p:cNvSpPr/>
          <p:nvPr/>
        </p:nvSpPr>
        <p:spPr>
          <a:xfrm>
            <a:off x="6932246" y="2917811"/>
            <a:ext cx="406401" cy="397825"/>
          </a:xfrm>
          <a:prstGeom prst="flowChartMultidocument">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 name="フローチャート: 複数書類 55"/>
          <p:cNvSpPr/>
          <p:nvPr/>
        </p:nvSpPr>
        <p:spPr>
          <a:xfrm>
            <a:off x="7579946" y="2917811"/>
            <a:ext cx="406401" cy="397825"/>
          </a:xfrm>
          <a:prstGeom prst="flowChartMultidocument">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7" name="フローチャート: 複数書類 56"/>
          <p:cNvSpPr/>
          <p:nvPr/>
        </p:nvSpPr>
        <p:spPr>
          <a:xfrm>
            <a:off x="8208595" y="2917811"/>
            <a:ext cx="406401" cy="397825"/>
          </a:xfrm>
          <a:prstGeom prst="flowChartMultidocument">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右矢印 57"/>
          <p:cNvSpPr/>
          <p:nvPr/>
        </p:nvSpPr>
        <p:spPr>
          <a:xfrm>
            <a:off x="7948248" y="3031732"/>
            <a:ext cx="298447" cy="277886"/>
          </a:xfrm>
          <a:prstGeom prst="rightArrow">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9" name="右矢印 58"/>
          <p:cNvSpPr/>
          <p:nvPr/>
        </p:nvSpPr>
        <p:spPr>
          <a:xfrm>
            <a:off x="7310072" y="3032316"/>
            <a:ext cx="298447" cy="277886"/>
          </a:xfrm>
          <a:prstGeom prst="rightArrow">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60" name="図形グループ 59"/>
          <p:cNvGrpSpPr/>
          <p:nvPr/>
        </p:nvGrpSpPr>
        <p:grpSpPr>
          <a:xfrm>
            <a:off x="7002095" y="3137896"/>
            <a:ext cx="228599" cy="443927"/>
            <a:chOff x="1946324" y="4125162"/>
            <a:chExt cx="969964" cy="2007872"/>
          </a:xfrm>
        </p:grpSpPr>
        <p:sp>
          <p:nvSpPr>
            <p:cNvPr id="61" name="円/楕円 6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2" name="フローチャート: 論理積ゲート 6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3" name="図形グループ 62"/>
          <p:cNvGrpSpPr/>
          <p:nvPr/>
        </p:nvGrpSpPr>
        <p:grpSpPr>
          <a:xfrm>
            <a:off x="7630747" y="3137896"/>
            <a:ext cx="228599" cy="443927"/>
            <a:chOff x="1946324" y="4125162"/>
            <a:chExt cx="969964" cy="2007872"/>
          </a:xfrm>
        </p:grpSpPr>
        <p:sp>
          <p:nvSpPr>
            <p:cNvPr id="64" name="円/楕円 6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5" name="フローチャート: 論理積ゲート 6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6" name="図形グループ 65"/>
          <p:cNvGrpSpPr/>
          <p:nvPr/>
        </p:nvGrpSpPr>
        <p:grpSpPr>
          <a:xfrm>
            <a:off x="8259396" y="3119504"/>
            <a:ext cx="228599" cy="443927"/>
            <a:chOff x="1946324" y="4125162"/>
            <a:chExt cx="969964" cy="2007872"/>
          </a:xfrm>
        </p:grpSpPr>
        <p:sp>
          <p:nvSpPr>
            <p:cNvPr id="67" name="円/楕円 6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8" name="フローチャート: 論理積ゲート 6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69" name="フローチャート: 複数書類 68"/>
          <p:cNvSpPr/>
          <p:nvPr/>
        </p:nvSpPr>
        <p:spPr>
          <a:xfrm>
            <a:off x="6938597" y="2063092"/>
            <a:ext cx="406401" cy="397825"/>
          </a:xfrm>
          <a:prstGeom prst="flowChartMultidocument">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70" name="図形グループ 69"/>
          <p:cNvGrpSpPr/>
          <p:nvPr/>
        </p:nvGrpSpPr>
        <p:grpSpPr>
          <a:xfrm>
            <a:off x="6989398" y="2264785"/>
            <a:ext cx="228599" cy="443927"/>
            <a:chOff x="1946324" y="4125162"/>
            <a:chExt cx="969964" cy="2007872"/>
          </a:xfrm>
        </p:grpSpPr>
        <p:sp>
          <p:nvSpPr>
            <p:cNvPr id="71" name="円/楕円 7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2" name="フローチャート: 論理積ゲート 7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73" name="環状矢印 72"/>
          <p:cNvSpPr/>
          <p:nvPr/>
        </p:nvSpPr>
        <p:spPr>
          <a:xfrm>
            <a:off x="7186248" y="2012796"/>
            <a:ext cx="495298" cy="500701"/>
          </a:xfrm>
          <a:prstGeom prst="circularArrow">
            <a:avLst>
              <a:gd name="adj1" fmla="val 12500"/>
              <a:gd name="adj2" fmla="val 1097467"/>
              <a:gd name="adj3" fmla="val 20457681"/>
              <a:gd name="adj4" fmla="val 595119"/>
              <a:gd name="adj5" fmla="val 12500"/>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4" name="フローチャート: 複数書類 73"/>
          <p:cNvSpPr/>
          <p:nvPr/>
        </p:nvSpPr>
        <p:spPr>
          <a:xfrm>
            <a:off x="7827598" y="2063092"/>
            <a:ext cx="406401" cy="397825"/>
          </a:xfrm>
          <a:prstGeom prst="flowChartMultidocument">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75" name="図形グループ 74"/>
          <p:cNvGrpSpPr/>
          <p:nvPr/>
        </p:nvGrpSpPr>
        <p:grpSpPr>
          <a:xfrm>
            <a:off x="7878399" y="2264785"/>
            <a:ext cx="228599" cy="443927"/>
            <a:chOff x="1946324" y="4125162"/>
            <a:chExt cx="969964" cy="2007872"/>
          </a:xfrm>
        </p:grpSpPr>
        <p:sp>
          <p:nvSpPr>
            <p:cNvPr id="76" name="円/楕円 7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7" name="フローチャート: 論理積ゲート 7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78" name="環状矢印 77"/>
          <p:cNvSpPr/>
          <p:nvPr/>
        </p:nvSpPr>
        <p:spPr>
          <a:xfrm>
            <a:off x="8075249" y="2012796"/>
            <a:ext cx="495298" cy="500701"/>
          </a:xfrm>
          <a:prstGeom prst="circularArrow">
            <a:avLst>
              <a:gd name="adj1" fmla="val 12500"/>
              <a:gd name="adj2" fmla="val 1097467"/>
              <a:gd name="adj3" fmla="val 20457681"/>
              <a:gd name="adj4" fmla="val 595119"/>
              <a:gd name="adj5" fmla="val 12500"/>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9" name="フローチャート: 複数書類 78"/>
          <p:cNvSpPr/>
          <p:nvPr/>
        </p:nvSpPr>
        <p:spPr>
          <a:xfrm>
            <a:off x="7579946" y="1243630"/>
            <a:ext cx="406401" cy="397825"/>
          </a:xfrm>
          <a:prstGeom prst="flowChartMultidocument">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80" name="図形グループ 79"/>
          <p:cNvGrpSpPr/>
          <p:nvPr/>
        </p:nvGrpSpPr>
        <p:grpSpPr>
          <a:xfrm>
            <a:off x="7630747" y="1445323"/>
            <a:ext cx="228599" cy="443927"/>
            <a:chOff x="1946324" y="4125162"/>
            <a:chExt cx="969964" cy="2007872"/>
          </a:xfrm>
        </p:grpSpPr>
        <p:sp>
          <p:nvSpPr>
            <p:cNvPr id="81" name="円/楕円 8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2" name="フローチャート: 論理積ゲート 8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83" name="フローチャート: 複数書類 82"/>
          <p:cNvSpPr/>
          <p:nvPr/>
        </p:nvSpPr>
        <p:spPr>
          <a:xfrm>
            <a:off x="6938597" y="1243630"/>
            <a:ext cx="406401" cy="397825"/>
          </a:xfrm>
          <a:prstGeom prst="flowChartMultidocument">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84" name="図形グループ 83"/>
          <p:cNvGrpSpPr/>
          <p:nvPr/>
        </p:nvGrpSpPr>
        <p:grpSpPr>
          <a:xfrm>
            <a:off x="6989398" y="1445323"/>
            <a:ext cx="228599" cy="443927"/>
            <a:chOff x="1946324" y="4125162"/>
            <a:chExt cx="969964" cy="2007872"/>
          </a:xfrm>
        </p:grpSpPr>
        <p:sp>
          <p:nvSpPr>
            <p:cNvPr id="85" name="円/楕円 8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6" name="フローチャート: 論理積ゲート 8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87" name="フローチャート: 複数書類 86"/>
          <p:cNvSpPr/>
          <p:nvPr/>
        </p:nvSpPr>
        <p:spPr>
          <a:xfrm>
            <a:off x="8214945" y="1251070"/>
            <a:ext cx="406401" cy="397825"/>
          </a:xfrm>
          <a:prstGeom prst="flowChartMultidocument">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88" name="図形グループ 87"/>
          <p:cNvGrpSpPr/>
          <p:nvPr/>
        </p:nvGrpSpPr>
        <p:grpSpPr>
          <a:xfrm>
            <a:off x="8265746" y="1452763"/>
            <a:ext cx="228599" cy="443927"/>
            <a:chOff x="1946324" y="4125162"/>
            <a:chExt cx="969964" cy="2007872"/>
          </a:xfrm>
        </p:grpSpPr>
        <p:sp>
          <p:nvSpPr>
            <p:cNvPr id="89" name="円/楕円 8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0" name="フローチャート: 論理積ゲート 8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94" name="フローチャート: 複数書類 93"/>
          <p:cNvSpPr/>
          <p:nvPr/>
        </p:nvSpPr>
        <p:spPr>
          <a:xfrm>
            <a:off x="7090996" y="3750839"/>
            <a:ext cx="301627" cy="318005"/>
          </a:xfrm>
          <a:prstGeom prst="flowChartMultidocument">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5" name="フローチャート: 磁気ディスク 94"/>
          <p:cNvSpPr/>
          <p:nvPr/>
        </p:nvSpPr>
        <p:spPr>
          <a:xfrm>
            <a:off x="7643448" y="3766774"/>
            <a:ext cx="311150" cy="302070"/>
          </a:xfrm>
          <a:prstGeom prst="flowChartMagneticDisk">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96" name="フローチャート: 代替処理 95"/>
          <p:cNvSpPr/>
          <p:nvPr/>
        </p:nvSpPr>
        <p:spPr>
          <a:xfrm>
            <a:off x="8214944" y="3766773"/>
            <a:ext cx="279401" cy="286989"/>
          </a:xfrm>
          <a:prstGeom prst="flowChartAlternateProcess">
            <a:avLst/>
          </a:prstGeom>
          <a:solidFill>
            <a:schemeClr val="bg1">
              <a:lumMod val="75000"/>
            </a:schemeClr>
          </a:solidFill>
          <a:ln w="3175"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98" name="角丸四角形 97"/>
          <p:cNvSpPr/>
          <p:nvPr/>
        </p:nvSpPr>
        <p:spPr bwMode="auto">
          <a:xfrm>
            <a:off x="2674296" y="4630731"/>
            <a:ext cx="3807450" cy="1606581"/>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Aft>
                <a:spcPct val="0"/>
              </a:spcAft>
              <a:buClrTx/>
              <a:buSzTx/>
              <a:buFontTx/>
              <a:buNone/>
              <a:tabLst/>
            </a:pPr>
            <a:endParaRPr kumimoji="0" lang="ja-JP" altLang="en-US" sz="1600" b="0" i="0" u="none" strike="noStrike" cap="none" normalizeH="0" baseline="0" dirty="0">
              <a:ln>
                <a:noFill/>
              </a:ln>
              <a:solidFill>
                <a:schemeClr val="bg1"/>
              </a:solidFill>
              <a:effectLst/>
              <a:latin typeface="メイリオ"/>
              <a:ea typeface="メイリオ"/>
              <a:cs typeface="メイリオ"/>
            </a:endParaRPr>
          </a:p>
        </p:txBody>
      </p:sp>
      <p:grpSp>
        <p:nvGrpSpPr>
          <p:cNvPr id="33" name="図形グループ 32"/>
          <p:cNvGrpSpPr/>
          <p:nvPr/>
        </p:nvGrpSpPr>
        <p:grpSpPr>
          <a:xfrm>
            <a:off x="7052895" y="3998681"/>
            <a:ext cx="228599" cy="443927"/>
            <a:chOff x="1946324" y="4125162"/>
            <a:chExt cx="969964" cy="2007872"/>
          </a:xfrm>
        </p:grpSpPr>
        <p:sp>
          <p:nvSpPr>
            <p:cNvPr id="34" name="円/楕円 3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 name="フローチャート: 論理積ゲート 3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36" name="図形グループ 35"/>
          <p:cNvGrpSpPr/>
          <p:nvPr/>
        </p:nvGrpSpPr>
        <p:grpSpPr>
          <a:xfrm>
            <a:off x="7465646" y="3998681"/>
            <a:ext cx="228599" cy="443927"/>
            <a:chOff x="1946324" y="4125162"/>
            <a:chExt cx="969964" cy="2007872"/>
          </a:xfrm>
        </p:grpSpPr>
        <p:sp>
          <p:nvSpPr>
            <p:cNvPr id="37" name="円/楕円 3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 name="フローチャート: 論理積ゲート 3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39" name="図形グループ 38"/>
          <p:cNvGrpSpPr/>
          <p:nvPr/>
        </p:nvGrpSpPr>
        <p:grpSpPr>
          <a:xfrm>
            <a:off x="7865696" y="3998681"/>
            <a:ext cx="228599" cy="443927"/>
            <a:chOff x="1946324" y="4125162"/>
            <a:chExt cx="969964" cy="2007872"/>
          </a:xfrm>
        </p:grpSpPr>
        <p:sp>
          <p:nvSpPr>
            <p:cNvPr id="40" name="円/楕円 3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フローチャート: 論理積ゲート 4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2" name="図形グループ 41"/>
          <p:cNvGrpSpPr/>
          <p:nvPr/>
        </p:nvGrpSpPr>
        <p:grpSpPr>
          <a:xfrm>
            <a:off x="8265746" y="3998681"/>
            <a:ext cx="228599" cy="443927"/>
            <a:chOff x="1946324" y="4125162"/>
            <a:chExt cx="969964" cy="2007872"/>
          </a:xfrm>
        </p:grpSpPr>
        <p:sp>
          <p:nvSpPr>
            <p:cNvPr id="43" name="円/楕円 4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 name="フローチャート: 論理積ゲート 4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5" name="図形グループ 44"/>
          <p:cNvGrpSpPr/>
          <p:nvPr/>
        </p:nvGrpSpPr>
        <p:grpSpPr>
          <a:xfrm>
            <a:off x="7281494" y="4061297"/>
            <a:ext cx="228599" cy="443927"/>
            <a:chOff x="1946324" y="4125162"/>
            <a:chExt cx="969964" cy="2007872"/>
          </a:xfrm>
        </p:grpSpPr>
        <p:sp>
          <p:nvSpPr>
            <p:cNvPr id="46" name="円/楕円 4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フローチャート: 論理積ゲート 4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8" name="図形グループ 47"/>
          <p:cNvGrpSpPr/>
          <p:nvPr/>
        </p:nvGrpSpPr>
        <p:grpSpPr>
          <a:xfrm>
            <a:off x="7694245" y="4061297"/>
            <a:ext cx="228599" cy="443927"/>
            <a:chOff x="1946324" y="4125162"/>
            <a:chExt cx="969964" cy="2007872"/>
          </a:xfrm>
        </p:grpSpPr>
        <p:sp>
          <p:nvSpPr>
            <p:cNvPr id="49" name="円/楕円 4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フローチャート: 論理積ゲート 4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51" name="図形グループ 50"/>
          <p:cNvGrpSpPr/>
          <p:nvPr/>
        </p:nvGrpSpPr>
        <p:grpSpPr>
          <a:xfrm>
            <a:off x="8094295" y="4042905"/>
            <a:ext cx="228599" cy="443927"/>
            <a:chOff x="1946324" y="4125162"/>
            <a:chExt cx="969964" cy="2007872"/>
          </a:xfrm>
        </p:grpSpPr>
        <p:sp>
          <p:nvSpPr>
            <p:cNvPr id="52" name="円/楕円 5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 name="フローチャート: 論理積ゲート 5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99" name="図形グループ 98"/>
          <p:cNvGrpSpPr/>
          <p:nvPr/>
        </p:nvGrpSpPr>
        <p:grpSpPr>
          <a:xfrm>
            <a:off x="7682485" y="4769779"/>
            <a:ext cx="340225" cy="402722"/>
            <a:chOff x="2667295" y="1059799"/>
            <a:chExt cx="681672" cy="722281"/>
          </a:xfrm>
        </p:grpSpPr>
        <p:sp>
          <p:nvSpPr>
            <p:cNvPr id="100" name="角丸四角形 99"/>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101" name="図 100"/>
            <p:cNvPicPr>
              <a:picLocks noChangeAspect="1"/>
            </p:cNvPicPr>
            <p:nvPr/>
          </p:nvPicPr>
          <p:blipFill>
            <a:blip r:embed="rId4">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102" name="図形グループ 101"/>
          <p:cNvGrpSpPr/>
          <p:nvPr/>
        </p:nvGrpSpPr>
        <p:grpSpPr>
          <a:xfrm>
            <a:off x="7005216" y="4733183"/>
            <a:ext cx="297414" cy="253559"/>
            <a:chOff x="-62676" y="3965594"/>
            <a:chExt cx="679541" cy="593816"/>
          </a:xfrm>
        </p:grpSpPr>
        <p:sp>
          <p:nvSpPr>
            <p:cNvPr id="103" name="角丸四角形 102"/>
            <p:cNvSpPr/>
            <p:nvPr/>
          </p:nvSpPr>
          <p:spPr>
            <a:xfrm>
              <a:off x="-37276" y="4051300"/>
              <a:ext cx="627392" cy="489060"/>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04" name="図 103"/>
            <p:cNvPicPr>
              <a:picLocks noChangeAspect="1"/>
            </p:cNvPicPr>
            <p:nvPr/>
          </p:nvPicPr>
          <p:blipFill>
            <a:blip r:embed="rId3">
              <a:clrChange>
                <a:clrFrom>
                  <a:srgbClr val="FFFFFF"/>
                </a:clrFrom>
                <a:clrTo>
                  <a:srgbClr val="FFFFFF">
                    <a:alpha val="0"/>
                  </a:srgbClr>
                </a:clrTo>
              </a:clrChange>
            </a:blip>
            <a:stretch>
              <a:fillRect/>
            </a:stretch>
          </p:blipFill>
          <p:spPr>
            <a:xfrm>
              <a:off x="-62676" y="3965594"/>
              <a:ext cx="679541" cy="593816"/>
            </a:xfrm>
            <a:prstGeom prst="rect">
              <a:avLst/>
            </a:prstGeom>
          </p:spPr>
        </p:pic>
      </p:grpSp>
      <p:grpSp>
        <p:nvGrpSpPr>
          <p:cNvPr id="105" name="図形グループ 104"/>
          <p:cNvGrpSpPr/>
          <p:nvPr/>
        </p:nvGrpSpPr>
        <p:grpSpPr>
          <a:xfrm>
            <a:off x="7354203" y="4769779"/>
            <a:ext cx="155890" cy="267991"/>
            <a:chOff x="1140657" y="4229811"/>
            <a:chExt cx="341289" cy="550466"/>
          </a:xfrm>
        </p:grpSpPr>
        <p:sp>
          <p:nvSpPr>
            <p:cNvPr id="106" name="角丸四角形 105"/>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07" name="図 106"/>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120" name="図形グループ 119"/>
          <p:cNvGrpSpPr/>
          <p:nvPr/>
        </p:nvGrpSpPr>
        <p:grpSpPr>
          <a:xfrm>
            <a:off x="8022710" y="4801305"/>
            <a:ext cx="105803" cy="206170"/>
            <a:chOff x="5118100" y="4941610"/>
            <a:chExt cx="190500" cy="405090"/>
          </a:xfrm>
        </p:grpSpPr>
        <p:sp>
          <p:nvSpPr>
            <p:cNvPr id="121" name="正方形/長方形 120"/>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2" name="正方形/長方形 121"/>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3" name="角丸四角形 122"/>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28" name="図形グループ 127"/>
          <p:cNvGrpSpPr/>
          <p:nvPr/>
        </p:nvGrpSpPr>
        <p:grpSpPr>
          <a:xfrm>
            <a:off x="8333436" y="4867614"/>
            <a:ext cx="228599" cy="443927"/>
            <a:chOff x="1946324" y="4125162"/>
            <a:chExt cx="969964" cy="2007872"/>
          </a:xfrm>
        </p:grpSpPr>
        <p:sp>
          <p:nvSpPr>
            <p:cNvPr id="129" name="円/楕円 12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0" name="フローチャート: 論理積ゲート 12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31" name="図形グループ 130"/>
          <p:cNvGrpSpPr/>
          <p:nvPr/>
        </p:nvGrpSpPr>
        <p:grpSpPr>
          <a:xfrm>
            <a:off x="7391407" y="4880385"/>
            <a:ext cx="228599" cy="443927"/>
            <a:chOff x="1946324" y="4125162"/>
            <a:chExt cx="969964" cy="2007872"/>
          </a:xfrm>
        </p:grpSpPr>
        <p:sp>
          <p:nvSpPr>
            <p:cNvPr id="132" name="円/楕円 13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3" name="フローチャート: 論理積ゲート 13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34" name="図形グループ 133"/>
          <p:cNvGrpSpPr/>
          <p:nvPr/>
        </p:nvGrpSpPr>
        <p:grpSpPr>
          <a:xfrm>
            <a:off x="7682508" y="4880385"/>
            <a:ext cx="228599" cy="443927"/>
            <a:chOff x="1946324" y="4125162"/>
            <a:chExt cx="969964" cy="2007872"/>
          </a:xfrm>
        </p:grpSpPr>
        <p:sp>
          <p:nvSpPr>
            <p:cNvPr id="135" name="円/楕円 13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6" name="フローチャート: 論理積ゲート 13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37" name="図形グループ 136"/>
          <p:cNvGrpSpPr/>
          <p:nvPr/>
        </p:nvGrpSpPr>
        <p:grpSpPr>
          <a:xfrm>
            <a:off x="8042830" y="4880385"/>
            <a:ext cx="228599" cy="443927"/>
            <a:chOff x="1946324" y="4125162"/>
            <a:chExt cx="969964" cy="2007872"/>
          </a:xfrm>
        </p:grpSpPr>
        <p:sp>
          <p:nvSpPr>
            <p:cNvPr id="138" name="円/楕円 13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9" name="フローチャート: 論理積ゲート 13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40" name="図形グループ 139"/>
          <p:cNvGrpSpPr/>
          <p:nvPr/>
        </p:nvGrpSpPr>
        <p:grpSpPr>
          <a:xfrm>
            <a:off x="7074031" y="4880385"/>
            <a:ext cx="228599" cy="443927"/>
            <a:chOff x="1946324" y="4125162"/>
            <a:chExt cx="969964" cy="2007872"/>
          </a:xfrm>
        </p:grpSpPr>
        <p:sp>
          <p:nvSpPr>
            <p:cNvPr id="141" name="円/楕円 14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2" name="フローチャート: 論理積ゲート 14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47" name="角丸四角形 146"/>
          <p:cNvSpPr/>
          <p:nvPr/>
        </p:nvSpPr>
        <p:spPr>
          <a:xfrm>
            <a:off x="6932246" y="5539618"/>
            <a:ext cx="1682750" cy="373174"/>
          </a:xfrm>
          <a:prstGeom prst="round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62" name="図 161" descr="imgres.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8881" y="5682611"/>
            <a:ext cx="693789" cy="476180"/>
          </a:xfrm>
          <a:prstGeom prst="rect">
            <a:avLst/>
          </a:prstGeom>
        </p:spPr>
      </p:pic>
      <p:grpSp>
        <p:nvGrpSpPr>
          <p:cNvPr id="163" name="図形グループ 162"/>
          <p:cNvGrpSpPr/>
          <p:nvPr/>
        </p:nvGrpSpPr>
        <p:grpSpPr>
          <a:xfrm>
            <a:off x="7893674" y="5627346"/>
            <a:ext cx="273052" cy="345113"/>
            <a:chOff x="4000500" y="1182650"/>
            <a:chExt cx="499492" cy="545661"/>
          </a:xfrm>
        </p:grpSpPr>
        <p:sp>
          <p:nvSpPr>
            <p:cNvPr id="164" name="角丸四角形 163"/>
            <p:cNvSpPr/>
            <p:nvPr/>
          </p:nvSpPr>
          <p:spPr>
            <a:xfrm>
              <a:off x="4000500" y="1182650"/>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5" name="正方形/長方形 164"/>
            <p:cNvSpPr/>
            <p:nvPr/>
          </p:nvSpPr>
          <p:spPr>
            <a:xfrm>
              <a:off x="4070350" y="1234549"/>
              <a:ext cx="368300" cy="28312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grpSp>
        <p:nvGrpSpPr>
          <p:cNvPr id="4" name="図形グループ 3"/>
          <p:cNvGrpSpPr/>
          <p:nvPr/>
        </p:nvGrpSpPr>
        <p:grpSpPr>
          <a:xfrm>
            <a:off x="7686984" y="5831739"/>
            <a:ext cx="576064" cy="316907"/>
            <a:chOff x="6948264" y="2223989"/>
            <a:chExt cx="931292" cy="545661"/>
          </a:xfrm>
        </p:grpSpPr>
        <p:sp>
          <p:nvSpPr>
            <p:cNvPr id="167" name="角丸四角形 166"/>
            <p:cNvSpPr/>
            <p:nvPr/>
          </p:nvSpPr>
          <p:spPr>
            <a:xfrm>
              <a:off x="6948264" y="2223989"/>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8" name="円/楕円 167"/>
            <p:cNvSpPr/>
            <p:nvPr/>
          </p:nvSpPr>
          <p:spPr>
            <a:xfrm>
              <a:off x="7035800" y="2284621"/>
              <a:ext cx="328940" cy="33454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9" name="角丸四角形 168"/>
            <p:cNvSpPr/>
            <p:nvPr/>
          </p:nvSpPr>
          <p:spPr>
            <a:xfrm>
              <a:off x="7092280" y="2352304"/>
              <a:ext cx="45719" cy="197839"/>
            </a:xfrm>
            <a:prstGeom prst="roundRect">
              <a:avLst>
                <a:gd name="adj" fmla="val 1031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0" name="台形 169"/>
            <p:cNvSpPr/>
            <p:nvPr/>
          </p:nvSpPr>
          <p:spPr>
            <a:xfrm>
              <a:off x="7519764" y="2634024"/>
              <a:ext cx="214536" cy="98872"/>
            </a:xfrm>
            <a:prstGeom prst="trapezoi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1" name="角丸四角形 170"/>
            <p:cNvSpPr/>
            <p:nvPr/>
          </p:nvSpPr>
          <p:spPr>
            <a:xfrm>
              <a:off x="7380064" y="2287489"/>
              <a:ext cx="499492" cy="365585"/>
            </a:xfrm>
            <a:prstGeom prst="roundRect">
              <a:avLst>
                <a:gd name="adj" fmla="val 10310"/>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2" name="角丸四角形 171"/>
            <p:cNvSpPr/>
            <p:nvPr/>
          </p:nvSpPr>
          <p:spPr>
            <a:xfrm>
              <a:off x="7430864" y="2333038"/>
              <a:ext cx="400844" cy="275990"/>
            </a:xfrm>
            <a:prstGeom prst="roundRect">
              <a:avLst>
                <a:gd name="adj" fmla="val 10310"/>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73" name="図形グループ 172"/>
          <p:cNvGrpSpPr/>
          <p:nvPr/>
        </p:nvGrpSpPr>
        <p:grpSpPr>
          <a:xfrm>
            <a:off x="8259396" y="5610771"/>
            <a:ext cx="155890" cy="267991"/>
            <a:chOff x="1140657" y="4229811"/>
            <a:chExt cx="341289" cy="550466"/>
          </a:xfrm>
        </p:grpSpPr>
        <p:sp>
          <p:nvSpPr>
            <p:cNvPr id="174" name="角丸四角形 173"/>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75" name="図 174"/>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176" name="図形グループ 175"/>
          <p:cNvGrpSpPr/>
          <p:nvPr/>
        </p:nvGrpSpPr>
        <p:grpSpPr>
          <a:xfrm>
            <a:off x="8296600" y="5721377"/>
            <a:ext cx="228599" cy="443927"/>
            <a:chOff x="1946324" y="4125162"/>
            <a:chExt cx="969964" cy="2007872"/>
          </a:xfrm>
        </p:grpSpPr>
        <p:sp>
          <p:nvSpPr>
            <p:cNvPr id="177" name="円/楕円 17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8" name="フローチャート: 論理積ゲート 17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79" name="下矢印 178"/>
          <p:cNvSpPr/>
          <p:nvPr/>
        </p:nvSpPr>
        <p:spPr bwMode="auto">
          <a:xfrm>
            <a:off x="4301441" y="1822315"/>
            <a:ext cx="533400" cy="239710"/>
          </a:xfrm>
          <a:prstGeom prst="downArrow">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180" name="下矢印 179"/>
          <p:cNvSpPr/>
          <p:nvPr/>
        </p:nvSpPr>
        <p:spPr bwMode="auto">
          <a:xfrm>
            <a:off x="4301441" y="2690336"/>
            <a:ext cx="533400" cy="239710"/>
          </a:xfrm>
          <a:prstGeom prst="downArrow">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181" name="下矢印 180"/>
          <p:cNvSpPr/>
          <p:nvPr/>
        </p:nvSpPr>
        <p:spPr bwMode="auto">
          <a:xfrm>
            <a:off x="4301441" y="3549352"/>
            <a:ext cx="533400" cy="239710"/>
          </a:xfrm>
          <a:prstGeom prst="downArrow">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182" name="下矢印 181"/>
          <p:cNvSpPr/>
          <p:nvPr/>
        </p:nvSpPr>
        <p:spPr bwMode="auto">
          <a:xfrm>
            <a:off x="4301441" y="4417373"/>
            <a:ext cx="533400" cy="239710"/>
          </a:xfrm>
          <a:prstGeom prst="downArrow">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8" name="テキスト ボックス 7"/>
          <p:cNvSpPr txBox="1"/>
          <p:nvPr/>
        </p:nvSpPr>
        <p:spPr>
          <a:xfrm>
            <a:off x="539552" y="1196103"/>
            <a:ext cx="1794882" cy="677108"/>
          </a:xfrm>
          <a:prstGeom prst="rect">
            <a:avLst/>
          </a:prstGeom>
          <a:noFill/>
        </p:spPr>
        <p:txBody>
          <a:bodyPr wrap="none" rtlCol="0">
            <a:spAutoFit/>
          </a:bodyPr>
          <a:lstStyle/>
          <a:p>
            <a:r>
              <a:rPr kumimoji="1" lang="en-US" altLang="ja-JP" sz="2800" dirty="0">
                <a:solidFill>
                  <a:schemeClr val="accent5">
                    <a:lumMod val="75000"/>
                  </a:schemeClr>
                </a:solidFill>
                <a:latin typeface="メイリオ"/>
                <a:ea typeface="メイリオ"/>
                <a:cs typeface="メイリオ"/>
              </a:rPr>
              <a:t>1960</a:t>
            </a:r>
            <a:r>
              <a:rPr lang="ja-JP" altLang="en-US" sz="2800" dirty="0">
                <a:solidFill>
                  <a:schemeClr val="accent5">
                    <a:lumMod val="75000"/>
                  </a:schemeClr>
                </a:solidFill>
                <a:latin typeface="メイリオ"/>
                <a:ea typeface="メイリオ"/>
                <a:cs typeface="メイリオ"/>
              </a:rPr>
              <a:t>年代</a:t>
            </a:r>
            <a:endParaRPr lang="en-US" altLang="ja-JP" sz="2800" dirty="0">
              <a:solidFill>
                <a:schemeClr val="accent5">
                  <a:lumMod val="75000"/>
                </a:schemeClr>
              </a:solidFill>
              <a:latin typeface="メイリオ"/>
              <a:ea typeface="メイリオ"/>
              <a:cs typeface="メイリオ"/>
            </a:endParaRPr>
          </a:p>
          <a:p>
            <a:r>
              <a:rPr kumimoji="1" lang="ja-JP" altLang="en-US" sz="1000" dirty="0">
                <a:solidFill>
                  <a:schemeClr val="accent5">
                    <a:lumMod val="75000"/>
                  </a:schemeClr>
                </a:solidFill>
                <a:latin typeface="メイリオ"/>
                <a:ea typeface="メイリオ"/>
                <a:cs typeface="メイリオ"/>
              </a:rPr>
              <a:t>メインフレームの登場</a:t>
            </a:r>
          </a:p>
        </p:txBody>
      </p:sp>
      <p:sp>
        <p:nvSpPr>
          <p:cNvPr id="184" name="テキスト ボックス 183"/>
          <p:cNvSpPr txBox="1"/>
          <p:nvPr/>
        </p:nvSpPr>
        <p:spPr>
          <a:xfrm>
            <a:off x="539552" y="2049013"/>
            <a:ext cx="1851789" cy="677108"/>
          </a:xfrm>
          <a:prstGeom prst="rect">
            <a:avLst/>
          </a:prstGeom>
          <a:noFill/>
        </p:spPr>
        <p:txBody>
          <a:bodyPr wrap="none" rtlCol="0">
            <a:spAutoFit/>
          </a:bodyPr>
          <a:lstStyle/>
          <a:p>
            <a:r>
              <a:rPr kumimoji="1" lang="en-US" altLang="ja-JP" sz="2800" dirty="0">
                <a:solidFill>
                  <a:schemeClr val="accent1">
                    <a:lumMod val="75000"/>
                  </a:schemeClr>
                </a:solidFill>
                <a:latin typeface="メイリオ"/>
                <a:ea typeface="メイリオ"/>
                <a:cs typeface="メイリオ"/>
              </a:rPr>
              <a:t>1970</a:t>
            </a:r>
            <a:r>
              <a:rPr lang="ja-JP" altLang="en-US" sz="2800" dirty="0">
                <a:solidFill>
                  <a:schemeClr val="accent1">
                    <a:lumMod val="75000"/>
                  </a:schemeClr>
                </a:solidFill>
                <a:latin typeface="メイリオ"/>
                <a:ea typeface="メイリオ"/>
                <a:cs typeface="メイリオ"/>
              </a:rPr>
              <a:t>年代</a:t>
            </a:r>
            <a:endParaRPr lang="en-US" altLang="ja-JP" sz="2800" dirty="0">
              <a:solidFill>
                <a:schemeClr val="accent1">
                  <a:lumMod val="75000"/>
                </a:schemeClr>
              </a:solidFill>
              <a:latin typeface="メイリオ"/>
              <a:ea typeface="メイリオ"/>
              <a:cs typeface="メイリオ"/>
            </a:endParaRPr>
          </a:p>
          <a:p>
            <a:r>
              <a:rPr lang="ja-JP" altLang="en-US" sz="1000" dirty="0">
                <a:solidFill>
                  <a:schemeClr val="accent1">
                    <a:lumMod val="75000"/>
                  </a:schemeClr>
                </a:solidFill>
                <a:latin typeface="メイリオ"/>
                <a:ea typeface="メイリオ"/>
                <a:cs typeface="メイリオ"/>
              </a:rPr>
              <a:t>事務処理・工場生産の自動化</a:t>
            </a:r>
            <a:endParaRPr kumimoji="1" lang="ja-JP" altLang="en-US" sz="1000" dirty="0">
              <a:solidFill>
                <a:schemeClr val="accent1">
                  <a:lumMod val="75000"/>
                </a:schemeClr>
              </a:solidFill>
              <a:latin typeface="メイリオ"/>
              <a:ea typeface="メイリオ"/>
              <a:cs typeface="メイリオ"/>
            </a:endParaRPr>
          </a:p>
        </p:txBody>
      </p:sp>
      <p:sp>
        <p:nvSpPr>
          <p:cNvPr id="185" name="テキスト ボックス 184"/>
          <p:cNvSpPr txBox="1"/>
          <p:nvPr/>
        </p:nvSpPr>
        <p:spPr>
          <a:xfrm>
            <a:off x="539552" y="2908294"/>
            <a:ext cx="1890261" cy="677108"/>
          </a:xfrm>
          <a:prstGeom prst="rect">
            <a:avLst/>
          </a:prstGeom>
          <a:noFill/>
        </p:spPr>
        <p:txBody>
          <a:bodyPr wrap="none" rtlCol="0">
            <a:spAutoFit/>
          </a:bodyPr>
          <a:lstStyle/>
          <a:p>
            <a:r>
              <a:rPr kumimoji="1" lang="en-US" altLang="ja-JP" sz="2800" dirty="0">
                <a:solidFill>
                  <a:schemeClr val="accent1">
                    <a:lumMod val="50000"/>
                  </a:schemeClr>
                </a:solidFill>
                <a:latin typeface="メイリオ"/>
                <a:ea typeface="メイリオ"/>
                <a:cs typeface="メイリオ"/>
              </a:rPr>
              <a:t>1980</a:t>
            </a:r>
            <a:r>
              <a:rPr lang="ja-JP" altLang="en-US" sz="2800" dirty="0">
                <a:solidFill>
                  <a:schemeClr val="accent1">
                    <a:lumMod val="50000"/>
                  </a:schemeClr>
                </a:solidFill>
                <a:latin typeface="メイリオ"/>
                <a:ea typeface="メイリオ"/>
                <a:cs typeface="メイリオ"/>
              </a:rPr>
              <a:t>年代</a:t>
            </a:r>
            <a:endParaRPr lang="en-US" altLang="ja-JP" sz="2800" dirty="0">
              <a:solidFill>
                <a:schemeClr val="accent1">
                  <a:lumMod val="50000"/>
                </a:schemeClr>
              </a:solidFill>
              <a:latin typeface="メイリオ"/>
              <a:ea typeface="メイリオ"/>
              <a:cs typeface="メイリオ"/>
            </a:endParaRPr>
          </a:p>
          <a:p>
            <a:r>
              <a:rPr kumimoji="1" lang="ja-JP" altLang="en-US" sz="1000" dirty="0">
                <a:solidFill>
                  <a:schemeClr val="accent1">
                    <a:lumMod val="50000"/>
                  </a:schemeClr>
                </a:solidFill>
                <a:latin typeface="メイリオ"/>
                <a:ea typeface="メイリオ"/>
                <a:cs typeface="メイリオ"/>
              </a:rPr>
              <a:t>小型コンピュータ・</a:t>
            </a:r>
            <a:r>
              <a:rPr kumimoji="1" lang="en-US" altLang="ja-JP" sz="1000" dirty="0">
                <a:solidFill>
                  <a:schemeClr val="accent1">
                    <a:lumMod val="50000"/>
                  </a:schemeClr>
                </a:solidFill>
                <a:latin typeface="メイリオ"/>
                <a:ea typeface="メイリオ"/>
                <a:cs typeface="メイリオ"/>
              </a:rPr>
              <a:t>PC</a:t>
            </a:r>
            <a:r>
              <a:rPr kumimoji="1" lang="ja-JP" altLang="en-US" sz="1000" dirty="0">
                <a:solidFill>
                  <a:schemeClr val="accent1">
                    <a:lumMod val="50000"/>
                  </a:schemeClr>
                </a:solidFill>
                <a:latin typeface="メイリオ"/>
                <a:ea typeface="メイリオ"/>
                <a:cs typeface="メイリオ"/>
              </a:rPr>
              <a:t>の登場</a:t>
            </a:r>
          </a:p>
        </p:txBody>
      </p:sp>
      <p:sp>
        <p:nvSpPr>
          <p:cNvPr id="186" name="テキスト ボックス 185"/>
          <p:cNvSpPr txBox="1"/>
          <p:nvPr/>
        </p:nvSpPr>
        <p:spPr>
          <a:xfrm>
            <a:off x="539552" y="3743880"/>
            <a:ext cx="1851789" cy="677108"/>
          </a:xfrm>
          <a:prstGeom prst="rect">
            <a:avLst/>
          </a:prstGeom>
          <a:noFill/>
        </p:spPr>
        <p:txBody>
          <a:bodyPr wrap="none" rtlCol="0">
            <a:spAutoFit/>
          </a:bodyPr>
          <a:lstStyle/>
          <a:p>
            <a:r>
              <a:rPr kumimoji="1" lang="en-US" altLang="ja-JP" sz="2800" dirty="0">
                <a:solidFill>
                  <a:srgbClr val="000090"/>
                </a:solidFill>
                <a:latin typeface="メイリオ"/>
                <a:ea typeface="メイリオ"/>
                <a:cs typeface="メイリオ"/>
              </a:rPr>
              <a:t>1990</a:t>
            </a:r>
            <a:r>
              <a:rPr lang="ja-JP" altLang="en-US" sz="2800" dirty="0">
                <a:solidFill>
                  <a:srgbClr val="000090"/>
                </a:solidFill>
                <a:latin typeface="メイリオ"/>
                <a:ea typeface="メイリオ"/>
                <a:cs typeface="メイリオ"/>
              </a:rPr>
              <a:t>年代</a:t>
            </a:r>
            <a:endParaRPr lang="en-US" altLang="ja-JP" sz="2800" dirty="0">
              <a:solidFill>
                <a:srgbClr val="000090"/>
              </a:solidFill>
              <a:latin typeface="メイリオ"/>
              <a:ea typeface="メイリオ"/>
              <a:cs typeface="メイリオ"/>
            </a:endParaRPr>
          </a:p>
          <a:p>
            <a:r>
              <a:rPr kumimoji="1" lang="ja-JP" altLang="en-US" sz="1000" dirty="0">
                <a:solidFill>
                  <a:srgbClr val="000090"/>
                </a:solidFill>
                <a:latin typeface="メイリオ"/>
                <a:ea typeface="メイリオ"/>
                <a:cs typeface="メイリオ"/>
              </a:rPr>
              <a:t>クライアント・サーバの普及</a:t>
            </a:r>
          </a:p>
        </p:txBody>
      </p:sp>
      <p:sp>
        <p:nvSpPr>
          <p:cNvPr id="187" name="テキスト ボックス 186"/>
          <p:cNvSpPr txBox="1"/>
          <p:nvPr/>
        </p:nvSpPr>
        <p:spPr>
          <a:xfrm>
            <a:off x="539552" y="4607537"/>
            <a:ext cx="1851789" cy="677108"/>
          </a:xfrm>
          <a:prstGeom prst="rect">
            <a:avLst/>
          </a:prstGeom>
          <a:noFill/>
        </p:spPr>
        <p:txBody>
          <a:bodyPr wrap="none" rtlCol="0">
            <a:spAutoFit/>
          </a:bodyPr>
          <a:lstStyle/>
          <a:p>
            <a:r>
              <a:rPr lang="en-US" altLang="ja-JP" sz="2800" dirty="0">
                <a:solidFill>
                  <a:srgbClr val="0000FF"/>
                </a:solidFill>
                <a:latin typeface="メイリオ"/>
                <a:ea typeface="メイリオ"/>
                <a:cs typeface="メイリオ"/>
              </a:rPr>
              <a:t>2000</a:t>
            </a:r>
            <a:r>
              <a:rPr lang="ja-JP" altLang="en-US" sz="2800" dirty="0">
                <a:solidFill>
                  <a:srgbClr val="0000FF"/>
                </a:solidFill>
                <a:latin typeface="メイリオ"/>
                <a:ea typeface="メイリオ"/>
                <a:cs typeface="メイリオ"/>
              </a:rPr>
              <a:t>年代</a:t>
            </a:r>
            <a:endParaRPr lang="en-US" altLang="ja-JP" sz="2800" dirty="0">
              <a:solidFill>
                <a:srgbClr val="0000FF"/>
              </a:solidFill>
              <a:latin typeface="メイリオ"/>
              <a:ea typeface="メイリオ"/>
              <a:cs typeface="メイリオ"/>
            </a:endParaRPr>
          </a:p>
          <a:p>
            <a:r>
              <a:rPr lang="ja-JP" altLang="en-US" sz="1000" dirty="0">
                <a:solidFill>
                  <a:srgbClr val="0000FF"/>
                </a:solidFill>
                <a:latin typeface="メイリオ"/>
                <a:ea typeface="メイリオ"/>
                <a:cs typeface="メイリオ"/>
              </a:rPr>
              <a:t>ソーシャル、モバイルの登場</a:t>
            </a:r>
            <a:endParaRPr kumimoji="1" lang="ja-JP" altLang="en-US" sz="1000" dirty="0">
              <a:solidFill>
                <a:srgbClr val="0000FF"/>
              </a:solidFill>
              <a:latin typeface="メイリオ"/>
              <a:ea typeface="メイリオ"/>
              <a:cs typeface="メイリオ"/>
            </a:endParaRPr>
          </a:p>
        </p:txBody>
      </p:sp>
      <p:sp>
        <p:nvSpPr>
          <p:cNvPr id="188" name="テキスト ボックス 187"/>
          <p:cNvSpPr txBox="1"/>
          <p:nvPr/>
        </p:nvSpPr>
        <p:spPr>
          <a:xfrm>
            <a:off x="539552" y="5488196"/>
            <a:ext cx="1812240" cy="677108"/>
          </a:xfrm>
          <a:prstGeom prst="rect">
            <a:avLst/>
          </a:prstGeom>
          <a:noFill/>
        </p:spPr>
        <p:txBody>
          <a:bodyPr wrap="none" rtlCol="0">
            <a:spAutoFit/>
          </a:bodyPr>
          <a:lstStyle/>
          <a:p>
            <a:r>
              <a:rPr lang="en-US" altLang="ja-JP" sz="2800" dirty="0">
                <a:solidFill>
                  <a:srgbClr val="3366FF"/>
                </a:solidFill>
                <a:latin typeface="メイリオ"/>
                <a:ea typeface="メイリオ"/>
                <a:cs typeface="メイリオ"/>
              </a:rPr>
              <a:t>201X</a:t>
            </a:r>
            <a:r>
              <a:rPr lang="ja-JP" altLang="en-US" sz="2800" dirty="0">
                <a:solidFill>
                  <a:srgbClr val="3366FF"/>
                </a:solidFill>
                <a:latin typeface="メイリオ"/>
                <a:ea typeface="メイリオ"/>
                <a:cs typeface="メイリオ"/>
              </a:rPr>
              <a:t>年</a:t>
            </a:r>
            <a:r>
              <a:rPr lang="en-US" altLang="ja-JP" sz="2800" dirty="0">
                <a:solidFill>
                  <a:srgbClr val="3366FF"/>
                </a:solidFill>
                <a:latin typeface="メイリオ"/>
                <a:ea typeface="メイリオ"/>
                <a:cs typeface="メイリオ"/>
              </a:rPr>
              <a:t>〜</a:t>
            </a:r>
          </a:p>
          <a:p>
            <a:r>
              <a:rPr lang="en-US" altLang="ja-JP" sz="1000" dirty="0" err="1">
                <a:solidFill>
                  <a:srgbClr val="3366FF"/>
                </a:solidFill>
                <a:latin typeface="メイリオ"/>
                <a:ea typeface="メイリオ"/>
                <a:cs typeface="メイリオ"/>
              </a:rPr>
              <a:t>IoT</a:t>
            </a:r>
            <a:r>
              <a:rPr lang="ja-JP" altLang="en-US" sz="1000" dirty="0">
                <a:solidFill>
                  <a:srgbClr val="3366FF"/>
                </a:solidFill>
                <a:latin typeface="メイリオ"/>
                <a:ea typeface="メイリオ"/>
                <a:cs typeface="メイリオ"/>
              </a:rPr>
              <a:t>・アナリティクスの進化</a:t>
            </a:r>
            <a:endParaRPr lang="en-US" altLang="ja-JP" sz="1000" dirty="0">
              <a:solidFill>
                <a:srgbClr val="3366FF"/>
              </a:solidFill>
              <a:latin typeface="メイリオ"/>
              <a:ea typeface="メイリオ"/>
              <a:cs typeface="メイリオ"/>
            </a:endParaRPr>
          </a:p>
        </p:txBody>
      </p:sp>
      <p:sp>
        <p:nvSpPr>
          <p:cNvPr id="7" name="正方形/長方形 6"/>
          <p:cNvSpPr/>
          <p:nvPr/>
        </p:nvSpPr>
        <p:spPr>
          <a:xfrm>
            <a:off x="2445330" y="1233670"/>
            <a:ext cx="4258319" cy="646331"/>
          </a:xfrm>
          <a:prstGeom prst="rect">
            <a:avLst/>
          </a:prstGeom>
        </p:spPr>
        <p:txBody>
          <a:bodyPr wrap="square">
            <a:spAutoFit/>
          </a:bodyPr>
          <a:lstStyle/>
          <a:p>
            <a:pPr algn="ctr" defTabSz="914400" fontAlgn="base">
              <a:spcAft>
                <a:spcPct val="0"/>
              </a:spcAft>
            </a:pPr>
            <a:r>
              <a:rPr kumimoji="0" lang="ja-JP" altLang="en-US" sz="2000" b="1" dirty="0">
                <a:solidFill>
                  <a:schemeClr val="bg1"/>
                </a:solidFill>
                <a:latin typeface="メイリオ"/>
                <a:ea typeface="メイリオ"/>
                <a:cs typeface="メイリオ"/>
              </a:rPr>
              <a:t>カリキュレーション</a:t>
            </a:r>
            <a:endParaRPr kumimoji="0" lang="en-US" altLang="ja-JP" sz="2000" b="1" dirty="0">
              <a:solidFill>
                <a:schemeClr val="bg1"/>
              </a:solidFill>
              <a:latin typeface="メイリオ"/>
              <a:ea typeface="メイリオ"/>
              <a:cs typeface="メイリオ"/>
            </a:endParaRPr>
          </a:p>
          <a:p>
            <a:pPr algn="ctr" defTabSz="914400" fontAlgn="base">
              <a:spcAft>
                <a:spcPct val="0"/>
              </a:spcAft>
            </a:pPr>
            <a:r>
              <a:rPr kumimoji="0" lang="ja-JP" altLang="en-US" sz="1600" dirty="0">
                <a:solidFill>
                  <a:schemeClr val="bg1"/>
                </a:solidFill>
                <a:latin typeface="メイリオ"/>
                <a:ea typeface="メイリオ"/>
                <a:cs typeface="メイリオ"/>
              </a:rPr>
              <a:t>大規模計算</a:t>
            </a:r>
          </a:p>
        </p:txBody>
      </p:sp>
      <p:sp>
        <p:nvSpPr>
          <p:cNvPr id="9" name="正方形/長方形 8"/>
          <p:cNvSpPr/>
          <p:nvPr/>
        </p:nvSpPr>
        <p:spPr>
          <a:xfrm>
            <a:off x="2484881" y="2058014"/>
            <a:ext cx="4186606" cy="646331"/>
          </a:xfrm>
          <a:prstGeom prst="rect">
            <a:avLst/>
          </a:prstGeom>
        </p:spPr>
        <p:txBody>
          <a:bodyPr wrap="square">
            <a:spAutoFit/>
          </a:bodyPr>
          <a:lstStyle/>
          <a:p>
            <a:pPr algn="ctr" defTabSz="914400" fontAlgn="base">
              <a:spcAft>
                <a:spcPct val="0"/>
              </a:spcAft>
            </a:pPr>
            <a:r>
              <a:rPr kumimoji="0" lang="ja-JP" altLang="en-US" sz="2000" b="1" dirty="0">
                <a:solidFill>
                  <a:schemeClr val="bg1"/>
                </a:solidFill>
                <a:latin typeface="メイリオ"/>
                <a:ea typeface="メイリオ"/>
                <a:cs typeface="メイリオ"/>
              </a:rPr>
              <a:t>ルーチンワーク</a:t>
            </a:r>
            <a:endParaRPr kumimoji="0" lang="en-US" altLang="ja-JP" sz="2000" b="1" dirty="0">
              <a:solidFill>
                <a:schemeClr val="bg1"/>
              </a:solidFill>
              <a:latin typeface="メイリオ"/>
              <a:ea typeface="メイリオ"/>
              <a:cs typeface="メイリオ"/>
            </a:endParaRPr>
          </a:p>
          <a:p>
            <a:pPr algn="ctr" defTabSz="914400" fontAlgn="base">
              <a:spcAft>
                <a:spcPct val="0"/>
              </a:spcAft>
            </a:pPr>
            <a:r>
              <a:rPr kumimoji="0" lang="ja-JP" altLang="en-US" sz="1600" dirty="0">
                <a:solidFill>
                  <a:schemeClr val="bg1"/>
                </a:solidFill>
                <a:latin typeface="メイリオ"/>
                <a:ea typeface="メイリオ"/>
                <a:cs typeface="メイリオ"/>
              </a:rPr>
              <a:t>大量・繰り返しの自動化</a:t>
            </a:r>
          </a:p>
        </p:txBody>
      </p:sp>
      <p:sp>
        <p:nvSpPr>
          <p:cNvPr id="10" name="正方形/長方形 9"/>
          <p:cNvSpPr/>
          <p:nvPr/>
        </p:nvSpPr>
        <p:spPr>
          <a:xfrm>
            <a:off x="2558482" y="2924944"/>
            <a:ext cx="4034035" cy="646331"/>
          </a:xfrm>
          <a:prstGeom prst="rect">
            <a:avLst/>
          </a:prstGeom>
        </p:spPr>
        <p:txBody>
          <a:bodyPr wrap="square">
            <a:spAutoFit/>
          </a:bodyPr>
          <a:lstStyle/>
          <a:p>
            <a:pPr algn="ctr" defTabSz="914400" fontAlgn="base">
              <a:spcAft>
                <a:spcPct val="0"/>
              </a:spcAft>
            </a:pPr>
            <a:r>
              <a:rPr kumimoji="0" lang="ja-JP" altLang="en-US" sz="2000" b="1" dirty="0">
                <a:solidFill>
                  <a:schemeClr val="bg1"/>
                </a:solidFill>
                <a:latin typeface="メイリオ"/>
                <a:ea typeface="メイリオ"/>
                <a:cs typeface="メイリオ"/>
              </a:rPr>
              <a:t>ワークフロー</a:t>
            </a:r>
            <a:endParaRPr kumimoji="0" lang="en-US" altLang="ja-JP" sz="2000" b="1" dirty="0">
              <a:solidFill>
                <a:schemeClr val="bg1"/>
              </a:solidFill>
              <a:latin typeface="メイリオ"/>
              <a:ea typeface="メイリオ"/>
              <a:cs typeface="メイリオ"/>
            </a:endParaRPr>
          </a:p>
          <a:p>
            <a:pPr algn="ctr" defTabSz="914400" fontAlgn="base">
              <a:spcAft>
                <a:spcPct val="0"/>
              </a:spcAft>
            </a:pPr>
            <a:r>
              <a:rPr kumimoji="0" lang="ja-JP" altLang="en-US" sz="1600" dirty="0">
                <a:solidFill>
                  <a:schemeClr val="bg1"/>
                </a:solidFill>
                <a:latin typeface="メイリオ"/>
                <a:ea typeface="メイリオ"/>
                <a:cs typeface="メイリオ"/>
              </a:rPr>
              <a:t>業務の流れを電子化</a:t>
            </a:r>
          </a:p>
        </p:txBody>
      </p:sp>
      <p:sp>
        <p:nvSpPr>
          <p:cNvPr id="11" name="正方形/長方形 10"/>
          <p:cNvSpPr/>
          <p:nvPr/>
        </p:nvSpPr>
        <p:spPr>
          <a:xfrm>
            <a:off x="2619938" y="3789040"/>
            <a:ext cx="3939059" cy="646331"/>
          </a:xfrm>
          <a:prstGeom prst="rect">
            <a:avLst/>
          </a:prstGeom>
        </p:spPr>
        <p:txBody>
          <a:bodyPr wrap="square">
            <a:spAutoFit/>
          </a:bodyPr>
          <a:lstStyle/>
          <a:p>
            <a:pPr algn="ctr" defTabSz="914400" fontAlgn="base">
              <a:spcAft>
                <a:spcPct val="0"/>
              </a:spcAft>
            </a:pPr>
            <a:r>
              <a:rPr kumimoji="0" lang="ja-JP" altLang="en-US" sz="2000" b="1" dirty="0">
                <a:solidFill>
                  <a:schemeClr val="bg1"/>
                </a:solidFill>
                <a:latin typeface="メイリオ"/>
                <a:ea typeface="メイリオ"/>
                <a:cs typeface="メイリオ"/>
              </a:rPr>
              <a:t>コラボレーション</a:t>
            </a:r>
            <a:endParaRPr kumimoji="0" lang="en-US" altLang="ja-JP" sz="2000" b="1" dirty="0">
              <a:solidFill>
                <a:schemeClr val="bg1"/>
              </a:solidFill>
              <a:latin typeface="メイリオ"/>
              <a:ea typeface="メイリオ"/>
              <a:cs typeface="メイリオ"/>
            </a:endParaRPr>
          </a:p>
          <a:p>
            <a:pPr algn="ctr" defTabSz="914400" fontAlgn="base">
              <a:spcAft>
                <a:spcPct val="0"/>
              </a:spcAft>
            </a:pPr>
            <a:r>
              <a:rPr kumimoji="0" lang="ja-JP" altLang="en-US" sz="1600" dirty="0">
                <a:solidFill>
                  <a:schemeClr val="bg1"/>
                </a:solidFill>
                <a:latin typeface="メイリオ"/>
                <a:ea typeface="メイリオ"/>
                <a:cs typeface="メイリオ"/>
              </a:rPr>
              <a:t>協働作業</a:t>
            </a:r>
          </a:p>
        </p:txBody>
      </p:sp>
      <p:sp>
        <p:nvSpPr>
          <p:cNvPr id="97" name="角丸四角形 96"/>
          <p:cNvSpPr/>
          <p:nvPr/>
        </p:nvSpPr>
        <p:spPr bwMode="auto">
          <a:xfrm>
            <a:off x="2755604" y="5578514"/>
            <a:ext cx="3600400" cy="686508"/>
          </a:xfrm>
          <a:prstGeom prst="roundRect">
            <a:avLst>
              <a:gd name="adj" fmla="val 0"/>
            </a:avLst>
          </a:prstGeom>
          <a:solidFill>
            <a:srgbClr val="3366FF"/>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Aft>
                <a:spcPct val="0"/>
              </a:spcAft>
              <a:buClrTx/>
              <a:buSzTx/>
              <a:buFontTx/>
              <a:buNone/>
              <a:tabLst/>
            </a:pPr>
            <a:r>
              <a:rPr kumimoji="0" lang="ja-JP" altLang="en-US" sz="2000" b="1" dirty="0">
                <a:solidFill>
                  <a:schemeClr val="bg1"/>
                </a:solidFill>
                <a:latin typeface="メイリオ"/>
                <a:ea typeface="メイリオ"/>
                <a:cs typeface="メイリオ"/>
              </a:rPr>
              <a:t>アクティビティ</a:t>
            </a:r>
            <a:endParaRPr kumimoji="0" lang="en-US" altLang="ja-JP" sz="2000" b="1" dirty="0">
              <a:solidFill>
                <a:schemeClr val="bg1"/>
              </a:solidFill>
              <a:latin typeface="メイリオ"/>
              <a:ea typeface="メイリオ"/>
              <a:cs typeface="メイリオ"/>
            </a:endParaRPr>
          </a:p>
          <a:p>
            <a:pPr marL="0" marR="0" indent="0" algn="ctr" defTabSz="914400" rtl="0" eaLnBrk="1" fontAlgn="base" latinLnBrk="0" hangingPunct="1">
              <a:lnSpc>
                <a:spcPct val="100000"/>
              </a:lnSpc>
              <a:spcAft>
                <a:spcPct val="0"/>
              </a:spcAft>
              <a:buClrTx/>
              <a:buSzTx/>
              <a:buFontTx/>
              <a:buNone/>
              <a:tabLst/>
            </a:pPr>
            <a:r>
              <a:rPr kumimoji="0" lang="ja-JP" altLang="en-US" sz="1600" dirty="0">
                <a:solidFill>
                  <a:schemeClr val="bg1"/>
                </a:solidFill>
                <a:latin typeface="メイリオ"/>
                <a:ea typeface="メイリオ"/>
                <a:cs typeface="メイリオ"/>
              </a:rPr>
              <a:t>日常生活や社会活動</a:t>
            </a:r>
            <a:endParaRPr kumimoji="0" lang="ja-JP" altLang="en-US" sz="1600" b="0" i="0" u="none" strike="noStrike" cap="none" normalizeH="0" baseline="0" dirty="0">
              <a:ln>
                <a:noFill/>
              </a:ln>
              <a:solidFill>
                <a:schemeClr val="bg1"/>
              </a:solidFill>
              <a:effectLst/>
              <a:latin typeface="メイリオ"/>
              <a:ea typeface="メイリオ"/>
              <a:cs typeface="メイリオ"/>
            </a:endParaRPr>
          </a:p>
        </p:txBody>
      </p:sp>
      <p:sp>
        <p:nvSpPr>
          <p:cNvPr id="183" name="下矢印 182"/>
          <p:cNvSpPr/>
          <p:nvPr/>
        </p:nvSpPr>
        <p:spPr bwMode="auto">
          <a:xfrm>
            <a:off x="4301441" y="5286693"/>
            <a:ext cx="533400" cy="239710"/>
          </a:xfrm>
          <a:prstGeom prst="downArrow">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12" name="正方形/長方形 11"/>
          <p:cNvSpPr/>
          <p:nvPr/>
        </p:nvSpPr>
        <p:spPr>
          <a:xfrm>
            <a:off x="2679372" y="4681537"/>
            <a:ext cx="3802373" cy="646331"/>
          </a:xfrm>
          <a:prstGeom prst="rect">
            <a:avLst/>
          </a:prstGeom>
        </p:spPr>
        <p:txBody>
          <a:bodyPr wrap="square">
            <a:spAutoFit/>
          </a:bodyPr>
          <a:lstStyle/>
          <a:p>
            <a:pPr algn="ctr" defTabSz="914400" fontAlgn="base">
              <a:spcAft>
                <a:spcPct val="0"/>
              </a:spcAft>
            </a:pPr>
            <a:r>
              <a:rPr kumimoji="0" lang="ja-JP" altLang="en-US" sz="2000" b="1" dirty="0">
                <a:solidFill>
                  <a:schemeClr val="bg1"/>
                </a:solidFill>
                <a:latin typeface="メイリオ"/>
                <a:ea typeface="メイリオ"/>
                <a:cs typeface="メイリオ"/>
              </a:rPr>
              <a:t>エンゲージメント</a:t>
            </a:r>
            <a:endParaRPr kumimoji="0" lang="en-US" altLang="ja-JP" sz="2000" b="1" dirty="0">
              <a:solidFill>
                <a:schemeClr val="bg1"/>
              </a:solidFill>
              <a:latin typeface="メイリオ"/>
              <a:ea typeface="メイリオ"/>
              <a:cs typeface="メイリオ"/>
            </a:endParaRPr>
          </a:p>
          <a:p>
            <a:pPr algn="ctr" defTabSz="914400" fontAlgn="base">
              <a:spcAft>
                <a:spcPct val="0"/>
              </a:spcAft>
            </a:pPr>
            <a:r>
              <a:rPr kumimoji="0" lang="ja-JP" altLang="en-US" sz="1600" dirty="0">
                <a:solidFill>
                  <a:schemeClr val="bg1"/>
                </a:solidFill>
                <a:latin typeface="メイリオ"/>
                <a:ea typeface="メイリオ"/>
                <a:cs typeface="メイリオ"/>
              </a:rPr>
              <a:t>ヒトとヒトのつながり</a:t>
            </a:r>
          </a:p>
        </p:txBody>
      </p:sp>
    </p:spTree>
    <p:extLst>
      <p:ext uri="{BB962C8B-B14F-4D97-AF65-F5344CB8AC3E}">
        <p14:creationId xmlns:p14="http://schemas.microsoft.com/office/powerpoint/2010/main" val="10159611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5810310" y="861979"/>
            <a:ext cx="3104492" cy="5606156"/>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正方形/長方形 31"/>
          <p:cNvSpPr/>
          <p:nvPr/>
        </p:nvSpPr>
        <p:spPr>
          <a:xfrm>
            <a:off x="165864" y="861979"/>
            <a:ext cx="5512842" cy="560615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 name="タイトル 3"/>
          <p:cNvSpPr>
            <a:spLocks noGrp="1"/>
          </p:cNvSpPr>
          <p:nvPr>
            <p:ph type="title"/>
          </p:nvPr>
        </p:nvSpPr>
        <p:spPr/>
        <p:txBody>
          <a:bodyPr/>
          <a:lstStyle/>
          <a:p>
            <a:r>
              <a:rPr lang="ja-JP" altLang="en-US" dirty="0" smtClean="0"/>
              <a:t>コンバージド・システムとハイパーコンバージド・システム</a:t>
            </a:r>
            <a:endParaRPr kumimoji="1" lang="ja-JP" altLang="en-US" dirty="0"/>
          </a:p>
        </p:txBody>
      </p:sp>
      <p:sp>
        <p:nvSpPr>
          <p:cNvPr id="2" name="スライド番号プレースホルダー 1"/>
          <p:cNvSpPr>
            <a:spLocks noGrp="1"/>
          </p:cNvSpPr>
          <p:nvPr>
            <p:ph type="sldNum" sz="quarter" idx="12"/>
          </p:nvPr>
        </p:nvSpPr>
        <p:spPr/>
        <p:txBody>
          <a:bodyPr/>
          <a:lstStyle/>
          <a:p>
            <a:fld id="{8FF8CC5D-A65D-5946-99B5-645367A967AD}" type="slidenum">
              <a:rPr kumimoji="1" lang="ja-JP" altLang="en-US" smtClean="0"/>
              <a:t>100</a:t>
            </a:fld>
            <a:endParaRPr kumimoji="1" lang="ja-JP" altLang="en-US" dirty="0"/>
          </a:p>
        </p:txBody>
      </p:sp>
      <p:sp>
        <p:nvSpPr>
          <p:cNvPr id="34" name="テキスト ボックス 33"/>
          <p:cNvSpPr txBox="1"/>
          <p:nvPr/>
        </p:nvSpPr>
        <p:spPr>
          <a:xfrm>
            <a:off x="1656292" y="948373"/>
            <a:ext cx="2529667" cy="584775"/>
          </a:xfrm>
          <a:prstGeom prst="rect">
            <a:avLst/>
          </a:prstGeom>
          <a:noFill/>
        </p:spPr>
        <p:txBody>
          <a:bodyPr wrap="none" rtlCol="0">
            <a:spAutoFit/>
          </a:bodyPr>
          <a:lstStyle/>
          <a:p>
            <a:pPr algn="ctr"/>
            <a:r>
              <a:rPr lang="en-US" altLang="ja-JP" dirty="0" smtClean="0">
                <a:solidFill>
                  <a:schemeClr val="tx1">
                    <a:lumMod val="50000"/>
                    <a:lumOff val="50000"/>
                  </a:schemeClr>
                </a:solidFill>
                <a:latin typeface="メイリオ"/>
                <a:ea typeface="メイリオ"/>
                <a:cs typeface="メイリオ"/>
              </a:rPr>
              <a:t>Converged System</a:t>
            </a:r>
          </a:p>
          <a:p>
            <a:pPr algn="ctr"/>
            <a:r>
              <a:rPr lang="en-US" altLang="ja-JP" sz="1400" dirty="0" smtClean="0">
                <a:solidFill>
                  <a:schemeClr val="tx1">
                    <a:lumMod val="50000"/>
                    <a:lumOff val="50000"/>
                  </a:schemeClr>
                </a:solidFill>
                <a:latin typeface="メイリオ"/>
                <a:ea typeface="メイリオ"/>
                <a:cs typeface="メイリオ"/>
              </a:rPr>
              <a:t>(Integrated Infrastructure)</a:t>
            </a:r>
          </a:p>
        </p:txBody>
      </p:sp>
      <p:sp>
        <p:nvSpPr>
          <p:cNvPr id="35" name="テキスト ボックス 34"/>
          <p:cNvSpPr txBox="1"/>
          <p:nvPr/>
        </p:nvSpPr>
        <p:spPr>
          <a:xfrm>
            <a:off x="5772115" y="948373"/>
            <a:ext cx="3145220" cy="584775"/>
          </a:xfrm>
          <a:prstGeom prst="rect">
            <a:avLst/>
          </a:prstGeom>
          <a:noFill/>
        </p:spPr>
        <p:txBody>
          <a:bodyPr wrap="none" rtlCol="0">
            <a:spAutoFit/>
          </a:bodyPr>
          <a:lstStyle/>
          <a:p>
            <a:pPr algn="ctr"/>
            <a:r>
              <a:rPr lang="en-US" altLang="ja-JP" dirty="0" smtClean="0">
                <a:solidFill>
                  <a:schemeClr val="tx1">
                    <a:lumMod val="50000"/>
                    <a:lumOff val="50000"/>
                  </a:schemeClr>
                </a:solidFill>
                <a:latin typeface="メイリオ"/>
                <a:ea typeface="メイリオ"/>
                <a:cs typeface="メイリオ"/>
              </a:rPr>
              <a:t>Hyper-Converged System</a:t>
            </a:r>
          </a:p>
          <a:p>
            <a:pPr algn="ctr"/>
            <a:r>
              <a:rPr kumimoji="1" lang="en-US" altLang="ja-JP" sz="1400" dirty="0" smtClean="0">
                <a:solidFill>
                  <a:schemeClr val="tx1">
                    <a:lumMod val="50000"/>
                    <a:lumOff val="50000"/>
                  </a:schemeClr>
                </a:solidFill>
                <a:latin typeface="メイリオ"/>
                <a:ea typeface="メイリオ"/>
                <a:cs typeface="メイリオ"/>
              </a:rPr>
              <a:t>(Hyper-Converged Infrastructure)</a:t>
            </a:r>
            <a:endParaRPr kumimoji="1" lang="ja-JP" altLang="en-US" sz="1400" dirty="0">
              <a:solidFill>
                <a:schemeClr val="tx1">
                  <a:lumMod val="50000"/>
                  <a:lumOff val="50000"/>
                </a:schemeClr>
              </a:solidFill>
              <a:latin typeface="メイリオ"/>
              <a:ea typeface="メイリオ"/>
              <a:cs typeface="メイリオ"/>
            </a:endParaRPr>
          </a:p>
        </p:txBody>
      </p:sp>
      <p:sp>
        <p:nvSpPr>
          <p:cNvPr id="38" name="正方形/長方形 37"/>
          <p:cNvSpPr/>
          <p:nvPr/>
        </p:nvSpPr>
        <p:spPr>
          <a:xfrm>
            <a:off x="620206" y="2016681"/>
            <a:ext cx="2069427" cy="959741"/>
          </a:xfrm>
          <a:prstGeom prst="rect">
            <a:avLst/>
          </a:prstGeom>
          <a:solidFill>
            <a:schemeClr val="accent3">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 name="正方形/長方形 38"/>
          <p:cNvSpPr/>
          <p:nvPr/>
        </p:nvSpPr>
        <p:spPr>
          <a:xfrm>
            <a:off x="621578" y="4368205"/>
            <a:ext cx="2069427" cy="959741"/>
          </a:xfrm>
          <a:prstGeom prst="rect">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 name="正方形/長方形 39"/>
          <p:cNvSpPr/>
          <p:nvPr/>
        </p:nvSpPr>
        <p:spPr>
          <a:xfrm>
            <a:off x="621578" y="3207175"/>
            <a:ext cx="2069427" cy="959741"/>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tx1">
                  <a:lumMod val="50000"/>
                  <a:lumOff val="50000"/>
                </a:schemeClr>
              </a:solidFill>
              <a:latin typeface="ＭＳ Ｐゴシック"/>
              <a:ea typeface="ＭＳ Ｐゴシック"/>
              <a:cs typeface="ＭＳ Ｐゴシック"/>
            </a:endParaRPr>
          </a:p>
        </p:txBody>
      </p:sp>
      <p:sp>
        <p:nvSpPr>
          <p:cNvPr id="42" name="フローチャート: 磁気ディスク 41"/>
          <p:cNvSpPr/>
          <p:nvPr/>
        </p:nvSpPr>
        <p:spPr>
          <a:xfrm>
            <a:off x="693241" y="3548006"/>
            <a:ext cx="599554" cy="51576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43" name="図形グループ 42"/>
          <p:cNvGrpSpPr/>
          <p:nvPr/>
        </p:nvGrpSpPr>
        <p:grpSpPr>
          <a:xfrm>
            <a:off x="691869" y="2625959"/>
            <a:ext cx="599554" cy="278543"/>
            <a:chOff x="6769100" y="1390650"/>
            <a:chExt cx="317500" cy="157483"/>
          </a:xfrm>
        </p:grpSpPr>
        <p:sp>
          <p:nvSpPr>
            <p:cNvPr id="44" name="正方形/長方形 4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円/楕円 4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6" name="直線コネクタ 45"/>
            <p:cNvCxnSpPr>
              <a:stCxn id="45" idx="6"/>
              <a:endCxn id="4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7" name="図形グループ 46"/>
          <p:cNvGrpSpPr/>
          <p:nvPr/>
        </p:nvGrpSpPr>
        <p:grpSpPr>
          <a:xfrm>
            <a:off x="691869" y="2286134"/>
            <a:ext cx="599554" cy="278543"/>
            <a:chOff x="6769100" y="1390650"/>
            <a:chExt cx="317500" cy="157483"/>
          </a:xfrm>
        </p:grpSpPr>
        <p:sp>
          <p:nvSpPr>
            <p:cNvPr id="48" name="正方形/長方形 4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 name="円/楕円 4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0" name="直線コネクタ 49"/>
            <p:cNvCxnSpPr>
              <a:stCxn id="49" idx="6"/>
              <a:endCxn id="4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1" name="図形グループ 50"/>
          <p:cNvGrpSpPr/>
          <p:nvPr/>
        </p:nvGrpSpPr>
        <p:grpSpPr>
          <a:xfrm>
            <a:off x="1354990" y="2625959"/>
            <a:ext cx="599554" cy="278543"/>
            <a:chOff x="6769100" y="1390650"/>
            <a:chExt cx="317500" cy="157483"/>
          </a:xfrm>
        </p:grpSpPr>
        <p:sp>
          <p:nvSpPr>
            <p:cNvPr id="52" name="正方形/長方形 5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 name="円/楕円 5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4" name="直線コネクタ 53"/>
            <p:cNvCxnSpPr>
              <a:stCxn id="53" idx="6"/>
              <a:endCxn id="52"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5" name="図形グループ 54"/>
          <p:cNvGrpSpPr/>
          <p:nvPr/>
        </p:nvGrpSpPr>
        <p:grpSpPr>
          <a:xfrm>
            <a:off x="1354990" y="2286134"/>
            <a:ext cx="599554" cy="278543"/>
            <a:chOff x="6769100" y="1390650"/>
            <a:chExt cx="317500" cy="157483"/>
          </a:xfrm>
        </p:grpSpPr>
        <p:sp>
          <p:nvSpPr>
            <p:cNvPr id="56" name="正方形/長方形 5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7" name="円/楕円 5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8" name="直線コネクタ 57"/>
            <p:cNvCxnSpPr>
              <a:stCxn id="57" idx="6"/>
              <a:endCxn id="5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9" name="図形グループ 58"/>
          <p:cNvGrpSpPr/>
          <p:nvPr/>
        </p:nvGrpSpPr>
        <p:grpSpPr>
          <a:xfrm>
            <a:off x="2009081" y="2625201"/>
            <a:ext cx="599554" cy="278543"/>
            <a:chOff x="6769100" y="1390650"/>
            <a:chExt cx="317500" cy="157483"/>
          </a:xfrm>
        </p:grpSpPr>
        <p:sp>
          <p:nvSpPr>
            <p:cNvPr id="60" name="正方形/長方形 5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円/楕円 6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2" name="直線コネクタ 61"/>
            <p:cNvCxnSpPr>
              <a:stCxn id="61" idx="6"/>
              <a:endCxn id="6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3" name="図形グループ 62"/>
          <p:cNvGrpSpPr/>
          <p:nvPr/>
        </p:nvGrpSpPr>
        <p:grpSpPr>
          <a:xfrm>
            <a:off x="2009081" y="2285376"/>
            <a:ext cx="599554" cy="278543"/>
            <a:chOff x="6769100" y="1390650"/>
            <a:chExt cx="317500" cy="157483"/>
          </a:xfrm>
        </p:grpSpPr>
        <p:sp>
          <p:nvSpPr>
            <p:cNvPr id="64" name="正方形/長方形 6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5" name="円/楕円 6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6" name="直線コネクタ 65"/>
            <p:cNvCxnSpPr>
              <a:stCxn id="65" idx="6"/>
              <a:endCxn id="6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7" name="フローチャート: 磁気ディスク 66"/>
          <p:cNvSpPr/>
          <p:nvPr/>
        </p:nvSpPr>
        <p:spPr>
          <a:xfrm>
            <a:off x="1356362" y="3548006"/>
            <a:ext cx="599554" cy="51576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68" name="フローチャート: 磁気ディスク 67"/>
          <p:cNvSpPr/>
          <p:nvPr/>
        </p:nvSpPr>
        <p:spPr>
          <a:xfrm>
            <a:off x="2010453" y="3548006"/>
            <a:ext cx="599554" cy="51576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69" name="正方形/長方形 68"/>
          <p:cNvSpPr/>
          <p:nvPr/>
        </p:nvSpPr>
        <p:spPr>
          <a:xfrm>
            <a:off x="693241" y="4973230"/>
            <a:ext cx="599554" cy="27854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0" name="正方形/長方形 69"/>
          <p:cNvSpPr/>
          <p:nvPr/>
        </p:nvSpPr>
        <p:spPr>
          <a:xfrm>
            <a:off x="1356362" y="4973230"/>
            <a:ext cx="599554" cy="27854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1" name="正方形/長方形 70"/>
          <p:cNvSpPr/>
          <p:nvPr/>
        </p:nvSpPr>
        <p:spPr>
          <a:xfrm>
            <a:off x="2010453" y="4972472"/>
            <a:ext cx="599554" cy="27854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2" name="正方形/長方形 71"/>
          <p:cNvSpPr/>
          <p:nvPr/>
        </p:nvSpPr>
        <p:spPr>
          <a:xfrm>
            <a:off x="693241" y="4643700"/>
            <a:ext cx="599554" cy="27854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3" name="正方形/長方形 72"/>
          <p:cNvSpPr/>
          <p:nvPr/>
        </p:nvSpPr>
        <p:spPr>
          <a:xfrm>
            <a:off x="1356362" y="4643700"/>
            <a:ext cx="599554" cy="27854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4" name="正方形/長方形 73"/>
          <p:cNvSpPr/>
          <p:nvPr/>
        </p:nvSpPr>
        <p:spPr>
          <a:xfrm>
            <a:off x="2010453" y="4642942"/>
            <a:ext cx="599554" cy="27854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5" name="テキスト ボックス 74"/>
          <p:cNvSpPr txBox="1"/>
          <p:nvPr/>
        </p:nvSpPr>
        <p:spPr>
          <a:xfrm>
            <a:off x="1257012" y="2009135"/>
            <a:ext cx="788197" cy="276999"/>
          </a:xfrm>
          <a:prstGeom prst="rect">
            <a:avLst/>
          </a:prstGeom>
          <a:noFill/>
        </p:spPr>
        <p:txBody>
          <a:bodyPr wrap="none" rtlCol="0">
            <a:spAutoFit/>
          </a:bodyPr>
          <a:lstStyle/>
          <a:p>
            <a:pPr algn="ctr"/>
            <a:r>
              <a:rPr kumimoji="1" lang="ja-JP" altLang="en-US" sz="1200" dirty="0" smtClean="0">
                <a:solidFill>
                  <a:schemeClr val="tx1">
                    <a:lumMod val="50000"/>
                    <a:lumOff val="50000"/>
                  </a:schemeClr>
                </a:solidFill>
              </a:rPr>
              <a:t>サーバー</a:t>
            </a:r>
            <a:endParaRPr kumimoji="1" lang="ja-JP" altLang="en-US" sz="1200" dirty="0">
              <a:solidFill>
                <a:schemeClr val="tx1">
                  <a:lumMod val="50000"/>
                  <a:lumOff val="50000"/>
                </a:schemeClr>
              </a:solidFill>
            </a:endParaRPr>
          </a:p>
        </p:txBody>
      </p:sp>
      <p:sp>
        <p:nvSpPr>
          <p:cNvPr id="76" name="テキスト ボックス 75"/>
          <p:cNvSpPr txBox="1"/>
          <p:nvPr/>
        </p:nvSpPr>
        <p:spPr>
          <a:xfrm>
            <a:off x="1166112" y="4373552"/>
            <a:ext cx="972742" cy="276999"/>
          </a:xfrm>
          <a:prstGeom prst="rect">
            <a:avLst/>
          </a:prstGeom>
          <a:noFill/>
        </p:spPr>
        <p:txBody>
          <a:bodyPr wrap="none" rtlCol="0">
            <a:spAutoFit/>
          </a:bodyPr>
          <a:lstStyle/>
          <a:p>
            <a:pPr algn="ctr"/>
            <a:r>
              <a:rPr kumimoji="1" lang="ja-JP" altLang="en-US" sz="1200" dirty="0" smtClean="0">
                <a:solidFill>
                  <a:schemeClr val="tx1">
                    <a:lumMod val="50000"/>
                    <a:lumOff val="50000"/>
                  </a:schemeClr>
                </a:solidFill>
              </a:rPr>
              <a:t>ネットワーク</a:t>
            </a:r>
            <a:endParaRPr kumimoji="1" lang="ja-JP" altLang="en-US" sz="1200" dirty="0">
              <a:solidFill>
                <a:schemeClr val="tx1">
                  <a:lumMod val="50000"/>
                  <a:lumOff val="50000"/>
                </a:schemeClr>
              </a:solidFill>
            </a:endParaRPr>
          </a:p>
        </p:txBody>
      </p:sp>
      <p:sp>
        <p:nvSpPr>
          <p:cNvPr id="77" name="テキスト ボックス 76"/>
          <p:cNvSpPr txBox="1"/>
          <p:nvPr/>
        </p:nvSpPr>
        <p:spPr>
          <a:xfrm>
            <a:off x="851763" y="3229368"/>
            <a:ext cx="1601445" cy="276999"/>
          </a:xfrm>
          <a:prstGeom prst="rect">
            <a:avLst/>
          </a:prstGeom>
          <a:noFill/>
        </p:spPr>
        <p:txBody>
          <a:bodyPr wrap="none" rtlCol="0">
            <a:spAutoFit/>
          </a:bodyPr>
          <a:lstStyle/>
          <a:p>
            <a:pPr algn="ctr"/>
            <a:r>
              <a:rPr kumimoji="1" lang="ja-JP" altLang="en-US" sz="1200" smtClean="0">
                <a:solidFill>
                  <a:schemeClr val="tx1">
                    <a:lumMod val="50000"/>
                    <a:lumOff val="50000"/>
                  </a:schemeClr>
                </a:solidFill>
              </a:rPr>
              <a:t>ストレージ（</a:t>
            </a:r>
            <a:r>
              <a:rPr kumimoji="1" lang="en-US" altLang="ja-JP" sz="1200" dirty="0" smtClean="0">
                <a:solidFill>
                  <a:schemeClr val="tx1">
                    <a:lumMod val="50000"/>
                    <a:lumOff val="50000"/>
                  </a:schemeClr>
                </a:solidFill>
              </a:rPr>
              <a:t>SAN/NAS</a:t>
            </a:r>
            <a:r>
              <a:rPr kumimoji="1" lang="ja-JP" altLang="en-US" sz="1200" dirty="0" smtClean="0">
                <a:solidFill>
                  <a:schemeClr val="tx1">
                    <a:lumMod val="50000"/>
                    <a:lumOff val="50000"/>
                  </a:schemeClr>
                </a:solidFill>
              </a:rPr>
              <a:t>）</a:t>
            </a:r>
            <a:endParaRPr kumimoji="1" lang="ja-JP" altLang="en-US" sz="1200" dirty="0">
              <a:solidFill>
                <a:schemeClr val="tx1">
                  <a:lumMod val="50000"/>
                  <a:lumOff val="50000"/>
                </a:schemeClr>
              </a:solidFill>
            </a:endParaRPr>
          </a:p>
        </p:txBody>
      </p:sp>
      <p:sp>
        <p:nvSpPr>
          <p:cNvPr id="78" name="上下矢印 77"/>
          <p:cNvSpPr/>
          <p:nvPr/>
        </p:nvSpPr>
        <p:spPr>
          <a:xfrm>
            <a:off x="1530546" y="4130709"/>
            <a:ext cx="232084" cy="303872"/>
          </a:xfrm>
          <a:prstGeom prst="up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9" name="上下矢印 78"/>
          <p:cNvSpPr/>
          <p:nvPr/>
        </p:nvSpPr>
        <p:spPr>
          <a:xfrm>
            <a:off x="1530546" y="2935483"/>
            <a:ext cx="232084" cy="303872"/>
          </a:xfrm>
          <a:prstGeom prst="up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80" name="図形グループ 79"/>
          <p:cNvGrpSpPr/>
          <p:nvPr/>
        </p:nvGrpSpPr>
        <p:grpSpPr>
          <a:xfrm>
            <a:off x="6537434" y="2016681"/>
            <a:ext cx="599554" cy="1865366"/>
            <a:chOff x="6769100" y="1390650"/>
            <a:chExt cx="317500" cy="1054643"/>
          </a:xfrm>
        </p:grpSpPr>
        <p:sp>
          <p:nvSpPr>
            <p:cNvPr id="81" name="正方形/長方形 80"/>
            <p:cNvSpPr/>
            <p:nvPr/>
          </p:nvSpPr>
          <p:spPr>
            <a:xfrm>
              <a:off x="6769100" y="1390650"/>
              <a:ext cx="317500" cy="105464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2" name="円/楕円 8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3" name="直線コネクタ 82"/>
            <p:cNvCxnSpPr>
              <a:stCxn id="82" idx="6"/>
            </p:cNvCxnSpPr>
            <p:nvPr/>
          </p:nvCxnSpPr>
          <p:spPr>
            <a:xfrm flipV="1">
              <a:off x="6894146" y="1468534"/>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84" name="正方形/長方形 83"/>
          <p:cNvSpPr/>
          <p:nvPr/>
        </p:nvSpPr>
        <p:spPr>
          <a:xfrm>
            <a:off x="6617682" y="2356505"/>
            <a:ext cx="459364" cy="279301"/>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000" dirty="0" smtClean="0">
                <a:solidFill>
                  <a:srgbClr val="7F7F7F"/>
                </a:solidFill>
                <a:latin typeface="ＭＳ Ｐゴシック"/>
                <a:ea typeface="ＭＳ Ｐゴシック"/>
                <a:cs typeface="ＭＳ Ｐゴシック"/>
              </a:rPr>
              <a:t>CPU</a:t>
            </a:r>
            <a:endParaRPr kumimoji="1" lang="ja-JP" altLang="en-US" sz="1000" dirty="0">
              <a:solidFill>
                <a:srgbClr val="7F7F7F"/>
              </a:solidFill>
              <a:latin typeface="ＭＳ Ｐゴシック"/>
              <a:ea typeface="ＭＳ Ｐゴシック"/>
              <a:cs typeface="ＭＳ Ｐゴシック"/>
            </a:endParaRPr>
          </a:p>
        </p:txBody>
      </p:sp>
      <p:sp>
        <p:nvSpPr>
          <p:cNvPr id="85" name="フローチャート: 磁気ディスク 84"/>
          <p:cNvSpPr/>
          <p:nvPr/>
        </p:nvSpPr>
        <p:spPr>
          <a:xfrm>
            <a:off x="6617682" y="2773567"/>
            <a:ext cx="459364" cy="488706"/>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86" name="正方形/長方形 85"/>
          <p:cNvSpPr/>
          <p:nvPr/>
        </p:nvSpPr>
        <p:spPr>
          <a:xfrm>
            <a:off x="6617682" y="3388061"/>
            <a:ext cx="459364" cy="27854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smtClean="0">
                <a:solidFill>
                  <a:schemeClr val="tx1">
                    <a:lumMod val="50000"/>
                    <a:lumOff val="50000"/>
                  </a:schemeClr>
                </a:solidFill>
                <a:latin typeface="ＭＳ Ｐゴシック"/>
                <a:ea typeface="ＭＳ Ｐゴシック"/>
                <a:cs typeface="ＭＳ Ｐゴシック"/>
              </a:rPr>
              <a:t>NW</a:t>
            </a:r>
          </a:p>
          <a:p>
            <a:pPr algn="ctr"/>
            <a:r>
              <a:rPr kumimoji="1" lang="ja-JP" altLang="en-US" sz="800" dirty="0" smtClean="0">
                <a:solidFill>
                  <a:schemeClr val="tx1">
                    <a:lumMod val="50000"/>
                    <a:lumOff val="50000"/>
                  </a:schemeClr>
                </a:solidFill>
                <a:latin typeface="ＭＳ Ｐゴシック"/>
                <a:ea typeface="ＭＳ Ｐゴシック"/>
                <a:cs typeface="ＭＳ Ｐゴシック"/>
              </a:rPr>
              <a:t>機能</a:t>
            </a:r>
            <a:endParaRPr kumimoji="1" lang="ja-JP" altLang="en-US" sz="800" dirty="0">
              <a:solidFill>
                <a:schemeClr val="tx1">
                  <a:lumMod val="50000"/>
                  <a:lumOff val="50000"/>
                </a:schemeClr>
              </a:solidFill>
              <a:latin typeface="ＭＳ Ｐゴシック"/>
              <a:ea typeface="ＭＳ Ｐゴシック"/>
              <a:cs typeface="ＭＳ Ｐゴシック"/>
            </a:endParaRPr>
          </a:p>
        </p:txBody>
      </p:sp>
      <p:grpSp>
        <p:nvGrpSpPr>
          <p:cNvPr id="88" name="図形グループ 87"/>
          <p:cNvGrpSpPr/>
          <p:nvPr/>
        </p:nvGrpSpPr>
        <p:grpSpPr>
          <a:xfrm>
            <a:off x="7214350" y="2018198"/>
            <a:ext cx="599554" cy="1865366"/>
            <a:chOff x="6769100" y="1390650"/>
            <a:chExt cx="317500" cy="1054643"/>
          </a:xfrm>
        </p:grpSpPr>
        <p:sp>
          <p:nvSpPr>
            <p:cNvPr id="89" name="正方形/長方形 88"/>
            <p:cNvSpPr/>
            <p:nvPr/>
          </p:nvSpPr>
          <p:spPr>
            <a:xfrm>
              <a:off x="6769100" y="1390650"/>
              <a:ext cx="317500" cy="105464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0" name="円/楕円 8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1" name="直線コネクタ 90"/>
            <p:cNvCxnSpPr>
              <a:stCxn id="90" idx="6"/>
            </p:cNvCxnSpPr>
            <p:nvPr/>
          </p:nvCxnSpPr>
          <p:spPr>
            <a:xfrm flipV="1">
              <a:off x="6894146" y="1468534"/>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92" name="正方形/長方形 91"/>
          <p:cNvSpPr/>
          <p:nvPr/>
        </p:nvSpPr>
        <p:spPr>
          <a:xfrm>
            <a:off x="7294598" y="2358022"/>
            <a:ext cx="459364" cy="279301"/>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000" dirty="0" smtClean="0">
                <a:solidFill>
                  <a:srgbClr val="7F7F7F"/>
                </a:solidFill>
                <a:latin typeface="ＭＳ Ｐゴシック"/>
                <a:ea typeface="ＭＳ Ｐゴシック"/>
                <a:cs typeface="ＭＳ Ｐゴシック"/>
              </a:rPr>
              <a:t>CPU</a:t>
            </a:r>
            <a:endParaRPr kumimoji="1" lang="ja-JP" altLang="en-US" sz="1000" dirty="0">
              <a:solidFill>
                <a:srgbClr val="7F7F7F"/>
              </a:solidFill>
              <a:latin typeface="ＭＳ Ｐゴシック"/>
              <a:ea typeface="ＭＳ Ｐゴシック"/>
              <a:cs typeface="ＭＳ Ｐゴシック"/>
            </a:endParaRPr>
          </a:p>
        </p:txBody>
      </p:sp>
      <p:sp>
        <p:nvSpPr>
          <p:cNvPr id="93" name="フローチャート: 磁気ディスク 92"/>
          <p:cNvSpPr/>
          <p:nvPr/>
        </p:nvSpPr>
        <p:spPr>
          <a:xfrm>
            <a:off x="7294598" y="2775084"/>
            <a:ext cx="459364" cy="488706"/>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94" name="正方形/長方形 93"/>
          <p:cNvSpPr/>
          <p:nvPr/>
        </p:nvSpPr>
        <p:spPr>
          <a:xfrm>
            <a:off x="7294598" y="3389578"/>
            <a:ext cx="459364" cy="27854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smtClean="0">
                <a:solidFill>
                  <a:schemeClr val="tx1">
                    <a:lumMod val="50000"/>
                    <a:lumOff val="50000"/>
                  </a:schemeClr>
                </a:solidFill>
                <a:latin typeface="ＭＳ Ｐゴシック"/>
                <a:ea typeface="ＭＳ Ｐゴシック"/>
                <a:cs typeface="ＭＳ Ｐゴシック"/>
              </a:rPr>
              <a:t>NW</a:t>
            </a:r>
          </a:p>
          <a:p>
            <a:pPr algn="ctr"/>
            <a:r>
              <a:rPr kumimoji="1" lang="ja-JP" altLang="en-US" sz="800" dirty="0" smtClean="0">
                <a:solidFill>
                  <a:schemeClr val="tx1">
                    <a:lumMod val="50000"/>
                    <a:lumOff val="50000"/>
                  </a:schemeClr>
                </a:solidFill>
                <a:latin typeface="ＭＳ Ｐゴシック"/>
                <a:ea typeface="ＭＳ Ｐゴシック"/>
                <a:cs typeface="ＭＳ Ｐゴシック"/>
              </a:rPr>
              <a:t>機能</a:t>
            </a:r>
            <a:endParaRPr kumimoji="1" lang="ja-JP" altLang="en-US" sz="800" dirty="0">
              <a:solidFill>
                <a:schemeClr val="tx1">
                  <a:lumMod val="50000"/>
                  <a:lumOff val="50000"/>
                </a:schemeClr>
              </a:solidFill>
              <a:latin typeface="ＭＳ Ｐゴシック"/>
              <a:ea typeface="ＭＳ Ｐゴシック"/>
              <a:cs typeface="ＭＳ Ｐゴシック"/>
            </a:endParaRPr>
          </a:p>
        </p:txBody>
      </p:sp>
      <p:grpSp>
        <p:nvGrpSpPr>
          <p:cNvPr id="95" name="図形グループ 94"/>
          <p:cNvGrpSpPr/>
          <p:nvPr/>
        </p:nvGrpSpPr>
        <p:grpSpPr>
          <a:xfrm>
            <a:off x="7570366" y="3477968"/>
            <a:ext cx="599554" cy="1865366"/>
            <a:chOff x="6769100" y="1390650"/>
            <a:chExt cx="317500" cy="1054643"/>
          </a:xfrm>
        </p:grpSpPr>
        <p:sp>
          <p:nvSpPr>
            <p:cNvPr id="96" name="正方形/長方形 95"/>
            <p:cNvSpPr/>
            <p:nvPr/>
          </p:nvSpPr>
          <p:spPr>
            <a:xfrm>
              <a:off x="6769100" y="1390650"/>
              <a:ext cx="317500" cy="105464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7" name="円/楕円 9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8" name="直線コネクタ 97"/>
            <p:cNvCxnSpPr>
              <a:stCxn id="97" idx="6"/>
            </p:cNvCxnSpPr>
            <p:nvPr/>
          </p:nvCxnSpPr>
          <p:spPr>
            <a:xfrm flipV="1">
              <a:off x="6894146" y="1468534"/>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99" name="正方形/長方形 98"/>
          <p:cNvSpPr/>
          <p:nvPr/>
        </p:nvSpPr>
        <p:spPr>
          <a:xfrm>
            <a:off x="7650614" y="3817792"/>
            <a:ext cx="459364" cy="279301"/>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000" dirty="0" smtClean="0">
                <a:solidFill>
                  <a:srgbClr val="7F7F7F"/>
                </a:solidFill>
                <a:latin typeface="ＭＳ Ｐゴシック"/>
                <a:ea typeface="ＭＳ Ｐゴシック"/>
                <a:cs typeface="ＭＳ Ｐゴシック"/>
              </a:rPr>
              <a:t>CPU</a:t>
            </a:r>
            <a:endParaRPr kumimoji="1" lang="ja-JP" altLang="en-US" sz="1000" dirty="0">
              <a:solidFill>
                <a:srgbClr val="7F7F7F"/>
              </a:solidFill>
              <a:latin typeface="ＭＳ Ｐゴシック"/>
              <a:ea typeface="ＭＳ Ｐゴシック"/>
              <a:cs typeface="ＭＳ Ｐゴシック"/>
            </a:endParaRPr>
          </a:p>
        </p:txBody>
      </p:sp>
      <p:sp>
        <p:nvSpPr>
          <p:cNvPr id="100" name="フローチャート: 磁気ディスク 99"/>
          <p:cNvSpPr/>
          <p:nvPr/>
        </p:nvSpPr>
        <p:spPr>
          <a:xfrm>
            <a:off x="7650614" y="4234854"/>
            <a:ext cx="459364" cy="488706"/>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01" name="正方形/長方形 100"/>
          <p:cNvSpPr/>
          <p:nvPr/>
        </p:nvSpPr>
        <p:spPr>
          <a:xfrm>
            <a:off x="7650614" y="4849348"/>
            <a:ext cx="459364" cy="27854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smtClean="0">
                <a:solidFill>
                  <a:schemeClr val="tx1">
                    <a:lumMod val="50000"/>
                    <a:lumOff val="50000"/>
                  </a:schemeClr>
                </a:solidFill>
                <a:latin typeface="ＭＳ Ｐゴシック"/>
                <a:ea typeface="ＭＳ Ｐゴシック"/>
                <a:cs typeface="ＭＳ Ｐゴシック"/>
              </a:rPr>
              <a:t>NW</a:t>
            </a:r>
          </a:p>
          <a:p>
            <a:pPr algn="ctr"/>
            <a:r>
              <a:rPr kumimoji="1" lang="ja-JP" altLang="en-US" sz="800" dirty="0" smtClean="0">
                <a:solidFill>
                  <a:schemeClr val="tx1">
                    <a:lumMod val="50000"/>
                    <a:lumOff val="50000"/>
                  </a:schemeClr>
                </a:solidFill>
                <a:latin typeface="ＭＳ Ｐゴシック"/>
                <a:ea typeface="ＭＳ Ｐゴシック"/>
                <a:cs typeface="ＭＳ Ｐゴシック"/>
              </a:rPr>
              <a:t>機能</a:t>
            </a:r>
            <a:endParaRPr kumimoji="1" lang="ja-JP" altLang="en-US" sz="800" dirty="0">
              <a:solidFill>
                <a:schemeClr val="tx1">
                  <a:lumMod val="50000"/>
                  <a:lumOff val="50000"/>
                </a:schemeClr>
              </a:solidFill>
              <a:latin typeface="ＭＳ Ｐゴシック"/>
              <a:ea typeface="ＭＳ Ｐゴシック"/>
              <a:cs typeface="ＭＳ Ｐゴシック"/>
            </a:endParaRPr>
          </a:p>
        </p:txBody>
      </p:sp>
      <p:pic>
        <p:nvPicPr>
          <p:cNvPr id="102" name="図 101" descr="0122.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644397">
            <a:off x="7849512" y="2856314"/>
            <a:ext cx="432161" cy="566922"/>
          </a:xfrm>
          <a:prstGeom prst="rect">
            <a:avLst/>
          </a:prstGeom>
          <a:ln>
            <a:noFill/>
          </a:ln>
          <a:effectLst>
            <a:outerShdw blurRad="292100" dist="139700" dir="2700000" algn="tl" rotWithShape="0">
              <a:srgbClr val="333333">
                <a:alpha val="65000"/>
              </a:srgbClr>
            </a:outerShdw>
          </a:effectLst>
        </p:spPr>
      </p:pic>
      <p:sp>
        <p:nvSpPr>
          <p:cNvPr id="103" name="テキスト ボックス 102"/>
          <p:cNvSpPr txBox="1"/>
          <p:nvPr/>
        </p:nvSpPr>
        <p:spPr>
          <a:xfrm>
            <a:off x="7923698" y="2341533"/>
            <a:ext cx="492443" cy="461665"/>
          </a:xfrm>
          <a:prstGeom prst="rect">
            <a:avLst/>
          </a:prstGeom>
          <a:noFill/>
        </p:spPr>
        <p:txBody>
          <a:bodyPr wrap="none" rtlCol="0">
            <a:spAutoFit/>
          </a:bodyPr>
          <a:lstStyle/>
          <a:p>
            <a:r>
              <a:rPr kumimoji="1" lang="ja-JP" altLang="en-US" sz="1200" dirty="0" smtClean="0">
                <a:solidFill>
                  <a:srgbClr val="800000"/>
                </a:solidFill>
              </a:rPr>
              <a:t>追加</a:t>
            </a:r>
            <a:endParaRPr kumimoji="1" lang="en-US" altLang="ja-JP" sz="1200" dirty="0" smtClean="0">
              <a:solidFill>
                <a:srgbClr val="800000"/>
              </a:solidFill>
            </a:endParaRPr>
          </a:p>
          <a:p>
            <a:r>
              <a:rPr kumimoji="1" lang="ja-JP" altLang="en-US" sz="1200" dirty="0" smtClean="0">
                <a:solidFill>
                  <a:srgbClr val="800000"/>
                </a:solidFill>
              </a:rPr>
              <a:t>拡張</a:t>
            </a:r>
            <a:endParaRPr kumimoji="1" lang="ja-JP" altLang="en-US" sz="1200" dirty="0">
              <a:solidFill>
                <a:srgbClr val="800000"/>
              </a:solidFill>
            </a:endParaRPr>
          </a:p>
        </p:txBody>
      </p:sp>
      <p:sp>
        <p:nvSpPr>
          <p:cNvPr id="104" name="右矢印 103"/>
          <p:cNvSpPr/>
          <p:nvPr/>
        </p:nvSpPr>
        <p:spPr>
          <a:xfrm>
            <a:off x="6537434" y="3947827"/>
            <a:ext cx="913048" cy="734958"/>
          </a:xfrm>
          <a:prstGeom prst="rightArrow">
            <a:avLst>
              <a:gd name="adj1" fmla="val 50000"/>
              <a:gd name="adj2" fmla="val 30702"/>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smtClean="0">
                <a:solidFill>
                  <a:srgbClr val="FFFFFF"/>
                </a:solidFill>
                <a:latin typeface="ＭＳ Ｐゴシック"/>
                <a:ea typeface="ＭＳ Ｐゴシック"/>
                <a:cs typeface="ＭＳ Ｐゴシック"/>
              </a:rPr>
              <a:t>スケール</a:t>
            </a:r>
            <a:endParaRPr lang="en-US" altLang="ja-JP" sz="1000" dirty="0" smtClean="0">
              <a:solidFill>
                <a:srgbClr val="FFFFFF"/>
              </a:solidFill>
              <a:latin typeface="ＭＳ Ｐゴシック"/>
              <a:ea typeface="ＭＳ Ｐゴシック"/>
              <a:cs typeface="ＭＳ Ｐゴシック"/>
            </a:endParaRPr>
          </a:p>
          <a:p>
            <a:pPr algn="ctr"/>
            <a:r>
              <a:rPr lang="ja-JP" altLang="en-US" sz="1000" dirty="0" smtClean="0">
                <a:solidFill>
                  <a:srgbClr val="FFFFFF"/>
                </a:solidFill>
                <a:latin typeface="ＭＳ Ｐゴシック"/>
                <a:ea typeface="ＭＳ Ｐゴシック"/>
                <a:cs typeface="ＭＳ Ｐゴシック"/>
              </a:rPr>
              <a:t>アウト</a:t>
            </a:r>
            <a:endParaRPr kumimoji="1" lang="ja-JP" altLang="en-US" sz="1000" dirty="0">
              <a:solidFill>
                <a:srgbClr val="FFFFFF"/>
              </a:solidFill>
              <a:latin typeface="ＭＳ Ｐゴシック"/>
              <a:ea typeface="ＭＳ Ｐゴシック"/>
              <a:cs typeface="ＭＳ Ｐゴシック"/>
            </a:endParaRPr>
          </a:p>
        </p:txBody>
      </p:sp>
      <p:sp>
        <p:nvSpPr>
          <p:cNvPr id="14" name="正方形/長方形 13"/>
          <p:cNvSpPr/>
          <p:nvPr/>
        </p:nvSpPr>
        <p:spPr>
          <a:xfrm>
            <a:off x="2888705" y="2016681"/>
            <a:ext cx="2507053" cy="408726"/>
          </a:xfrm>
          <a:prstGeom prst="rect">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ＭＳ Ｐゴシック"/>
                <a:ea typeface="ＭＳ Ｐゴシック"/>
                <a:cs typeface="ＭＳ Ｐゴシック"/>
              </a:rPr>
              <a:t>コンポーネントが多く管理が大変</a:t>
            </a:r>
            <a:endParaRPr kumimoji="1" lang="ja-JP" altLang="en-US" sz="1200" dirty="0">
              <a:solidFill>
                <a:srgbClr val="FFFFFF"/>
              </a:solidFill>
              <a:latin typeface="ＭＳ Ｐゴシック"/>
              <a:ea typeface="ＭＳ Ｐゴシック"/>
              <a:cs typeface="ＭＳ Ｐゴシック"/>
            </a:endParaRPr>
          </a:p>
        </p:txBody>
      </p:sp>
      <p:sp>
        <p:nvSpPr>
          <p:cNvPr id="105" name="正方形/長方形 104"/>
          <p:cNvSpPr/>
          <p:nvPr/>
        </p:nvSpPr>
        <p:spPr>
          <a:xfrm>
            <a:off x="2888705" y="3203311"/>
            <a:ext cx="2507053" cy="408726"/>
          </a:xfrm>
          <a:prstGeom prst="rect">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ＭＳ Ｐゴシック"/>
                <a:ea typeface="ＭＳ Ｐゴシック"/>
                <a:cs typeface="ＭＳ Ｐゴシック"/>
              </a:rPr>
              <a:t>スケールアップの限界</a:t>
            </a:r>
            <a:endParaRPr kumimoji="1" lang="ja-JP" altLang="en-US" sz="1200" dirty="0">
              <a:solidFill>
                <a:srgbClr val="FFFFFF"/>
              </a:solidFill>
              <a:latin typeface="ＭＳ Ｐゴシック"/>
              <a:ea typeface="ＭＳ Ｐゴシック"/>
              <a:cs typeface="ＭＳ Ｐゴシック"/>
            </a:endParaRPr>
          </a:p>
        </p:txBody>
      </p:sp>
      <p:sp>
        <p:nvSpPr>
          <p:cNvPr id="106" name="正方形/長方形 105"/>
          <p:cNvSpPr/>
          <p:nvPr/>
        </p:nvSpPr>
        <p:spPr>
          <a:xfrm>
            <a:off x="2888705" y="4411189"/>
            <a:ext cx="2507053" cy="408726"/>
          </a:xfrm>
          <a:prstGeom prst="rect">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ＭＳ Ｐゴシック"/>
                <a:ea typeface="ＭＳ Ｐゴシック"/>
                <a:cs typeface="ＭＳ Ｐゴシック"/>
              </a:rPr>
              <a:t>ストレージの複雑化</a:t>
            </a:r>
            <a:endParaRPr kumimoji="1" lang="ja-JP" altLang="en-US" sz="1200" dirty="0">
              <a:solidFill>
                <a:srgbClr val="FFFFFF"/>
              </a:solidFill>
              <a:latin typeface="ＭＳ Ｐゴシック"/>
              <a:ea typeface="ＭＳ Ｐゴシック"/>
              <a:cs typeface="ＭＳ Ｐゴシック"/>
            </a:endParaRPr>
          </a:p>
        </p:txBody>
      </p:sp>
      <p:sp>
        <p:nvSpPr>
          <p:cNvPr id="15" name="テキスト ボックス 14"/>
          <p:cNvSpPr txBox="1"/>
          <p:nvPr/>
        </p:nvSpPr>
        <p:spPr>
          <a:xfrm>
            <a:off x="2888705" y="2507874"/>
            <a:ext cx="2492990" cy="400110"/>
          </a:xfrm>
          <a:prstGeom prst="rect">
            <a:avLst/>
          </a:prstGeom>
          <a:noFill/>
        </p:spPr>
        <p:txBody>
          <a:bodyPr wrap="none" rtlCol="0">
            <a:spAutoFit/>
          </a:bodyPr>
          <a:lstStyle/>
          <a:p>
            <a:pPr marL="171450" indent="-171450">
              <a:buFont typeface="Wingdings" charset="2"/>
              <a:buChar char="ü"/>
            </a:pPr>
            <a:r>
              <a:rPr kumimoji="1" lang="ja-JP" altLang="en-US" sz="1000" dirty="0" smtClean="0">
                <a:solidFill>
                  <a:srgbClr val="7F7F7F"/>
                </a:solidFill>
              </a:rPr>
              <a:t>ハードや仮想化ソフトなどの複雑な設計</a:t>
            </a:r>
            <a:endParaRPr kumimoji="1" lang="en-US" altLang="ja-JP" sz="1000" dirty="0" smtClean="0">
              <a:solidFill>
                <a:srgbClr val="7F7F7F"/>
              </a:solidFill>
            </a:endParaRPr>
          </a:p>
          <a:p>
            <a:pPr marL="171450" indent="-171450">
              <a:buFont typeface="Wingdings" charset="2"/>
              <a:buChar char="ü"/>
            </a:pPr>
            <a:r>
              <a:rPr lang="ja-JP" altLang="en-US" sz="1000" dirty="0" smtClean="0">
                <a:solidFill>
                  <a:srgbClr val="7F7F7F"/>
                </a:solidFill>
              </a:rPr>
              <a:t>複雑な運用管理、管理者間の分散</a:t>
            </a:r>
            <a:endParaRPr lang="en-US" altLang="ja-JP" sz="1000" dirty="0" smtClean="0">
              <a:solidFill>
                <a:srgbClr val="7F7F7F"/>
              </a:solidFill>
            </a:endParaRPr>
          </a:p>
        </p:txBody>
      </p:sp>
      <p:sp>
        <p:nvSpPr>
          <p:cNvPr id="107" name="テキスト ボックス 106"/>
          <p:cNvSpPr txBox="1"/>
          <p:nvPr/>
        </p:nvSpPr>
        <p:spPr>
          <a:xfrm>
            <a:off x="2888705" y="3685669"/>
            <a:ext cx="1774845" cy="400110"/>
          </a:xfrm>
          <a:prstGeom prst="rect">
            <a:avLst/>
          </a:prstGeom>
          <a:noFill/>
        </p:spPr>
        <p:txBody>
          <a:bodyPr wrap="none" rtlCol="0">
            <a:spAutoFit/>
          </a:bodyPr>
          <a:lstStyle/>
          <a:p>
            <a:pPr marL="171450" indent="-171450">
              <a:buFont typeface="Wingdings" charset="2"/>
              <a:buChar char="ü"/>
            </a:pPr>
            <a:r>
              <a:rPr lang="ja-JP" altLang="en-US" sz="1000" dirty="0" smtClean="0">
                <a:solidFill>
                  <a:srgbClr val="7F7F7F"/>
                </a:solidFill>
              </a:rPr>
              <a:t>性能拡張の限界</a:t>
            </a:r>
          </a:p>
          <a:p>
            <a:pPr marL="171450" indent="-171450">
              <a:buFont typeface="Wingdings" charset="2"/>
              <a:buChar char="ü"/>
            </a:pPr>
            <a:r>
              <a:rPr kumimoji="1" lang="ja-JP" altLang="en-US" sz="1000" dirty="0" smtClean="0">
                <a:solidFill>
                  <a:srgbClr val="7F7F7F"/>
                </a:solidFill>
              </a:rPr>
              <a:t>ネットワークのボトルネック</a:t>
            </a:r>
            <a:endParaRPr kumimoji="1" lang="en-US" altLang="ja-JP" sz="1000" dirty="0" smtClean="0">
              <a:solidFill>
                <a:srgbClr val="7F7F7F"/>
              </a:solidFill>
            </a:endParaRPr>
          </a:p>
        </p:txBody>
      </p:sp>
      <p:sp>
        <p:nvSpPr>
          <p:cNvPr id="108" name="テキスト ボックス 107"/>
          <p:cNvSpPr txBox="1"/>
          <p:nvPr/>
        </p:nvSpPr>
        <p:spPr>
          <a:xfrm>
            <a:off x="2888705" y="4927836"/>
            <a:ext cx="2531462" cy="400110"/>
          </a:xfrm>
          <a:prstGeom prst="rect">
            <a:avLst/>
          </a:prstGeom>
          <a:noFill/>
        </p:spPr>
        <p:txBody>
          <a:bodyPr wrap="none" rtlCol="0">
            <a:spAutoFit/>
          </a:bodyPr>
          <a:lstStyle/>
          <a:p>
            <a:pPr marL="171450" indent="-171450">
              <a:buFont typeface="Wingdings" charset="2"/>
              <a:buChar char="ü"/>
            </a:pPr>
            <a:r>
              <a:rPr kumimoji="1" lang="ja-JP" altLang="en-US" sz="1000" dirty="0" smtClean="0">
                <a:solidFill>
                  <a:srgbClr val="7F7F7F"/>
                </a:solidFill>
              </a:rPr>
              <a:t>ボリューム、</a:t>
            </a:r>
            <a:r>
              <a:rPr kumimoji="1" lang="en-US" altLang="ja-JP" sz="1000" dirty="0" smtClean="0">
                <a:solidFill>
                  <a:srgbClr val="7F7F7F"/>
                </a:solidFill>
              </a:rPr>
              <a:t>LUN</a:t>
            </a:r>
            <a:r>
              <a:rPr kumimoji="1" lang="ja-JP" altLang="en-US" sz="1000" dirty="0" smtClean="0">
                <a:solidFill>
                  <a:srgbClr val="7F7F7F"/>
                </a:solidFill>
              </a:rPr>
              <a:t>、ファイルシステム単位</a:t>
            </a:r>
            <a:endParaRPr kumimoji="1" lang="en-US" altLang="ja-JP" sz="1000" dirty="0" smtClean="0">
              <a:solidFill>
                <a:srgbClr val="7F7F7F"/>
              </a:solidFill>
            </a:endParaRPr>
          </a:p>
          <a:p>
            <a:pPr marL="171450" indent="-171450">
              <a:buFont typeface="Wingdings" charset="2"/>
              <a:buChar char="ü"/>
            </a:pPr>
            <a:r>
              <a:rPr kumimoji="1" lang="ja-JP" altLang="en-US" sz="1000" dirty="0" smtClean="0">
                <a:solidFill>
                  <a:srgbClr val="7F7F7F"/>
                </a:solidFill>
              </a:rPr>
              <a:t>サーバーは</a:t>
            </a:r>
            <a:r>
              <a:rPr kumimoji="1" lang="en-US" altLang="ja-JP" sz="1000" dirty="0" smtClean="0">
                <a:solidFill>
                  <a:srgbClr val="7F7F7F"/>
                </a:solidFill>
              </a:rPr>
              <a:t>VM</a:t>
            </a:r>
            <a:r>
              <a:rPr kumimoji="1" lang="ja-JP" altLang="en-US" sz="1000" dirty="0" smtClean="0">
                <a:solidFill>
                  <a:srgbClr val="7F7F7F"/>
                </a:solidFill>
              </a:rPr>
              <a:t>や仮想デスク単位で管理</a:t>
            </a:r>
            <a:endParaRPr kumimoji="1" lang="en-US" altLang="ja-JP" sz="1000" dirty="0" smtClean="0">
              <a:solidFill>
                <a:srgbClr val="7F7F7F"/>
              </a:solidFill>
            </a:endParaRPr>
          </a:p>
        </p:txBody>
      </p:sp>
      <p:sp>
        <p:nvSpPr>
          <p:cNvPr id="16" name="正方形/長方形 15"/>
          <p:cNvSpPr/>
          <p:nvPr/>
        </p:nvSpPr>
        <p:spPr>
          <a:xfrm>
            <a:off x="6457186" y="4682785"/>
            <a:ext cx="1113180" cy="707886"/>
          </a:xfrm>
          <a:prstGeom prst="rect">
            <a:avLst/>
          </a:prstGeom>
        </p:spPr>
        <p:txBody>
          <a:bodyPr wrap="square">
            <a:spAutoFit/>
          </a:bodyPr>
          <a:lstStyle/>
          <a:p>
            <a:r>
              <a:rPr lang="ja-JP" altLang="en-US" sz="1000" dirty="0" smtClean="0">
                <a:solidFill>
                  <a:srgbClr val="FF6600"/>
                </a:solidFill>
                <a:latin typeface="ＭＳ Ｐゴシック"/>
                <a:cs typeface="ＭＳ Ｐゴシック"/>
              </a:rPr>
              <a:t>独立サーバを</a:t>
            </a:r>
            <a:endParaRPr lang="en-US" altLang="ja-JP" sz="1000" dirty="0" smtClean="0">
              <a:solidFill>
                <a:srgbClr val="FF6600"/>
              </a:solidFill>
              <a:latin typeface="ＭＳ Ｐゴシック"/>
              <a:cs typeface="ＭＳ Ｐゴシック"/>
            </a:endParaRPr>
          </a:p>
          <a:p>
            <a:r>
              <a:rPr lang="ja-JP" altLang="en-US" sz="1000" dirty="0" smtClean="0">
                <a:solidFill>
                  <a:srgbClr val="FF6600"/>
                </a:solidFill>
                <a:latin typeface="ＭＳ Ｐゴシック"/>
                <a:cs typeface="ＭＳ Ｐゴシック"/>
              </a:rPr>
              <a:t>複数</a:t>
            </a:r>
            <a:r>
              <a:rPr lang="ja-JP" altLang="en-US" sz="1000" dirty="0">
                <a:solidFill>
                  <a:srgbClr val="FF6600"/>
                </a:solidFill>
                <a:latin typeface="ＭＳ Ｐゴシック"/>
                <a:cs typeface="ＭＳ Ｐゴシック"/>
              </a:rPr>
              <a:t>連結し</a:t>
            </a:r>
            <a:endParaRPr lang="en-US" altLang="ja-JP" sz="1000" dirty="0">
              <a:solidFill>
                <a:srgbClr val="FF6600"/>
              </a:solidFill>
              <a:latin typeface="ＭＳ Ｐゴシック"/>
              <a:cs typeface="ＭＳ Ｐゴシック"/>
            </a:endParaRPr>
          </a:p>
          <a:p>
            <a:r>
              <a:rPr lang="ja-JP" altLang="en-US" sz="1000" dirty="0">
                <a:solidFill>
                  <a:srgbClr val="FF6600"/>
                </a:solidFill>
                <a:latin typeface="ＭＳ Ｐゴシック"/>
                <a:cs typeface="ＭＳ Ｐゴシック"/>
              </a:rPr>
              <a:t>簡単・無制限</a:t>
            </a:r>
            <a:r>
              <a:rPr lang="ja-JP" altLang="en-US" sz="1000" dirty="0" smtClean="0">
                <a:solidFill>
                  <a:srgbClr val="FF6600"/>
                </a:solidFill>
                <a:latin typeface="ＭＳ Ｐゴシック"/>
                <a:cs typeface="ＭＳ Ｐゴシック"/>
              </a:rPr>
              <a:t>に</a:t>
            </a:r>
            <a:endParaRPr lang="en-US" altLang="ja-JP" sz="1000" dirty="0" smtClean="0">
              <a:solidFill>
                <a:srgbClr val="FF6600"/>
              </a:solidFill>
              <a:latin typeface="ＭＳ Ｐゴシック"/>
              <a:cs typeface="ＭＳ Ｐゴシック"/>
            </a:endParaRPr>
          </a:p>
          <a:p>
            <a:r>
              <a:rPr lang="ja-JP" altLang="en-US" sz="1000" dirty="0" smtClean="0">
                <a:solidFill>
                  <a:srgbClr val="FF6600"/>
                </a:solidFill>
                <a:latin typeface="ＭＳ Ｐゴシック"/>
                <a:cs typeface="ＭＳ Ｐゴシック"/>
              </a:rPr>
              <a:t>拡張できる</a:t>
            </a:r>
            <a:endParaRPr lang="en-US" altLang="ja-JP" sz="1000" dirty="0">
              <a:solidFill>
                <a:srgbClr val="FF6600"/>
              </a:solidFill>
              <a:latin typeface="ＭＳ Ｐゴシック"/>
              <a:cs typeface="ＭＳ Ｐゴシック"/>
            </a:endParaRPr>
          </a:p>
        </p:txBody>
      </p:sp>
    </p:spTree>
    <p:extLst>
      <p:ext uri="{BB962C8B-B14F-4D97-AF65-F5344CB8AC3E}">
        <p14:creationId xmlns:p14="http://schemas.microsoft.com/office/powerpoint/2010/main" val="11954839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r>
              <a:rPr lang="en-US" altLang="ja-JP" sz="2800" dirty="0">
                <a:solidFill>
                  <a:schemeClr val="tx1">
                    <a:lumMod val="50000"/>
                    <a:lumOff val="50000"/>
                  </a:schemeClr>
                </a:solidFill>
                <a:ea typeface="ＭＳ Ｐゴシック" pitchFamily="50" charset="-128"/>
              </a:rPr>
              <a:t>SDN</a:t>
            </a:r>
            <a:r>
              <a:rPr lang="ja-JP" altLang="en-US" sz="2800" dirty="0">
                <a:solidFill>
                  <a:schemeClr val="tx1">
                    <a:lumMod val="50000"/>
                    <a:lumOff val="50000"/>
                  </a:schemeClr>
                </a:solidFill>
                <a:ea typeface="ＭＳ Ｐゴシック" pitchFamily="50" charset="-128"/>
              </a:rPr>
              <a:t>（</a:t>
            </a:r>
            <a:r>
              <a:rPr lang="en-US" altLang="ja-JP" sz="2800" dirty="0">
                <a:solidFill>
                  <a:schemeClr val="tx1">
                    <a:lumMod val="50000"/>
                    <a:lumOff val="50000"/>
                  </a:schemeClr>
                </a:solidFill>
                <a:ea typeface="ＭＳ Ｐゴシック" pitchFamily="50" charset="-128"/>
              </a:rPr>
              <a:t>Software Defined Networking</a:t>
            </a:r>
            <a:r>
              <a:rPr lang="ja-JP" altLang="en-US" sz="2800" dirty="0" smtClean="0">
                <a:solidFill>
                  <a:schemeClr val="tx1">
                    <a:lumMod val="50000"/>
                    <a:lumOff val="50000"/>
                  </a:schemeClr>
                </a:solidFill>
                <a:ea typeface="ＭＳ Ｐゴシック" pitchFamily="50" charset="-128"/>
              </a:rPr>
              <a:t>）</a:t>
            </a:r>
            <a:endParaRPr lang="ja-JP" altLang="en-US" sz="2800" dirty="0">
              <a:solidFill>
                <a:schemeClr val="tx1">
                  <a:lumMod val="50000"/>
                  <a:lumOff val="50000"/>
                </a:schemeClr>
              </a:solidFill>
              <a:ea typeface="ＭＳ Ｐゴシック" pitchFamily="50" charset="-128"/>
            </a:endParaRPr>
          </a:p>
        </p:txBody>
      </p:sp>
      <p:sp>
        <p:nvSpPr>
          <p:cNvPr id="224" name="AutoShape 48" descr="data:image/jpg;base64,/9j/4AAQSkZJRgABAQAAAQABAAD/2wCEAAkGBhQREBEREBEWERQVGRoYGRgUFxUVFRgWExYZFxsXFxYYGyYfFxokGRgSHzAiIzMpLC8uFR8xNTAsNSYrOCkBCQoKDgwOGg8PGjQfHyQ1NTUvLDQ1MTUyNSktLykpNTUsLykwKjUpLi0qNDI1NSw1KS8pKSksLSkqLCwpLCw0LP/AABEIAIsAsAMBIgACEQEDEQH/xAAbAAEAAgMBAQAAAAAAAAAAAAAABgcDBAUCAf/EAEkQAAIBAwEEBwMIAw0JAAAAAAECAwAEEQUGEiExBxMiQVFhgRRxkRUyQlKSobHBcrLRFiMkM1Nic4OToqPC8CU0NoKzw9Li4//EABkBAQADAQEAAAAAAAAAAAAAAAACAwQBBf/EACgRAAICAQMDAgcBAAAAAAAAAAABAhEhAwQSMTJRE0FCcYGhseHwIv/aAAwDAQACEQMRAD8AlOyu02sahax3cKaciPvYEhut7ssVOd3I5jxrevtS1u3Rpmt7G5VAWaOB7hZSqjJ3TIME47uNR3on20S30m3ia1vJCpftQ2sssZzIx4Oowak9/wBIbsjLaabfSzEEIJLZ4Y97HAvJJgBc0B3tlNpY9QtIrqHIVweDfOVlOGU+YINdeqh2QgvLVYtEtHjjmjXr7u4ZetWEztlYokyA743eJ4c6l82zWoopaDVmkkHHduIIDEx8D1aqyA+IJxQEvpVZaj0nynTo5ERLa5N0LKcy9qK2kGd+Q8eK4AIz49+OPfj2dvGUOmtTMxHAiC1aEn9AJkjy3vWgJPfXiwxSSyHCRqzscE4VAWJwOJ4A1j0rVI7mGOeFt6ORQynBGVPI4PEVBtUbUZ9KvBcsLSWBbhXKxI6XUSxHDoGbMQYZ8/IVr7EXkthosV9c3XW20dqGWAQohU8N0CUHLH6PH62e6gLMpUE0Sy1O+iS5nvvYRKA6QW0UTFEYZXfklDFmwRkYH7NDarW9S002iNOlzFPcxR9cYkSRQzYaORBlWDLxDrggqQRxFAWVSq2ttc1G81LUbK3nS3it5E/fjErsisnCNEOAzMd47zcgnnWefVr2O5j0m2ufaLkqZ5bqeJcQQkhVAijwHcnlnA4jx4AWFWpqupLbwyTyZ3Y1LHHM47h5k4HrUdn2bv1UtDq8jS+E0FuYSfAqiBlB8QSR5140PUzq1lc29yns88bNBOq8Qsi4IdM81PBhnzGe+uqrycd1gz2F5qFzGsy+z2yON5VdZJZN08QWIKgZFeNR1i9sl624SG5hB7ZhDxyKCcb26xII/wBcK82DajaRrEYIrxEAVWjk6uTdHAZVxgkDAr3c7YxhSl/ZzwI3BjJGJIuPcWQkY99X1nCTX99Si8ZbT/vodTVNqIYLdLgkuJMdWqjLyFxkBR4/hWjDNqUw3gtvaKeSuHmkx/O3Sqg1yz1cusWiJumGK3MkQXG5lie0oHDlj7Iqc1CVQrBNXO8kYuL7ULYb8kUN3GOLCHfjlA8QrEhvcKyajtcvydJfWuJN0DAfIwd4AqwByCM1I6qvWh1fy7CnCPEUmByDuy5x4Zz91SglN5RGbcFhlmafcGSKNzgFlVjjlllB4fGtitLRf92g/o0/UFbtUvqXLoQXoUUjRbUEYOZOf9K1TqlK4dK6v5zpWsXF7Ojex3kcYaZVZxDLDwHWBQSqEE9rlx8q7d10naciby3cczH5scJ62Vj3KqLk5PnipURWKO1RSSqqpPeAAfuoCrNPWeys5bm8sOtivrt5rmJlMjW8EmN1mjAO+V3cnwyPTYNrs2y9akttDnjmGd4H+yjgg+lWhWE2iZ3txc+OBn44oCttl/aJrDWY1ae4tSsi2TT7xlkVoXBALAM6bxQKTz41i2clg1LQRpMU6i6FtutG28GR42HzwRwG/uA++rUrBeWvWRyR7zJvqV3kOHXeBG8p7mGcg0BC9A2+S3gig1KGa0niVUbehleNygC70ckasrA4z61H+kXaRrv5P6iCVbZbyAtNMjRb7l8KkSOAzDG8S2AOAAzxqS6X8rWcSwPBFqITIWb2gwSMueHWI8bDex3g/Gvk+z95qFxbSX6xW1vbyCZYInaaSSVPmmSQqqhRnOAPH0AxbCIRquvZHOeH/pNXL202cii1UaheWxubOWERSModjBIhysjKnExleBIzjj5ZtClAVfN+5xU3wbZ88ljZ5JGPcBGpLEnwxW1oegTNply9taDTJZX340jZ1laND2euJPZcje4eYzVgraqDvBQCe8AA/HnWWup07ONWqItpm3kG4q3bG1mAAdJgydoDiQSMEHnWLX9sLaW3lhgb2qSRGRY4gZCSwIBOBgAZz6VK3iDcGAPvGfxpHCF+aAPcAPwqfKN3RDjKqsgseydxBbWM8IBurZSGQng6OSxjzyyN4j1PlXatdvbUjE7m1kHzo5wY2B95GCPMVI68SQhuDAH3gH8aOfLuQUOPayNaj0hWyK3UMbqTBISEM3Ic2YDCjzqMtbh9Iv7nrVmmuSrybnEJ2xux45jGT8fCrLjiC8FAHuAH4VgtNMiiaRoo1QyHLlQAWI4ZOP8AXE+NSjOMeiIyg5dWR7TNubNIYkabBVEBHVy8CFAI+b41tfu/sv5f/Dl/8KkGKYqFx8ff9E6l5+37PtKUqBMUpSgFK17+/SCN5ZnEcaAszMcAAd5qtDtrqWrM3yPEtraKSDd3I4tjmY1IIA9CfEjlQFp0qmp9B4/wvaidn7xASqg+A3GI/CkGhYP8F2pmVu4T5YH377CpcJeCPOPkuWlVclxtBarvKbXVo8cChCSehG6D99aV7pGpTASavrK6arcRBa8GA8MqQf1/fXEm8HbSyW9SqR/czYZ7Ov36t9Yu+P1B+NdPTOjJbsES69c3sQ5JHJunHg+87Z+ArrhJdUcU4voy0Z9UiQ4eWND4M6g/eayQXaOMo6uP5pDfhVLXuyWh2zmKaxuy4+uzKT5jtgEeYrCmzOhOQYXu7B+51Zjj17VS9KdXRH1YXVl60qooTq+nIJ7W6XXLIc1P8eqjngjLZA82/Rqe7G7b2+pw9bbN2lwJI2wJIye5h4c8EcDj31WWEgpSlAKUpQClKUApSlAKUpQFW9IDtqeq2uiqxWBB7RdFTglRxVM93DHrID9GuFtZtL1zez2+IrSLsRxp2VYJw3iBzHDgOWPOt/QbjN/tRefSjAhQ+Aw6/jGnwqG4rZtYJ3JmPczaqKFKV1tlNNFxe28RGVLgt+inaI9cY9a3N0rMSVuiTW8vyRYqwH8MuhkA8o4+eSvLIyPeT4LUHuLhpGZ5GLu3EsxySfM12tuNTM9/O2cqjdWvuj4H+9vH1rg1XpxxyfVk9R5pdEK9xSlGDIxVhyKkhh7iOIrxSrSsm2k7VR3iC01TDA8I5+AdGPAbx+Ha5eI76ju0Wz8llOYpOI5qw5OviPA9xHcfSuXU50iT5S0+S0ftXFsN+FjzZBw3c9/1fVPCqWvTdroXJ+oqfUimj63LayCSByp7xzVh4MvePv8ACuttLIIVj2j00dTIjhLuEfMcMQDnHiSuT37ytwIOY3Uhj/4f1jPL97x+llP/AFqvcwTjy9yzbTalx9i6dPvlnhjmj4pIiuv6LqGH3EVsVHOjnPyTp+9z6iP9Xh92KkdecegKUpQClKUApSlAKUpQFN7Pw4udq7f6RbrB5g9a35r8aiNT/qxb7WSIwwl/a/FlGD6/vTfGoLdWxjd425ozIfehK/lW7avDRh3SymYqmHRZFm/z9WNz8So/M1D6mHRYf4fjxif8VrRq9jM+l3o2XstMgk3HMuoTs2CI+Cb7tyGCBzOOZrfvtjIJ1aOO1ksbndLIrsGjkC4yAQzDPEeBGQeIquW4Hh3H8DUp2P16aTUrQzTPJxZBvnOA6Hl6gfCoShJK0yyM4t00RQildHaO36u8ukHACV8e4sT+dc6r07VlDVOiY7L7OQezrd3itIJJBFDEp3d9yccTkd4PMgYBJqVaXNFBfw2406O3kdWIeORXKrg53gFHPFRadeu0GMrxNtMd4eTFhn4SKa89FwzqG8eJEbnjxOeyOZ8jWWa5KTb8mqD4uKS8Ec1sD2q43eC9bJjHLHWNW9tQ5g2a3B8+8uQFA5kKf/mPjXJCNJJgDLu2APFnb9pqWa/ZC41vSNKTtRWKCaXHLeADcfsR/wBoa5uXUVEbZXJyLU0Ww6i2gg/ko0j/ALNAv5Vu0pWA3ilKUApSlAKUpQClKUBV/TEPZbjSdUHAW8+5IR/Jy4Jz6LIP+euF0h2HVahKR82XEg8O2MH+8GqxukrQfbdLu4AMvuF08d+LtgDzOMetVzcXXt2iafeji8I9nl8ez2QT6qp/rK0beVT+Zn3Ebh8iNVMujDhczyfUgcj7S/sqG1IdhNZW2vEMhxHIDG5PIB8YJ8t4L8a36quDow6bqSsjwPKu9sLbl9RtQO5ix9yqT+ysG1Gzr2Vw0bA7hJMbdzJ3cfEDAI8vOu9scBaWd3qLDtY6mHP1jjJ+0V+wa5OVwte52EanT9iPbUTh726YcjK/907v5Vy6E+PGlWJUqK27dks6PtQXrZbOb+Kul3Pc+Dun3kEj3haz7E2T2usCCT5y9Yh8xu7wYeRAB9ahqOQQQcEHII5gjiCPPNW5ok0d0IdUP8bDG8cqqMlnwAMDx4tj+kHhWfV/zb8/kv0v9UvH4InsppyR3l1dTdmCyMrse7Ks+6PMgBj6Dxrf6GLF7h77WZxh7uQrHn6MSHJAPhndX+q865O26OUtdBtiDdXj9ddMvEIGbfOcdwwT+jEPrVbOj2EVrDFbRYVY0CqMjOFGMnxJ5k+JNYtWfORt0ocIm/SlKqLRSlKAUpSgFKUoBSlKAVTuiWC2eq6josvZt78Ga3PcrnJwvuwR/Ujxq4qhXSfsU99Aktqdy8tm6yBgQCSMEpnuzhSPNR3E11OsnGrwVTe2bQyPFIMOhKsPMeHkeY8jW/s1s497N1a9lF4yOeSL+ZPHA/IGt8bT2GpKPlCb5Mv4uxMJFIRynAnBxg+RII5cRitbUOkKwjaDTrcu1gXHtlwAwMoYHsZADbhIG9jGVBUcM53S3K446mKO2fLPQz6r0wxC5TT7OxGo2qARjeLNJI44ZjOGyO4HHHmCBU01uexSC1s7uE2+9h+qifIhZ8jedlOCMsfHvOMCvcMT7mdFGnrCRwePBfHnujd+Oajd1Y21jL7VrF6k0pYEQRnfkd88MjgSAccMBeWT3VnhSzKRfO3iMSPbT6EbO6eDe3gMFW7yrcs+fMelcqpd0on/AGgf6NP81RGvR023FNnn6iqTSFWJs7cw6TbQ3ExkeS7GdxMboRcEEgkAkBhx59rAquyan21e1K2hsLH5L+UnNsrhVyZFAG6cKEYkdkk+6qdxJJJPoW6EW22upxtS2d0q5upbw6peRSyklguQ/a+gpEed3GABx4AV52s6OdNtNNlvVkuopgMwyTOVleX6ICYB4+4EAE91blrtNqTcNP2bW1buecbuPPtLH+NdHR+iu4u51vNeuPaXXilun8SvfhsAAj+ao444k1glx+E3x5fETDo9vZptLspbnJleIFi3Nue6x8yu6fWpFXxVwMDgK+1AmKUpQClKUApSlAKUpQClKUBxda2Lsrxg91axTMPpMvax4bwwSK9xbI2a27Wq2sQgb50YRd1vM+J8+ddelAVte9AOmuxZOvg8opeH+IrGo10gdFNjpumyXECSNKskXbkcsQDKoPAALy8qu6oZ0wWnWaLegc1VX+w6sfuzQEP6Uh/tA+caf5qiFS/pHfrJbSccpbdGB9SfwZfjUQr1tHsR5Wr3syW0O+6IPpMq/aYD86n8b9ZtcyjlBZ7vu3sH/uVFdjbMy39qoGcOGPuj7f5CpV0eQ+0a5rd7zVXW3U9x3CN4D3dWn2qy7p5SNO1WGyzsV9pSsZsFKUoBSlKAUpSgFKUoBSlKAUpSgFKUoBWvqFks0UkMgykisjDxVwVP3GtilAUzpQWeH5EvpFgvrJisDycEmh+juk88ru8OfBSM4OPS9F95ntGFF+sZOGPHgM1Mek7Ze2urOSWeBXkiUlH4q6+W8pBI8jwqgdjLQXV2tvcF5Ys43DJIBj0YVdDWlBUimejGbtlmrqcGn71tpsg1HVJgY06rDRw55sW4qAOZyc9kZ3RVhbBbKDTrKO3Lb8nF5X+vK/Fjk8xyAz3KK2tntlbWyTdtLdIcjiVHab9Jzlm9TXYquUnJ2yyMVFUhSlKiSFKUoBSlKAUpSg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AutoShape 50" descr="data:image/jpg;base64,/9j/4AAQSkZJRgABAQAAAQABAAD/2wCEAAkGBhQREBEREBEWERQVGRoYGRgUFxUVFRgWExYZFxsXFxYYGyYfFxokGRgSHzAiIzMpLC8uFR8xNTAsNSYrOCkBCQoKDgwOGg8PGjQfHyQ1NTUvLDQ1MTUyNSktLykpNTUsLykwKjUpLi0qNDI1NSw1KS8pKSksLSkqLCwpLCw0LP/AABEIAIsAsAMBIgACEQEDEQH/xAAbAAEAAgMBAQAAAAAAAAAAAAAABgcDBAUCAf/EAEkQAAIBAwEEBwMIAw0JAAAAAAECAwAEEQUGEiExBxMiQVFhgRRxkRUyQlKSobHBcrLRFiMkM1Nic4OToqPC8CU0NoKzw9Li4//EABkBAQADAQEAAAAAAAAAAAAAAAACAwQBBf/EACgRAAICAQMDAgcBAAAAAAAAAAABAhEhAwQSMTJRE0FCcYGhseHwIv/aAAwDAQACEQMRAD8AlOyu02sahax3cKaciPvYEhut7ssVOd3I5jxrevtS1u3Rpmt7G5VAWaOB7hZSqjJ3TIME47uNR3on20S30m3ia1vJCpftQ2sssZzIx4Oowak9/wBIbsjLaabfSzEEIJLZ4Y97HAvJJgBc0B3tlNpY9QtIrqHIVweDfOVlOGU+YINdeqh2QgvLVYtEtHjjmjXr7u4ZetWEztlYokyA743eJ4c6l82zWoopaDVmkkHHduIIDEx8D1aqyA+IJxQEvpVZaj0nynTo5ERLa5N0LKcy9qK2kGd+Q8eK4AIz49+OPfj2dvGUOmtTMxHAiC1aEn9AJkjy3vWgJPfXiwxSSyHCRqzscE4VAWJwOJ4A1j0rVI7mGOeFt6ORQynBGVPI4PEVBtUbUZ9KvBcsLSWBbhXKxI6XUSxHDoGbMQYZ8/IVr7EXkthosV9c3XW20dqGWAQohU8N0CUHLH6PH62e6gLMpUE0Sy1O+iS5nvvYRKA6QW0UTFEYZXfklDFmwRkYH7NDarW9S002iNOlzFPcxR9cYkSRQzYaORBlWDLxDrggqQRxFAWVSq2ttc1G81LUbK3nS3it5E/fjErsisnCNEOAzMd47zcgnnWefVr2O5j0m2ufaLkqZ5bqeJcQQkhVAijwHcnlnA4jx4AWFWpqupLbwyTyZ3Y1LHHM47h5k4HrUdn2bv1UtDq8jS+E0FuYSfAqiBlB8QSR5140PUzq1lc29yns88bNBOq8Qsi4IdM81PBhnzGe+uqrycd1gz2F5qFzGsy+z2yON5VdZJZN08QWIKgZFeNR1i9sl624SG5hB7ZhDxyKCcb26xII/wBcK82DajaRrEYIrxEAVWjk6uTdHAZVxgkDAr3c7YxhSl/ZzwI3BjJGJIuPcWQkY99X1nCTX99Si8ZbT/vodTVNqIYLdLgkuJMdWqjLyFxkBR4/hWjDNqUw3gtvaKeSuHmkx/O3Sqg1yz1cusWiJumGK3MkQXG5lie0oHDlj7Iqc1CVQrBNXO8kYuL7ULYb8kUN3GOLCHfjlA8QrEhvcKyajtcvydJfWuJN0DAfIwd4AqwByCM1I6qvWh1fy7CnCPEUmByDuy5x4Zz91SglN5RGbcFhlmafcGSKNzgFlVjjlllB4fGtitLRf92g/o0/UFbtUvqXLoQXoUUjRbUEYOZOf9K1TqlK4dK6v5zpWsXF7Ojex3kcYaZVZxDLDwHWBQSqEE9rlx8q7d10naciby3cczH5scJ62Vj3KqLk5PnipURWKO1RSSqqpPeAAfuoCrNPWeys5bm8sOtivrt5rmJlMjW8EmN1mjAO+V3cnwyPTYNrs2y9akttDnjmGd4H+yjgg+lWhWE2iZ3txc+OBn44oCttl/aJrDWY1ae4tSsi2TT7xlkVoXBALAM6bxQKTz41i2clg1LQRpMU6i6FtutG28GR42HzwRwG/uA++rUrBeWvWRyR7zJvqV3kOHXeBG8p7mGcg0BC9A2+S3gig1KGa0niVUbehleNygC70ckasrA4z61H+kXaRrv5P6iCVbZbyAtNMjRb7l8KkSOAzDG8S2AOAAzxqS6X8rWcSwPBFqITIWb2gwSMueHWI8bDex3g/Gvk+z95qFxbSX6xW1vbyCZYInaaSSVPmmSQqqhRnOAPH0AxbCIRquvZHOeH/pNXL202cii1UaheWxubOWERSModjBIhysjKnExleBIzjj5ZtClAVfN+5xU3wbZ88ljZ5JGPcBGpLEnwxW1oegTNply9taDTJZX340jZ1laND2euJPZcje4eYzVgraqDvBQCe8AA/HnWWup07ONWqItpm3kG4q3bG1mAAdJgydoDiQSMEHnWLX9sLaW3lhgb2qSRGRY4gZCSwIBOBgAZz6VK3iDcGAPvGfxpHCF+aAPcAPwqfKN3RDjKqsgseydxBbWM8IBurZSGQng6OSxjzyyN4j1PlXatdvbUjE7m1kHzo5wY2B95GCPMVI68SQhuDAH3gH8aOfLuQUOPayNaj0hWyK3UMbqTBISEM3Ic2YDCjzqMtbh9Iv7nrVmmuSrybnEJ2xux45jGT8fCrLjiC8FAHuAH4VgtNMiiaRoo1QyHLlQAWI4ZOP8AXE+NSjOMeiIyg5dWR7TNubNIYkabBVEBHVy8CFAI+b41tfu/sv5f/Dl/8KkGKYqFx8ff9E6l5+37PtKUqBMUpSgFK17+/SCN5ZnEcaAszMcAAd5qtDtrqWrM3yPEtraKSDd3I4tjmY1IIA9CfEjlQFp0qmp9B4/wvaidn7xASqg+A3GI/CkGhYP8F2pmVu4T5YH377CpcJeCPOPkuWlVclxtBarvKbXVo8cChCSehG6D99aV7pGpTASavrK6arcRBa8GA8MqQf1/fXEm8HbSyW9SqR/czYZ7Ov36t9Yu+P1B+NdPTOjJbsES69c3sQ5JHJunHg+87Z+ArrhJdUcU4voy0Z9UiQ4eWND4M6g/eayQXaOMo6uP5pDfhVLXuyWh2zmKaxuy4+uzKT5jtgEeYrCmzOhOQYXu7B+51Zjj17VS9KdXRH1YXVl60qooTq+nIJ7W6XXLIc1P8eqjngjLZA82/Rqe7G7b2+pw9bbN2lwJI2wJIye5h4c8EcDj31WWEgpSlAKUpQClKUApSlAKUpQFW9IDtqeq2uiqxWBB7RdFTglRxVM93DHrID9GuFtZtL1zez2+IrSLsRxp2VYJw3iBzHDgOWPOt/QbjN/tRefSjAhQ+Aw6/jGnwqG4rZtYJ3JmPczaqKFKV1tlNNFxe28RGVLgt+inaI9cY9a3N0rMSVuiTW8vyRYqwH8MuhkA8o4+eSvLIyPeT4LUHuLhpGZ5GLu3EsxySfM12tuNTM9/O2cqjdWvuj4H+9vH1rg1XpxxyfVk9R5pdEK9xSlGDIxVhyKkhh7iOIrxSrSsm2k7VR3iC01TDA8I5+AdGPAbx+Ha5eI76ju0Wz8llOYpOI5qw5OviPA9xHcfSuXU50iT5S0+S0ftXFsN+FjzZBw3c9/1fVPCqWvTdroXJ+oqfUimj63LayCSByp7xzVh4MvePv8ACuttLIIVj2j00dTIjhLuEfMcMQDnHiSuT37ytwIOY3Uhj/4f1jPL97x+llP/AFqvcwTjy9yzbTalx9i6dPvlnhjmj4pIiuv6LqGH3EVsVHOjnPyTp+9z6iP9Xh92KkdecegKUpQClKUApSlAKUpQFN7Pw4udq7f6RbrB5g9a35r8aiNT/qxb7WSIwwl/a/FlGD6/vTfGoLdWxjd425ozIfehK/lW7avDRh3SymYqmHRZFm/z9WNz8So/M1D6mHRYf4fjxif8VrRq9jM+l3o2XstMgk3HMuoTs2CI+Cb7tyGCBzOOZrfvtjIJ1aOO1ksbndLIrsGjkC4yAQzDPEeBGQeIquW4Hh3H8DUp2P16aTUrQzTPJxZBvnOA6Hl6gfCoShJK0yyM4t00RQildHaO36u8ukHACV8e4sT+dc6r07VlDVOiY7L7OQezrd3itIJJBFDEp3d9yccTkd4PMgYBJqVaXNFBfw2406O3kdWIeORXKrg53gFHPFRadeu0GMrxNtMd4eTFhn4SKa89FwzqG8eJEbnjxOeyOZ8jWWa5KTb8mqD4uKS8Ec1sD2q43eC9bJjHLHWNW9tQ5g2a3B8+8uQFA5kKf/mPjXJCNJJgDLu2APFnb9pqWa/ZC41vSNKTtRWKCaXHLeADcfsR/wBoa5uXUVEbZXJyLU0Ww6i2gg/ko0j/ALNAv5Vu0pWA3ilKUApSlAKUpQClKUBV/TEPZbjSdUHAW8+5IR/Jy4Jz6LIP+euF0h2HVahKR82XEg8O2MH+8GqxukrQfbdLu4AMvuF08d+LtgDzOMetVzcXXt2iafeji8I9nl8ez2QT6qp/rK0beVT+Zn3Ebh8iNVMujDhczyfUgcj7S/sqG1IdhNZW2vEMhxHIDG5PIB8YJ8t4L8a36quDow6bqSsjwPKu9sLbl9RtQO5ix9yqT+ysG1Gzr2Vw0bA7hJMbdzJ3cfEDAI8vOu9scBaWd3qLDtY6mHP1jjJ+0V+wa5OVwte52EanT9iPbUTh726YcjK/907v5Vy6E+PGlWJUqK27dks6PtQXrZbOb+Kul3Pc+Dun3kEj3haz7E2T2usCCT5y9Yh8xu7wYeRAB9ahqOQQQcEHII5gjiCPPNW5ok0d0IdUP8bDG8cqqMlnwAMDx4tj+kHhWfV/zb8/kv0v9UvH4InsppyR3l1dTdmCyMrse7Ks+6PMgBj6Dxrf6GLF7h77WZxh7uQrHn6MSHJAPhndX+q865O26OUtdBtiDdXj9ddMvEIGbfOcdwwT+jEPrVbOj2EVrDFbRYVY0CqMjOFGMnxJ5k+JNYtWfORt0ocIm/SlKqLRSlKAUpSgFKUoBSlKAVTuiWC2eq6josvZt78Ga3PcrnJwvuwR/Ujxq4qhXSfsU99Aktqdy8tm6yBgQCSMEpnuzhSPNR3E11OsnGrwVTe2bQyPFIMOhKsPMeHkeY8jW/s1s497N1a9lF4yOeSL+ZPHA/IGt8bT2GpKPlCb5Mv4uxMJFIRynAnBxg+RII5cRitbUOkKwjaDTrcu1gXHtlwAwMoYHsZADbhIG9jGVBUcM53S3K446mKO2fLPQz6r0wxC5TT7OxGo2qARjeLNJI44ZjOGyO4HHHmCBU01uexSC1s7uE2+9h+qifIhZ8jedlOCMsfHvOMCvcMT7mdFGnrCRwePBfHnujd+Oajd1Y21jL7VrF6k0pYEQRnfkd88MjgSAccMBeWT3VnhSzKRfO3iMSPbT6EbO6eDe3gMFW7yrcs+fMelcqpd0on/AGgf6NP81RGvR023FNnn6iqTSFWJs7cw6TbQ3ExkeS7GdxMboRcEEgkAkBhx59rAquyan21e1K2hsLH5L+UnNsrhVyZFAG6cKEYkdkk+6qdxJJJPoW6EW22upxtS2d0q5upbw6peRSyklguQ/a+gpEed3GABx4AV52s6OdNtNNlvVkuopgMwyTOVleX6ICYB4+4EAE91blrtNqTcNP2bW1buecbuPPtLH+NdHR+iu4u51vNeuPaXXilun8SvfhsAAj+ao444k1glx+E3x5fETDo9vZptLspbnJleIFi3Nue6x8yu6fWpFXxVwMDgK+1AmKUpQClKUApSlAKUpQClKUBxda2Lsrxg91axTMPpMvax4bwwSK9xbI2a27Wq2sQgb50YRd1vM+J8+ddelAVte9AOmuxZOvg8opeH+IrGo10gdFNjpumyXECSNKskXbkcsQDKoPAALy8qu6oZ0wWnWaLegc1VX+w6sfuzQEP6Uh/tA+caf5qiFS/pHfrJbSccpbdGB9SfwZfjUQr1tHsR5Wr3syW0O+6IPpMq/aYD86n8b9ZtcyjlBZ7vu3sH/uVFdjbMy39qoGcOGPuj7f5CpV0eQ+0a5rd7zVXW3U9x3CN4D3dWn2qy7p5SNO1WGyzsV9pSsZsFKUoBSlKAUpSgFKUoBSlKAUpSgFKUoBWvqFks0UkMgykisjDxVwVP3GtilAUzpQWeH5EvpFgvrJisDycEmh+juk88ru8OfBSM4OPS9F95ntGFF+sZOGPHgM1Mek7Ze2urOSWeBXkiUlH4q6+W8pBI8jwqgdjLQXV2tvcF5Ys43DJIBj0YVdDWlBUimejGbtlmrqcGn71tpsg1HVJgY06rDRw55sW4qAOZyc9kZ3RVhbBbKDTrKO3Lb8nF5X+vK/Fjk8xyAz3KK2tntlbWyTdtLdIcjiVHab9Jzlm9TXYquUnJ2yyMVFUhSlKiSFKUoBSlKAUpSg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AutoShape 6" descr="data:image/jpeg;base64,/9j/4AAQSkZJRgABAQAAAQABAAD/2wCEAAkGBg8PDxUPEA8UEBUQEA8PEBQQDw8PEBAQFRAVFBUUFRUXHCYeFxkjGRQUHy8gJCcpLCwsFR4xNTAqNSYrLCkBCQoKDQwOFA8PFCkcFBwpKSkpKSkpKSkpKSkpKSkpKSkpKSkpKSkpKSkpKSkpKSkpKTUpKSksLCkpLCkpKSkpLP/AABEIAOEA4QMBIgACEQEDEQH/xAAcAAEAAgMBAQEAAAAAAAAAAAAAAgMEBQcGAQj/xABDEAABAwICBwQGBwcCBwAAAAABAAIDBBEhMQUGEkFRYXEHEyIyI0KBkaGxFFJTYnLB8AgzY4KS0eEVwiRDVGRzorL/xAAXAQEBAQEAAAAAAAAAAAAAAAAAAQID/8QAGBEBAQEBAQAAAAAAAAAAAAAAAAERMQL/2gAMAwEAAhEDEQA/AO4oiICIiAiIgIiICIiAiIgIiICIiAiIgIiICIiAiIgIiICIiAiIgIiICIiAiIgIiICIiAiIgIiICIiAiIgIvl19ugIl0QEREBERAREQEREBERAREQEREBERAREQERanT2tVHQN2qmdseFw3zSO/CweI+5Btl8uuR6d7dTi2ipeklQcOojb+bl4DTGu+lKy4lrJNl2bIj3MduFmWuOt1cTX6K0prJR0ovUVUUPAPlY1x6Nvc+wLyOk+27RMNxG6WpNsO6iIaTw2pNlcEMGNzmczvPU718MITE10/SX7QM5uKehYzg6aV0h/paGj4ry9f2waaluBUiEHdDDG0joXAleWLFEhXDWdUa5aUk82kao9KmVo9zSAsN2n67/rKjHP/AImfHr4sVSQq3IM6LW7Scfk0hVNtlaqnt7i6y3mje2XTVPYGqE4G6oiY+/LaADvivIuCrIUxXcdW/wBoamkIZX07qcmw7yEmaK/EtttNHTaXUtFaZp6uITU0zJmOydG4OF+B4HkV+OHMWboPWGr0fN31LM6F2F9k+F4v5XtODhyKiv2Oi572b9rkGlQKeYCCqA8l/Rz2GLoid+/YOPC66EgIiICIiAiIgIiICIiAiIgLB0vpuno4zLUStiaMtrNx4NaMXHkF5bXDtNgo9qGnAqJxgbH0UR++4eY/dHtIXH9K6SqKyUzVEpkccr5NHBrcmjkFZEtew1p7YKia8VC36OzLvXAGdw4gZM+J6LnkwfI4vkc57nG7nPcXOceZOJWUIbIWrWMsQQBfCxZDlU5VGO8KlyveqXKKqKqcrXKpyCtyrcrHKtyiq3KsqxyrKKiVBwUyolQVB7muDmktLSHNLSQ5pGRBGRX6I7IO1T/UWiiq3D6TG27Hmw+ksAxP/kAz4jHivzw4KVFWy08rJ4XlkkT2yMc3NrgbgqLH7WRaDUbWlmk6CKrbgXt2ZWj1Jm4PHS+I5ELfoCIiAiIgIiICItZp7T8NFEZZTxDGDzyOtk0fnkEGbWVkcMbpZXhjGNLnucbNaBvJXIdbu059VeGmlbBFiC7vo2zSjmb+BvIY8eC1+sGsFRXybcrrMHkjaT3bB09Y8ytUadu8D3Lc8s2sRlJhtAXHEWc33jBfDGvsujI77TR3TvrxHu3e8Z+1UNq3McI5yPFhHNYMa4/UkGTXcHZHkqibgqnBZEjCDYixHHBUPRFDwqXq96oegokVDldIqXKCpyrcpuVbkVW5VuVhVZUVByrKmVAoqJUCplQKgiVU4KwqpyK6/wDs66xmOpm0e4+Gdnfx8pI7BwHVhv8AyLvy/I3ZnWGHTNG8HOpZGej7sP8A9L9cqAiIgIiICItfpvTUVJEZZDyY0eZ7tzR/fcgr1g0/FRRd5JiTcRsB8UjuA4Didy5BpbSU1ZKZpnXJwAGDWN+q0bgsnS2kpauUzSm5ODWjysbua3l81ibC6SYxaxthQc1ZTmql4VGM9qxZ4Q4FrgCCLEHEELMeFjvCDVd3NCNlnpmDJj3WkYODJOHJ11AaSiJ2STE44bMzdi/R3lPvWwesWdrS0h4BbbHata3tUEJW2zWM9Y9JV7LgzxGBxDInuyY85AE4mM5Y5HJZEigx5FS4q2Qqh5RFblW5ScVW5RpEqsqblWSgg5QKkVAor4VAqRUCVBFxVRU3lVlRY3mojb6Vox/3lN8JWlfsNfkrsppTJpujAF9mcSHkGNLj8l+tUWiIiIIiIMbSFfHTxOlkNmsFzvJ4ADeSVyfTWlpKyUyyYAYRsvcMbw5niVttb9O/Spu7YfRREhtsnvyL/mB7960WytyMWqdhRLVe5qrcFpFLgsd4WU4LV1dd4jHEA9485JtHEOMjuP3RieQxRXyrqGRt2nuDRxPHgOJ5LXvqJn+SPux9aa4d7Ixj7yOip/1CmZJ4pmyy5bbnNaG33MF7MHTHiStxBTF+e/goNI9tQ3ESMk+6YtgHkHB1x1xWHGw1DRLJgwucGxA3xa6x7w78R5ei29U3YJucG3uei1ejf3O19rJLMBwa51m/Bt/aoI18e3G5p3tIHK2X5KHfl7GSHOSNjzbLatZ3/sCr5CsCkd6Ix3/cyOZ/I4l7D8Xe5B8eVS8qx5VDioIuKrJUnFQcUVBxUHFSKgUVAqJX0qJKgiSq3OUnFUuKD44qJQlZGjdHS1MzIIWF8kr2sY0ZlxPwG++4BRp1n9nTV4vqZq9w8MMfcR85JLFxHRot/Ou/rQ6j6qs0XQRUjMS0F0rvtJnYvd0vgOQC3yIIiIC0et+kjDSkNNnSnum8QCPEf6Qfet4vFa/S3kiZuax7/a5wH+34qzqV5ANQtVll8stsKiFBwVjyACSbAAkkmwAG8ledr6/v27R2hASGsa24lrXHANaMxEfe7kMyvldpTvAe7cWRA7JlaLvld9nTjedxfkN1zlgzUJLNh3oYxiIY3eI3zMj8yTvtjzW5iozH6SSxkI2QG22IGWsI4xuwzO/otTpCcC5JRNaeqpYg3ZbG1o4Bo+JzK2+qGkC2KSN1yIdkxk7muuAy/IjDkeS8xW6VLnCOMbbnGwA3lbGMviZ9EhIdM/0k7/Uiwtc8gMAOfNRVmkZjUymBp8I8VQ4bmk+QH6zlfKeAsAAABkABYD4L7BTMhZ3bMcdpzj5nvObnc/kqZHIKZHLW1D+7k7z1XDu5Ol/C72FZ0r1iS2Iscb4FQRkNiqXFQhcRdhxLBdp4x5D3Ze5CUV8JUCVIqBQRKgVIqBRUSq3KRKpe6+Sgi9yrKuZTud+sFkR0Q6k4ADeeGGaisNsd13/sN7O/o7P9TqWWllbama4YxwkYyW3Ofu+7+JYnZJ2WyMe6rr6eMRvi2I4J4mSSOu5rhI4OHo7bOG83xsM+0AIPqIiAiIgLxmvkHpIn8WPb7nA/7l7NaLXGhMlNtgXMR7z+W1nfA39isK5+VCR4aCSQAASSTYADMk8FJzha5NgBcndbitAXmvcCcKZpBaDgatwPmcPsgRgPW6LbCEsv0sd5JdtK3xNabg1RBwe4fZcG+tgThniaCnNVPJVv8sLjBTt3B1vG/qBYe08AthptxeREMvM7nwC09I40bnsePRSu7yN3qteRZzXcMRccboNlpOtDQSTkvAaU0q+d/dxgm5sAMyt3pUT1bu7gHhHnkOEbeV955BYtJQhjjBSHaeMJ6hwu2Lk3i7kpSMagoTE7u4rPqHDxvOLKdhzJPFb2lo2QM2W3JJ2nvd5pHcT+Q3KylpI4GbDBzcTi97vrOO8/JVyyIISvWHK9WSPWJK9EVyPWO5ylI5UuKiqp3WIf9U482nA/rkpPFjbgovFwRxBCix12NPFo94w/JRQqJX0qJKoiVW91lLE5e/crY6Xef8/4UViiNzlkMpQM8fl/lZMcRJDGNLi4gNa0FznOOQAGJK6rqR2JPltPpK8bcC2nabSO3+kcPIPujHmFB4HVfU2s0nJsU0V2tID5X3bDH+J3HkLnku76k9ldFo20rgKioFiZZGizD/CZ6nXE8162hoIqeNsUMbYmMAa1jGhrWjkAshFEREBERAREQF8c0EWIuCLEcQvqIONa6aAkZWfRXXFKW98bf84F9mwkjJoNyeOA3qsuAFgLW4CwA3WXWNOaIbVRGMgXsdgncf7H9ZLklZG6J5jdm0kbv1dblZsY74gX7STTta04A4Y3y9qpqalrGlziGgC5JNgAvOF8mkDe7o6YHMXD6mxyHBnE/oVE6mukrXGOB3dwtOzLMBa/FkQ3nnu+eVHFHEwRxt2GtyAzPEk7yeKtcWtaGNAa1o2WtaLADgFhzSoIyyLEkepSSLGe9REJXrFkepyOVDioqDiqyplQKCKqi8tuD3j43/NWuKqhbfaH3ycMzdoy9yihO4Yr62C+ePyHU71e2EDP3D8zvV9LSyTSNihjdI952WMY0uc48gEGOGAfr5L0WqeolbpR/oGbMYNnzSYRN5De88m+2y6FqV2IgbM+kztHMUzHeEZfvXjM/dbhzOS63T07I2CONrWNYA1rWNDWtaMgAMAFFx5jU3s4otFtDmN72a1nTyAF/MMGUY5DHiSvVoiKIiICIiAiIgIiICIvIa+62U9PA6HviJTbCM4tF7+IjLpmgnrvrHHFDJC2Uxy+DDZN3scLmztwtfHlZcTrNLtjmu3yvOIvgHcuvz6rImmrtK1Bgp2une5jnudtgHYaBjtONrYtHtsvW6P7D2zxU8jqp7Wvia6pa+LZlDiAdlgPltct8V8r45LW4z14g0z6t+3P4YWOIjiubzFpttv+7cZb/nsZZeGFsABgABkABkF7DXbUIUbGzUrXd01rWvBcXlhHrEncePE88PByy7irEr5NKsSR6nI9Yz3IiMjljPerJHLHe5QQe5VEqTioEoqJUCf87gOpUwwnn0yHU/kFa2IDPEjLgOg/M4qaKGwk45cyPkD8z7lYAG5e0nM9SvQatamVuknWp4vADZ8z/DCzHHxeseTbldo1Q7KKKg2ZZB9KnFj3krRsMd/DZk3qbnmFFcv1R7Ja2vtJKDSQnHakae9ePuRndzdYdV2vVjU2i0azYpogHEWfI7xTSfifw5Cw5LeIjQiIgIiICIiAiIgIiICIiDleu/awG3gor3PhMnrHd4Bu659Fq9VOy6prnCq0i50UbjtCK5E0u/xfUB/q6Zr2mpnZjTUFppbVFRn3jh4Iz/DacvxHHpkvaK6jTaO1QoaaUTwUzIntiELSwEAM6ZXO92Z4rcoiiovYCCCAQQQQRcEHcVy3Xjs0Lb1FG0luboxcuZzaPWbyzHMZdURB+XJ2OZmPbuWK+UL9Eaw6g0dbdxb3Uh9ePC5+8Miua6d7JauI7UYEzeLG7Trc24Eey61rGOcvkVJfwW8q9AOjOy4BhGYcxwI9hKxHUbW5m/SzR7h/dQa0Rk4fAYn27h7VYIAM/cL/ABOZWyo9HTTu7unhfKdzYmF3vtgPavf6sdik0tpK+Tum4HuYnAynk9+TPZc9FFc50ZoueqkEFNC6V5yaxuQ4k5NHM2C6zql2Jxx2l0g8TOGPcRk9yPxuzf0Fh1XRdDaDpqKMRU0LYm7w0YuPFzs3HmVnouK4KdkbQxjWsa0Wa1jQ1rRwAGACsREUREQEREBERAREQEREBERAREQEREBERAREQEREFc1Ox+D2Nd+Jod81jDQ1MMRTxDpDH/ZZqIIsjDRYAAcAAApIiAiIgIiICIiAiIgIiICIiAiIgIiICIiAiIgIiICIiAiIgIiICIiAiIgIiICIiAiIgIiICIiAiIgIiICIiAiIgIiICIiAiIgIiICIiAiIgIiICIiAiIgIiICIiAiIgIiICIiD/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六角形 156"/>
          <p:cNvSpPr/>
          <p:nvPr/>
        </p:nvSpPr>
        <p:spPr bwMode="auto">
          <a:xfrm>
            <a:off x="3848100" y="5715000"/>
            <a:ext cx="1486344" cy="228600"/>
          </a:xfrm>
          <a:prstGeom prst="hexagon">
            <a:avLst/>
          </a:prstGeom>
          <a:solidFill>
            <a:schemeClr val="accent3">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800" b="0" i="0" u="none" strike="noStrike" cap="none" normalizeH="0" baseline="0" dirty="0" err="1">
                <a:ln>
                  <a:noFill/>
                </a:ln>
                <a:solidFill>
                  <a:srgbClr val="FFFFFF"/>
                </a:solidFill>
                <a:effectLst/>
                <a:latin typeface="Arial" charset="0"/>
                <a:ea typeface="HG丸ｺﾞｼｯｸM-PRO" pitchFamily="50" charset="-128"/>
              </a:rPr>
              <a:t>QoS</a:t>
            </a:r>
            <a:r>
              <a:rPr kumimoji="0" lang="ja-JP" altLang="en-US" sz="800" b="0" i="0" u="none" strike="noStrike" cap="none" normalizeH="0" baseline="0" dirty="0">
                <a:ln>
                  <a:noFill/>
                </a:ln>
                <a:solidFill>
                  <a:srgbClr val="FFFFFF"/>
                </a:solidFill>
                <a:effectLst/>
                <a:latin typeface="Arial" charset="0"/>
                <a:ea typeface="HG丸ｺﾞｼｯｸM-PRO" pitchFamily="50" charset="-128"/>
              </a:rPr>
              <a:t>・セキュリティ</a:t>
            </a:r>
          </a:p>
        </p:txBody>
      </p:sp>
      <p:sp>
        <p:nvSpPr>
          <p:cNvPr id="158" name="六角形 157"/>
          <p:cNvSpPr/>
          <p:nvPr/>
        </p:nvSpPr>
        <p:spPr bwMode="auto">
          <a:xfrm>
            <a:off x="3848100" y="6019800"/>
            <a:ext cx="1486344" cy="228600"/>
          </a:xfrm>
          <a:prstGeom prst="hexagon">
            <a:avLst/>
          </a:prstGeom>
          <a:solidFill>
            <a:schemeClr val="accent3">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b="0" i="0" u="none" strike="noStrike" cap="none" normalizeH="0" baseline="0" dirty="0">
                <a:ln>
                  <a:noFill/>
                </a:ln>
                <a:solidFill>
                  <a:srgbClr val="FFFFFF"/>
                </a:solidFill>
                <a:effectLst/>
                <a:latin typeface="Arial" charset="0"/>
                <a:ea typeface="HG丸ｺﾞｼｯｸM-PRO" pitchFamily="50" charset="-128"/>
              </a:rPr>
              <a:t>機　能</a:t>
            </a:r>
          </a:p>
        </p:txBody>
      </p:sp>
      <p:sp>
        <p:nvSpPr>
          <p:cNvPr id="159" name="六角形 158"/>
          <p:cNvSpPr/>
          <p:nvPr/>
        </p:nvSpPr>
        <p:spPr bwMode="auto">
          <a:xfrm>
            <a:off x="3848100" y="6324600"/>
            <a:ext cx="1486344" cy="228600"/>
          </a:xfrm>
          <a:prstGeom prst="hexagon">
            <a:avLst/>
          </a:prstGeom>
          <a:solidFill>
            <a:schemeClr val="accent3">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b="0" i="0" u="none" strike="noStrike" cap="none" normalizeH="0" baseline="0" dirty="0">
                <a:ln>
                  <a:noFill/>
                </a:ln>
                <a:solidFill>
                  <a:srgbClr val="FFFFFF"/>
                </a:solidFill>
                <a:effectLst/>
                <a:latin typeface="Arial" charset="0"/>
                <a:ea typeface="HG丸ｺﾞｼｯｸM-PRO" pitchFamily="50" charset="-128"/>
              </a:rPr>
              <a:t>制　御</a:t>
            </a:r>
          </a:p>
        </p:txBody>
      </p:sp>
      <p:sp>
        <p:nvSpPr>
          <p:cNvPr id="161" name="角丸四角形 160"/>
          <p:cNvSpPr/>
          <p:nvPr/>
        </p:nvSpPr>
        <p:spPr bwMode="auto">
          <a:xfrm>
            <a:off x="457200" y="5715000"/>
            <a:ext cx="3390900" cy="228600"/>
          </a:xfrm>
          <a:prstGeom prst="roundRect">
            <a:avLst>
              <a:gd name="adj" fmla="val 0"/>
            </a:avLst>
          </a:prstGeom>
          <a:ln>
            <a:noFill/>
            <a:headEnd type="none" w="med" len="med"/>
            <a:tailEnd type="none" w="med" len="me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b="0" i="0" u="none" strike="noStrike" cap="none" normalizeH="0" baseline="0" dirty="0">
                <a:ln>
                  <a:noFill/>
                </a:ln>
                <a:solidFill>
                  <a:srgbClr val="FFFFFF"/>
                </a:solidFill>
                <a:effectLst/>
                <a:latin typeface="HG丸ｺﾞｼｯｸM-PRO"/>
                <a:ea typeface="HG丸ｺﾞｼｯｸM-PRO"/>
                <a:cs typeface="HG丸ｺﾞｼｯｸM-PRO"/>
              </a:rPr>
              <a:t>パケットの種類に応じて設定</a:t>
            </a:r>
          </a:p>
        </p:txBody>
      </p:sp>
      <p:sp>
        <p:nvSpPr>
          <p:cNvPr id="162" name="角丸四角形 161"/>
          <p:cNvSpPr/>
          <p:nvPr/>
        </p:nvSpPr>
        <p:spPr bwMode="auto">
          <a:xfrm>
            <a:off x="457200" y="6019800"/>
            <a:ext cx="3390900" cy="228600"/>
          </a:xfrm>
          <a:prstGeom prst="roundRect">
            <a:avLst>
              <a:gd name="adj" fmla="val 0"/>
            </a:avLst>
          </a:prstGeom>
          <a:ln>
            <a:noFill/>
            <a:headEnd type="none" w="med" len="med"/>
            <a:tailEnd type="none" w="med" len="me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b="0" i="0" u="none" strike="noStrike" cap="none" normalizeH="0" baseline="0" dirty="0">
                <a:ln>
                  <a:noFill/>
                </a:ln>
                <a:solidFill>
                  <a:srgbClr val="FFFFFF"/>
                </a:solidFill>
                <a:effectLst/>
                <a:latin typeface="HG丸ｺﾞｼｯｸM-PRO"/>
                <a:ea typeface="HG丸ｺﾞｼｯｸM-PRO"/>
                <a:cs typeface="HG丸ｺﾞｼｯｸM-PRO"/>
              </a:rPr>
              <a:t>物理構成に依存</a:t>
            </a:r>
          </a:p>
        </p:txBody>
      </p:sp>
      <p:sp>
        <p:nvSpPr>
          <p:cNvPr id="163" name="角丸四角形 162"/>
          <p:cNvSpPr/>
          <p:nvPr/>
        </p:nvSpPr>
        <p:spPr bwMode="auto">
          <a:xfrm>
            <a:off x="457200" y="6324600"/>
            <a:ext cx="3390900" cy="228600"/>
          </a:xfrm>
          <a:prstGeom prst="roundRect">
            <a:avLst>
              <a:gd name="adj" fmla="val 0"/>
            </a:avLst>
          </a:prstGeom>
          <a:ln>
            <a:noFill/>
            <a:headEnd type="none" w="med" len="med"/>
            <a:tailEnd type="none" w="med" len="me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b="0" i="0" u="none" strike="noStrike" cap="none" normalizeH="0" baseline="0" dirty="0">
                <a:ln>
                  <a:noFill/>
                </a:ln>
                <a:solidFill>
                  <a:srgbClr val="FFFFFF"/>
                </a:solidFill>
                <a:effectLst/>
                <a:latin typeface="HG丸ｺﾞｼｯｸM-PRO"/>
                <a:ea typeface="HG丸ｺﾞｼｯｸM-PRO"/>
                <a:cs typeface="HG丸ｺﾞｼｯｸM-PRO"/>
              </a:rPr>
              <a:t>機器ごとに個別・手動制御</a:t>
            </a:r>
          </a:p>
        </p:txBody>
      </p:sp>
      <p:grpSp>
        <p:nvGrpSpPr>
          <p:cNvPr id="227" name="図形グループ 226"/>
          <p:cNvGrpSpPr/>
          <p:nvPr/>
        </p:nvGrpSpPr>
        <p:grpSpPr>
          <a:xfrm>
            <a:off x="1339850" y="4229411"/>
            <a:ext cx="2197100" cy="1422400"/>
            <a:chOff x="1397000" y="2749550"/>
            <a:chExt cx="2197100" cy="1422400"/>
          </a:xfrm>
        </p:grpSpPr>
        <p:sp>
          <p:nvSpPr>
            <p:cNvPr id="226" name="円/楕円 225"/>
            <p:cNvSpPr/>
            <p:nvPr/>
          </p:nvSpPr>
          <p:spPr>
            <a:xfrm>
              <a:off x="1397000" y="2749550"/>
              <a:ext cx="2197100" cy="1422400"/>
            </a:xfrm>
            <a:prstGeom prst="ellipse">
              <a:avLst/>
            </a:prstGeom>
            <a:solidFill>
              <a:srgbClr val="FFFF66">
                <a:alpha val="40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正方形/長方形 1"/>
            <p:cNvSpPr/>
            <p:nvPr/>
          </p:nvSpPr>
          <p:spPr>
            <a:xfrm>
              <a:off x="14414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9" name="正方形/長方形 108"/>
            <p:cNvSpPr/>
            <p:nvPr/>
          </p:nvSpPr>
          <p:spPr>
            <a:xfrm>
              <a:off x="2051050" y="28321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4" name="正方形/長方形 113"/>
            <p:cNvSpPr/>
            <p:nvPr/>
          </p:nvSpPr>
          <p:spPr>
            <a:xfrm>
              <a:off x="2051050" y="38227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5" name="正方形/長方形 114"/>
            <p:cNvSpPr/>
            <p:nvPr/>
          </p:nvSpPr>
          <p:spPr>
            <a:xfrm>
              <a:off x="2622550" y="28321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6" name="正方形/長方形 115"/>
            <p:cNvSpPr/>
            <p:nvPr/>
          </p:nvSpPr>
          <p:spPr>
            <a:xfrm>
              <a:off x="2622550" y="38227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7" name="正方形/長方形 116"/>
            <p:cNvSpPr/>
            <p:nvPr/>
          </p:nvSpPr>
          <p:spPr>
            <a:xfrm>
              <a:off x="32448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8" name="正方形/長方形 117"/>
            <p:cNvSpPr/>
            <p:nvPr/>
          </p:nvSpPr>
          <p:spPr>
            <a:xfrm>
              <a:off x="20510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9" name="正方形/長方形 118"/>
            <p:cNvSpPr/>
            <p:nvPr/>
          </p:nvSpPr>
          <p:spPr>
            <a:xfrm>
              <a:off x="26225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 name="直線コネクタ 4"/>
            <p:cNvCxnSpPr>
              <a:stCxn id="109" idx="1"/>
              <a:endCxn id="2" idx="3"/>
            </p:cNvCxnSpPr>
            <p:nvPr/>
          </p:nvCxnSpPr>
          <p:spPr>
            <a:xfrm flipH="1">
              <a:off x="1733550" y="295275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0" name="直線コネクタ 119"/>
            <p:cNvCxnSpPr>
              <a:stCxn id="114" idx="1"/>
              <a:endCxn id="2" idx="3"/>
            </p:cNvCxnSpPr>
            <p:nvPr/>
          </p:nvCxnSpPr>
          <p:spPr>
            <a:xfrm flipH="1" flipV="1">
              <a:off x="1733550" y="344805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1" name="直線コネクタ 120"/>
            <p:cNvCxnSpPr>
              <a:stCxn id="118" idx="1"/>
              <a:endCxn id="2" idx="3"/>
            </p:cNvCxnSpPr>
            <p:nvPr/>
          </p:nvCxnSpPr>
          <p:spPr>
            <a:xfrm flipH="1">
              <a:off x="1733550" y="3448050"/>
              <a:ext cx="3175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6" name="直線コネクタ 125"/>
            <p:cNvCxnSpPr>
              <a:stCxn id="109" idx="3"/>
              <a:endCxn id="115" idx="1"/>
            </p:cNvCxnSpPr>
            <p:nvPr/>
          </p:nvCxnSpPr>
          <p:spPr>
            <a:xfrm>
              <a:off x="2343150" y="29527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1" name="直線コネクタ 130"/>
            <p:cNvCxnSpPr>
              <a:stCxn id="118" idx="3"/>
              <a:endCxn id="119" idx="1"/>
            </p:cNvCxnSpPr>
            <p:nvPr/>
          </p:nvCxnSpPr>
          <p:spPr>
            <a:xfrm>
              <a:off x="2343150" y="34480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2" name="直線コネクタ 131"/>
            <p:cNvCxnSpPr>
              <a:stCxn id="114" idx="3"/>
              <a:endCxn id="116" idx="1"/>
            </p:cNvCxnSpPr>
            <p:nvPr/>
          </p:nvCxnSpPr>
          <p:spPr>
            <a:xfrm>
              <a:off x="2343150" y="39433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2" name="直線コネクタ 141"/>
            <p:cNvCxnSpPr>
              <a:stCxn id="115" idx="3"/>
              <a:endCxn id="117" idx="1"/>
            </p:cNvCxnSpPr>
            <p:nvPr/>
          </p:nvCxnSpPr>
          <p:spPr>
            <a:xfrm>
              <a:off x="2914650" y="295275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4" name="直線コネクタ 143"/>
            <p:cNvCxnSpPr>
              <a:stCxn id="117" idx="1"/>
              <a:endCxn id="116" idx="3"/>
            </p:cNvCxnSpPr>
            <p:nvPr/>
          </p:nvCxnSpPr>
          <p:spPr>
            <a:xfrm flipH="1">
              <a:off x="2914650" y="344805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9" name="直線コネクタ 168"/>
            <p:cNvCxnSpPr>
              <a:stCxn id="117" idx="1"/>
              <a:endCxn id="119" idx="3"/>
            </p:cNvCxnSpPr>
            <p:nvPr/>
          </p:nvCxnSpPr>
          <p:spPr>
            <a:xfrm flipH="1">
              <a:off x="2914650" y="3448050"/>
              <a:ext cx="3302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grpSp>
        <p:nvGrpSpPr>
          <p:cNvPr id="197" name="図形グループ 196"/>
          <p:cNvGrpSpPr/>
          <p:nvPr/>
        </p:nvGrpSpPr>
        <p:grpSpPr>
          <a:xfrm>
            <a:off x="1339850" y="2728386"/>
            <a:ext cx="2197100" cy="1422400"/>
            <a:chOff x="1397000" y="2698750"/>
            <a:chExt cx="2197100" cy="1422400"/>
          </a:xfrm>
        </p:grpSpPr>
        <p:sp>
          <p:nvSpPr>
            <p:cNvPr id="198" name="円/楕円 197"/>
            <p:cNvSpPr/>
            <p:nvPr/>
          </p:nvSpPr>
          <p:spPr>
            <a:xfrm>
              <a:off x="1397000" y="2698750"/>
              <a:ext cx="2197100" cy="1422400"/>
            </a:xfrm>
            <a:prstGeom prst="ellipse">
              <a:avLst/>
            </a:prstGeom>
            <a:solidFill>
              <a:srgbClr val="008000">
                <a:alpha val="40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0" name="正方形/長方形 199"/>
            <p:cNvSpPr/>
            <p:nvPr/>
          </p:nvSpPr>
          <p:spPr>
            <a:xfrm>
              <a:off x="14414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1" name="正方形/長方形 200"/>
            <p:cNvSpPr/>
            <p:nvPr/>
          </p:nvSpPr>
          <p:spPr>
            <a:xfrm>
              <a:off x="2051050" y="28321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2" name="正方形/長方形 201"/>
            <p:cNvSpPr/>
            <p:nvPr/>
          </p:nvSpPr>
          <p:spPr>
            <a:xfrm>
              <a:off x="2051050" y="38227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4" name="正方形/長方形 203"/>
            <p:cNvSpPr/>
            <p:nvPr/>
          </p:nvSpPr>
          <p:spPr>
            <a:xfrm>
              <a:off x="2622550" y="28321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5" name="正方形/長方形 204"/>
            <p:cNvSpPr/>
            <p:nvPr/>
          </p:nvSpPr>
          <p:spPr>
            <a:xfrm>
              <a:off x="2622550" y="38227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6" name="正方形/長方形 205"/>
            <p:cNvSpPr/>
            <p:nvPr/>
          </p:nvSpPr>
          <p:spPr>
            <a:xfrm>
              <a:off x="32448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7" name="正方形/長方形 206"/>
            <p:cNvSpPr/>
            <p:nvPr/>
          </p:nvSpPr>
          <p:spPr>
            <a:xfrm>
              <a:off x="20510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8" name="正方形/長方形 207"/>
            <p:cNvSpPr/>
            <p:nvPr/>
          </p:nvSpPr>
          <p:spPr>
            <a:xfrm>
              <a:off x="26225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9" name="直線コネクタ 208"/>
            <p:cNvCxnSpPr>
              <a:stCxn id="201" idx="1"/>
              <a:endCxn id="200" idx="3"/>
            </p:cNvCxnSpPr>
            <p:nvPr/>
          </p:nvCxnSpPr>
          <p:spPr>
            <a:xfrm flipH="1">
              <a:off x="1733550" y="295275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0" name="直線コネクタ 209"/>
            <p:cNvCxnSpPr>
              <a:stCxn id="202" idx="1"/>
              <a:endCxn id="200" idx="3"/>
            </p:cNvCxnSpPr>
            <p:nvPr/>
          </p:nvCxnSpPr>
          <p:spPr>
            <a:xfrm flipH="1" flipV="1">
              <a:off x="1733550" y="344805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1" name="直線コネクタ 210"/>
            <p:cNvCxnSpPr>
              <a:stCxn id="207" idx="1"/>
              <a:endCxn id="200" idx="3"/>
            </p:cNvCxnSpPr>
            <p:nvPr/>
          </p:nvCxnSpPr>
          <p:spPr>
            <a:xfrm flipH="1">
              <a:off x="1733550" y="3448050"/>
              <a:ext cx="3175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2" name="直線コネクタ 211"/>
            <p:cNvCxnSpPr>
              <a:stCxn id="201" idx="3"/>
              <a:endCxn id="204" idx="1"/>
            </p:cNvCxnSpPr>
            <p:nvPr/>
          </p:nvCxnSpPr>
          <p:spPr>
            <a:xfrm>
              <a:off x="2343150" y="29527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3" name="直線コネクタ 212"/>
            <p:cNvCxnSpPr>
              <a:stCxn id="207" idx="3"/>
              <a:endCxn id="208" idx="1"/>
            </p:cNvCxnSpPr>
            <p:nvPr/>
          </p:nvCxnSpPr>
          <p:spPr>
            <a:xfrm>
              <a:off x="2343150" y="34480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4" name="直線コネクタ 213"/>
            <p:cNvCxnSpPr>
              <a:stCxn id="202" idx="3"/>
              <a:endCxn id="205" idx="1"/>
            </p:cNvCxnSpPr>
            <p:nvPr/>
          </p:nvCxnSpPr>
          <p:spPr>
            <a:xfrm>
              <a:off x="2343150" y="39433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5" name="直線コネクタ 214"/>
            <p:cNvCxnSpPr>
              <a:stCxn id="204" idx="3"/>
              <a:endCxn id="206" idx="1"/>
            </p:cNvCxnSpPr>
            <p:nvPr/>
          </p:nvCxnSpPr>
          <p:spPr>
            <a:xfrm>
              <a:off x="2914650" y="295275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6" name="直線コネクタ 215"/>
            <p:cNvCxnSpPr>
              <a:stCxn id="206" idx="1"/>
              <a:endCxn id="205" idx="3"/>
            </p:cNvCxnSpPr>
            <p:nvPr/>
          </p:nvCxnSpPr>
          <p:spPr>
            <a:xfrm flipH="1">
              <a:off x="2914650" y="344805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7" name="直線コネクタ 216"/>
            <p:cNvCxnSpPr>
              <a:stCxn id="206" idx="1"/>
              <a:endCxn id="208" idx="3"/>
            </p:cNvCxnSpPr>
            <p:nvPr/>
          </p:nvCxnSpPr>
          <p:spPr>
            <a:xfrm flipH="1">
              <a:off x="2914650" y="3448050"/>
              <a:ext cx="3302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grpSp>
        <p:nvGrpSpPr>
          <p:cNvPr id="171" name="図形グループ 170"/>
          <p:cNvGrpSpPr/>
          <p:nvPr/>
        </p:nvGrpSpPr>
        <p:grpSpPr>
          <a:xfrm>
            <a:off x="1339850" y="1204386"/>
            <a:ext cx="2197100" cy="1422400"/>
            <a:chOff x="1397000" y="2749550"/>
            <a:chExt cx="2197100" cy="1422400"/>
          </a:xfrm>
        </p:grpSpPr>
        <p:sp>
          <p:nvSpPr>
            <p:cNvPr id="172" name="円/楕円 171"/>
            <p:cNvSpPr/>
            <p:nvPr/>
          </p:nvSpPr>
          <p:spPr>
            <a:xfrm>
              <a:off x="1397000" y="2749550"/>
              <a:ext cx="2197100" cy="1422400"/>
            </a:xfrm>
            <a:prstGeom prst="ellipse">
              <a:avLst/>
            </a:prstGeom>
            <a:solidFill>
              <a:srgbClr val="3366FF">
                <a:alpha val="40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3" name="正方形/長方形 172"/>
            <p:cNvSpPr/>
            <p:nvPr/>
          </p:nvSpPr>
          <p:spPr>
            <a:xfrm>
              <a:off x="14414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4" name="正方形/長方形 173"/>
            <p:cNvSpPr/>
            <p:nvPr/>
          </p:nvSpPr>
          <p:spPr>
            <a:xfrm>
              <a:off x="2051050" y="28321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8" name="正方形/長方形 177"/>
            <p:cNvSpPr/>
            <p:nvPr/>
          </p:nvSpPr>
          <p:spPr>
            <a:xfrm>
              <a:off x="2051050" y="38227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9" name="正方形/長方形 178"/>
            <p:cNvSpPr/>
            <p:nvPr/>
          </p:nvSpPr>
          <p:spPr>
            <a:xfrm>
              <a:off x="2622550" y="28321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0" name="正方形/長方形 179"/>
            <p:cNvSpPr/>
            <p:nvPr/>
          </p:nvSpPr>
          <p:spPr>
            <a:xfrm>
              <a:off x="2622550" y="38227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1" name="正方形/長方形 180"/>
            <p:cNvSpPr/>
            <p:nvPr/>
          </p:nvSpPr>
          <p:spPr>
            <a:xfrm>
              <a:off x="32448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2" name="正方形/長方形 181"/>
            <p:cNvSpPr/>
            <p:nvPr/>
          </p:nvSpPr>
          <p:spPr>
            <a:xfrm>
              <a:off x="20510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3" name="正方形/長方形 182"/>
            <p:cNvSpPr/>
            <p:nvPr/>
          </p:nvSpPr>
          <p:spPr>
            <a:xfrm>
              <a:off x="26225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4" name="直線コネクタ 183"/>
            <p:cNvCxnSpPr>
              <a:stCxn id="174" idx="1"/>
              <a:endCxn id="173" idx="3"/>
            </p:cNvCxnSpPr>
            <p:nvPr/>
          </p:nvCxnSpPr>
          <p:spPr>
            <a:xfrm flipH="1">
              <a:off x="1733550" y="295275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5" name="直線コネクタ 184"/>
            <p:cNvCxnSpPr>
              <a:stCxn id="178" idx="1"/>
              <a:endCxn id="173" idx="3"/>
            </p:cNvCxnSpPr>
            <p:nvPr/>
          </p:nvCxnSpPr>
          <p:spPr>
            <a:xfrm flipH="1" flipV="1">
              <a:off x="1733550" y="344805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6" name="直線コネクタ 185"/>
            <p:cNvCxnSpPr>
              <a:stCxn id="182" idx="1"/>
              <a:endCxn id="173" idx="3"/>
            </p:cNvCxnSpPr>
            <p:nvPr/>
          </p:nvCxnSpPr>
          <p:spPr>
            <a:xfrm flipH="1">
              <a:off x="1733550" y="3448050"/>
              <a:ext cx="3175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7" name="直線コネクタ 186"/>
            <p:cNvCxnSpPr>
              <a:stCxn id="174" idx="3"/>
              <a:endCxn id="179" idx="1"/>
            </p:cNvCxnSpPr>
            <p:nvPr/>
          </p:nvCxnSpPr>
          <p:spPr>
            <a:xfrm>
              <a:off x="2343150" y="29527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8" name="直線コネクタ 187"/>
            <p:cNvCxnSpPr>
              <a:stCxn id="182" idx="3"/>
              <a:endCxn id="183" idx="1"/>
            </p:cNvCxnSpPr>
            <p:nvPr/>
          </p:nvCxnSpPr>
          <p:spPr>
            <a:xfrm>
              <a:off x="2343150" y="34480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9" name="直線コネクタ 188"/>
            <p:cNvCxnSpPr>
              <a:stCxn id="178" idx="3"/>
              <a:endCxn id="180" idx="1"/>
            </p:cNvCxnSpPr>
            <p:nvPr/>
          </p:nvCxnSpPr>
          <p:spPr>
            <a:xfrm>
              <a:off x="2343150" y="39433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0" name="直線コネクタ 189"/>
            <p:cNvCxnSpPr>
              <a:stCxn id="179" idx="3"/>
              <a:endCxn id="181" idx="1"/>
            </p:cNvCxnSpPr>
            <p:nvPr/>
          </p:nvCxnSpPr>
          <p:spPr>
            <a:xfrm>
              <a:off x="2914650" y="295275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1" name="直線コネクタ 190"/>
            <p:cNvCxnSpPr>
              <a:stCxn id="181" idx="1"/>
              <a:endCxn id="180" idx="3"/>
            </p:cNvCxnSpPr>
            <p:nvPr/>
          </p:nvCxnSpPr>
          <p:spPr>
            <a:xfrm flipH="1">
              <a:off x="2914650" y="344805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2" name="直線コネクタ 191"/>
            <p:cNvCxnSpPr>
              <a:stCxn id="181" idx="1"/>
              <a:endCxn id="183" idx="3"/>
            </p:cNvCxnSpPr>
            <p:nvPr/>
          </p:nvCxnSpPr>
          <p:spPr>
            <a:xfrm flipH="1">
              <a:off x="2914650" y="3448050"/>
              <a:ext cx="3302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sp>
        <p:nvSpPr>
          <p:cNvPr id="61" name="ホームベース 60"/>
          <p:cNvSpPr/>
          <p:nvPr/>
        </p:nvSpPr>
        <p:spPr>
          <a:xfrm>
            <a:off x="457200" y="1651000"/>
            <a:ext cx="882650" cy="514350"/>
          </a:xfrm>
          <a:prstGeom prst="homePlate">
            <a:avLst>
              <a:gd name="adj" fmla="val 26543"/>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物理</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ネットワーク</a:t>
            </a:r>
            <a:endParaRPr kumimoji="1" lang="en-US" altLang="ja-JP" sz="800" dirty="0">
              <a:solidFill>
                <a:srgbClr val="FFFFFF"/>
              </a:solidFill>
              <a:latin typeface="ＭＳ Ｐゴシック"/>
              <a:ea typeface="ＭＳ Ｐゴシック"/>
              <a:cs typeface="ＭＳ Ｐゴシック"/>
            </a:endParaRPr>
          </a:p>
          <a:p>
            <a:pPr algn="ctr"/>
            <a:r>
              <a:rPr kumimoji="1" lang="en-US" altLang="ja-JP" sz="1200" dirty="0">
                <a:solidFill>
                  <a:srgbClr val="FFFFFF"/>
                </a:solidFill>
                <a:latin typeface="ＭＳ Ｐゴシック"/>
                <a:ea typeface="ＭＳ Ｐゴシック"/>
                <a:cs typeface="ＭＳ Ｐゴシック"/>
              </a:rPr>
              <a:t>A</a:t>
            </a:r>
            <a:endParaRPr kumimoji="1" lang="ja-JP" altLang="en-US" sz="1200" dirty="0">
              <a:solidFill>
                <a:srgbClr val="FFFFFF"/>
              </a:solidFill>
              <a:latin typeface="ＭＳ Ｐゴシック"/>
              <a:ea typeface="ＭＳ Ｐゴシック"/>
              <a:cs typeface="ＭＳ Ｐゴシック"/>
            </a:endParaRPr>
          </a:p>
        </p:txBody>
      </p:sp>
      <p:sp>
        <p:nvSpPr>
          <p:cNvPr id="309" name="ホームベース 308"/>
          <p:cNvSpPr/>
          <p:nvPr/>
        </p:nvSpPr>
        <p:spPr>
          <a:xfrm>
            <a:off x="457200" y="3220511"/>
            <a:ext cx="882650" cy="514350"/>
          </a:xfrm>
          <a:prstGeom prst="homePlate">
            <a:avLst>
              <a:gd name="adj" fmla="val 26543"/>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物理</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ネットワーク</a:t>
            </a:r>
            <a:endParaRPr kumimoji="1" lang="en-US" altLang="ja-JP" sz="800" dirty="0">
              <a:solidFill>
                <a:srgbClr val="FFFFFF"/>
              </a:solidFill>
              <a:latin typeface="ＭＳ Ｐゴシック"/>
              <a:ea typeface="ＭＳ Ｐゴシック"/>
              <a:cs typeface="ＭＳ Ｐゴシック"/>
            </a:endParaRPr>
          </a:p>
          <a:p>
            <a:pPr algn="ctr"/>
            <a:r>
              <a:rPr kumimoji="1" lang="en-US" altLang="ja-JP" sz="1200" dirty="0">
                <a:solidFill>
                  <a:srgbClr val="FFFFFF"/>
                </a:solidFill>
                <a:latin typeface="ＭＳ Ｐゴシック"/>
                <a:ea typeface="ＭＳ Ｐゴシック"/>
                <a:cs typeface="ＭＳ Ｐゴシック"/>
              </a:rPr>
              <a:t>B</a:t>
            </a:r>
            <a:endParaRPr kumimoji="1" lang="ja-JP" altLang="en-US" sz="1200" dirty="0">
              <a:solidFill>
                <a:srgbClr val="FFFFFF"/>
              </a:solidFill>
              <a:latin typeface="ＭＳ Ｐゴシック"/>
              <a:ea typeface="ＭＳ Ｐゴシック"/>
              <a:cs typeface="ＭＳ Ｐゴシック"/>
            </a:endParaRPr>
          </a:p>
        </p:txBody>
      </p:sp>
      <p:sp>
        <p:nvSpPr>
          <p:cNvPr id="310" name="ホームベース 309"/>
          <p:cNvSpPr/>
          <p:nvPr/>
        </p:nvSpPr>
        <p:spPr>
          <a:xfrm>
            <a:off x="460375" y="4664386"/>
            <a:ext cx="882650" cy="514350"/>
          </a:xfrm>
          <a:prstGeom prst="homePlate">
            <a:avLst>
              <a:gd name="adj" fmla="val 26543"/>
            </a:avLst>
          </a:prstGeom>
          <a:solidFill>
            <a:srgbClr val="CC99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物理</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ネットワーク</a:t>
            </a:r>
            <a:endParaRPr kumimoji="1" lang="en-US" altLang="ja-JP" sz="800" dirty="0">
              <a:solidFill>
                <a:srgbClr val="FFFFFF"/>
              </a:solidFill>
              <a:latin typeface="ＭＳ Ｐゴシック"/>
              <a:ea typeface="ＭＳ Ｐゴシック"/>
              <a:cs typeface="ＭＳ Ｐゴシック"/>
            </a:endParaRPr>
          </a:p>
          <a:p>
            <a:pPr algn="ctr"/>
            <a:r>
              <a:rPr kumimoji="1" lang="en-US" altLang="ja-JP" sz="1200" dirty="0">
                <a:solidFill>
                  <a:srgbClr val="FFFFFF"/>
                </a:solidFill>
                <a:latin typeface="ＭＳ Ｐゴシック"/>
                <a:ea typeface="ＭＳ Ｐゴシック"/>
                <a:cs typeface="ＭＳ Ｐゴシック"/>
              </a:rPr>
              <a:t>C</a:t>
            </a:r>
            <a:endParaRPr kumimoji="1" lang="ja-JP" altLang="en-US" sz="1200" dirty="0">
              <a:solidFill>
                <a:srgbClr val="FFFFFF"/>
              </a:solidFill>
              <a:latin typeface="ＭＳ Ｐゴシック"/>
              <a:ea typeface="ＭＳ Ｐゴシック"/>
              <a:cs typeface="ＭＳ Ｐゴシック"/>
            </a:endParaRPr>
          </a:p>
        </p:txBody>
      </p:sp>
      <p:sp>
        <p:nvSpPr>
          <p:cNvPr id="64" name="テキスト ボックス 63"/>
          <p:cNvSpPr txBox="1"/>
          <p:nvPr/>
        </p:nvSpPr>
        <p:spPr>
          <a:xfrm>
            <a:off x="1384300" y="820240"/>
            <a:ext cx="2059278" cy="369332"/>
          </a:xfrm>
          <a:prstGeom prst="rect">
            <a:avLst/>
          </a:prstGeom>
          <a:noFill/>
        </p:spPr>
        <p:txBody>
          <a:bodyPr wrap="none" rtlCol="0">
            <a:spAutoFit/>
          </a:bodyPr>
          <a:lstStyle/>
          <a:p>
            <a:pPr algn="ctr"/>
            <a:r>
              <a:rPr kumimoji="1" lang="ja-JP" altLang="en-US" dirty="0">
                <a:solidFill>
                  <a:schemeClr val="tx1">
                    <a:lumMod val="50000"/>
                    <a:lumOff val="50000"/>
                  </a:schemeClr>
                </a:solidFill>
              </a:rPr>
              <a:t>従来のネットワーク</a:t>
            </a:r>
          </a:p>
        </p:txBody>
      </p:sp>
      <p:grpSp>
        <p:nvGrpSpPr>
          <p:cNvPr id="3" name="図形グループ 2"/>
          <p:cNvGrpSpPr/>
          <p:nvPr/>
        </p:nvGrpSpPr>
        <p:grpSpPr>
          <a:xfrm>
            <a:off x="4666818" y="820240"/>
            <a:ext cx="4032681" cy="5732960"/>
            <a:chOff x="4666818" y="820240"/>
            <a:chExt cx="4032681" cy="5732960"/>
          </a:xfrm>
        </p:grpSpPr>
        <p:sp>
          <p:nvSpPr>
            <p:cNvPr id="165" name="角丸四角形 164"/>
            <p:cNvSpPr/>
            <p:nvPr/>
          </p:nvSpPr>
          <p:spPr bwMode="auto">
            <a:xfrm>
              <a:off x="5352808" y="5715000"/>
              <a:ext cx="3346691" cy="228600"/>
            </a:xfrm>
            <a:prstGeom prst="roundRect">
              <a:avLst>
                <a:gd name="adj" fmla="val 0"/>
              </a:avLst>
            </a:prstGeom>
            <a:solidFill>
              <a:srgbClr val="FF66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b="0" i="0" u="none" strike="noStrike" cap="none" normalizeH="0" baseline="0" dirty="0">
                  <a:ln>
                    <a:noFill/>
                  </a:ln>
                  <a:solidFill>
                    <a:srgbClr val="FFFFFF"/>
                  </a:solidFill>
                  <a:effectLst/>
                  <a:latin typeface="HG丸ｺﾞｼｯｸM-PRO"/>
                  <a:ea typeface="HG丸ｺﾞｼｯｸM-PRO"/>
                  <a:cs typeface="HG丸ｺﾞｼｯｸM-PRO"/>
                </a:rPr>
                <a:t>アプリケーションに応じて設定</a:t>
              </a:r>
            </a:p>
          </p:txBody>
        </p:sp>
        <p:sp>
          <p:nvSpPr>
            <p:cNvPr id="166" name="角丸四角形 165"/>
            <p:cNvSpPr/>
            <p:nvPr/>
          </p:nvSpPr>
          <p:spPr bwMode="auto">
            <a:xfrm>
              <a:off x="5352808" y="6019800"/>
              <a:ext cx="3346691" cy="228600"/>
            </a:xfrm>
            <a:prstGeom prst="roundRect">
              <a:avLst>
                <a:gd name="adj" fmla="val 0"/>
              </a:avLst>
            </a:prstGeom>
            <a:solidFill>
              <a:srgbClr val="FF66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b="0" i="0" u="none" strike="noStrike" cap="none" normalizeH="0" baseline="0" dirty="0">
                  <a:ln>
                    <a:noFill/>
                  </a:ln>
                  <a:solidFill>
                    <a:srgbClr val="FFFFFF"/>
                  </a:solidFill>
                  <a:effectLst/>
                  <a:latin typeface="HG丸ｺﾞｼｯｸM-PRO"/>
                  <a:ea typeface="HG丸ｺﾞｼｯｸM-PRO"/>
                  <a:cs typeface="HG丸ｺﾞｼｯｸM-PRO"/>
                </a:rPr>
                <a:t>物理構成に関係なく、論理構成を設計可能</a:t>
              </a:r>
            </a:p>
          </p:txBody>
        </p:sp>
        <p:sp>
          <p:nvSpPr>
            <p:cNvPr id="167" name="角丸四角形 166"/>
            <p:cNvSpPr/>
            <p:nvPr/>
          </p:nvSpPr>
          <p:spPr bwMode="auto">
            <a:xfrm>
              <a:off x="5352808" y="6324600"/>
              <a:ext cx="3346691" cy="228600"/>
            </a:xfrm>
            <a:prstGeom prst="roundRect">
              <a:avLst>
                <a:gd name="adj" fmla="val 0"/>
              </a:avLst>
            </a:prstGeom>
            <a:solidFill>
              <a:srgbClr val="FF66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900" b="0" i="0" u="none" strike="noStrike" cap="none" normalizeH="0" baseline="0" dirty="0">
                  <a:ln>
                    <a:noFill/>
                  </a:ln>
                  <a:solidFill>
                    <a:srgbClr val="FFFFFF"/>
                  </a:solidFill>
                  <a:effectLst/>
                  <a:latin typeface="HG丸ｺﾞｼｯｸM-PRO"/>
                  <a:ea typeface="HG丸ｺﾞｼｯｸM-PRO"/>
                  <a:cs typeface="HG丸ｺﾞｼｯｸM-PRO"/>
                </a:rPr>
                <a:t>機器全体を集中制御・アプリケーション経由で制御可能</a:t>
              </a:r>
            </a:p>
          </p:txBody>
        </p:sp>
        <p:sp>
          <p:nvSpPr>
            <p:cNvPr id="219" name="円/楕円 218"/>
            <p:cNvSpPr/>
            <p:nvPr/>
          </p:nvSpPr>
          <p:spPr>
            <a:xfrm>
              <a:off x="5537200" y="2514600"/>
              <a:ext cx="2197100" cy="1422400"/>
            </a:xfrm>
            <a:prstGeom prst="ellipse">
              <a:avLst/>
            </a:prstGeom>
            <a:solidFill>
              <a:srgbClr val="FFFF66">
                <a:alpha val="40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0" name="正方形/長方形 219"/>
            <p:cNvSpPr/>
            <p:nvPr/>
          </p:nvSpPr>
          <p:spPr>
            <a:xfrm>
              <a:off x="5581650" y="309245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1" name="正方形/長方形 220"/>
            <p:cNvSpPr/>
            <p:nvPr/>
          </p:nvSpPr>
          <p:spPr>
            <a:xfrm>
              <a:off x="6203950" y="2658536"/>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2" name="正方形/長方形 221"/>
            <p:cNvSpPr/>
            <p:nvPr/>
          </p:nvSpPr>
          <p:spPr>
            <a:xfrm>
              <a:off x="6191250" y="358775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3" name="正方形/長方形 222"/>
            <p:cNvSpPr/>
            <p:nvPr/>
          </p:nvSpPr>
          <p:spPr>
            <a:xfrm>
              <a:off x="6775450" y="2658536"/>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8" name="正方形/長方形 227"/>
            <p:cNvSpPr/>
            <p:nvPr/>
          </p:nvSpPr>
          <p:spPr>
            <a:xfrm>
              <a:off x="6762750" y="358775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9" name="正方形/長方形 228"/>
            <p:cNvSpPr/>
            <p:nvPr/>
          </p:nvSpPr>
          <p:spPr>
            <a:xfrm>
              <a:off x="7385050" y="309245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0" name="正方形/長方形 229"/>
            <p:cNvSpPr/>
            <p:nvPr/>
          </p:nvSpPr>
          <p:spPr>
            <a:xfrm>
              <a:off x="6191250" y="309245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1" name="正方形/長方形 230"/>
            <p:cNvSpPr/>
            <p:nvPr/>
          </p:nvSpPr>
          <p:spPr>
            <a:xfrm>
              <a:off x="6762750" y="309245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32" name="直線コネクタ 231"/>
            <p:cNvCxnSpPr>
              <a:endCxn id="220" idx="3"/>
            </p:cNvCxnSpPr>
            <p:nvPr/>
          </p:nvCxnSpPr>
          <p:spPr>
            <a:xfrm flipH="1">
              <a:off x="5873750" y="2755900"/>
              <a:ext cx="330200" cy="4572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3" name="直線コネクタ 232"/>
            <p:cNvCxnSpPr>
              <a:stCxn id="222" idx="1"/>
              <a:endCxn id="220" idx="3"/>
            </p:cNvCxnSpPr>
            <p:nvPr/>
          </p:nvCxnSpPr>
          <p:spPr>
            <a:xfrm flipH="1" flipV="1">
              <a:off x="5873750" y="321310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4" name="直線コネクタ 233"/>
            <p:cNvCxnSpPr>
              <a:stCxn id="230" idx="1"/>
              <a:endCxn id="220" idx="3"/>
            </p:cNvCxnSpPr>
            <p:nvPr/>
          </p:nvCxnSpPr>
          <p:spPr>
            <a:xfrm flipH="1">
              <a:off x="5873750" y="3213100"/>
              <a:ext cx="3175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5" name="直線コネクタ 234"/>
            <p:cNvCxnSpPr/>
            <p:nvPr/>
          </p:nvCxnSpPr>
          <p:spPr>
            <a:xfrm>
              <a:off x="6483350" y="2755900"/>
              <a:ext cx="2921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6" name="直線コネクタ 235"/>
            <p:cNvCxnSpPr>
              <a:stCxn id="230" idx="3"/>
              <a:endCxn id="231" idx="1"/>
            </p:cNvCxnSpPr>
            <p:nvPr/>
          </p:nvCxnSpPr>
          <p:spPr>
            <a:xfrm>
              <a:off x="6483350" y="321310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7" name="直線コネクタ 236"/>
            <p:cNvCxnSpPr>
              <a:stCxn id="222" idx="3"/>
              <a:endCxn id="228" idx="1"/>
            </p:cNvCxnSpPr>
            <p:nvPr/>
          </p:nvCxnSpPr>
          <p:spPr>
            <a:xfrm>
              <a:off x="6483350" y="370840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8" name="直線コネクタ 237"/>
            <p:cNvCxnSpPr>
              <a:endCxn id="229" idx="1"/>
            </p:cNvCxnSpPr>
            <p:nvPr/>
          </p:nvCxnSpPr>
          <p:spPr>
            <a:xfrm>
              <a:off x="7054850" y="2755900"/>
              <a:ext cx="330200" cy="4572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9" name="直線コネクタ 238"/>
            <p:cNvCxnSpPr>
              <a:stCxn id="229" idx="1"/>
              <a:endCxn id="228" idx="3"/>
            </p:cNvCxnSpPr>
            <p:nvPr/>
          </p:nvCxnSpPr>
          <p:spPr>
            <a:xfrm flipH="1">
              <a:off x="7054850" y="321310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0" name="直線コネクタ 239"/>
            <p:cNvCxnSpPr>
              <a:stCxn id="229" idx="1"/>
              <a:endCxn id="231" idx="3"/>
            </p:cNvCxnSpPr>
            <p:nvPr/>
          </p:nvCxnSpPr>
          <p:spPr>
            <a:xfrm flipH="1">
              <a:off x="7054850" y="3213100"/>
              <a:ext cx="3302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242" name="円/楕円 241"/>
            <p:cNvSpPr/>
            <p:nvPr/>
          </p:nvSpPr>
          <p:spPr>
            <a:xfrm>
              <a:off x="5549900" y="1873250"/>
              <a:ext cx="2197100" cy="1422400"/>
            </a:xfrm>
            <a:prstGeom prst="ellipse">
              <a:avLst/>
            </a:prstGeom>
            <a:solidFill>
              <a:srgbClr val="008000">
                <a:alpha val="40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3" name="正方形/長方形 242"/>
            <p:cNvSpPr/>
            <p:nvPr/>
          </p:nvSpPr>
          <p:spPr>
            <a:xfrm>
              <a:off x="5594350" y="245110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4" name="正方形/長方形 243"/>
            <p:cNvSpPr/>
            <p:nvPr/>
          </p:nvSpPr>
          <p:spPr>
            <a:xfrm>
              <a:off x="6203950" y="195580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6" name="正方形/長方形 245"/>
            <p:cNvSpPr/>
            <p:nvPr/>
          </p:nvSpPr>
          <p:spPr>
            <a:xfrm>
              <a:off x="6191250" y="285115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7" name="正方形/長方形 246"/>
            <p:cNvSpPr/>
            <p:nvPr/>
          </p:nvSpPr>
          <p:spPr>
            <a:xfrm>
              <a:off x="6775450" y="195580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8" name="正方形/長方形 247"/>
            <p:cNvSpPr/>
            <p:nvPr/>
          </p:nvSpPr>
          <p:spPr>
            <a:xfrm>
              <a:off x="6762750" y="285115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9" name="正方形/長方形 248"/>
            <p:cNvSpPr/>
            <p:nvPr/>
          </p:nvSpPr>
          <p:spPr>
            <a:xfrm>
              <a:off x="7397750" y="245110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0" name="正方形/長方形 249"/>
            <p:cNvSpPr/>
            <p:nvPr/>
          </p:nvSpPr>
          <p:spPr>
            <a:xfrm>
              <a:off x="6203950" y="245110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4" name="正方形/長方形 253"/>
            <p:cNvSpPr/>
            <p:nvPr/>
          </p:nvSpPr>
          <p:spPr>
            <a:xfrm>
              <a:off x="6775450" y="2451100"/>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55" name="直線コネクタ 254"/>
            <p:cNvCxnSpPr>
              <a:stCxn id="244" idx="1"/>
              <a:endCxn id="243" idx="3"/>
            </p:cNvCxnSpPr>
            <p:nvPr/>
          </p:nvCxnSpPr>
          <p:spPr>
            <a:xfrm flipH="1">
              <a:off x="5886450" y="207645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6" name="直線コネクタ 255"/>
            <p:cNvCxnSpPr>
              <a:stCxn id="246" idx="1"/>
              <a:endCxn id="243" idx="3"/>
            </p:cNvCxnSpPr>
            <p:nvPr/>
          </p:nvCxnSpPr>
          <p:spPr>
            <a:xfrm flipH="1" flipV="1">
              <a:off x="5886450" y="2571750"/>
              <a:ext cx="304800" cy="40005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7" name="直線コネクタ 256"/>
            <p:cNvCxnSpPr>
              <a:stCxn id="250" idx="1"/>
              <a:endCxn id="243" idx="3"/>
            </p:cNvCxnSpPr>
            <p:nvPr/>
          </p:nvCxnSpPr>
          <p:spPr>
            <a:xfrm flipH="1">
              <a:off x="5886450" y="2571750"/>
              <a:ext cx="3175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8" name="直線コネクタ 257"/>
            <p:cNvCxnSpPr>
              <a:stCxn id="244" idx="3"/>
              <a:endCxn id="247" idx="1"/>
            </p:cNvCxnSpPr>
            <p:nvPr/>
          </p:nvCxnSpPr>
          <p:spPr>
            <a:xfrm>
              <a:off x="6496050" y="20764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9" name="直線コネクタ 258"/>
            <p:cNvCxnSpPr>
              <a:stCxn id="250" idx="3"/>
              <a:endCxn id="254" idx="1"/>
            </p:cNvCxnSpPr>
            <p:nvPr/>
          </p:nvCxnSpPr>
          <p:spPr>
            <a:xfrm>
              <a:off x="6496050" y="25717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0" name="直線コネクタ 259"/>
            <p:cNvCxnSpPr/>
            <p:nvPr/>
          </p:nvCxnSpPr>
          <p:spPr>
            <a:xfrm>
              <a:off x="6483350" y="2937936"/>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1" name="直線コネクタ 260"/>
            <p:cNvCxnSpPr>
              <a:stCxn id="247" idx="3"/>
              <a:endCxn id="249" idx="1"/>
            </p:cNvCxnSpPr>
            <p:nvPr/>
          </p:nvCxnSpPr>
          <p:spPr>
            <a:xfrm>
              <a:off x="7067550" y="207645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2" name="直線コネクタ 261"/>
            <p:cNvCxnSpPr>
              <a:stCxn id="249" idx="1"/>
              <a:endCxn id="248" idx="3"/>
            </p:cNvCxnSpPr>
            <p:nvPr/>
          </p:nvCxnSpPr>
          <p:spPr>
            <a:xfrm flipH="1">
              <a:off x="7054850" y="2571750"/>
              <a:ext cx="342900" cy="40005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3" name="直線コネクタ 262"/>
            <p:cNvCxnSpPr>
              <a:stCxn id="249" idx="1"/>
              <a:endCxn id="254" idx="3"/>
            </p:cNvCxnSpPr>
            <p:nvPr/>
          </p:nvCxnSpPr>
          <p:spPr>
            <a:xfrm flipH="1">
              <a:off x="7067550" y="2571750"/>
              <a:ext cx="3302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265" name="円/楕円 264"/>
            <p:cNvSpPr/>
            <p:nvPr/>
          </p:nvSpPr>
          <p:spPr>
            <a:xfrm>
              <a:off x="5549900" y="1204386"/>
              <a:ext cx="2197100" cy="1422400"/>
            </a:xfrm>
            <a:prstGeom prst="ellipse">
              <a:avLst/>
            </a:prstGeom>
            <a:solidFill>
              <a:srgbClr val="3366FF">
                <a:alpha val="40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6" name="正方形/長方形 265"/>
            <p:cNvSpPr/>
            <p:nvPr/>
          </p:nvSpPr>
          <p:spPr>
            <a:xfrm>
              <a:off x="5594350" y="1794938"/>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7" name="正方形/長方形 266"/>
            <p:cNvSpPr/>
            <p:nvPr/>
          </p:nvSpPr>
          <p:spPr>
            <a:xfrm>
              <a:off x="6203950" y="1299638"/>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8" name="正方形/長方形 267"/>
            <p:cNvSpPr/>
            <p:nvPr/>
          </p:nvSpPr>
          <p:spPr>
            <a:xfrm>
              <a:off x="6203950" y="2290238"/>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9" name="正方形/長方形 268"/>
            <p:cNvSpPr/>
            <p:nvPr/>
          </p:nvSpPr>
          <p:spPr>
            <a:xfrm>
              <a:off x="6775450" y="1299638"/>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0" name="正方形/長方形 269"/>
            <p:cNvSpPr/>
            <p:nvPr/>
          </p:nvSpPr>
          <p:spPr>
            <a:xfrm>
              <a:off x="6775450" y="2290238"/>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1" name="正方形/長方形 270"/>
            <p:cNvSpPr/>
            <p:nvPr/>
          </p:nvSpPr>
          <p:spPr>
            <a:xfrm>
              <a:off x="7397750" y="1794938"/>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2" name="正方形/長方形 271"/>
            <p:cNvSpPr/>
            <p:nvPr/>
          </p:nvSpPr>
          <p:spPr>
            <a:xfrm>
              <a:off x="6203950" y="1794938"/>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3" name="正方形/長方形 272"/>
            <p:cNvSpPr/>
            <p:nvPr/>
          </p:nvSpPr>
          <p:spPr>
            <a:xfrm>
              <a:off x="6775450" y="1794938"/>
              <a:ext cx="292100" cy="24130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74" name="直線コネクタ 273"/>
            <p:cNvCxnSpPr>
              <a:stCxn id="267" idx="1"/>
              <a:endCxn id="266" idx="3"/>
            </p:cNvCxnSpPr>
            <p:nvPr/>
          </p:nvCxnSpPr>
          <p:spPr>
            <a:xfrm flipH="1">
              <a:off x="5886450" y="1420288"/>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5" name="直線コネクタ 274"/>
            <p:cNvCxnSpPr>
              <a:stCxn id="268" idx="1"/>
              <a:endCxn id="266" idx="3"/>
            </p:cNvCxnSpPr>
            <p:nvPr/>
          </p:nvCxnSpPr>
          <p:spPr>
            <a:xfrm flipH="1" flipV="1">
              <a:off x="5886450" y="1915588"/>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6" name="直線コネクタ 275"/>
            <p:cNvCxnSpPr>
              <a:stCxn id="272" idx="1"/>
              <a:endCxn id="266" idx="3"/>
            </p:cNvCxnSpPr>
            <p:nvPr/>
          </p:nvCxnSpPr>
          <p:spPr>
            <a:xfrm flipH="1">
              <a:off x="5886450" y="1915588"/>
              <a:ext cx="3175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7" name="直線コネクタ 276"/>
            <p:cNvCxnSpPr>
              <a:stCxn id="267" idx="3"/>
              <a:endCxn id="269" idx="1"/>
            </p:cNvCxnSpPr>
            <p:nvPr/>
          </p:nvCxnSpPr>
          <p:spPr>
            <a:xfrm>
              <a:off x="6496050" y="1420288"/>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8" name="直線コネクタ 277"/>
            <p:cNvCxnSpPr>
              <a:stCxn id="272" idx="3"/>
              <a:endCxn id="273" idx="1"/>
            </p:cNvCxnSpPr>
            <p:nvPr/>
          </p:nvCxnSpPr>
          <p:spPr>
            <a:xfrm>
              <a:off x="6496050" y="1915588"/>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9" name="直線コネクタ 278"/>
            <p:cNvCxnSpPr>
              <a:stCxn id="268" idx="3"/>
              <a:endCxn id="270" idx="1"/>
            </p:cNvCxnSpPr>
            <p:nvPr/>
          </p:nvCxnSpPr>
          <p:spPr>
            <a:xfrm>
              <a:off x="6496050" y="2410888"/>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0" name="直線コネクタ 279"/>
            <p:cNvCxnSpPr>
              <a:stCxn id="269" idx="3"/>
              <a:endCxn id="271" idx="1"/>
            </p:cNvCxnSpPr>
            <p:nvPr/>
          </p:nvCxnSpPr>
          <p:spPr>
            <a:xfrm>
              <a:off x="7067550" y="1420288"/>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1" name="直線コネクタ 280"/>
            <p:cNvCxnSpPr>
              <a:stCxn id="271" idx="1"/>
              <a:endCxn id="270" idx="3"/>
            </p:cNvCxnSpPr>
            <p:nvPr/>
          </p:nvCxnSpPr>
          <p:spPr>
            <a:xfrm flipH="1">
              <a:off x="7067550" y="1915588"/>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2" name="直線コネクタ 281"/>
            <p:cNvCxnSpPr>
              <a:stCxn id="271" idx="1"/>
              <a:endCxn id="273" idx="3"/>
            </p:cNvCxnSpPr>
            <p:nvPr/>
          </p:nvCxnSpPr>
          <p:spPr>
            <a:xfrm flipH="1">
              <a:off x="7067550" y="1915588"/>
              <a:ext cx="3302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nvGrpSpPr>
            <p:cNvPr id="283" name="図形グループ 282"/>
            <p:cNvGrpSpPr/>
            <p:nvPr/>
          </p:nvGrpSpPr>
          <p:grpSpPr>
            <a:xfrm>
              <a:off x="5549900" y="4216711"/>
              <a:ext cx="2197100" cy="1422400"/>
              <a:chOff x="1397000" y="2749550"/>
              <a:chExt cx="2197100" cy="1422400"/>
            </a:xfrm>
          </p:grpSpPr>
          <p:sp>
            <p:nvSpPr>
              <p:cNvPr id="284" name="円/楕円 283"/>
              <p:cNvSpPr/>
              <p:nvPr/>
            </p:nvSpPr>
            <p:spPr>
              <a:xfrm>
                <a:off x="1397000" y="2749550"/>
                <a:ext cx="2197100" cy="1422400"/>
              </a:xfrm>
              <a:prstGeom prst="ellipse">
                <a:avLst/>
              </a:prstGeom>
              <a:solidFill>
                <a:srgbClr val="FF6666">
                  <a:alpha val="40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5" name="正方形/長方形 284"/>
              <p:cNvSpPr/>
              <p:nvPr/>
            </p:nvSpPr>
            <p:spPr>
              <a:xfrm>
                <a:off x="14414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6" name="正方形/長方形 285"/>
              <p:cNvSpPr/>
              <p:nvPr/>
            </p:nvSpPr>
            <p:spPr>
              <a:xfrm>
                <a:off x="2051050" y="28321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7" name="正方形/長方形 286"/>
              <p:cNvSpPr/>
              <p:nvPr/>
            </p:nvSpPr>
            <p:spPr>
              <a:xfrm>
                <a:off x="2051050" y="38227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8" name="正方形/長方形 287"/>
              <p:cNvSpPr/>
              <p:nvPr/>
            </p:nvSpPr>
            <p:spPr>
              <a:xfrm>
                <a:off x="2622550" y="28321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9" name="正方形/長方形 288"/>
              <p:cNvSpPr/>
              <p:nvPr/>
            </p:nvSpPr>
            <p:spPr>
              <a:xfrm>
                <a:off x="2622550" y="38227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0" name="正方形/長方形 289"/>
              <p:cNvSpPr/>
              <p:nvPr/>
            </p:nvSpPr>
            <p:spPr>
              <a:xfrm>
                <a:off x="32448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1" name="正方形/長方形 290"/>
              <p:cNvSpPr/>
              <p:nvPr/>
            </p:nvSpPr>
            <p:spPr>
              <a:xfrm>
                <a:off x="20510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2" name="正方形/長方形 291"/>
              <p:cNvSpPr/>
              <p:nvPr/>
            </p:nvSpPr>
            <p:spPr>
              <a:xfrm>
                <a:off x="2622550" y="3327400"/>
                <a:ext cx="292100" cy="2413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93" name="直線コネクタ 292"/>
              <p:cNvCxnSpPr>
                <a:stCxn id="286" idx="1"/>
                <a:endCxn id="285" idx="3"/>
              </p:cNvCxnSpPr>
              <p:nvPr/>
            </p:nvCxnSpPr>
            <p:spPr>
              <a:xfrm flipH="1">
                <a:off x="1733550" y="295275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4" name="直線コネクタ 293"/>
              <p:cNvCxnSpPr>
                <a:stCxn id="287" idx="1"/>
                <a:endCxn id="285" idx="3"/>
              </p:cNvCxnSpPr>
              <p:nvPr/>
            </p:nvCxnSpPr>
            <p:spPr>
              <a:xfrm flipH="1" flipV="1">
                <a:off x="1733550" y="3448050"/>
                <a:ext cx="3175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5" name="直線コネクタ 294"/>
              <p:cNvCxnSpPr>
                <a:stCxn id="291" idx="1"/>
                <a:endCxn id="285" idx="3"/>
              </p:cNvCxnSpPr>
              <p:nvPr/>
            </p:nvCxnSpPr>
            <p:spPr>
              <a:xfrm flipH="1">
                <a:off x="1733550" y="3448050"/>
                <a:ext cx="3175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6" name="直線コネクタ 295"/>
              <p:cNvCxnSpPr>
                <a:stCxn id="286" idx="3"/>
                <a:endCxn id="288" idx="1"/>
              </p:cNvCxnSpPr>
              <p:nvPr/>
            </p:nvCxnSpPr>
            <p:spPr>
              <a:xfrm>
                <a:off x="2343150" y="29527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7" name="直線コネクタ 296"/>
              <p:cNvCxnSpPr>
                <a:stCxn id="291" idx="3"/>
                <a:endCxn id="292" idx="1"/>
              </p:cNvCxnSpPr>
              <p:nvPr/>
            </p:nvCxnSpPr>
            <p:spPr>
              <a:xfrm>
                <a:off x="2343150" y="34480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8" name="直線コネクタ 297"/>
              <p:cNvCxnSpPr>
                <a:stCxn id="287" idx="3"/>
                <a:endCxn id="289" idx="1"/>
              </p:cNvCxnSpPr>
              <p:nvPr/>
            </p:nvCxnSpPr>
            <p:spPr>
              <a:xfrm>
                <a:off x="2343150" y="3943350"/>
                <a:ext cx="2794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9" name="直線コネクタ 298"/>
              <p:cNvCxnSpPr>
                <a:stCxn id="288" idx="3"/>
                <a:endCxn id="290" idx="1"/>
              </p:cNvCxnSpPr>
              <p:nvPr/>
            </p:nvCxnSpPr>
            <p:spPr>
              <a:xfrm>
                <a:off x="2914650" y="295275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0" name="直線コネクタ 299"/>
              <p:cNvCxnSpPr>
                <a:stCxn id="290" idx="1"/>
                <a:endCxn id="289" idx="3"/>
              </p:cNvCxnSpPr>
              <p:nvPr/>
            </p:nvCxnSpPr>
            <p:spPr>
              <a:xfrm flipH="1">
                <a:off x="2914650" y="3448050"/>
                <a:ext cx="330200" cy="4953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1" name="直線コネクタ 300"/>
              <p:cNvCxnSpPr>
                <a:stCxn id="290" idx="1"/>
                <a:endCxn id="292" idx="3"/>
              </p:cNvCxnSpPr>
              <p:nvPr/>
            </p:nvCxnSpPr>
            <p:spPr>
              <a:xfrm flipH="1">
                <a:off x="2914650" y="3448050"/>
                <a:ext cx="33020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grpSp>
          <p:nvGrpSpPr>
            <p:cNvPr id="302" name="図形グループ 301"/>
            <p:cNvGrpSpPr/>
            <p:nvPr/>
          </p:nvGrpSpPr>
          <p:grpSpPr>
            <a:xfrm>
              <a:off x="4857991" y="4229411"/>
              <a:ext cx="494818" cy="531668"/>
              <a:chOff x="2667295" y="1059799"/>
              <a:chExt cx="681672" cy="722281"/>
            </a:xfrm>
          </p:grpSpPr>
          <p:sp>
            <p:nvSpPr>
              <p:cNvPr id="303" name="角丸四角形 302"/>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304" name="図 303"/>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sp>
          <p:nvSpPr>
            <p:cNvPr id="48" name="上矢印 47"/>
            <p:cNvSpPr/>
            <p:nvPr/>
          </p:nvSpPr>
          <p:spPr>
            <a:xfrm>
              <a:off x="5886450" y="3867150"/>
              <a:ext cx="1504950" cy="343055"/>
            </a:xfrm>
            <a:prstGeom prst="upArrow">
              <a:avLst>
                <a:gd name="adj1" fmla="val 68333"/>
                <a:gd name="adj2" fmla="val 50000"/>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仮想化</a:t>
              </a:r>
            </a:p>
          </p:txBody>
        </p:sp>
        <p:sp>
          <p:nvSpPr>
            <p:cNvPr id="311" name="ホームベース 310"/>
            <p:cNvSpPr/>
            <p:nvPr/>
          </p:nvSpPr>
          <p:spPr>
            <a:xfrm flipH="1">
              <a:off x="7734300" y="1651000"/>
              <a:ext cx="882650" cy="514350"/>
            </a:xfrm>
            <a:prstGeom prst="homePlate">
              <a:avLst>
                <a:gd name="adj" fmla="val 26543"/>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仮想</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ネットワーク</a:t>
              </a:r>
              <a:endParaRPr kumimoji="1" lang="en-US" altLang="ja-JP" sz="800" dirty="0">
                <a:solidFill>
                  <a:srgbClr val="FFFFFF"/>
                </a:solidFill>
                <a:latin typeface="ＭＳ Ｐゴシック"/>
                <a:ea typeface="ＭＳ Ｐゴシック"/>
                <a:cs typeface="ＭＳ Ｐゴシック"/>
              </a:endParaRPr>
            </a:p>
            <a:p>
              <a:pPr algn="ctr"/>
              <a:r>
                <a:rPr kumimoji="1" lang="en-US" altLang="ja-JP" sz="1200" dirty="0">
                  <a:solidFill>
                    <a:srgbClr val="FFFFFF"/>
                  </a:solidFill>
                  <a:latin typeface="ＭＳ Ｐゴシック"/>
                  <a:ea typeface="ＭＳ Ｐゴシック"/>
                  <a:cs typeface="ＭＳ Ｐゴシック"/>
                </a:rPr>
                <a:t>A</a:t>
              </a:r>
              <a:endParaRPr kumimoji="1" lang="ja-JP" altLang="en-US" sz="1200" dirty="0">
                <a:solidFill>
                  <a:srgbClr val="FFFFFF"/>
                </a:solidFill>
                <a:latin typeface="ＭＳ Ｐゴシック"/>
                <a:ea typeface="ＭＳ Ｐゴシック"/>
                <a:cs typeface="ＭＳ Ｐゴシック"/>
              </a:endParaRPr>
            </a:p>
          </p:txBody>
        </p:sp>
        <p:sp>
          <p:nvSpPr>
            <p:cNvPr id="312" name="ホームベース 311"/>
            <p:cNvSpPr/>
            <p:nvPr/>
          </p:nvSpPr>
          <p:spPr>
            <a:xfrm flipH="1">
              <a:off x="7734300" y="2314575"/>
              <a:ext cx="882650" cy="514350"/>
            </a:xfrm>
            <a:prstGeom prst="homePlate">
              <a:avLst>
                <a:gd name="adj" fmla="val 26543"/>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仮想</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ネットワーク</a:t>
              </a:r>
              <a:endParaRPr kumimoji="1" lang="en-US" altLang="ja-JP" sz="800" dirty="0">
                <a:solidFill>
                  <a:srgbClr val="FFFFFF"/>
                </a:solidFill>
                <a:latin typeface="ＭＳ Ｐゴシック"/>
                <a:ea typeface="ＭＳ Ｐゴシック"/>
                <a:cs typeface="ＭＳ Ｐゴシック"/>
              </a:endParaRPr>
            </a:p>
            <a:p>
              <a:pPr algn="ctr"/>
              <a:r>
                <a:rPr kumimoji="1" lang="en-US" altLang="ja-JP" sz="1200" dirty="0">
                  <a:solidFill>
                    <a:srgbClr val="FFFFFF"/>
                  </a:solidFill>
                  <a:latin typeface="ＭＳ Ｐゴシック"/>
                  <a:ea typeface="ＭＳ Ｐゴシック"/>
                  <a:cs typeface="ＭＳ Ｐゴシック"/>
                </a:rPr>
                <a:t>B</a:t>
              </a:r>
              <a:endParaRPr kumimoji="1" lang="ja-JP" altLang="en-US" sz="1200" dirty="0">
                <a:solidFill>
                  <a:srgbClr val="FFFFFF"/>
                </a:solidFill>
                <a:latin typeface="ＭＳ Ｐゴシック"/>
                <a:ea typeface="ＭＳ Ｐゴシック"/>
                <a:cs typeface="ＭＳ Ｐゴシック"/>
              </a:endParaRPr>
            </a:p>
          </p:txBody>
        </p:sp>
        <p:sp>
          <p:nvSpPr>
            <p:cNvPr id="313" name="ホームベース 312"/>
            <p:cNvSpPr/>
            <p:nvPr/>
          </p:nvSpPr>
          <p:spPr>
            <a:xfrm flipH="1">
              <a:off x="7747000" y="2979522"/>
              <a:ext cx="882650" cy="514350"/>
            </a:xfrm>
            <a:prstGeom prst="homePlate">
              <a:avLst>
                <a:gd name="adj" fmla="val 26543"/>
              </a:avLst>
            </a:prstGeom>
            <a:solidFill>
              <a:srgbClr val="CC99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仮想</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ネットワーク</a:t>
              </a:r>
              <a:endParaRPr kumimoji="1" lang="en-US" altLang="ja-JP" sz="800" dirty="0">
                <a:solidFill>
                  <a:srgbClr val="FFFFFF"/>
                </a:solidFill>
                <a:latin typeface="ＭＳ Ｐゴシック"/>
                <a:ea typeface="ＭＳ Ｐゴシック"/>
                <a:cs typeface="ＭＳ Ｐゴシック"/>
              </a:endParaRPr>
            </a:p>
            <a:p>
              <a:pPr algn="ctr"/>
              <a:r>
                <a:rPr kumimoji="1" lang="en-US" altLang="ja-JP" sz="1200" dirty="0">
                  <a:solidFill>
                    <a:srgbClr val="FFFFFF"/>
                  </a:solidFill>
                  <a:latin typeface="ＭＳ Ｐゴシック"/>
                  <a:ea typeface="ＭＳ Ｐゴシック"/>
                  <a:cs typeface="ＭＳ Ｐゴシック"/>
                </a:rPr>
                <a:t>C</a:t>
              </a:r>
              <a:endParaRPr kumimoji="1" lang="ja-JP" altLang="en-US" sz="1200" dirty="0">
                <a:solidFill>
                  <a:srgbClr val="FFFFFF"/>
                </a:solidFill>
                <a:latin typeface="ＭＳ Ｐゴシック"/>
                <a:ea typeface="ＭＳ Ｐゴシック"/>
                <a:cs typeface="ＭＳ Ｐゴシック"/>
              </a:endParaRPr>
            </a:p>
          </p:txBody>
        </p:sp>
        <p:sp>
          <p:nvSpPr>
            <p:cNvPr id="314" name="ホームベース 313"/>
            <p:cNvSpPr/>
            <p:nvPr/>
          </p:nvSpPr>
          <p:spPr>
            <a:xfrm flipH="1">
              <a:off x="7759700" y="4658036"/>
              <a:ext cx="882650" cy="514350"/>
            </a:xfrm>
            <a:prstGeom prst="homePlate">
              <a:avLst>
                <a:gd name="adj" fmla="val 26543"/>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物理</a:t>
              </a:r>
              <a:endParaRPr kumimoji="1" lang="en-US" altLang="ja-JP" sz="12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ネットワーク</a:t>
              </a:r>
              <a:endParaRPr kumimoji="1" lang="en-US" altLang="ja-JP" sz="800" dirty="0">
                <a:solidFill>
                  <a:srgbClr val="FFFFFF"/>
                </a:solidFill>
                <a:latin typeface="ＭＳ Ｐゴシック"/>
                <a:ea typeface="ＭＳ Ｐゴシック"/>
                <a:cs typeface="ＭＳ Ｐゴシック"/>
              </a:endParaRPr>
            </a:p>
          </p:txBody>
        </p:sp>
        <p:sp>
          <p:nvSpPr>
            <p:cNvPr id="62" name="右矢印 61"/>
            <p:cNvSpPr/>
            <p:nvPr/>
          </p:nvSpPr>
          <p:spPr>
            <a:xfrm>
              <a:off x="5403850" y="4305611"/>
              <a:ext cx="577850" cy="352425"/>
            </a:xfrm>
            <a:prstGeom prst="rightArrow">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3" name="テキスト ボックス 62"/>
            <p:cNvSpPr txBox="1"/>
            <p:nvPr/>
          </p:nvSpPr>
          <p:spPr>
            <a:xfrm>
              <a:off x="4666818" y="4742340"/>
              <a:ext cx="800219" cy="276999"/>
            </a:xfrm>
            <a:prstGeom prst="rect">
              <a:avLst/>
            </a:prstGeom>
            <a:noFill/>
          </p:spPr>
          <p:txBody>
            <a:bodyPr wrap="none" rtlCol="0">
              <a:spAutoFit/>
            </a:bodyPr>
            <a:lstStyle/>
            <a:p>
              <a:r>
                <a:rPr lang="ja-JP" altLang="en-US" sz="1200" dirty="0"/>
                <a:t>集中</a:t>
              </a:r>
              <a:r>
                <a:rPr kumimoji="1" lang="ja-JP" altLang="en-US" sz="1200" dirty="0"/>
                <a:t>制御</a:t>
              </a:r>
            </a:p>
          </p:txBody>
        </p:sp>
        <p:sp>
          <p:nvSpPr>
            <p:cNvPr id="325" name="テキスト ボックス 324"/>
            <p:cNvSpPr txBox="1"/>
            <p:nvPr/>
          </p:nvSpPr>
          <p:spPr>
            <a:xfrm>
              <a:off x="4811189" y="820240"/>
              <a:ext cx="3661836" cy="369332"/>
            </a:xfrm>
            <a:prstGeom prst="rect">
              <a:avLst/>
            </a:prstGeom>
            <a:noFill/>
          </p:spPr>
          <p:txBody>
            <a:bodyPr wrap="none" rtlCol="0">
              <a:spAutoFit/>
            </a:bodyPr>
            <a:lstStyle/>
            <a:p>
              <a:pPr algn="ctr"/>
              <a:r>
                <a:rPr kumimoji="1" lang="en-US" altLang="ja-JP" dirty="0">
                  <a:solidFill>
                    <a:srgbClr val="0000FF"/>
                  </a:solidFill>
                </a:rPr>
                <a:t>SDN</a:t>
              </a:r>
              <a:r>
                <a:rPr kumimoji="1" lang="ja-JP" altLang="en-US" dirty="0">
                  <a:solidFill>
                    <a:srgbClr val="0000FF"/>
                  </a:solidFill>
                </a:rPr>
                <a:t>（</a:t>
              </a:r>
              <a:r>
                <a:rPr kumimoji="1" lang="en-US" altLang="ja-JP" dirty="0">
                  <a:solidFill>
                    <a:srgbClr val="0000FF"/>
                  </a:solidFill>
                </a:rPr>
                <a:t>Software Defined Networking</a:t>
              </a:r>
              <a:r>
                <a:rPr kumimoji="1" lang="ja-JP" altLang="en-US" dirty="0">
                  <a:solidFill>
                    <a:srgbClr val="0000FF"/>
                  </a:solidFill>
                </a:rPr>
                <a:t>）</a:t>
              </a:r>
            </a:p>
          </p:txBody>
        </p:sp>
      </p:grpSp>
    </p:spTree>
    <p:extLst>
      <p:ext uri="{BB962C8B-B14F-4D97-AF65-F5344CB8AC3E}">
        <p14:creationId xmlns:p14="http://schemas.microsoft.com/office/powerpoint/2010/main" val="561213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01363" y="1350121"/>
            <a:ext cx="8554202" cy="3031636"/>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4" name="角丸四角形 3"/>
          <p:cNvSpPr/>
          <p:nvPr/>
        </p:nvSpPr>
        <p:spPr>
          <a:xfrm>
            <a:off x="414240" y="2404792"/>
            <a:ext cx="6859403" cy="1891047"/>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2" name="タイトル 1"/>
          <p:cNvSpPr>
            <a:spLocks noGrp="1"/>
          </p:cNvSpPr>
          <p:nvPr>
            <p:ph type="title"/>
          </p:nvPr>
        </p:nvSpPr>
        <p:spPr/>
        <p:txBody>
          <a:bodyPr/>
          <a:lstStyle/>
          <a:p>
            <a:r>
              <a:rPr kumimoji="1" lang="en-US" altLang="ja-JP" dirty="0"/>
              <a:t>SD-WAN</a:t>
            </a:r>
            <a:r>
              <a:rPr kumimoji="1" lang="ja-JP" altLang="en-US" dirty="0"/>
              <a:t>（</a:t>
            </a:r>
            <a:r>
              <a:rPr kumimoji="1" lang="en-US" altLang="ja-JP" dirty="0"/>
              <a:t>Software-Defined Wide Area Network</a:t>
            </a:r>
            <a:r>
              <a:rPr kumimoji="1" lang="ja-JP" altLang="en-US" dirty="0"/>
              <a:t>）</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102</a:t>
            </a:fld>
            <a:endParaRPr kumimoji="1" lang="ja-JP" altLang="en-US"/>
          </a:p>
        </p:txBody>
      </p:sp>
      <p:sp>
        <p:nvSpPr>
          <p:cNvPr id="6" name="角丸四角形 5"/>
          <p:cNvSpPr/>
          <p:nvPr/>
        </p:nvSpPr>
        <p:spPr>
          <a:xfrm>
            <a:off x="2233837" y="3045315"/>
            <a:ext cx="1546501" cy="1129192"/>
          </a:xfrm>
          <a:prstGeom prst="round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a:solidFill>
                  <a:srgbClr val="FFFFFF"/>
                </a:solidFill>
                <a:latin typeface="Meiryo" charset="-128"/>
                <a:ea typeface="Meiryo" charset="-128"/>
                <a:cs typeface="Meiryo" charset="-128"/>
              </a:rPr>
              <a:t>IP-VPN</a:t>
            </a:r>
            <a:endParaRPr kumimoji="1" lang="ja-JP" altLang="en-US" sz="1600" dirty="0">
              <a:solidFill>
                <a:srgbClr val="FFFFFF"/>
              </a:solidFill>
              <a:latin typeface="Meiryo" charset="-128"/>
              <a:ea typeface="Meiryo" charset="-128"/>
              <a:cs typeface="Meiryo" charset="-128"/>
            </a:endParaRPr>
          </a:p>
        </p:txBody>
      </p:sp>
      <p:sp>
        <p:nvSpPr>
          <p:cNvPr id="7" name="角丸四角形 6"/>
          <p:cNvSpPr/>
          <p:nvPr/>
        </p:nvSpPr>
        <p:spPr>
          <a:xfrm>
            <a:off x="3893872" y="3045315"/>
            <a:ext cx="1546501" cy="1129192"/>
          </a:xfrm>
          <a:prstGeom prst="round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Meiryo" charset="-128"/>
                <a:ea typeface="Meiryo" charset="-128"/>
                <a:cs typeface="Meiryo" charset="-128"/>
              </a:rPr>
              <a:t>インターネット</a:t>
            </a:r>
            <a:r>
              <a:rPr kumimoji="1" lang="en-US" altLang="ja-JP" sz="1050" dirty="0">
                <a:solidFill>
                  <a:srgbClr val="FFFFFF"/>
                </a:solidFill>
                <a:latin typeface="Meiryo" charset="-128"/>
                <a:ea typeface="Meiryo" charset="-128"/>
                <a:cs typeface="Meiryo" charset="-128"/>
              </a:rPr>
              <a:t>VPM</a:t>
            </a:r>
          </a:p>
          <a:p>
            <a:pPr algn="ctr"/>
            <a:r>
              <a:rPr lang="ja-JP" altLang="en-US" sz="1000" dirty="0">
                <a:solidFill>
                  <a:srgbClr val="FFFFFF"/>
                </a:solidFill>
                <a:latin typeface="Meiryo" charset="-128"/>
                <a:ea typeface="Meiryo" charset="-128"/>
                <a:cs typeface="Meiryo" charset="-128"/>
              </a:rPr>
              <a:t>（</a:t>
            </a:r>
            <a:r>
              <a:rPr lang="en-US" altLang="ja-JP" sz="1000" dirty="0">
                <a:solidFill>
                  <a:srgbClr val="FFFFFF"/>
                </a:solidFill>
                <a:latin typeface="Meiryo" charset="-128"/>
                <a:ea typeface="Meiryo" charset="-128"/>
                <a:cs typeface="Meiryo" charset="-128"/>
              </a:rPr>
              <a:t>IPsec VPN</a:t>
            </a:r>
            <a:r>
              <a:rPr lang="ja-JP" altLang="en-US" sz="1000" dirty="0">
                <a:solidFill>
                  <a:srgbClr val="FFFFFF"/>
                </a:solidFill>
                <a:latin typeface="Meiryo" charset="-128"/>
                <a:ea typeface="Meiryo" charset="-128"/>
                <a:cs typeface="Meiryo" charset="-128"/>
              </a:rPr>
              <a:t>）</a:t>
            </a:r>
            <a:endParaRPr kumimoji="1" lang="ja-JP" altLang="en-US" sz="1000" dirty="0">
              <a:solidFill>
                <a:srgbClr val="FFFFFF"/>
              </a:solidFill>
              <a:latin typeface="Meiryo" charset="-128"/>
              <a:ea typeface="Meiryo" charset="-128"/>
              <a:cs typeface="Meiryo" charset="-128"/>
            </a:endParaRPr>
          </a:p>
        </p:txBody>
      </p:sp>
      <p:sp>
        <p:nvSpPr>
          <p:cNvPr id="8" name="角丸四角形 7"/>
          <p:cNvSpPr/>
          <p:nvPr/>
        </p:nvSpPr>
        <p:spPr>
          <a:xfrm>
            <a:off x="5553907" y="3045315"/>
            <a:ext cx="1546501" cy="1129192"/>
          </a:xfrm>
          <a:prstGeom prst="round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a:solidFill>
                  <a:srgbClr val="FFFFFF"/>
                </a:solidFill>
                <a:latin typeface="Meiryo" charset="-128"/>
                <a:ea typeface="Meiryo" charset="-128"/>
                <a:cs typeface="Meiryo" charset="-128"/>
              </a:rPr>
              <a:t>4G LTE</a:t>
            </a:r>
            <a:endParaRPr kumimoji="1" lang="ja-JP" altLang="en-US" sz="1600" dirty="0">
              <a:solidFill>
                <a:srgbClr val="FFFFFF"/>
              </a:solidFill>
              <a:latin typeface="Meiryo" charset="-128"/>
              <a:ea typeface="Meiryo" charset="-128"/>
              <a:cs typeface="Meiryo" charset="-128"/>
            </a:endParaRPr>
          </a:p>
        </p:txBody>
      </p:sp>
      <p:sp>
        <p:nvSpPr>
          <p:cNvPr id="9" name="角丸四角形 8"/>
          <p:cNvSpPr/>
          <p:nvPr/>
        </p:nvSpPr>
        <p:spPr>
          <a:xfrm>
            <a:off x="573802" y="3045315"/>
            <a:ext cx="1546501" cy="1129192"/>
          </a:xfrm>
          <a:prstGeom prst="round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Meiryo" charset="-128"/>
                <a:ea typeface="Meiryo" charset="-128"/>
                <a:cs typeface="Meiryo" charset="-128"/>
              </a:rPr>
              <a:t>専用回線</a:t>
            </a:r>
          </a:p>
        </p:txBody>
      </p:sp>
      <p:sp>
        <p:nvSpPr>
          <p:cNvPr id="10" name="テキスト ボックス 9"/>
          <p:cNvSpPr txBox="1"/>
          <p:nvPr/>
        </p:nvSpPr>
        <p:spPr>
          <a:xfrm>
            <a:off x="640951" y="2582722"/>
            <a:ext cx="6278771" cy="369332"/>
          </a:xfrm>
          <a:prstGeom prst="rect">
            <a:avLst/>
          </a:prstGeom>
          <a:noFill/>
        </p:spPr>
        <p:txBody>
          <a:bodyPr wrap="none" rtlCol="0">
            <a:spAutoFit/>
          </a:bodyPr>
          <a:lstStyle/>
          <a:p>
            <a:pPr algn="ctr"/>
            <a:r>
              <a:rPr lang="ja-JP" altLang="ja-JP" dirty="0">
                <a:solidFill>
                  <a:schemeClr val="bg1"/>
                </a:solidFill>
                <a:latin typeface="Meiryo" charset="-128"/>
                <a:ea typeface="Meiryo" charset="-128"/>
                <a:cs typeface="Meiryo" charset="-128"/>
              </a:rPr>
              <a:t>ソフトウェアによって統合・一括管理</a:t>
            </a:r>
            <a:r>
              <a:rPr lang="ja-JP" altLang="en-US" dirty="0">
                <a:solidFill>
                  <a:schemeClr val="bg1"/>
                </a:solidFill>
                <a:latin typeface="Meiryo" charset="-128"/>
                <a:ea typeface="Meiryo" charset="-128"/>
                <a:cs typeface="Meiryo" charset="-128"/>
              </a:rPr>
              <a:t>された</a:t>
            </a:r>
            <a:r>
              <a:rPr lang="ja-JP" altLang="ja-JP" dirty="0">
                <a:solidFill>
                  <a:schemeClr val="bg1"/>
                </a:solidFill>
                <a:latin typeface="Meiryo" charset="-128"/>
                <a:ea typeface="Meiryo" charset="-128"/>
                <a:cs typeface="Meiryo" charset="-128"/>
              </a:rPr>
              <a:t>仮想的な</a:t>
            </a:r>
            <a:r>
              <a:rPr lang="en-US" altLang="ja-JP" dirty="0">
                <a:solidFill>
                  <a:schemeClr val="bg1"/>
                </a:solidFill>
                <a:latin typeface="Meiryo" charset="-128"/>
                <a:ea typeface="Meiryo" charset="-128"/>
                <a:cs typeface="Meiryo" charset="-128"/>
              </a:rPr>
              <a:t>WAN</a:t>
            </a:r>
            <a:endParaRPr kumimoji="1" lang="ja-JP" altLang="en-US" dirty="0">
              <a:solidFill>
                <a:schemeClr val="bg1"/>
              </a:solidFill>
              <a:latin typeface="Meiryo" charset="-128"/>
              <a:ea typeface="Meiryo" charset="-128"/>
              <a:cs typeface="Meiryo" charset="-128"/>
            </a:endParaRPr>
          </a:p>
        </p:txBody>
      </p:sp>
      <p:sp>
        <p:nvSpPr>
          <p:cNvPr id="11" name="テキスト ボックス 10"/>
          <p:cNvSpPr txBox="1"/>
          <p:nvPr/>
        </p:nvSpPr>
        <p:spPr>
          <a:xfrm>
            <a:off x="372123" y="1954683"/>
            <a:ext cx="7007046" cy="307777"/>
          </a:xfrm>
          <a:prstGeom prst="rect">
            <a:avLst/>
          </a:prstGeom>
          <a:noFill/>
        </p:spPr>
        <p:txBody>
          <a:bodyPr wrap="none" rtlCol="0">
            <a:spAutoFit/>
          </a:bodyPr>
          <a:lstStyle/>
          <a:p>
            <a:pPr algn="ctr"/>
            <a:r>
              <a:rPr lang="ja-JP" altLang="en-US" sz="1400" dirty="0">
                <a:solidFill>
                  <a:schemeClr val="bg1"/>
                </a:solidFill>
                <a:latin typeface="Meiryo" charset="-128"/>
                <a:ea typeface="Meiryo" charset="-128"/>
                <a:cs typeface="Meiryo" charset="-128"/>
              </a:rPr>
              <a:t>負荷分散、セキュリティ管理、アプリケーション</a:t>
            </a:r>
            <a:r>
              <a:rPr lang="ja-JP" altLang="en-US" sz="1400">
                <a:solidFill>
                  <a:schemeClr val="bg1"/>
                </a:solidFill>
                <a:latin typeface="Meiryo" charset="-128"/>
                <a:ea typeface="Meiryo" charset="-128"/>
                <a:cs typeface="Meiryo" charset="-128"/>
              </a:rPr>
              <a:t>によるネットワークの振り分けなど</a:t>
            </a:r>
            <a:endParaRPr kumimoji="1" lang="ja-JP" altLang="en-US" sz="1400" dirty="0">
              <a:solidFill>
                <a:schemeClr val="bg1"/>
              </a:solidFill>
              <a:latin typeface="Meiryo" charset="-128"/>
              <a:ea typeface="Meiryo" charset="-128"/>
              <a:cs typeface="Meiryo" charset="-128"/>
            </a:endParaRPr>
          </a:p>
        </p:txBody>
      </p:sp>
      <p:grpSp>
        <p:nvGrpSpPr>
          <p:cNvPr id="12" name="図形グループ 11"/>
          <p:cNvGrpSpPr/>
          <p:nvPr/>
        </p:nvGrpSpPr>
        <p:grpSpPr>
          <a:xfrm>
            <a:off x="7781605" y="3479768"/>
            <a:ext cx="742081" cy="778155"/>
            <a:chOff x="2667295" y="1059799"/>
            <a:chExt cx="681672" cy="722281"/>
          </a:xfrm>
        </p:grpSpPr>
        <p:sp>
          <p:nvSpPr>
            <p:cNvPr id="13" name="角丸四角形 12"/>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14" name="図 13"/>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15" name="図形グループ 14"/>
          <p:cNvGrpSpPr/>
          <p:nvPr/>
        </p:nvGrpSpPr>
        <p:grpSpPr>
          <a:xfrm>
            <a:off x="7985383" y="3845399"/>
            <a:ext cx="376883" cy="761814"/>
            <a:chOff x="1946324" y="4125162"/>
            <a:chExt cx="969964" cy="2007872"/>
          </a:xfrm>
        </p:grpSpPr>
        <p:sp>
          <p:nvSpPr>
            <p:cNvPr id="16" name="円/楕円 1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 name="フローチャート: 論理積ゲート 1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8" name="正方形/長方形 17"/>
          <p:cNvSpPr/>
          <p:nvPr/>
        </p:nvSpPr>
        <p:spPr>
          <a:xfrm>
            <a:off x="7549589" y="2404793"/>
            <a:ext cx="1172804" cy="817128"/>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一括管理</a:t>
            </a:r>
            <a:endParaRPr kumimoji="1" lang="en-US" altLang="ja-JP" sz="1400" dirty="0">
              <a:solidFill>
                <a:srgbClr val="FFFFFF"/>
              </a:solidFill>
              <a:latin typeface="Meiryo" charset="-128"/>
              <a:ea typeface="Meiryo" charset="-128"/>
              <a:cs typeface="Meiryo" charset="-128"/>
            </a:endParaRPr>
          </a:p>
          <a:p>
            <a:pPr marL="177800" indent="-87313">
              <a:buFont typeface="Wingdings" charset="2"/>
              <a:buChar char="Ø"/>
            </a:pPr>
            <a:r>
              <a:rPr kumimoji="1" lang="ja-JP" altLang="en-US" sz="600" dirty="0">
                <a:solidFill>
                  <a:srgbClr val="FFFFFF"/>
                </a:solidFill>
                <a:latin typeface="Meiryo" charset="-128"/>
                <a:ea typeface="Meiryo" charset="-128"/>
                <a:cs typeface="Meiryo" charset="-128"/>
              </a:rPr>
              <a:t>コントロール</a:t>
            </a:r>
            <a:endParaRPr kumimoji="1" lang="en-US" altLang="ja-JP" sz="600" dirty="0">
              <a:solidFill>
                <a:srgbClr val="FFFFFF"/>
              </a:solidFill>
              <a:latin typeface="Meiryo" charset="-128"/>
              <a:ea typeface="Meiryo" charset="-128"/>
              <a:cs typeface="Meiryo" charset="-128"/>
            </a:endParaRPr>
          </a:p>
          <a:p>
            <a:pPr marL="177800" indent="-87313">
              <a:buFont typeface="Wingdings" charset="2"/>
              <a:buChar char="Ø"/>
            </a:pPr>
            <a:r>
              <a:rPr lang="ja-JP" altLang="en-US" sz="600" dirty="0">
                <a:solidFill>
                  <a:srgbClr val="FFFFFF"/>
                </a:solidFill>
                <a:latin typeface="Meiryo" charset="-128"/>
                <a:ea typeface="Meiryo" charset="-128"/>
                <a:cs typeface="Meiryo" charset="-128"/>
              </a:rPr>
              <a:t>オーケストレーション</a:t>
            </a:r>
            <a:endParaRPr kumimoji="1" lang="en-US" altLang="ja-JP" sz="600" dirty="0">
              <a:solidFill>
                <a:srgbClr val="FFFFFF"/>
              </a:solidFill>
              <a:latin typeface="Meiryo" charset="-128"/>
              <a:ea typeface="Meiryo" charset="-128"/>
              <a:cs typeface="Meiryo" charset="-128"/>
            </a:endParaRPr>
          </a:p>
        </p:txBody>
      </p:sp>
      <p:sp>
        <p:nvSpPr>
          <p:cNvPr id="19" name="テキスト ボックス 18"/>
          <p:cNvSpPr txBox="1"/>
          <p:nvPr/>
        </p:nvSpPr>
        <p:spPr>
          <a:xfrm>
            <a:off x="2712966" y="1471788"/>
            <a:ext cx="3718070" cy="461665"/>
          </a:xfrm>
          <a:prstGeom prst="rect">
            <a:avLst/>
          </a:prstGeom>
          <a:noFill/>
        </p:spPr>
        <p:txBody>
          <a:bodyPr wrap="none" rtlCol="0">
            <a:spAutoFit/>
          </a:bodyPr>
          <a:lstStyle/>
          <a:p>
            <a:pPr algn="ctr"/>
            <a:r>
              <a:rPr lang="en-US" altLang="ja-JP" sz="2400" b="1" dirty="0">
                <a:solidFill>
                  <a:schemeClr val="bg1"/>
                </a:solidFill>
                <a:latin typeface="Meiryo" charset="-128"/>
                <a:ea typeface="Meiryo" charset="-128"/>
                <a:cs typeface="Meiryo" charset="-128"/>
              </a:rPr>
              <a:t>SD-WAN</a:t>
            </a:r>
            <a:r>
              <a:rPr lang="ja-JP" altLang="en-US" sz="2400" dirty="0">
                <a:solidFill>
                  <a:schemeClr val="bg1"/>
                </a:solidFill>
                <a:latin typeface="Meiryo" charset="-128"/>
                <a:ea typeface="Meiryo" charset="-128"/>
                <a:cs typeface="Meiryo" charset="-128"/>
              </a:rPr>
              <a:t>ソリューション</a:t>
            </a:r>
            <a:endParaRPr kumimoji="1" lang="ja-JP" altLang="en-US" sz="2400" dirty="0">
              <a:solidFill>
                <a:schemeClr val="bg1"/>
              </a:solidFill>
              <a:latin typeface="Meiryo" charset="-128"/>
              <a:ea typeface="Meiryo" charset="-128"/>
              <a:cs typeface="Meiryo" charset="-128"/>
            </a:endParaRPr>
          </a:p>
        </p:txBody>
      </p:sp>
      <p:sp>
        <p:nvSpPr>
          <p:cNvPr id="20" name="左矢印 19"/>
          <p:cNvSpPr/>
          <p:nvPr/>
        </p:nvSpPr>
        <p:spPr>
          <a:xfrm>
            <a:off x="7109610" y="2607770"/>
            <a:ext cx="514216" cy="411173"/>
          </a:xfrm>
          <a:prstGeom prst="lef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角丸四角形 20"/>
          <p:cNvSpPr/>
          <p:nvPr/>
        </p:nvSpPr>
        <p:spPr>
          <a:xfrm>
            <a:off x="414241" y="5412658"/>
            <a:ext cx="1034819" cy="49673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拠点</a:t>
            </a:r>
            <a:r>
              <a:rPr kumimoji="1" lang="en-US" altLang="ja-JP" sz="1200" dirty="0">
                <a:solidFill>
                  <a:srgbClr val="FFFFFF"/>
                </a:solidFill>
                <a:latin typeface="Meiryo" charset="-128"/>
                <a:ea typeface="Meiryo" charset="-128"/>
                <a:cs typeface="Meiryo" charset="-128"/>
              </a:rPr>
              <a:t>LAN</a:t>
            </a:r>
            <a:endParaRPr kumimoji="1" lang="ja-JP" altLang="en-US" sz="1200" dirty="0">
              <a:solidFill>
                <a:srgbClr val="FFFFFF"/>
              </a:solidFill>
              <a:latin typeface="Meiryo" charset="-128"/>
              <a:ea typeface="Meiryo" charset="-128"/>
              <a:cs typeface="Meiryo" charset="-128"/>
            </a:endParaRPr>
          </a:p>
        </p:txBody>
      </p:sp>
      <p:sp>
        <p:nvSpPr>
          <p:cNvPr id="22" name="角丸四角形 21"/>
          <p:cNvSpPr/>
          <p:nvPr/>
        </p:nvSpPr>
        <p:spPr>
          <a:xfrm>
            <a:off x="1584424" y="5412658"/>
            <a:ext cx="1034819" cy="49673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拠点</a:t>
            </a:r>
            <a:r>
              <a:rPr kumimoji="1" lang="en-US" altLang="ja-JP" sz="1200" dirty="0">
                <a:solidFill>
                  <a:srgbClr val="FFFFFF"/>
                </a:solidFill>
                <a:latin typeface="Meiryo" charset="-128"/>
                <a:ea typeface="Meiryo" charset="-128"/>
                <a:cs typeface="Meiryo" charset="-128"/>
              </a:rPr>
              <a:t>LAN</a:t>
            </a:r>
            <a:endParaRPr kumimoji="1" lang="ja-JP" altLang="en-US" sz="1200" dirty="0">
              <a:solidFill>
                <a:srgbClr val="FFFFFF"/>
              </a:solidFill>
              <a:latin typeface="Meiryo" charset="-128"/>
              <a:ea typeface="Meiryo" charset="-128"/>
              <a:cs typeface="Meiryo" charset="-128"/>
            </a:endParaRPr>
          </a:p>
        </p:txBody>
      </p:sp>
      <p:sp>
        <p:nvSpPr>
          <p:cNvPr id="23" name="角丸四角形 22"/>
          <p:cNvSpPr/>
          <p:nvPr/>
        </p:nvSpPr>
        <p:spPr>
          <a:xfrm>
            <a:off x="2745830" y="5412658"/>
            <a:ext cx="1034819" cy="49673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拠点</a:t>
            </a:r>
            <a:r>
              <a:rPr kumimoji="1" lang="en-US" altLang="ja-JP" sz="1200" dirty="0">
                <a:solidFill>
                  <a:srgbClr val="FFFFFF"/>
                </a:solidFill>
                <a:latin typeface="Meiryo" charset="-128"/>
                <a:ea typeface="Meiryo" charset="-128"/>
                <a:cs typeface="Meiryo" charset="-128"/>
              </a:rPr>
              <a:t>LAN</a:t>
            </a:r>
            <a:endParaRPr kumimoji="1" lang="ja-JP" altLang="en-US" sz="1200" dirty="0">
              <a:solidFill>
                <a:srgbClr val="FFFFFF"/>
              </a:solidFill>
              <a:latin typeface="Meiryo" charset="-128"/>
              <a:ea typeface="Meiryo" charset="-128"/>
              <a:cs typeface="Meiryo" charset="-128"/>
            </a:endParaRPr>
          </a:p>
        </p:txBody>
      </p:sp>
      <p:sp>
        <p:nvSpPr>
          <p:cNvPr id="25" name="角丸四角形 24"/>
          <p:cNvSpPr/>
          <p:nvPr/>
        </p:nvSpPr>
        <p:spPr>
          <a:xfrm>
            <a:off x="3916013" y="5412658"/>
            <a:ext cx="1034819" cy="49673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拠点</a:t>
            </a:r>
            <a:r>
              <a:rPr kumimoji="1" lang="en-US" altLang="ja-JP" sz="1200" dirty="0">
                <a:solidFill>
                  <a:srgbClr val="FFFFFF"/>
                </a:solidFill>
                <a:latin typeface="Meiryo" charset="-128"/>
                <a:ea typeface="Meiryo" charset="-128"/>
                <a:cs typeface="Meiryo" charset="-128"/>
              </a:rPr>
              <a:t>LAN</a:t>
            </a:r>
            <a:endParaRPr kumimoji="1" lang="ja-JP" altLang="en-US" sz="1200" dirty="0">
              <a:solidFill>
                <a:srgbClr val="FFFFFF"/>
              </a:solidFill>
              <a:latin typeface="Meiryo" charset="-128"/>
              <a:ea typeface="Meiryo" charset="-128"/>
              <a:cs typeface="Meiryo" charset="-128"/>
            </a:endParaRPr>
          </a:p>
        </p:txBody>
      </p:sp>
      <p:sp>
        <p:nvSpPr>
          <p:cNvPr id="26" name="角丸四角形 25"/>
          <p:cNvSpPr/>
          <p:nvPr/>
        </p:nvSpPr>
        <p:spPr>
          <a:xfrm>
            <a:off x="5077419" y="5412658"/>
            <a:ext cx="1034819" cy="49673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拠点</a:t>
            </a:r>
            <a:r>
              <a:rPr kumimoji="1" lang="en-US" altLang="ja-JP" sz="1200" dirty="0">
                <a:solidFill>
                  <a:srgbClr val="FFFFFF"/>
                </a:solidFill>
                <a:latin typeface="Meiryo" charset="-128"/>
                <a:ea typeface="Meiryo" charset="-128"/>
                <a:cs typeface="Meiryo" charset="-128"/>
              </a:rPr>
              <a:t>LAN</a:t>
            </a:r>
            <a:endParaRPr kumimoji="1" lang="ja-JP" altLang="en-US" sz="1200" dirty="0">
              <a:solidFill>
                <a:srgbClr val="FFFFFF"/>
              </a:solidFill>
              <a:latin typeface="Meiryo" charset="-128"/>
              <a:ea typeface="Meiryo" charset="-128"/>
              <a:cs typeface="Meiryo" charset="-128"/>
            </a:endParaRPr>
          </a:p>
        </p:txBody>
      </p:sp>
      <p:sp>
        <p:nvSpPr>
          <p:cNvPr id="27" name="角丸四角形 26"/>
          <p:cNvSpPr/>
          <p:nvPr/>
        </p:nvSpPr>
        <p:spPr>
          <a:xfrm>
            <a:off x="6238825" y="5412658"/>
            <a:ext cx="1034819" cy="49673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拠点</a:t>
            </a:r>
            <a:r>
              <a:rPr kumimoji="1" lang="en-US" altLang="ja-JP" sz="1200" dirty="0">
                <a:solidFill>
                  <a:srgbClr val="FFFFFF"/>
                </a:solidFill>
                <a:latin typeface="Meiryo" charset="-128"/>
                <a:ea typeface="Meiryo" charset="-128"/>
                <a:cs typeface="Meiryo" charset="-128"/>
              </a:rPr>
              <a:t>LAN</a:t>
            </a:r>
            <a:endParaRPr kumimoji="1" lang="ja-JP" altLang="en-US" sz="1200" dirty="0">
              <a:solidFill>
                <a:srgbClr val="FFFFFF"/>
              </a:solidFill>
              <a:latin typeface="Meiryo" charset="-128"/>
              <a:ea typeface="Meiryo" charset="-128"/>
              <a:cs typeface="Meiryo" charset="-128"/>
            </a:endParaRPr>
          </a:p>
        </p:txBody>
      </p:sp>
      <p:sp>
        <p:nvSpPr>
          <p:cNvPr id="30" name="正方形/長方形 29"/>
          <p:cNvSpPr/>
          <p:nvPr/>
        </p:nvSpPr>
        <p:spPr>
          <a:xfrm>
            <a:off x="631039" y="5259334"/>
            <a:ext cx="601222" cy="20382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 dirty="0">
                <a:solidFill>
                  <a:srgbClr val="FFFFFF"/>
                </a:solidFill>
                <a:latin typeface="Meiryo" charset="-128"/>
                <a:ea typeface="Meiryo" charset="-128"/>
                <a:cs typeface="Meiryo" charset="-128"/>
              </a:rPr>
              <a:t>エッジ端末</a:t>
            </a:r>
          </a:p>
        </p:txBody>
      </p:sp>
      <p:sp>
        <p:nvSpPr>
          <p:cNvPr id="32" name="正方形/長方形 31"/>
          <p:cNvSpPr/>
          <p:nvPr/>
        </p:nvSpPr>
        <p:spPr>
          <a:xfrm>
            <a:off x="1801222" y="5259334"/>
            <a:ext cx="601222" cy="20382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 dirty="0">
                <a:solidFill>
                  <a:srgbClr val="FFFFFF"/>
                </a:solidFill>
                <a:latin typeface="Meiryo" charset="-128"/>
                <a:ea typeface="Meiryo" charset="-128"/>
                <a:cs typeface="Meiryo" charset="-128"/>
              </a:rPr>
              <a:t>エッジ端末</a:t>
            </a:r>
          </a:p>
        </p:txBody>
      </p:sp>
      <p:sp>
        <p:nvSpPr>
          <p:cNvPr id="33" name="正方形/長方形 32"/>
          <p:cNvSpPr/>
          <p:nvPr/>
        </p:nvSpPr>
        <p:spPr>
          <a:xfrm>
            <a:off x="2967017" y="5259334"/>
            <a:ext cx="601222" cy="20382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 dirty="0">
                <a:solidFill>
                  <a:srgbClr val="FFFFFF"/>
                </a:solidFill>
                <a:latin typeface="Meiryo" charset="-128"/>
                <a:ea typeface="Meiryo" charset="-128"/>
                <a:cs typeface="Meiryo" charset="-128"/>
              </a:rPr>
              <a:t>エッジ端末</a:t>
            </a:r>
          </a:p>
        </p:txBody>
      </p:sp>
      <p:sp>
        <p:nvSpPr>
          <p:cNvPr id="34" name="正方形/長方形 33"/>
          <p:cNvSpPr/>
          <p:nvPr/>
        </p:nvSpPr>
        <p:spPr>
          <a:xfrm>
            <a:off x="4132811" y="5259334"/>
            <a:ext cx="601222" cy="20382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 dirty="0">
                <a:solidFill>
                  <a:srgbClr val="FFFFFF"/>
                </a:solidFill>
                <a:latin typeface="Meiryo" charset="-128"/>
                <a:ea typeface="Meiryo" charset="-128"/>
                <a:cs typeface="Meiryo" charset="-128"/>
              </a:rPr>
              <a:t>エッジ端末</a:t>
            </a:r>
          </a:p>
        </p:txBody>
      </p:sp>
      <p:sp>
        <p:nvSpPr>
          <p:cNvPr id="35" name="正方形/長方形 34"/>
          <p:cNvSpPr/>
          <p:nvPr/>
        </p:nvSpPr>
        <p:spPr>
          <a:xfrm>
            <a:off x="5299743" y="5259334"/>
            <a:ext cx="601222" cy="20382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 dirty="0">
                <a:solidFill>
                  <a:srgbClr val="FFFFFF"/>
                </a:solidFill>
                <a:latin typeface="Meiryo" charset="-128"/>
                <a:ea typeface="Meiryo" charset="-128"/>
                <a:cs typeface="Meiryo" charset="-128"/>
              </a:rPr>
              <a:t>エッジ端末</a:t>
            </a:r>
          </a:p>
        </p:txBody>
      </p:sp>
      <p:sp>
        <p:nvSpPr>
          <p:cNvPr id="36" name="正方形/長方形 35"/>
          <p:cNvSpPr/>
          <p:nvPr/>
        </p:nvSpPr>
        <p:spPr>
          <a:xfrm>
            <a:off x="6455623" y="5259334"/>
            <a:ext cx="601222" cy="20382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 dirty="0">
                <a:solidFill>
                  <a:srgbClr val="FFFFFF"/>
                </a:solidFill>
                <a:latin typeface="Meiryo" charset="-128"/>
                <a:ea typeface="Meiryo" charset="-128"/>
                <a:cs typeface="Meiryo" charset="-128"/>
              </a:rPr>
              <a:t>エッジ端末</a:t>
            </a:r>
          </a:p>
        </p:txBody>
      </p:sp>
      <p:cxnSp>
        <p:nvCxnSpPr>
          <p:cNvPr id="38" name="直線コネクタ 37"/>
          <p:cNvCxnSpPr>
            <a:stCxn id="4" idx="2"/>
            <a:endCxn id="30" idx="0"/>
          </p:cNvCxnSpPr>
          <p:nvPr/>
        </p:nvCxnSpPr>
        <p:spPr>
          <a:xfrm flipH="1">
            <a:off x="931650" y="4295839"/>
            <a:ext cx="2912292" cy="96349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直線コネクタ 38"/>
          <p:cNvCxnSpPr>
            <a:stCxn id="4" idx="2"/>
            <a:endCxn id="32" idx="0"/>
          </p:cNvCxnSpPr>
          <p:nvPr/>
        </p:nvCxnSpPr>
        <p:spPr>
          <a:xfrm flipH="1">
            <a:off x="2101833" y="4295839"/>
            <a:ext cx="1742109" cy="96349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a:stCxn id="4" idx="2"/>
            <a:endCxn id="33" idx="0"/>
          </p:cNvCxnSpPr>
          <p:nvPr/>
        </p:nvCxnSpPr>
        <p:spPr>
          <a:xfrm flipH="1">
            <a:off x="3267628" y="4295839"/>
            <a:ext cx="576314" cy="96349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直線コネクタ 44"/>
          <p:cNvCxnSpPr>
            <a:stCxn id="4" idx="2"/>
            <a:endCxn id="34" idx="0"/>
          </p:cNvCxnSpPr>
          <p:nvPr/>
        </p:nvCxnSpPr>
        <p:spPr>
          <a:xfrm>
            <a:off x="3843942" y="4295839"/>
            <a:ext cx="589480" cy="96349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直線コネクタ 48"/>
          <p:cNvCxnSpPr>
            <a:stCxn id="4" idx="2"/>
            <a:endCxn id="35" idx="0"/>
          </p:cNvCxnSpPr>
          <p:nvPr/>
        </p:nvCxnSpPr>
        <p:spPr>
          <a:xfrm>
            <a:off x="3843942" y="4295839"/>
            <a:ext cx="1756412" cy="96349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52" name="直線コネクタ 51"/>
          <p:cNvCxnSpPr>
            <a:stCxn id="4" idx="2"/>
            <a:endCxn id="36" idx="0"/>
          </p:cNvCxnSpPr>
          <p:nvPr/>
        </p:nvCxnSpPr>
        <p:spPr>
          <a:xfrm>
            <a:off x="3843942" y="4295839"/>
            <a:ext cx="2912292" cy="96349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55" name="左矢印 54"/>
          <p:cNvSpPr/>
          <p:nvPr/>
        </p:nvSpPr>
        <p:spPr>
          <a:xfrm rot="5400000">
            <a:off x="7899571" y="3135966"/>
            <a:ext cx="514216" cy="411173"/>
          </a:xfrm>
          <a:prstGeom prst="lef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 name="テキスト ボックス 55"/>
          <p:cNvSpPr txBox="1"/>
          <p:nvPr/>
        </p:nvSpPr>
        <p:spPr>
          <a:xfrm>
            <a:off x="7964615" y="3624391"/>
            <a:ext cx="420308" cy="276999"/>
          </a:xfrm>
          <a:prstGeom prst="rect">
            <a:avLst/>
          </a:prstGeom>
          <a:noFill/>
        </p:spPr>
        <p:txBody>
          <a:bodyPr wrap="none" rtlCol="0">
            <a:spAutoFit/>
          </a:bodyPr>
          <a:lstStyle/>
          <a:p>
            <a:r>
              <a:rPr kumimoji="1" lang="en-US" altLang="ja-JP" sz="1200"/>
              <a:t>GUI</a:t>
            </a:r>
            <a:endParaRPr kumimoji="1" lang="ja-JP" altLang="en-US" sz="1200" dirty="0"/>
          </a:p>
        </p:txBody>
      </p:sp>
    </p:spTree>
    <p:extLst>
      <p:ext uri="{BB962C8B-B14F-4D97-AF65-F5344CB8AC3E}">
        <p14:creationId xmlns:p14="http://schemas.microsoft.com/office/powerpoint/2010/main" val="13189914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角丸四角形 106"/>
          <p:cNvSpPr/>
          <p:nvPr/>
        </p:nvSpPr>
        <p:spPr>
          <a:xfrm>
            <a:off x="5226317" y="1781804"/>
            <a:ext cx="2930407" cy="4173091"/>
          </a:xfrm>
          <a:prstGeom prst="roundRect">
            <a:avLst>
              <a:gd name="adj" fmla="val 25882"/>
            </a:avLst>
          </a:prstGeom>
          <a:solidFill>
            <a:srgbClr val="00B0F0">
              <a:alpha val="50196"/>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8" name="正方形/長方形 107"/>
          <p:cNvSpPr/>
          <p:nvPr/>
        </p:nvSpPr>
        <p:spPr>
          <a:xfrm>
            <a:off x="5018872" y="2498511"/>
            <a:ext cx="3342610" cy="2227002"/>
          </a:xfrm>
          <a:prstGeom prst="rect">
            <a:avLst/>
          </a:prstGeom>
          <a:solidFill>
            <a:srgbClr val="7030A0">
              <a:alpha val="55294"/>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2800" dirty="0">
              <a:solidFill>
                <a:srgbClr val="FFFFFF"/>
              </a:solidFill>
              <a:latin typeface="Meiryo" charset="-128"/>
              <a:ea typeface="Meiryo" charset="-128"/>
              <a:cs typeface="Meiryo" charset="-128"/>
            </a:endParaRPr>
          </a:p>
          <a:p>
            <a:pPr algn="ctr"/>
            <a:endParaRPr kumimoji="1" lang="en-US" altLang="ja-JP" sz="2800" dirty="0" smtClean="0">
              <a:solidFill>
                <a:srgbClr val="FFFFFF"/>
              </a:solidFill>
              <a:latin typeface="Meiryo" charset="-128"/>
              <a:ea typeface="Meiryo" charset="-128"/>
              <a:cs typeface="Meiryo" charset="-128"/>
            </a:endParaRPr>
          </a:p>
          <a:p>
            <a:pPr algn="ctr"/>
            <a:endParaRPr kumimoji="1" lang="ja-JP" altLang="en-US" sz="2800" dirty="0">
              <a:solidFill>
                <a:srgbClr val="FFFFFF"/>
              </a:solidFill>
              <a:latin typeface="Meiryo" charset="-128"/>
              <a:ea typeface="Meiryo" charset="-128"/>
              <a:cs typeface="Meiryo" charset="-128"/>
            </a:endParaRPr>
          </a:p>
        </p:txBody>
      </p:sp>
      <p:sp>
        <p:nvSpPr>
          <p:cNvPr id="53" name="正方形/長方形 52"/>
          <p:cNvSpPr/>
          <p:nvPr/>
        </p:nvSpPr>
        <p:spPr>
          <a:xfrm>
            <a:off x="744741" y="4442727"/>
            <a:ext cx="3384376" cy="161379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2" name="テキスト ボックス 51"/>
          <p:cNvSpPr txBox="1"/>
          <p:nvPr/>
        </p:nvSpPr>
        <p:spPr>
          <a:xfrm>
            <a:off x="827584" y="5594855"/>
            <a:ext cx="3312368" cy="461665"/>
          </a:xfrm>
          <a:prstGeom prst="rect">
            <a:avLst/>
          </a:prstGeom>
          <a:noFill/>
        </p:spPr>
        <p:txBody>
          <a:bodyPr wrap="square" rtlCol="0">
            <a:spAutoFit/>
          </a:bodyPr>
          <a:lstStyle/>
          <a:p>
            <a:r>
              <a:rPr kumimoji="1" lang="ja-JP" altLang="en-US" sz="1200" dirty="0" smtClean="0">
                <a:solidFill>
                  <a:srgbClr val="0432FF"/>
                </a:solidFill>
                <a:latin typeface="Meiryo" charset="-128"/>
                <a:ea typeface="Meiryo" charset="-128"/>
                <a:cs typeface="Meiryo" charset="-128"/>
              </a:rPr>
              <a:t>通貨・代金決済・送金・本人証明・個人認証</a:t>
            </a:r>
            <a:endParaRPr kumimoji="1" lang="en-US" altLang="ja-JP" sz="1200" dirty="0" smtClean="0">
              <a:solidFill>
                <a:srgbClr val="0432FF"/>
              </a:solidFill>
              <a:latin typeface="Meiryo" charset="-128"/>
              <a:ea typeface="Meiryo" charset="-128"/>
              <a:cs typeface="Meiryo" charset="-128"/>
            </a:endParaRPr>
          </a:p>
          <a:p>
            <a:r>
              <a:rPr kumimoji="1" lang="ja-JP" altLang="en-US" sz="1200" dirty="0" smtClean="0">
                <a:solidFill>
                  <a:srgbClr val="0432FF"/>
                </a:solidFill>
                <a:latin typeface="Meiryo" charset="-128"/>
                <a:ea typeface="Meiryo" charset="-128"/>
                <a:cs typeface="Meiryo" charset="-128"/>
              </a:rPr>
              <a:t>不動産取引・株式取引など</a:t>
            </a:r>
            <a:endParaRPr kumimoji="1" lang="ja-JP" altLang="en-US" sz="1200" dirty="0">
              <a:solidFill>
                <a:srgbClr val="0432FF"/>
              </a:solidFill>
              <a:latin typeface="Meiryo" charset="-128"/>
              <a:ea typeface="Meiryo" charset="-128"/>
              <a:cs typeface="Meiryo" charset="-128"/>
            </a:endParaRPr>
          </a:p>
        </p:txBody>
      </p:sp>
      <p:sp>
        <p:nvSpPr>
          <p:cNvPr id="74" name="正方形/長方形 73"/>
          <p:cNvSpPr/>
          <p:nvPr/>
        </p:nvSpPr>
        <p:spPr>
          <a:xfrm>
            <a:off x="815490" y="4652456"/>
            <a:ext cx="3224690" cy="869306"/>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smtClean="0">
                <a:solidFill>
                  <a:srgbClr val="FFFFFF"/>
                </a:solidFill>
                <a:latin typeface="Meiryo" charset="-128"/>
                <a:ea typeface="Meiryo" charset="-128"/>
                <a:cs typeface="Meiryo" charset="-128"/>
              </a:rPr>
              <a:t>取　引</a:t>
            </a:r>
            <a:endParaRPr kumimoji="1" lang="en-US" altLang="ja-JP" sz="2000" dirty="0" smtClean="0">
              <a:solidFill>
                <a:srgbClr val="FFFFFF"/>
              </a:solidFill>
              <a:latin typeface="Meiryo" charset="-128"/>
              <a:ea typeface="Meiryo" charset="-128"/>
              <a:cs typeface="Meiryo" charset="-128"/>
            </a:endParaRPr>
          </a:p>
          <a:p>
            <a:pPr algn="ctr"/>
            <a:endParaRPr lang="en-US" altLang="ja-JP" sz="1200" dirty="0">
              <a:solidFill>
                <a:srgbClr val="FFFFFF"/>
              </a:solidFill>
              <a:latin typeface="Meiryo" charset="-128"/>
              <a:ea typeface="Meiryo" charset="-128"/>
              <a:cs typeface="Meiryo" charset="-128"/>
            </a:endParaRPr>
          </a:p>
          <a:p>
            <a:pPr algn="ctr"/>
            <a:endParaRPr kumimoji="1" lang="ja-JP" altLang="en-US" sz="1200" dirty="0">
              <a:solidFill>
                <a:srgbClr val="FFFFFF"/>
              </a:solidFill>
              <a:latin typeface="Meiryo" charset="-128"/>
              <a:ea typeface="Meiryo" charset="-128"/>
              <a:cs typeface="Meiryo" charset="-128"/>
            </a:endParaRPr>
          </a:p>
        </p:txBody>
      </p:sp>
      <p:sp>
        <p:nvSpPr>
          <p:cNvPr id="2" name="タイトル 1"/>
          <p:cNvSpPr>
            <a:spLocks noGrp="1"/>
          </p:cNvSpPr>
          <p:nvPr>
            <p:ph type="title"/>
          </p:nvPr>
        </p:nvSpPr>
        <p:spPr/>
        <p:txBody>
          <a:bodyPr/>
          <a:lstStyle/>
          <a:p>
            <a:r>
              <a:rPr kumimoji="1" lang="ja-JP" altLang="en-US" dirty="0" smtClean="0"/>
              <a:t>ブロックチェーン</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103</a:t>
            </a:fld>
            <a:endParaRPr kumimoji="1" lang="ja-JP" altLang="en-US"/>
          </a:p>
        </p:txBody>
      </p:sp>
      <p:sp>
        <p:nvSpPr>
          <p:cNvPr id="10" name="正方形/長方形 9"/>
          <p:cNvSpPr/>
          <p:nvPr/>
        </p:nvSpPr>
        <p:spPr>
          <a:xfrm>
            <a:off x="827584" y="1562407"/>
            <a:ext cx="3218691" cy="1512168"/>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solidFill>
                  <a:srgbClr val="FFFFFF"/>
                </a:solidFill>
                <a:latin typeface="Meiryo" charset="-128"/>
                <a:ea typeface="Meiryo" charset="-128"/>
                <a:cs typeface="Meiryo" charset="-128"/>
              </a:rPr>
              <a:t>信頼・</a:t>
            </a:r>
            <a:r>
              <a:rPr lang="ja-JP" altLang="en-US" dirty="0" smtClean="0">
                <a:solidFill>
                  <a:srgbClr val="FFFFFF"/>
                </a:solidFill>
                <a:latin typeface="Meiryo" charset="-128"/>
                <a:ea typeface="Meiryo" charset="-128"/>
                <a:cs typeface="Meiryo" charset="-128"/>
              </a:rPr>
              <a:t>権限を持つ</a:t>
            </a:r>
            <a:endParaRPr kumimoji="1" lang="en-US" altLang="ja-JP" dirty="0" smtClean="0">
              <a:solidFill>
                <a:srgbClr val="FFFFFF"/>
              </a:solidFill>
              <a:latin typeface="Meiryo" charset="-128"/>
              <a:ea typeface="Meiryo" charset="-128"/>
              <a:cs typeface="Meiryo" charset="-128"/>
            </a:endParaRPr>
          </a:p>
          <a:p>
            <a:pPr algn="ctr"/>
            <a:r>
              <a:rPr kumimoji="1" lang="ja-JP" altLang="en-US" sz="2800" dirty="0" smtClean="0">
                <a:solidFill>
                  <a:srgbClr val="FFFFFF"/>
                </a:solidFill>
                <a:latin typeface="Meiryo" charset="-128"/>
                <a:ea typeface="Meiryo" charset="-128"/>
                <a:cs typeface="Meiryo" charset="-128"/>
              </a:rPr>
              <a:t>機関</a:t>
            </a:r>
            <a:r>
              <a:rPr lang="ja-JP" altLang="en-US" sz="2800" dirty="0" smtClean="0">
                <a:solidFill>
                  <a:srgbClr val="FFFFFF"/>
                </a:solidFill>
                <a:latin typeface="Meiryo" charset="-128"/>
                <a:ea typeface="Meiryo" charset="-128"/>
                <a:cs typeface="Meiryo" charset="-128"/>
              </a:rPr>
              <a:t>や組織</a:t>
            </a:r>
            <a:endParaRPr lang="en-US" altLang="ja-JP" sz="2800" dirty="0" smtClean="0">
              <a:solidFill>
                <a:srgbClr val="FFFFFF"/>
              </a:solidFill>
              <a:latin typeface="Meiryo" charset="-128"/>
              <a:ea typeface="Meiryo" charset="-128"/>
              <a:cs typeface="Meiryo" charset="-128"/>
            </a:endParaRPr>
          </a:p>
          <a:p>
            <a:r>
              <a:rPr kumimoji="1" lang="ja-JP" altLang="en-US" sz="1000" dirty="0" smtClean="0">
                <a:solidFill>
                  <a:srgbClr val="FFFFFF"/>
                </a:solidFill>
                <a:latin typeface="Meiryo" charset="-128"/>
                <a:ea typeface="Meiryo" charset="-128"/>
                <a:cs typeface="Meiryo" charset="-128"/>
              </a:rPr>
              <a:t>政府・行政機関・中央銀行・銀行・信金</a:t>
            </a:r>
            <a:endParaRPr kumimoji="1" lang="en-US" altLang="ja-JP" sz="1000" dirty="0" smtClean="0">
              <a:solidFill>
                <a:srgbClr val="FFFFFF"/>
              </a:solidFill>
              <a:latin typeface="Meiryo" charset="-128"/>
              <a:ea typeface="Meiryo" charset="-128"/>
              <a:cs typeface="Meiryo" charset="-128"/>
            </a:endParaRPr>
          </a:p>
          <a:p>
            <a:r>
              <a:rPr kumimoji="1" lang="ja-JP" altLang="en-US" sz="1000" dirty="0" smtClean="0">
                <a:solidFill>
                  <a:srgbClr val="FFFFFF"/>
                </a:solidFill>
                <a:latin typeface="Meiryo" charset="-128"/>
                <a:ea typeface="Meiryo" charset="-128"/>
                <a:cs typeface="Meiryo" charset="-128"/>
              </a:rPr>
              <a:t>認証機関・カード会社・債券取引所など</a:t>
            </a:r>
            <a:endParaRPr kumimoji="1" lang="en-US" altLang="ja-JP" sz="1000" dirty="0" smtClean="0">
              <a:solidFill>
                <a:srgbClr val="FFFFFF"/>
              </a:solidFill>
              <a:latin typeface="Meiryo" charset="-128"/>
              <a:ea typeface="Meiryo" charset="-128"/>
              <a:cs typeface="Meiryo" charset="-128"/>
            </a:endParaRPr>
          </a:p>
          <a:p>
            <a:endParaRPr kumimoji="1" lang="en-US" altLang="ja-JP" sz="1200" dirty="0" smtClean="0">
              <a:solidFill>
                <a:srgbClr val="FFFFFF"/>
              </a:solidFill>
              <a:latin typeface="Meiryo" charset="-128"/>
              <a:ea typeface="Meiryo" charset="-128"/>
              <a:cs typeface="Meiryo" charset="-128"/>
            </a:endParaRPr>
          </a:p>
        </p:txBody>
      </p:sp>
      <p:sp>
        <p:nvSpPr>
          <p:cNvPr id="11" name="正方形/長方形 10"/>
          <p:cNvSpPr/>
          <p:nvPr/>
        </p:nvSpPr>
        <p:spPr>
          <a:xfrm>
            <a:off x="1062731" y="5079901"/>
            <a:ext cx="612068"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smtClean="0">
                <a:solidFill>
                  <a:srgbClr val="FFFFFF"/>
                </a:solidFill>
                <a:latin typeface="Meiryo" charset="-128"/>
                <a:ea typeface="Meiryo" charset="-128"/>
                <a:cs typeface="Meiryo" charset="-128"/>
              </a:rPr>
              <a:t>正当性</a:t>
            </a:r>
            <a:endParaRPr kumimoji="1" lang="ja-JP" altLang="en-US" sz="1000" dirty="0">
              <a:solidFill>
                <a:srgbClr val="FFFFFF"/>
              </a:solidFill>
              <a:latin typeface="Meiryo" charset="-128"/>
              <a:ea typeface="Meiryo" charset="-128"/>
              <a:cs typeface="Meiryo" charset="-128"/>
            </a:endParaRPr>
          </a:p>
        </p:txBody>
      </p:sp>
      <p:sp>
        <p:nvSpPr>
          <p:cNvPr id="12" name="正方形/長方形 11"/>
          <p:cNvSpPr/>
          <p:nvPr/>
        </p:nvSpPr>
        <p:spPr>
          <a:xfrm>
            <a:off x="1775713" y="5079901"/>
            <a:ext cx="612068"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評価</a:t>
            </a:r>
            <a:endParaRPr kumimoji="1" lang="ja-JP" altLang="en-US" sz="1200" dirty="0">
              <a:solidFill>
                <a:srgbClr val="FFFFFF"/>
              </a:solidFill>
              <a:latin typeface="Meiryo" charset="-128"/>
              <a:ea typeface="Meiryo" charset="-128"/>
              <a:cs typeface="Meiryo" charset="-128"/>
            </a:endParaRPr>
          </a:p>
        </p:txBody>
      </p:sp>
      <p:sp>
        <p:nvSpPr>
          <p:cNvPr id="13" name="正方形/長方形 12"/>
          <p:cNvSpPr/>
          <p:nvPr/>
        </p:nvSpPr>
        <p:spPr>
          <a:xfrm>
            <a:off x="2483768" y="5071651"/>
            <a:ext cx="612068"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信用</a:t>
            </a:r>
            <a:endParaRPr kumimoji="1" lang="ja-JP" altLang="en-US" sz="1200" dirty="0">
              <a:solidFill>
                <a:srgbClr val="FFFFFF"/>
              </a:solidFill>
              <a:latin typeface="Meiryo" charset="-128"/>
              <a:ea typeface="Meiryo" charset="-128"/>
              <a:cs typeface="Meiryo" charset="-128"/>
            </a:endParaRPr>
          </a:p>
        </p:txBody>
      </p:sp>
      <p:sp>
        <p:nvSpPr>
          <p:cNvPr id="14" name="正方形/長方形 13"/>
          <p:cNvSpPr/>
          <p:nvPr/>
        </p:nvSpPr>
        <p:spPr>
          <a:xfrm>
            <a:off x="3191823" y="5069603"/>
            <a:ext cx="612068"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価値</a:t>
            </a:r>
            <a:endParaRPr kumimoji="1" lang="ja-JP" altLang="en-US" sz="1200" dirty="0">
              <a:solidFill>
                <a:srgbClr val="FFFFFF"/>
              </a:solidFill>
              <a:latin typeface="Meiryo" charset="-128"/>
              <a:ea typeface="Meiryo" charset="-128"/>
              <a:cs typeface="Meiryo" charset="-128"/>
            </a:endParaRPr>
          </a:p>
        </p:txBody>
      </p:sp>
      <p:sp>
        <p:nvSpPr>
          <p:cNvPr id="31" name="正方形/長方形 30"/>
          <p:cNvSpPr/>
          <p:nvPr/>
        </p:nvSpPr>
        <p:spPr>
          <a:xfrm>
            <a:off x="5076056" y="1562407"/>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正方形/長方形 31"/>
          <p:cNvSpPr/>
          <p:nvPr/>
        </p:nvSpPr>
        <p:spPr>
          <a:xfrm>
            <a:off x="5741596" y="1556792"/>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正方形/長方形 32"/>
          <p:cNvSpPr/>
          <p:nvPr/>
        </p:nvSpPr>
        <p:spPr>
          <a:xfrm>
            <a:off x="6413540" y="1556792"/>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 name="正方形/長方形 33"/>
          <p:cNvSpPr/>
          <p:nvPr/>
        </p:nvSpPr>
        <p:spPr>
          <a:xfrm>
            <a:off x="7079080" y="1556792"/>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 name="正方形/長方形 34"/>
          <p:cNvSpPr/>
          <p:nvPr/>
        </p:nvSpPr>
        <p:spPr>
          <a:xfrm>
            <a:off x="7776356" y="1556792"/>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円柱 35"/>
          <p:cNvSpPr/>
          <p:nvPr/>
        </p:nvSpPr>
        <p:spPr>
          <a:xfrm>
            <a:off x="5241992" y="1678079"/>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sp>
        <p:nvSpPr>
          <p:cNvPr id="37" name="円柱 36"/>
          <p:cNvSpPr/>
          <p:nvPr/>
        </p:nvSpPr>
        <p:spPr>
          <a:xfrm>
            <a:off x="3315850" y="2346363"/>
            <a:ext cx="824102" cy="872228"/>
          </a:xfrm>
          <a:prstGeom prst="can">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smtClean="0">
                <a:solidFill>
                  <a:srgbClr val="FFFFFF"/>
                </a:solidFill>
                <a:latin typeface="Meiryo" charset="-128"/>
                <a:ea typeface="Meiryo" charset="-128"/>
                <a:cs typeface="Meiryo" charset="-128"/>
              </a:rPr>
              <a:t>台帳</a:t>
            </a:r>
            <a:endParaRPr kumimoji="1" lang="ja-JP" altLang="en-US" sz="1600" dirty="0">
              <a:solidFill>
                <a:srgbClr val="FFFFFF"/>
              </a:solidFill>
              <a:latin typeface="Meiryo" charset="-128"/>
              <a:ea typeface="Meiryo" charset="-128"/>
              <a:cs typeface="Meiryo" charset="-128"/>
            </a:endParaRPr>
          </a:p>
        </p:txBody>
      </p:sp>
      <p:sp>
        <p:nvSpPr>
          <p:cNvPr id="38" name="円柱 37"/>
          <p:cNvSpPr/>
          <p:nvPr/>
        </p:nvSpPr>
        <p:spPr>
          <a:xfrm>
            <a:off x="5923136" y="1678079"/>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sp>
        <p:nvSpPr>
          <p:cNvPr id="39" name="円柱 38"/>
          <p:cNvSpPr/>
          <p:nvPr/>
        </p:nvSpPr>
        <p:spPr>
          <a:xfrm>
            <a:off x="6580615" y="1678079"/>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sp>
        <p:nvSpPr>
          <p:cNvPr id="40" name="円柱 39"/>
          <p:cNvSpPr/>
          <p:nvPr/>
        </p:nvSpPr>
        <p:spPr>
          <a:xfrm>
            <a:off x="7261759" y="1678079"/>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sp>
        <p:nvSpPr>
          <p:cNvPr id="41" name="円柱 40"/>
          <p:cNvSpPr/>
          <p:nvPr/>
        </p:nvSpPr>
        <p:spPr>
          <a:xfrm>
            <a:off x="7939359" y="1678079"/>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sp>
        <p:nvSpPr>
          <p:cNvPr id="42" name="正方形/長方形 41"/>
          <p:cNvSpPr/>
          <p:nvPr/>
        </p:nvSpPr>
        <p:spPr>
          <a:xfrm>
            <a:off x="5076056" y="5553014"/>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3" name="正方形/長方形 42"/>
          <p:cNvSpPr/>
          <p:nvPr/>
        </p:nvSpPr>
        <p:spPr>
          <a:xfrm>
            <a:off x="5741596" y="5547399"/>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 name="正方形/長方形 43"/>
          <p:cNvSpPr/>
          <p:nvPr/>
        </p:nvSpPr>
        <p:spPr>
          <a:xfrm>
            <a:off x="6413540" y="5547399"/>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正方形/長方形 44"/>
          <p:cNvSpPr/>
          <p:nvPr/>
        </p:nvSpPr>
        <p:spPr>
          <a:xfrm>
            <a:off x="7079080" y="5547399"/>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正方形/長方形 45"/>
          <p:cNvSpPr/>
          <p:nvPr/>
        </p:nvSpPr>
        <p:spPr>
          <a:xfrm>
            <a:off x="7776356" y="5547399"/>
            <a:ext cx="504056" cy="504056"/>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円柱 46"/>
          <p:cNvSpPr/>
          <p:nvPr/>
        </p:nvSpPr>
        <p:spPr>
          <a:xfrm>
            <a:off x="5241992" y="5668686"/>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sp>
        <p:nvSpPr>
          <p:cNvPr id="48" name="円柱 47"/>
          <p:cNvSpPr/>
          <p:nvPr/>
        </p:nvSpPr>
        <p:spPr>
          <a:xfrm>
            <a:off x="5923136" y="5668686"/>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sp>
        <p:nvSpPr>
          <p:cNvPr id="49" name="円柱 48"/>
          <p:cNvSpPr/>
          <p:nvPr/>
        </p:nvSpPr>
        <p:spPr>
          <a:xfrm>
            <a:off x="6580615" y="5668686"/>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sp>
        <p:nvSpPr>
          <p:cNvPr id="50" name="円柱 49"/>
          <p:cNvSpPr/>
          <p:nvPr/>
        </p:nvSpPr>
        <p:spPr>
          <a:xfrm>
            <a:off x="7261759" y="5668686"/>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sp>
        <p:nvSpPr>
          <p:cNvPr id="51" name="円柱 50"/>
          <p:cNvSpPr/>
          <p:nvPr/>
        </p:nvSpPr>
        <p:spPr>
          <a:xfrm>
            <a:off x="7939359" y="5668686"/>
            <a:ext cx="434730" cy="360040"/>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smtClean="0">
                <a:solidFill>
                  <a:srgbClr val="FFFFFF"/>
                </a:solidFill>
                <a:latin typeface="Meiryo" charset="-128"/>
                <a:ea typeface="Meiryo" charset="-128"/>
                <a:cs typeface="Meiryo" charset="-128"/>
              </a:rPr>
              <a:t>台帳</a:t>
            </a:r>
            <a:endParaRPr kumimoji="1" lang="ja-JP" altLang="en-US" sz="800" dirty="0">
              <a:solidFill>
                <a:srgbClr val="FFFFFF"/>
              </a:solidFill>
              <a:latin typeface="Meiryo" charset="-128"/>
              <a:ea typeface="Meiryo" charset="-128"/>
              <a:cs typeface="Meiryo" charset="-128"/>
            </a:endParaRPr>
          </a:p>
        </p:txBody>
      </p:sp>
      <p:cxnSp>
        <p:nvCxnSpPr>
          <p:cNvPr id="64" name="直線矢印コネクタ 63"/>
          <p:cNvCxnSpPr>
            <a:stCxn id="31" idx="2"/>
            <a:endCxn id="75" idx="0"/>
          </p:cNvCxnSpPr>
          <p:nvPr/>
        </p:nvCxnSpPr>
        <p:spPr>
          <a:xfrm>
            <a:off x="5328084" y="2066463"/>
            <a:ext cx="1360317" cy="1303007"/>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7" name="直線矢印コネクタ 66"/>
          <p:cNvCxnSpPr>
            <a:stCxn id="32" idx="2"/>
            <a:endCxn id="75" idx="0"/>
          </p:cNvCxnSpPr>
          <p:nvPr/>
        </p:nvCxnSpPr>
        <p:spPr>
          <a:xfrm>
            <a:off x="5993624" y="2060848"/>
            <a:ext cx="694777" cy="1308622"/>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直線矢印コネクタ 70"/>
          <p:cNvCxnSpPr>
            <a:stCxn id="33" idx="2"/>
            <a:endCxn id="75" idx="0"/>
          </p:cNvCxnSpPr>
          <p:nvPr/>
        </p:nvCxnSpPr>
        <p:spPr>
          <a:xfrm>
            <a:off x="6665568" y="2060848"/>
            <a:ext cx="22833" cy="1308622"/>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正方形/長方形 74"/>
          <p:cNvSpPr/>
          <p:nvPr/>
        </p:nvSpPr>
        <p:spPr>
          <a:xfrm>
            <a:off x="5076056" y="3369470"/>
            <a:ext cx="3224690" cy="869306"/>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smtClean="0">
                <a:solidFill>
                  <a:srgbClr val="FFFFFF"/>
                </a:solidFill>
                <a:latin typeface="Meiryo" charset="-128"/>
                <a:ea typeface="Meiryo" charset="-128"/>
                <a:cs typeface="Meiryo" charset="-128"/>
              </a:rPr>
              <a:t>取　引</a:t>
            </a:r>
            <a:endParaRPr kumimoji="1" lang="en-US" altLang="ja-JP" sz="2000" dirty="0" smtClean="0">
              <a:solidFill>
                <a:srgbClr val="FFFFFF"/>
              </a:solidFill>
              <a:latin typeface="Meiryo" charset="-128"/>
              <a:ea typeface="Meiryo" charset="-128"/>
              <a:cs typeface="Meiryo" charset="-128"/>
            </a:endParaRPr>
          </a:p>
          <a:p>
            <a:pPr algn="ctr"/>
            <a:endParaRPr lang="en-US" altLang="ja-JP" sz="1200" dirty="0">
              <a:solidFill>
                <a:srgbClr val="FFFFFF"/>
              </a:solidFill>
              <a:latin typeface="Meiryo" charset="-128"/>
              <a:ea typeface="Meiryo" charset="-128"/>
              <a:cs typeface="Meiryo" charset="-128"/>
            </a:endParaRPr>
          </a:p>
          <a:p>
            <a:pPr algn="ctr"/>
            <a:endParaRPr kumimoji="1" lang="ja-JP" altLang="en-US" sz="1200" dirty="0">
              <a:solidFill>
                <a:srgbClr val="FFFFFF"/>
              </a:solidFill>
              <a:latin typeface="Meiryo" charset="-128"/>
              <a:ea typeface="Meiryo" charset="-128"/>
              <a:cs typeface="Meiryo" charset="-128"/>
            </a:endParaRPr>
          </a:p>
        </p:txBody>
      </p:sp>
      <p:sp>
        <p:nvSpPr>
          <p:cNvPr id="76" name="正方形/長方形 75"/>
          <p:cNvSpPr/>
          <p:nvPr/>
        </p:nvSpPr>
        <p:spPr>
          <a:xfrm>
            <a:off x="5323297" y="3796915"/>
            <a:ext cx="612068"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smtClean="0">
                <a:solidFill>
                  <a:srgbClr val="FFFFFF"/>
                </a:solidFill>
                <a:latin typeface="Meiryo" charset="-128"/>
                <a:ea typeface="Meiryo" charset="-128"/>
                <a:cs typeface="Meiryo" charset="-128"/>
              </a:rPr>
              <a:t>正当性</a:t>
            </a:r>
            <a:endParaRPr kumimoji="1" lang="ja-JP" altLang="en-US" sz="1000" dirty="0">
              <a:solidFill>
                <a:srgbClr val="FFFFFF"/>
              </a:solidFill>
              <a:latin typeface="Meiryo" charset="-128"/>
              <a:ea typeface="Meiryo" charset="-128"/>
              <a:cs typeface="Meiryo" charset="-128"/>
            </a:endParaRPr>
          </a:p>
        </p:txBody>
      </p:sp>
      <p:sp>
        <p:nvSpPr>
          <p:cNvPr id="77" name="正方形/長方形 76"/>
          <p:cNvSpPr/>
          <p:nvPr/>
        </p:nvSpPr>
        <p:spPr>
          <a:xfrm>
            <a:off x="6036279" y="3796915"/>
            <a:ext cx="612068"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評価</a:t>
            </a:r>
            <a:endParaRPr kumimoji="1" lang="ja-JP" altLang="en-US" sz="1200" dirty="0">
              <a:solidFill>
                <a:srgbClr val="FFFFFF"/>
              </a:solidFill>
              <a:latin typeface="Meiryo" charset="-128"/>
              <a:ea typeface="Meiryo" charset="-128"/>
              <a:cs typeface="Meiryo" charset="-128"/>
            </a:endParaRPr>
          </a:p>
        </p:txBody>
      </p:sp>
      <p:sp>
        <p:nvSpPr>
          <p:cNvPr id="78" name="正方形/長方形 77"/>
          <p:cNvSpPr/>
          <p:nvPr/>
        </p:nvSpPr>
        <p:spPr>
          <a:xfrm>
            <a:off x="6744334" y="3788665"/>
            <a:ext cx="612068"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信用</a:t>
            </a:r>
            <a:endParaRPr kumimoji="1" lang="ja-JP" altLang="en-US" sz="1200" dirty="0">
              <a:solidFill>
                <a:srgbClr val="FFFFFF"/>
              </a:solidFill>
              <a:latin typeface="Meiryo" charset="-128"/>
              <a:ea typeface="Meiryo" charset="-128"/>
              <a:cs typeface="Meiryo" charset="-128"/>
            </a:endParaRPr>
          </a:p>
        </p:txBody>
      </p:sp>
      <p:sp>
        <p:nvSpPr>
          <p:cNvPr id="79" name="正方形/長方形 78"/>
          <p:cNvSpPr/>
          <p:nvPr/>
        </p:nvSpPr>
        <p:spPr>
          <a:xfrm>
            <a:off x="7452389" y="3786617"/>
            <a:ext cx="612068"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価値</a:t>
            </a:r>
            <a:endParaRPr kumimoji="1" lang="ja-JP" altLang="en-US" sz="1200" dirty="0">
              <a:solidFill>
                <a:srgbClr val="FFFFFF"/>
              </a:solidFill>
              <a:latin typeface="Meiryo" charset="-128"/>
              <a:ea typeface="Meiryo" charset="-128"/>
              <a:cs typeface="Meiryo" charset="-128"/>
            </a:endParaRPr>
          </a:p>
        </p:txBody>
      </p:sp>
      <p:cxnSp>
        <p:nvCxnSpPr>
          <p:cNvPr id="83" name="直線矢印コネクタ 82"/>
          <p:cNvCxnSpPr>
            <a:stCxn id="34" idx="2"/>
            <a:endCxn id="75" idx="0"/>
          </p:cNvCxnSpPr>
          <p:nvPr/>
        </p:nvCxnSpPr>
        <p:spPr>
          <a:xfrm flipH="1">
            <a:off x="6688401" y="2060848"/>
            <a:ext cx="642707" cy="1308622"/>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6" name="直線矢印コネクタ 85"/>
          <p:cNvCxnSpPr>
            <a:stCxn id="35" idx="2"/>
            <a:endCxn id="75" idx="0"/>
          </p:cNvCxnSpPr>
          <p:nvPr/>
        </p:nvCxnSpPr>
        <p:spPr>
          <a:xfrm flipH="1">
            <a:off x="6688401" y="2060848"/>
            <a:ext cx="1339983" cy="1308622"/>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9" name="直線矢印コネクタ 88"/>
          <p:cNvCxnSpPr>
            <a:stCxn id="75" idx="2"/>
            <a:endCxn id="42" idx="0"/>
          </p:cNvCxnSpPr>
          <p:nvPr/>
        </p:nvCxnSpPr>
        <p:spPr>
          <a:xfrm flipH="1">
            <a:off x="5328084" y="4238776"/>
            <a:ext cx="1360317" cy="1314238"/>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2" name="直線矢印コネクタ 91"/>
          <p:cNvCxnSpPr>
            <a:stCxn id="75" idx="2"/>
            <a:endCxn id="43" idx="0"/>
          </p:cNvCxnSpPr>
          <p:nvPr/>
        </p:nvCxnSpPr>
        <p:spPr>
          <a:xfrm flipH="1">
            <a:off x="5993624" y="4238776"/>
            <a:ext cx="694777" cy="1308623"/>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5" name="直線矢印コネクタ 94"/>
          <p:cNvCxnSpPr>
            <a:stCxn id="75" idx="2"/>
            <a:endCxn id="44" idx="0"/>
          </p:cNvCxnSpPr>
          <p:nvPr/>
        </p:nvCxnSpPr>
        <p:spPr>
          <a:xfrm flipH="1">
            <a:off x="6665568" y="4238776"/>
            <a:ext cx="22833" cy="1308623"/>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8" name="直線矢印コネクタ 97"/>
          <p:cNvCxnSpPr>
            <a:stCxn id="75" idx="2"/>
            <a:endCxn id="45" idx="0"/>
          </p:cNvCxnSpPr>
          <p:nvPr/>
        </p:nvCxnSpPr>
        <p:spPr>
          <a:xfrm>
            <a:off x="6688401" y="4238776"/>
            <a:ext cx="642707" cy="1308623"/>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1" name="直線矢印コネクタ 100"/>
          <p:cNvCxnSpPr>
            <a:stCxn id="75" idx="2"/>
            <a:endCxn id="46" idx="0"/>
          </p:cNvCxnSpPr>
          <p:nvPr/>
        </p:nvCxnSpPr>
        <p:spPr>
          <a:xfrm>
            <a:off x="6688401" y="4238776"/>
            <a:ext cx="1339983" cy="1308623"/>
          </a:xfrm>
          <a:prstGeom prst="straightConnector1">
            <a:avLst/>
          </a:prstGeom>
          <a:ln w="3175">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4" name="直線矢印コネクタ 103"/>
          <p:cNvCxnSpPr>
            <a:stCxn id="10" idx="2"/>
            <a:endCxn id="74" idx="0"/>
          </p:cNvCxnSpPr>
          <p:nvPr/>
        </p:nvCxnSpPr>
        <p:spPr>
          <a:xfrm flipH="1">
            <a:off x="2427835" y="3074575"/>
            <a:ext cx="9095" cy="1577881"/>
          </a:xfrm>
          <a:prstGeom prst="straightConnector1">
            <a:avLst/>
          </a:prstGeom>
          <a:ln w="76200">
            <a:solidFill>
              <a:schemeClr val="accent6">
                <a:lumMod val="7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0" name="正方形/長方形 29"/>
          <p:cNvSpPr/>
          <p:nvPr/>
        </p:nvSpPr>
        <p:spPr>
          <a:xfrm>
            <a:off x="821489" y="3516516"/>
            <a:ext cx="3218691" cy="576064"/>
          </a:xfrm>
          <a:prstGeom prst="rect">
            <a:avLst/>
          </a:prstGeom>
          <a:solidFill>
            <a:srgbClr val="7030A0">
              <a:alpha val="55294"/>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smtClean="0">
                <a:solidFill>
                  <a:srgbClr val="FFFFFF"/>
                </a:solidFill>
                <a:latin typeface="Meiryo" charset="-128"/>
                <a:ea typeface="Meiryo" charset="-128"/>
                <a:cs typeface="Meiryo" charset="-128"/>
              </a:rPr>
              <a:t>保　証</a:t>
            </a:r>
            <a:endParaRPr kumimoji="1" lang="ja-JP" altLang="en-US" sz="2800" dirty="0">
              <a:solidFill>
                <a:srgbClr val="FFFFFF"/>
              </a:solidFill>
              <a:latin typeface="Meiryo" charset="-128"/>
              <a:ea typeface="Meiryo" charset="-128"/>
              <a:cs typeface="Meiryo" charset="-128"/>
            </a:endParaRPr>
          </a:p>
        </p:txBody>
      </p:sp>
      <p:sp>
        <p:nvSpPr>
          <p:cNvPr id="109" name="テキスト ボックス 108"/>
          <p:cNvSpPr txBox="1"/>
          <p:nvPr/>
        </p:nvSpPr>
        <p:spPr>
          <a:xfrm>
            <a:off x="5076056" y="4288575"/>
            <a:ext cx="3312368" cy="415498"/>
          </a:xfrm>
          <a:prstGeom prst="rect">
            <a:avLst/>
          </a:prstGeom>
          <a:noFill/>
        </p:spPr>
        <p:txBody>
          <a:bodyPr wrap="square" rtlCol="0">
            <a:spAutoFit/>
          </a:bodyPr>
          <a:lstStyle/>
          <a:p>
            <a:r>
              <a:rPr kumimoji="1" lang="ja-JP" altLang="en-US" sz="1050" dirty="0" smtClean="0">
                <a:solidFill>
                  <a:schemeClr val="bg1"/>
                </a:solidFill>
                <a:latin typeface="Meiryo" charset="-128"/>
                <a:ea typeface="Meiryo" charset="-128"/>
                <a:cs typeface="Meiryo" charset="-128"/>
              </a:rPr>
              <a:t>取引を全ての台帳に記録し、暗号化・匿名化されたデータとして公開する。</a:t>
            </a:r>
            <a:endParaRPr kumimoji="1" lang="ja-JP" altLang="en-US" sz="1050" dirty="0">
              <a:solidFill>
                <a:schemeClr val="bg1"/>
              </a:solidFill>
              <a:latin typeface="Meiryo" charset="-128"/>
              <a:ea typeface="Meiryo" charset="-128"/>
              <a:cs typeface="Meiryo" charset="-128"/>
            </a:endParaRPr>
          </a:p>
        </p:txBody>
      </p:sp>
      <p:sp>
        <p:nvSpPr>
          <p:cNvPr id="110" name="テキスト ボックス 109"/>
          <p:cNvSpPr txBox="1"/>
          <p:nvPr/>
        </p:nvSpPr>
        <p:spPr>
          <a:xfrm>
            <a:off x="5026790" y="2538804"/>
            <a:ext cx="3312368" cy="846386"/>
          </a:xfrm>
          <a:prstGeom prst="rect">
            <a:avLst/>
          </a:prstGeom>
          <a:noFill/>
        </p:spPr>
        <p:txBody>
          <a:bodyPr wrap="square" rtlCol="0">
            <a:spAutoFit/>
          </a:bodyPr>
          <a:lstStyle/>
          <a:p>
            <a:pPr algn="ctr"/>
            <a:r>
              <a:rPr kumimoji="1" lang="ja-JP" altLang="en-US" sz="2800" dirty="0" smtClean="0">
                <a:solidFill>
                  <a:schemeClr val="bg1"/>
                </a:solidFill>
                <a:latin typeface="Meiryo" charset="-128"/>
                <a:ea typeface="Meiryo" charset="-128"/>
                <a:cs typeface="Meiryo" charset="-128"/>
              </a:rPr>
              <a:t>保　証</a:t>
            </a:r>
            <a:endParaRPr kumimoji="1" lang="en-US" altLang="ja-JP" sz="2800" dirty="0" smtClean="0">
              <a:solidFill>
                <a:schemeClr val="bg1"/>
              </a:solidFill>
              <a:latin typeface="Meiryo" charset="-128"/>
              <a:ea typeface="Meiryo" charset="-128"/>
              <a:cs typeface="Meiryo" charset="-128"/>
            </a:endParaRPr>
          </a:p>
          <a:p>
            <a:r>
              <a:rPr lang="ja-JP" altLang="en-US" sz="1050" dirty="0" smtClean="0">
                <a:solidFill>
                  <a:schemeClr val="bg1"/>
                </a:solidFill>
                <a:latin typeface="Meiryo" charset="-128"/>
                <a:ea typeface="Meiryo" charset="-128"/>
                <a:cs typeface="Meiryo" charset="-128"/>
              </a:rPr>
              <a:t>台帳の多数あり、その変更に膨大な手間がかかることで、結果として改竄できない。</a:t>
            </a:r>
            <a:endParaRPr kumimoji="1" lang="ja-JP" altLang="en-US" sz="1050" dirty="0">
              <a:solidFill>
                <a:schemeClr val="bg1"/>
              </a:solidFill>
              <a:latin typeface="Meiryo" charset="-128"/>
              <a:ea typeface="Meiryo" charset="-128"/>
              <a:cs typeface="Meiryo" charset="-128"/>
            </a:endParaRPr>
          </a:p>
        </p:txBody>
      </p:sp>
      <p:sp>
        <p:nvSpPr>
          <p:cNvPr id="111" name="テキスト ボックス 110"/>
          <p:cNvSpPr txBox="1"/>
          <p:nvPr/>
        </p:nvSpPr>
        <p:spPr>
          <a:xfrm>
            <a:off x="5457578" y="4901293"/>
            <a:ext cx="2433116" cy="400110"/>
          </a:xfrm>
          <a:prstGeom prst="rect">
            <a:avLst/>
          </a:prstGeom>
          <a:noFill/>
        </p:spPr>
        <p:txBody>
          <a:bodyPr wrap="square" rtlCol="0">
            <a:spAutoFit/>
          </a:bodyPr>
          <a:lstStyle/>
          <a:p>
            <a:pPr algn="ctr"/>
            <a:r>
              <a:rPr kumimoji="1" lang="ja-JP" altLang="en-US" sz="2000" smtClean="0">
                <a:solidFill>
                  <a:schemeClr val="bg1"/>
                </a:solidFill>
                <a:latin typeface="Meiryo" charset="-128"/>
                <a:ea typeface="Meiryo" charset="-128"/>
                <a:cs typeface="Meiryo" charset="-128"/>
              </a:rPr>
              <a:t>インターネット</a:t>
            </a:r>
            <a:endParaRPr kumimoji="1" lang="ja-JP" altLang="en-US" sz="2000" dirty="0">
              <a:solidFill>
                <a:schemeClr val="bg1"/>
              </a:solidFill>
              <a:latin typeface="Meiryo" charset="-128"/>
              <a:ea typeface="Meiryo" charset="-128"/>
              <a:cs typeface="Meiryo" charset="-128"/>
            </a:endParaRPr>
          </a:p>
        </p:txBody>
      </p:sp>
      <p:sp>
        <p:nvSpPr>
          <p:cNvPr id="112" name="テキスト ボックス 111"/>
          <p:cNvSpPr txBox="1"/>
          <p:nvPr/>
        </p:nvSpPr>
        <p:spPr>
          <a:xfrm>
            <a:off x="647459" y="1018281"/>
            <a:ext cx="3578939" cy="400110"/>
          </a:xfrm>
          <a:prstGeom prst="rect">
            <a:avLst/>
          </a:prstGeom>
          <a:noFill/>
        </p:spPr>
        <p:txBody>
          <a:bodyPr wrap="square" rtlCol="0">
            <a:spAutoFit/>
          </a:bodyPr>
          <a:lstStyle/>
          <a:p>
            <a:pPr algn="ctr"/>
            <a:r>
              <a:rPr lang="ja-JP" altLang="en-US" sz="2000" dirty="0" smtClean="0">
                <a:solidFill>
                  <a:schemeClr val="tx1">
                    <a:lumMod val="65000"/>
                    <a:lumOff val="35000"/>
                  </a:schemeClr>
                </a:solidFill>
                <a:latin typeface="Meiryo" charset="-128"/>
                <a:ea typeface="Meiryo" charset="-128"/>
                <a:cs typeface="Meiryo" charset="-128"/>
              </a:rPr>
              <a:t>従来の方法（集中台帳）</a:t>
            </a:r>
            <a:endParaRPr kumimoji="1" lang="ja-JP" altLang="en-US" sz="2000" dirty="0">
              <a:solidFill>
                <a:schemeClr val="tx1">
                  <a:lumMod val="65000"/>
                  <a:lumOff val="35000"/>
                </a:schemeClr>
              </a:solidFill>
              <a:latin typeface="Meiryo" charset="-128"/>
              <a:ea typeface="Meiryo" charset="-128"/>
              <a:cs typeface="Meiryo" charset="-128"/>
            </a:endParaRPr>
          </a:p>
        </p:txBody>
      </p:sp>
      <p:sp>
        <p:nvSpPr>
          <p:cNvPr id="113" name="テキスト ボックス 112"/>
          <p:cNvSpPr txBox="1"/>
          <p:nvPr/>
        </p:nvSpPr>
        <p:spPr>
          <a:xfrm>
            <a:off x="4744123" y="1022775"/>
            <a:ext cx="3877701" cy="400110"/>
          </a:xfrm>
          <a:prstGeom prst="rect">
            <a:avLst/>
          </a:prstGeom>
          <a:noFill/>
        </p:spPr>
        <p:txBody>
          <a:bodyPr wrap="square" rtlCol="0">
            <a:spAutoFit/>
          </a:bodyPr>
          <a:lstStyle/>
          <a:p>
            <a:pPr algn="ctr"/>
            <a:r>
              <a:rPr lang="ja-JP" altLang="en-US" sz="2000" dirty="0" smtClean="0">
                <a:solidFill>
                  <a:schemeClr val="accent3">
                    <a:lumMod val="50000"/>
                  </a:schemeClr>
                </a:solidFill>
                <a:latin typeface="Meiryo" charset="-128"/>
                <a:ea typeface="Meiryo" charset="-128"/>
                <a:cs typeface="Meiryo" charset="-128"/>
              </a:rPr>
              <a:t>ブロックチェーン（分散台帳）</a:t>
            </a:r>
            <a:endParaRPr kumimoji="1" lang="ja-JP" altLang="en-US" sz="2000" dirty="0">
              <a:solidFill>
                <a:schemeClr val="accent3">
                  <a:lumMod val="50000"/>
                </a:schemeClr>
              </a:solidFill>
              <a:latin typeface="Meiryo" charset="-128"/>
              <a:ea typeface="Meiryo" charset="-128"/>
              <a:cs typeface="Meiryo" charset="-128"/>
            </a:endParaRPr>
          </a:p>
        </p:txBody>
      </p:sp>
    </p:spTree>
    <p:extLst>
      <p:ext uri="{BB962C8B-B14F-4D97-AF65-F5344CB8AC3E}">
        <p14:creationId xmlns:p14="http://schemas.microsoft.com/office/powerpoint/2010/main" val="6210909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solidFill>
                  <a:schemeClr val="tx1">
                    <a:lumMod val="50000"/>
                    <a:lumOff val="50000"/>
                  </a:schemeClr>
                </a:solidFill>
              </a:rPr>
              <a:t>多層</a:t>
            </a:r>
            <a:r>
              <a:rPr kumimoji="1" lang="ja-JP" altLang="en-US" smtClean="0">
                <a:solidFill>
                  <a:schemeClr val="tx1">
                    <a:lumMod val="50000"/>
                    <a:lumOff val="50000"/>
                  </a:schemeClr>
                </a:solidFill>
              </a:rPr>
              <a:t>防衛</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a:xfrm>
            <a:off x="7129798" y="6651702"/>
            <a:ext cx="1925302" cy="217800"/>
          </a:xfrm>
        </p:spPr>
        <p:txBody>
          <a:bodyPr/>
          <a:lstStyle/>
          <a:p>
            <a:fld id="{8FF8CC5D-A65D-5946-99B5-645367A967AD}" type="slidenum">
              <a:rPr kumimoji="1" lang="ja-JP" altLang="en-US" smtClean="0"/>
              <a:t>104</a:t>
            </a:fld>
            <a:endParaRPr kumimoji="1" lang="ja-JP" altLang="en-US" dirty="0"/>
          </a:p>
        </p:txBody>
      </p:sp>
      <p:sp>
        <p:nvSpPr>
          <p:cNvPr id="4" name="正方形/長方形 3"/>
          <p:cNvSpPr/>
          <p:nvPr/>
        </p:nvSpPr>
        <p:spPr>
          <a:xfrm>
            <a:off x="654752" y="1816100"/>
            <a:ext cx="5994400" cy="3314700"/>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1391730" y="1970902"/>
            <a:ext cx="2300654" cy="1231900"/>
          </a:xfrm>
          <a:prstGeom prst="rect">
            <a:avLst/>
          </a:prstGeom>
          <a:solidFill>
            <a:schemeClr val="accent5">
              <a:lumMod val="20000"/>
              <a:lumOff val="80000"/>
            </a:schemeClr>
          </a:solidFill>
          <a:ln w="7620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角丸四角形 7"/>
          <p:cNvSpPr/>
          <p:nvPr/>
        </p:nvSpPr>
        <p:spPr>
          <a:xfrm>
            <a:off x="654752" y="975564"/>
            <a:ext cx="7821246" cy="732586"/>
          </a:xfrm>
          <a:prstGeom prst="roundRect">
            <a:avLst/>
          </a:prstGeom>
          <a:solidFill>
            <a:schemeClr val="tx2">
              <a:lumMod val="60000"/>
              <a:lumOff val="40000"/>
              <a:alpha val="59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rgbClr val="FFFFFF"/>
                </a:solidFill>
                <a:latin typeface="ＭＳ Ｐゴシック"/>
                <a:ea typeface="ＭＳ Ｐゴシック"/>
                <a:cs typeface="ＭＳ Ｐゴシック"/>
              </a:rPr>
              <a:t>インターネット</a:t>
            </a:r>
          </a:p>
        </p:txBody>
      </p:sp>
      <p:sp>
        <p:nvSpPr>
          <p:cNvPr id="9" name="正方形/長方形 8"/>
          <p:cNvSpPr/>
          <p:nvPr/>
        </p:nvSpPr>
        <p:spPr>
          <a:xfrm>
            <a:off x="6266198" y="4902200"/>
            <a:ext cx="2209800" cy="156210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ＭＳ Ｐゴシック"/>
                <a:ea typeface="ＭＳ Ｐゴシック"/>
                <a:cs typeface="ＭＳ Ｐゴシック"/>
              </a:rPr>
              <a:t>技術だけに頼らない</a:t>
            </a:r>
            <a:endParaRPr kumimoji="1" lang="en-US" altLang="ja-JP" sz="1400" dirty="0">
              <a:solidFill>
                <a:srgbClr val="FFFFFF"/>
              </a:solidFill>
              <a:latin typeface="ＭＳ Ｐゴシック"/>
              <a:ea typeface="ＭＳ Ｐゴシック"/>
              <a:cs typeface="ＭＳ Ｐゴシック"/>
            </a:endParaRPr>
          </a:p>
          <a:p>
            <a:pPr algn="ctr"/>
            <a:r>
              <a:rPr lang="ja-JP" altLang="en-US" sz="2800" dirty="0">
                <a:solidFill>
                  <a:srgbClr val="FFFFFF"/>
                </a:solidFill>
                <a:latin typeface="ＭＳ Ｐゴシック"/>
                <a:ea typeface="ＭＳ Ｐゴシック"/>
                <a:cs typeface="ＭＳ Ｐゴシック"/>
              </a:rPr>
              <a:t>総合対策</a:t>
            </a:r>
            <a:endParaRPr kumimoji="1" lang="ja-JP" altLang="en-US" sz="2800" dirty="0">
              <a:solidFill>
                <a:srgbClr val="FFFFFF"/>
              </a:solidFill>
              <a:latin typeface="ＭＳ Ｐゴシック"/>
              <a:ea typeface="ＭＳ Ｐゴシック"/>
              <a:cs typeface="ＭＳ Ｐゴシック"/>
            </a:endParaRPr>
          </a:p>
        </p:txBody>
      </p:sp>
      <p:sp>
        <p:nvSpPr>
          <p:cNvPr id="10" name="下矢印 9"/>
          <p:cNvSpPr/>
          <p:nvPr/>
        </p:nvSpPr>
        <p:spPr>
          <a:xfrm>
            <a:off x="6266198" y="1816100"/>
            <a:ext cx="2209800" cy="3200400"/>
          </a:xfrm>
          <a:prstGeom prst="downArrow">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r>
              <a:rPr kumimoji="1" lang="ja-JP" altLang="en-US" dirty="0">
                <a:solidFill>
                  <a:srgbClr val="FFFFFF"/>
                </a:solidFill>
                <a:latin typeface="MS PGothic" charset="-128"/>
                <a:ea typeface="MS PGothic" charset="-128"/>
                <a:cs typeface="MS PGothic" charset="-128"/>
              </a:rPr>
              <a:t>　　事故や侵害を招かない　</a:t>
            </a:r>
            <a:endParaRPr kumimoji="1" lang="en-US" altLang="ja-JP" dirty="0">
              <a:solidFill>
                <a:srgbClr val="FFFFFF"/>
              </a:solidFill>
              <a:latin typeface="MS PGothic" charset="-128"/>
              <a:ea typeface="MS PGothic" charset="-128"/>
              <a:cs typeface="MS PGothic" charset="-128"/>
            </a:endParaRPr>
          </a:p>
          <a:p>
            <a:r>
              <a:rPr lang="ja-JP" altLang="en-US" dirty="0">
                <a:solidFill>
                  <a:srgbClr val="FFFFFF"/>
                </a:solidFill>
                <a:latin typeface="MS PGothic" charset="-128"/>
                <a:ea typeface="MS PGothic" charset="-128"/>
                <a:cs typeface="MS PGothic" charset="-128"/>
              </a:rPr>
              <a:t>　　業務手順の整備と運用</a:t>
            </a:r>
            <a:endParaRPr kumimoji="1" lang="ja-JP" altLang="en-US" dirty="0">
              <a:solidFill>
                <a:srgbClr val="FFFFFF"/>
              </a:solidFill>
              <a:latin typeface="MS PGothic" charset="-128"/>
              <a:ea typeface="MS PGothic" charset="-128"/>
              <a:cs typeface="MS PGothic" charset="-128"/>
            </a:endParaRPr>
          </a:p>
        </p:txBody>
      </p:sp>
      <p:sp>
        <p:nvSpPr>
          <p:cNvPr id="11" name="右矢印 10"/>
          <p:cNvSpPr/>
          <p:nvPr/>
        </p:nvSpPr>
        <p:spPr>
          <a:xfrm>
            <a:off x="654752" y="4902200"/>
            <a:ext cx="5740400" cy="1562100"/>
          </a:xfrm>
          <a:prstGeom prst="rightArrow">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FFFF"/>
                </a:solidFill>
                <a:latin typeface="ＭＳ Ｐゴシック"/>
                <a:ea typeface="ＭＳ Ｐゴシック"/>
                <a:cs typeface="ＭＳ Ｐゴシック"/>
              </a:rPr>
              <a:t>事故や侵害が起きても</a:t>
            </a:r>
            <a:endParaRPr kumimoji="1" lang="en-US" altLang="ja-JP" dirty="0">
              <a:solidFill>
                <a:srgbClr val="FFFFFF"/>
              </a:solidFill>
              <a:latin typeface="ＭＳ Ｐゴシック"/>
              <a:ea typeface="ＭＳ Ｐゴシック"/>
              <a:cs typeface="ＭＳ Ｐゴシック"/>
            </a:endParaRPr>
          </a:p>
          <a:p>
            <a:pPr algn="ctr"/>
            <a:r>
              <a:rPr lang="ja-JP" altLang="en-US" dirty="0">
                <a:solidFill>
                  <a:srgbClr val="FFFFFF"/>
                </a:solidFill>
                <a:latin typeface="ＭＳ Ｐゴシック"/>
                <a:ea typeface="ＭＳ Ｐゴシック"/>
                <a:cs typeface="ＭＳ Ｐゴシック"/>
              </a:rPr>
              <a:t>すぐに気付くことができる体制と手順</a:t>
            </a:r>
            <a:endParaRPr kumimoji="1" lang="ja-JP" altLang="en-US" dirty="0">
              <a:solidFill>
                <a:srgbClr val="FFFFFF"/>
              </a:solidFill>
              <a:latin typeface="ＭＳ Ｐゴシック"/>
              <a:ea typeface="ＭＳ Ｐゴシック"/>
              <a:cs typeface="ＭＳ Ｐゴシック"/>
            </a:endParaRPr>
          </a:p>
        </p:txBody>
      </p:sp>
      <p:sp>
        <p:nvSpPr>
          <p:cNvPr id="13" name="正方形/長方形 12"/>
          <p:cNvSpPr/>
          <p:nvPr/>
        </p:nvSpPr>
        <p:spPr>
          <a:xfrm>
            <a:off x="1391730" y="3406002"/>
            <a:ext cx="2300654" cy="1231900"/>
          </a:xfrm>
          <a:prstGeom prst="rect">
            <a:avLst/>
          </a:prstGeom>
          <a:solidFill>
            <a:schemeClr val="accent5">
              <a:lumMod val="20000"/>
              <a:lumOff val="80000"/>
            </a:schemeClr>
          </a:solidFill>
          <a:ln w="7620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 name="正方形/長方形 13"/>
          <p:cNvSpPr/>
          <p:nvPr/>
        </p:nvSpPr>
        <p:spPr>
          <a:xfrm>
            <a:off x="3906330" y="1970902"/>
            <a:ext cx="2300654" cy="1231900"/>
          </a:xfrm>
          <a:prstGeom prst="rect">
            <a:avLst/>
          </a:prstGeom>
          <a:solidFill>
            <a:schemeClr val="accent5">
              <a:lumMod val="20000"/>
              <a:lumOff val="80000"/>
            </a:schemeClr>
          </a:solidFill>
          <a:ln w="7620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 name="正方形/長方形 14"/>
          <p:cNvSpPr/>
          <p:nvPr/>
        </p:nvSpPr>
        <p:spPr>
          <a:xfrm>
            <a:off x="3906330" y="3406002"/>
            <a:ext cx="2300654" cy="1231900"/>
          </a:xfrm>
          <a:prstGeom prst="rect">
            <a:avLst/>
          </a:prstGeom>
          <a:solidFill>
            <a:schemeClr val="accent6">
              <a:lumMod val="20000"/>
              <a:lumOff val="80000"/>
            </a:schemeClr>
          </a:solidFill>
          <a:ln w="76200" cmpd="sng">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 name="角丸四角形 16"/>
          <p:cNvSpPr/>
          <p:nvPr/>
        </p:nvSpPr>
        <p:spPr>
          <a:xfrm>
            <a:off x="1546759" y="3825941"/>
            <a:ext cx="611822" cy="406400"/>
          </a:xfrm>
          <a:prstGeom prst="roundRect">
            <a:avLst>
              <a:gd name="adj" fmla="val 6877"/>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18" name="図 17"/>
          <p:cNvPicPr>
            <a:picLocks noChangeAspect="1"/>
          </p:cNvPicPr>
          <p:nvPr/>
        </p:nvPicPr>
        <p:blipFill>
          <a:blip r:embed="rId3">
            <a:clrChange>
              <a:clrFrom>
                <a:srgbClr val="FFFFFF"/>
              </a:clrFrom>
              <a:clrTo>
                <a:srgbClr val="FFFFFF">
                  <a:alpha val="0"/>
                </a:srgbClr>
              </a:clrTo>
            </a:clrChange>
          </a:blip>
          <a:stretch>
            <a:fillRect/>
          </a:stretch>
        </p:blipFill>
        <p:spPr>
          <a:xfrm>
            <a:off x="1515009" y="3693204"/>
            <a:ext cx="685680" cy="726528"/>
          </a:xfrm>
          <a:prstGeom prst="rect">
            <a:avLst/>
          </a:prstGeom>
        </p:spPr>
      </p:pic>
      <p:sp>
        <p:nvSpPr>
          <p:cNvPr id="22" name="テキスト ボックス 21"/>
          <p:cNvSpPr txBox="1"/>
          <p:nvPr/>
        </p:nvSpPr>
        <p:spPr>
          <a:xfrm>
            <a:off x="2247481" y="3721073"/>
            <a:ext cx="1347645" cy="584776"/>
          </a:xfrm>
          <a:prstGeom prst="rect">
            <a:avLst/>
          </a:prstGeom>
          <a:noFill/>
        </p:spPr>
        <p:txBody>
          <a:bodyPr wrap="none" rtlCol="0">
            <a:spAutoFit/>
          </a:bodyPr>
          <a:lstStyle/>
          <a:p>
            <a:r>
              <a:rPr kumimoji="1" lang="ja-JP" altLang="en-US" sz="1600" dirty="0">
                <a:solidFill>
                  <a:srgbClr val="0000FF"/>
                </a:solidFill>
              </a:rPr>
              <a:t>ウイルス対策</a:t>
            </a:r>
            <a:endParaRPr kumimoji="1" lang="en-US" altLang="ja-JP" sz="1600" dirty="0">
              <a:solidFill>
                <a:srgbClr val="0000FF"/>
              </a:solidFill>
            </a:endParaRPr>
          </a:p>
          <a:p>
            <a:r>
              <a:rPr kumimoji="1" lang="ja-JP" altLang="en-US" sz="1600" dirty="0">
                <a:solidFill>
                  <a:srgbClr val="0000FF"/>
                </a:solidFill>
              </a:rPr>
              <a:t>ソフトウェア</a:t>
            </a:r>
          </a:p>
        </p:txBody>
      </p:sp>
      <p:sp>
        <p:nvSpPr>
          <p:cNvPr id="24" name="角丸四角形 23"/>
          <p:cNvSpPr/>
          <p:nvPr/>
        </p:nvSpPr>
        <p:spPr>
          <a:xfrm>
            <a:off x="1546759" y="2260573"/>
            <a:ext cx="1948775" cy="732586"/>
          </a:xfrm>
          <a:prstGeom prst="roundRect">
            <a:avLst>
              <a:gd name="adj" fmla="val 50000"/>
            </a:avLst>
          </a:prstGeom>
          <a:solidFill>
            <a:srgbClr val="000090">
              <a:alpha val="59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ネットワーク</a:t>
            </a:r>
            <a:endParaRPr kumimoji="1" lang="en-US" altLang="ja-JP" sz="1600" dirty="0">
              <a:solidFill>
                <a:srgbClr val="FFFFFF"/>
              </a:solidFill>
              <a:latin typeface="ＭＳ Ｐゴシック"/>
              <a:ea typeface="ＭＳ Ｐゴシック"/>
              <a:cs typeface="ＭＳ Ｐゴシック"/>
            </a:endParaRPr>
          </a:p>
          <a:p>
            <a:pPr algn="ctr"/>
            <a:r>
              <a:rPr lang="ja-JP" altLang="en-US" sz="1600" dirty="0">
                <a:solidFill>
                  <a:srgbClr val="FFFFFF"/>
                </a:solidFill>
                <a:latin typeface="ＭＳ Ｐゴシック"/>
                <a:ea typeface="ＭＳ Ｐゴシック"/>
                <a:cs typeface="ＭＳ Ｐゴシック"/>
              </a:rPr>
              <a:t>セキュリティ対策</a:t>
            </a:r>
            <a:endParaRPr kumimoji="1" lang="ja-JP" altLang="en-US" sz="1600" dirty="0">
              <a:solidFill>
                <a:srgbClr val="FFFFFF"/>
              </a:solidFill>
              <a:latin typeface="ＭＳ Ｐゴシック"/>
              <a:ea typeface="ＭＳ Ｐゴシック"/>
              <a:cs typeface="ＭＳ Ｐゴシック"/>
            </a:endParaRPr>
          </a:p>
        </p:txBody>
      </p:sp>
      <p:grpSp>
        <p:nvGrpSpPr>
          <p:cNvPr id="46" name="図形グループ 45"/>
          <p:cNvGrpSpPr/>
          <p:nvPr/>
        </p:nvGrpSpPr>
        <p:grpSpPr>
          <a:xfrm>
            <a:off x="5236789" y="2370629"/>
            <a:ext cx="317500" cy="157483"/>
            <a:chOff x="6769100" y="1390650"/>
            <a:chExt cx="317500" cy="157483"/>
          </a:xfrm>
        </p:grpSpPr>
        <p:sp>
          <p:nvSpPr>
            <p:cNvPr id="47" name="正方形/長方形 4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8" name="円/楕円 4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9" name="直線コネクタ 48"/>
            <p:cNvCxnSpPr>
              <a:stCxn id="48" idx="6"/>
              <a:endCxn id="4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0" name="図形グループ 49"/>
          <p:cNvGrpSpPr/>
          <p:nvPr/>
        </p:nvGrpSpPr>
        <p:grpSpPr>
          <a:xfrm>
            <a:off x="5236789" y="2564091"/>
            <a:ext cx="317500" cy="157483"/>
            <a:chOff x="6769100" y="1390650"/>
            <a:chExt cx="317500" cy="157483"/>
          </a:xfrm>
        </p:grpSpPr>
        <p:sp>
          <p:nvSpPr>
            <p:cNvPr id="51" name="正方形/長方形 5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2" name="円/楕円 5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3" name="直線コネクタ 52"/>
            <p:cNvCxnSpPr>
              <a:stCxn id="52" idx="6"/>
              <a:endCxn id="5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4" name="図形グループ 53"/>
          <p:cNvGrpSpPr/>
          <p:nvPr/>
        </p:nvGrpSpPr>
        <p:grpSpPr>
          <a:xfrm>
            <a:off x="5236789" y="2745684"/>
            <a:ext cx="317500" cy="157483"/>
            <a:chOff x="6769100" y="1390650"/>
            <a:chExt cx="317500" cy="157483"/>
          </a:xfrm>
        </p:grpSpPr>
        <p:sp>
          <p:nvSpPr>
            <p:cNvPr id="55" name="正方形/長方形 5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 name="円/楕円 5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7" name="直線コネクタ 56"/>
            <p:cNvCxnSpPr>
              <a:stCxn id="56" idx="6"/>
              <a:endCxn id="5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フローチャート: 磁気ディスク 65"/>
          <p:cNvSpPr/>
          <p:nvPr/>
        </p:nvSpPr>
        <p:spPr>
          <a:xfrm>
            <a:off x="5642091" y="2648748"/>
            <a:ext cx="374652" cy="260101"/>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67" name="フローチャート: 磁気ディスク 66"/>
          <p:cNvSpPr/>
          <p:nvPr/>
        </p:nvSpPr>
        <p:spPr>
          <a:xfrm>
            <a:off x="5642091" y="2369459"/>
            <a:ext cx="374652" cy="260101"/>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72" name="テキスト ボックス 71"/>
          <p:cNvSpPr txBox="1"/>
          <p:nvPr/>
        </p:nvSpPr>
        <p:spPr>
          <a:xfrm>
            <a:off x="4031812" y="2260573"/>
            <a:ext cx="1249060" cy="723275"/>
          </a:xfrm>
          <a:prstGeom prst="rect">
            <a:avLst/>
          </a:prstGeom>
          <a:noFill/>
        </p:spPr>
        <p:txBody>
          <a:bodyPr wrap="none" rtlCol="0">
            <a:spAutoFit/>
          </a:bodyPr>
          <a:lstStyle/>
          <a:p>
            <a:r>
              <a:rPr kumimoji="1" lang="ja-JP" altLang="en-US" sz="900" dirty="0"/>
              <a:t>サーバー</a:t>
            </a:r>
            <a:r>
              <a:rPr lang="ja-JP" altLang="en-US" sz="900" dirty="0"/>
              <a:t>／ストレージ</a:t>
            </a:r>
            <a:endParaRPr lang="en-US" altLang="ja-JP" sz="900" dirty="0"/>
          </a:p>
          <a:p>
            <a:r>
              <a:rPr lang="ja-JP" altLang="en-US" sz="1600" dirty="0"/>
              <a:t>セキュリティ</a:t>
            </a:r>
            <a:endParaRPr lang="en-US" altLang="ja-JP" sz="1600" dirty="0"/>
          </a:p>
          <a:p>
            <a:r>
              <a:rPr lang="ja-JP" altLang="en-US" sz="1600" dirty="0"/>
              <a:t>対策</a:t>
            </a:r>
            <a:endParaRPr kumimoji="1" lang="ja-JP" altLang="en-US" sz="1600" dirty="0"/>
          </a:p>
        </p:txBody>
      </p:sp>
      <p:grpSp>
        <p:nvGrpSpPr>
          <p:cNvPr id="79" name="図形グループ 78"/>
          <p:cNvGrpSpPr/>
          <p:nvPr/>
        </p:nvGrpSpPr>
        <p:grpSpPr>
          <a:xfrm>
            <a:off x="4122212" y="3693204"/>
            <a:ext cx="685680" cy="726528"/>
            <a:chOff x="934125" y="3906702"/>
            <a:chExt cx="685680" cy="726528"/>
          </a:xfrm>
        </p:grpSpPr>
        <p:sp>
          <p:nvSpPr>
            <p:cNvPr id="77" name="角丸四角形 76"/>
            <p:cNvSpPr/>
            <p:nvPr/>
          </p:nvSpPr>
          <p:spPr>
            <a:xfrm>
              <a:off x="965875" y="3975939"/>
              <a:ext cx="611822" cy="406400"/>
            </a:xfrm>
            <a:prstGeom prst="roundRect">
              <a:avLst>
                <a:gd name="adj" fmla="val 6877"/>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78" name="図 77"/>
            <p:cNvPicPr>
              <a:picLocks noChangeAspect="1"/>
            </p:cNvPicPr>
            <p:nvPr/>
          </p:nvPicPr>
          <p:blipFill>
            <a:blip r:embed="rId3">
              <a:clrChange>
                <a:clrFrom>
                  <a:srgbClr val="FFFFFF"/>
                </a:clrFrom>
                <a:clrTo>
                  <a:srgbClr val="FFFFFF">
                    <a:alpha val="0"/>
                  </a:srgbClr>
                </a:clrTo>
              </a:clrChange>
            </a:blip>
            <a:stretch>
              <a:fillRect/>
            </a:stretch>
          </p:blipFill>
          <p:spPr>
            <a:xfrm>
              <a:off x="934125" y="3906702"/>
              <a:ext cx="685680" cy="726528"/>
            </a:xfrm>
            <a:prstGeom prst="rect">
              <a:avLst/>
            </a:prstGeom>
          </p:spPr>
        </p:pic>
      </p:grpSp>
      <p:grpSp>
        <p:nvGrpSpPr>
          <p:cNvPr id="74" name="図形グループ 73"/>
          <p:cNvGrpSpPr/>
          <p:nvPr/>
        </p:nvGrpSpPr>
        <p:grpSpPr>
          <a:xfrm>
            <a:off x="4465052" y="3833853"/>
            <a:ext cx="265954" cy="577851"/>
            <a:chOff x="1946324" y="4125162"/>
            <a:chExt cx="969964" cy="2007872"/>
          </a:xfrm>
        </p:grpSpPr>
        <p:sp>
          <p:nvSpPr>
            <p:cNvPr id="75" name="円/楕円 7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6" name="フローチャート: 論理積ゲート 7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80" name="テキスト ボックス 79"/>
          <p:cNvSpPr txBox="1"/>
          <p:nvPr/>
        </p:nvSpPr>
        <p:spPr>
          <a:xfrm>
            <a:off x="4859339" y="3721073"/>
            <a:ext cx="1005403" cy="584776"/>
          </a:xfrm>
          <a:prstGeom prst="rect">
            <a:avLst/>
          </a:prstGeom>
          <a:noFill/>
        </p:spPr>
        <p:txBody>
          <a:bodyPr wrap="none" rtlCol="0">
            <a:spAutoFit/>
          </a:bodyPr>
          <a:lstStyle/>
          <a:p>
            <a:r>
              <a:rPr kumimoji="1" lang="ja-JP" altLang="en-US" sz="1600" dirty="0">
                <a:solidFill>
                  <a:srgbClr val="FF0000"/>
                </a:solidFill>
              </a:rPr>
              <a:t>運用監視</a:t>
            </a:r>
            <a:endParaRPr lang="en-US" altLang="ja-JP" sz="1600" dirty="0">
              <a:solidFill>
                <a:srgbClr val="FF0000"/>
              </a:solidFill>
            </a:endParaRPr>
          </a:p>
          <a:p>
            <a:r>
              <a:rPr kumimoji="1" lang="ja-JP" altLang="en-US" sz="1600" dirty="0">
                <a:solidFill>
                  <a:srgbClr val="FF0000"/>
                </a:solidFill>
              </a:rPr>
              <a:t>運用管理</a:t>
            </a:r>
            <a:endParaRPr kumimoji="1" lang="en-US" altLang="ja-JP" sz="1600" dirty="0">
              <a:solidFill>
                <a:srgbClr val="FF0000"/>
              </a:solidFill>
            </a:endParaRPr>
          </a:p>
        </p:txBody>
      </p:sp>
      <p:sp>
        <p:nvSpPr>
          <p:cNvPr id="81" name="下矢印 80"/>
          <p:cNvSpPr/>
          <p:nvPr/>
        </p:nvSpPr>
        <p:spPr>
          <a:xfrm>
            <a:off x="1505636" y="1302965"/>
            <a:ext cx="644803" cy="595685"/>
          </a:xfrm>
          <a:prstGeom prst="downArrow">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82" name="図 81" descr="illust_novirus_00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282" y="1868347"/>
            <a:ext cx="627157" cy="627157"/>
          </a:xfrm>
          <a:prstGeom prst="rect">
            <a:avLst/>
          </a:prstGeom>
        </p:spPr>
      </p:pic>
      <p:pic>
        <p:nvPicPr>
          <p:cNvPr id="83" name="図 82" descr="illust_novirus_00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484" y="2663566"/>
            <a:ext cx="439674" cy="439674"/>
          </a:xfrm>
          <a:prstGeom prst="rect">
            <a:avLst/>
          </a:prstGeom>
        </p:spPr>
      </p:pic>
      <p:pic>
        <p:nvPicPr>
          <p:cNvPr id="84" name="図 83" descr="illust_novirus_00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1106" y="3798498"/>
            <a:ext cx="340852" cy="340852"/>
          </a:xfrm>
          <a:prstGeom prst="rect">
            <a:avLst/>
          </a:prstGeom>
        </p:spPr>
      </p:pic>
      <p:sp>
        <p:nvSpPr>
          <p:cNvPr id="85" name="左矢印 84"/>
          <p:cNvSpPr/>
          <p:nvPr/>
        </p:nvSpPr>
        <p:spPr>
          <a:xfrm rot="2638313">
            <a:off x="3163976" y="3031073"/>
            <a:ext cx="1112671" cy="547710"/>
          </a:xfrm>
          <a:prstGeom prst="leftArrow">
            <a:avLst/>
          </a:prstGeom>
          <a:solidFill>
            <a:srgbClr val="FF6600">
              <a:alpha val="47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6" name="左矢印 85"/>
          <p:cNvSpPr/>
          <p:nvPr/>
        </p:nvSpPr>
        <p:spPr>
          <a:xfrm>
            <a:off x="3495534" y="3721979"/>
            <a:ext cx="592491" cy="547710"/>
          </a:xfrm>
          <a:prstGeom prst="leftArrow">
            <a:avLst/>
          </a:prstGeom>
          <a:solidFill>
            <a:srgbClr val="FF6600">
              <a:alpha val="47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7" name="左矢印 86"/>
          <p:cNvSpPr/>
          <p:nvPr/>
        </p:nvSpPr>
        <p:spPr>
          <a:xfrm rot="8020891">
            <a:off x="4669668" y="3088645"/>
            <a:ext cx="955971" cy="547710"/>
          </a:xfrm>
          <a:prstGeom prst="leftArrow">
            <a:avLst/>
          </a:prstGeom>
          <a:solidFill>
            <a:srgbClr val="FF6600">
              <a:alpha val="47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8" name="テキスト ボックス 87"/>
          <p:cNvSpPr txBox="1"/>
          <p:nvPr/>
        </p:nvSpPr>
        <p:spPr>
          <a:xfrm>
            <a:off x="735417" y="2663566"/>
            <a:ext cx="553998" cy="1323439"/>
          </a:xfrm>
          <a:prstGeom prst="rect">
            <a:avLst/>
          </a:prstGeom>
          <a:noFill/>
        </p:spPr>
        <p:txBody>
          <a:bodyPr vert="eaVert" wrap="none" rtlCol="0">
            <a:spAutoFit/>
          </a:bodyPr>
          <a:lstStyle/>
          <a:p>
            <a:pPr algn="ctr"/>
            <a:r>
              <a:rPr kumimoji="1" lang="ja-JP" altLang="en-US" sz="2400" dirty="0">
                <a:solidFill>
                  <a:schemeClr val="bg1"/>
                </a:solidFill>
              </a:rPr>
              <a:t>多層防御</a:t>
            </a:r>
          </a:p>
        </p:txBody>
      </p:sp>
      <p:sp>
        <p:nvSpPr>
          <p:cNvPr id="89" name="テキスト ボックス 88"/>
          <p:cNvSpPr txBox="1"/>
          <p:nvPr/>
        </p:nvSpPr>
        <p:spPr>
          <a:xfrm>
            <a:off x="1404862" y="4704834"/>
            <a:ext cx="4076206" cy="400110"/>
          </a:xfrm>
          <a:prstGeom prst="rect">
            <a:avLst/>
          </a:prstGeom>
          <a:noFill/>
        </p:spPr>
        <p:txBody>
          <a:bodyPr wrap="none" rtlCol="0">
            <a:spAutoFit/>
          </a:bodyPr>
          <a:lstStyle/>
          <a:p>
            <a:pPr algn="ctr"/>
            <a:r>
              <a:rPr kumimoji="1" lang="en-US" altLang="ja-JP" sz="2000" dirty="0">
                <a:solidFill>
                  <a:srgbClr val="FFFFFF"/>
                </a:solidFill>
              </a:rPr>
              <a:t>IT</a:t>
            </a:r>
            <a:r>
              <a:rPr kumimoji="1" lang="ja-JP" altLang="en-US" sz="2000" dirty="0">
                <a:solidFill>
                  <a:srgbClr val="FFFFFF"/>
                </a:solidFill>
              </a:rPr>
              <a:t>インフラ全体としての強度を高める</a:t>
            </a:r>
          </a:p>
        </p:txBody>
      </p:sp>
    </p:spTree>
    <p:extLst>
      <p:ext uri="{BB962C8B-B14F-4D97-AF65-F5344CB8AC3E}">
        <p14:creationId xmlns:p14="http://schemas.microsoft.com/office/powerpoint/2010/main" val="7729983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CSIRT</a:t>
            </a:r>
            <a:r>
              <a:rPr lang="ja-JP" altLang="en-US" dirty="0"/>
              <a:t>（</a:t>
            </a:r>
            <a:r>
              <a:rPr lang="en-US" altLang="ja-JP" dirty="0"/>
              <a:t>Computer Security Incident Response Team</a:t>
            </a:r>
            <a:r>
              <a:rPr lang="ja-JP" altLang="en-US"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latin typeface="メイリオ"/>
                <a:ea typeface="メイリオ"/>
                <a:cs typeface="メイリオ"/>
              </a:rPr>
              <a:t>105</a:t>
            </a:fld>
            <a:endParaRPr kumimoji="1" lang="ja-JP" altLang="en-US">
              <a:latin typeface="メイリオ"/>
              <a:ea typeface="メイリオ"/>
              <a:cs typeface="メイリオ"/>
            </a:endParaRPr>
          </a:p>
        </p:txBody>
      </p:sp>
      <p:sp>
        <p:nvSpPr>
          <p:cNvPr id="4" name="正方形/長方形 3"/>
          <p:cNvSpPr/>
          <p:nvPr/>
        </p:nvSpPr>
        <p:spPr>
          <a:xfrm>
            <a:off x="2657415" y="1220482"/>
            <a:ext cx="3841320" cy="3389313"/>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5" name="正方形/長方形 4"/>
          <p:cNvSpPr/>
          <p:nvPr/>
        </p:nvSpPr>
        <p:spPr>
          <a:xfrm>
            <a:off x="2657416" y="5203545"/>
            <a:ext cx="1113472" cy="841143"/>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顧客</a:t>
            </a:r>
            <a:endParaRPr kumimoji="1" lang="en-US" altLang="ja-JP" sz="1200" dirty="0">
              <a:solidFill>
                <a:srgbClr val="FFFFFF"/>
              </a:solidFill>
              <a:latin typeface="メイリオ"/>
              <a:ea typeface="メイリオ"/>
              <a:cs typeface="メイリオ"/>
            </a:endParaRPr>
          </a:p>
          <a:p>
            <a:pPr algn="ctr"/>
            <a:r>
              <a:rPr lang="ja-JP" altLang="en-US" sz="1200" dirty="0">
                <a:solidFill>
                  <a:srgbClr val="FFFFFF"/>
                </a:solidFill>
                <a:latin typeface="メイリオ"/>
                <a:ea typeface="メイリオ"/>
                <a:cs typeface="メイリオ"/>
              </a:rPr>
              <a:t>ユーザー</a:t>
            </a:r>
            <a:endParaRPr kumimoji="1" lang="ja-JP" altLang="en-US" sz="1200" dirty="0">
              <a:solidFill>
                <a:srgbClr val="FFFFFF"/>
              </a:solidFill>
              <a:latin typeface="メイリオ"/>
              <a:ea typeface="メイリオ"/>
              <a:cs typeface="メイリオ"/>
            </a:endParaRPr>
          </a:p>
        </p:txBody>
      </p:sp>
      <p:sp>
        <p:nvSpPr>
          <p:cNvPr id="6" name="正方形/長方形 5"/>
          <p:cNvSpPr/>
          <p:nvPr/>
        </p:nvSpPr>
        <p:spPr>
          <a:xfrm>
            <a:off x="4010502" y="5203545"/>
            <a:ext cx="1113472" cy="841143"/>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取引先</a:t>
            </a:r>
          </a:p>
        </p:txBody>
      </p:sp>
      <p:sp>
        <p:nvSpPr>
          <p:cNvPr id="7" name="正方形/長方形 6"/>
          <p:cNvSpPr/>
          <p:nvPr/>
        </p:nvSpPr>
        <p:spPr>
          <a:xfrm>
            <a:off x="5385263" y="5203545"/>
            <a:ext cx="1113472" cy="841143"/>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関連会社</a:t>
            </a:r>
          </a:p>
        </p:txBody>
      </p:sp>
      <p:sp>
        <p:nvSpPr>
          <p:cNvPr id="8" name="正方形/長方形 7"/>
          <p:cNvSpPr/>
          <p:nvPr/>
        </p:nvSpPr>
        <p:spPr>
          <a:xfrm>
            <a:off x="457200" y="2622389"/>
            <a:ext cx="1294799" cy="841143"/>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セキュリティ</a:t>
            </a:r>
            <a:endParaRPr kumimoji="1" lang="en-US" altLang="ja-JP" sz="1200" dirty="0">
              <a:solidFill>
                <a:srgbClr val="FFFFFF"/>
              </a:solidFill>
              <a:latin typeface="メイリオ"/>
              <a:ea typeface="メイリオ"/>
              <a:cs typeface="メイリオ"/>
            </a:endParaRPr>
          </a:p>
          <a:p>
            <a:pPr algn="ctr"/>
            <a:r>
              <a:rPr lang="ja-JP" altLang="en-US" sz="1200" dirty="0">
                <a:solidFill>
                  <a:srgbClr val="FFFFFF"/>
                </a:solidFill>
                <a:latin typeface="メイリオ"/>
                <a:ea typeface="メイリオ"/>
                <a:cs typeface="メイリオ"/>
              </a:rPr>
              <a:t>サービス会社</a:t>
            </a:r>
            <a:endParaRPr kumimoji="1" lang="ja-JP" altLang="en-US" sz="1200" dirty="0">
              <a:solidFill>
                <a:srgbClr val="FFFFFF"/>
              </a:solidFill>
              <a:latin typeface="メイリオ"/>
              <a:ea typeface="メイリオ"/>
              <a:cs typeface="メイリオ"/>
            </a:endParaRPr>
          </a:p>
        </p:txBody>
      </p:sp>
      <p:sp>
        <p:nvSpPr>
          <p:cNvPr id="9" name="正方形/長方形 8"/>
          <p:cNvSpPr/>
          <p:nvPr/>
        </p:nvSpPr>
        <p:spPr>
          <a:xfrm>
            <a:off x="457200" y="3768652"/>
            <a:ext cx="1294799" cy="841143"/>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セキュリティ</a:t>
            </a:r>
            <a:endParaRPr kumimoji="1" lang="en-US" altLang="ja-JP" sz="1200" dirty="0">
              <a:solidFill>
                <a:srgbClr val="FFFFFF"/>
              </a:solidFill>
              <a:latin typeface="メイリオ"/>
              <a:ea typeface="メイリオ"/>
              <a:cs typeface="メイリオ"/>
            </a:endParaRPr>
          </a:p>
          <a:p>
            <a:pPr algn="ctr"/>
            <a:r>
              <a:rPr lang="ja-JP" altLang="en-US" sz="1200" dirty="0">
                <a:solidFill>
                  <a:srgbClr val="FFFFFF"/>
                </a:solidFill>
                <a:latin typeface="メイリオ"/>
                <a:ea typeface="メイリオ"/>
                <a:cs typeface="メイリオ"/>
              </a:rPr>
              <a:t>関連組織・団体</a:t>
            </a:r>
            <a:endParaRPr kumimoji="1" lang="ja-JP" altLang="en-US" sz="1200" dirty="0">
              <a:solidFill>
                <a:srgbClr val="FFFFFF"/>
              </a:solidFill>
              <a:latin typeface="メイリオ"/>
              <a:ea typeface="メイリオ"/>
              <a:cs typeface="メイリオ"/>
            </a:endParaRPr>
          </a:p>
        </p:txBody>
      </p:sp>
      <p:sp>
        <p:nvSpPr>
          <p:cNvPr id="10" name="正方形/長方形 9"/>
          <p:cNvSpPr/>
          <p:nvPr/>
        </p:nvSpPr>
        <p:spPr>
          <a:xfrm>
            <a:off x="7376538" y="2622389"/>
            <a:ext cx="1294799" cy="841143"/>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メイリオ"/>
                <a:ea typeface="メイリオ"/>
                <a:cs typeface="メイリオ"/>
              </a:rPr>
              <a:t>JPCERT/CC</a:t>
            </a:r>
            <a:endParaRPr kumimoji="1" lang="ja-JP" altLang="en-US" sz="1200" dirty="0">
              <a:solidFill>
                <a:srgbClr val="FFFFFF"/>
              </a:solidFill>
              <a:latin typeface="メイリオ"/>
              <a:ea typeface="メイリオ"/>
              <a:cs typeface="メイリオ"/>
            </a:endParaRPr>
          </a:p>
        </p:txBody>
      </p:sp>
      <p:sp>
        <p:nvSpPr>
          <p:cNvPr id="11" name="正方形/長方形 10"/>
          <p:cNvSpPr/>
          <p:nvPr/>
        </p:nvSpPr>
        <p:spPr>
          <a:xfrm>
            <a:off x="7376538" y="3768652"/>
            <a:ext cx="1294799" cy="841143"/>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他社</a:t>
            </a:r>
            <a:r>
              <a:rPr kumimoji="1" lang="en-US" altLang="ja-JP" sz="1200" dirty="0">
                <a:solidFill>
                  <a:srgbClr val="FFFFFF"/>
                </a:solidFill>
                <a:latin typeface="メイリオ"/>
                <a:ea typeface="メイリオ"/>
                <a:cs typeface="メイリオ"/>
              </a:rPr>
              <a:t>CSIRT</a:t>
            </a:r>
            <a:endParaRPr kumimoji="1" lang="ja-JP" altLang="en-US" sz="1200" dirty="0">
              <a:solidFill>
                <a:srgbClr val="FFFFFF"/>
              </a:solidFill>
              <a:latin typeface="メイリオ"/>
              <a:ea typeface="メイリオ"/>
              <a:cs typeface="メイリオ"/>
            </a:endParaRPr>
          </a:p>
        </p:txBody>
      </p:sp>
      <p:sp>
        <p:nvSpPr>
          <p:cNvPr id="12" name="正方形/長方形 11"/>
          <p:cNvSpPr/>
          <p:nvPr/>
        </p:nvSpPr>
        <p:spPr>
          <a:xfrm>
            <a:off x="2838851" y="2935755"/>
            <a:ext cx="3471733" cy="750433"/>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schemeClr val="bg1"/>
                </a:solidFill>
                <a:latin typeface="メイリオ"/>
                <a:ea typeface="メイリオ"/>
                <a:cs typeface="メイリオ"/>
              </a:rPr>
              <a:t>CSIRT</a:t>
            </a:r>
          </a:p>
          <a:p>
            <a:pPr algn="ctr"/>
            <a:r>
              <a:rPr lang="en-US" altLang="ja-JP" sz="1100" dirty="0">
                <a:solidFill>
                  <a:schemeClr val="bg1"/>
                </a:solidFill>
              </a:rPr>
              <a:t>Computer Security Incident Response Team</a:t>
            </a:r>
            <a:endParaRPr kumimoji="1" lang="ja-JP" altLang="en-US" sz="1100" dirty="0">
              <a:solidFill>
                <a:schemeClr val="bg1"/>
              </a:solidFill>
              <a:latin typeface="メイリオ"/>
              <a:ea typeface="メイリオ"/>
              <a:cs typeface="メイリオ"/>
            </a:endParaRPr>
          </a:p>
        </p:txBody>
      </p:sp>
      <p:sp>
        <p:nvSpPr>
          <p:cNvPr id="13" name="正方形/長方形 12"/>
          <p:cNvSpPr/>
          <p:nvPr/>
        </p:nvSpPr>
        <p:spPr>
          <a:xfrm>
            <a:off x="4095925" y="3587230"/>
            <a:ext cx="942626" cy="1113278"/>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solidFill>
                  <a:srgbClr val="FFFFFF"/>
                </a:solidFill>
                <a:latin typeface="メイリオ"/>
                <a:ea typeface="メイリオ"/>
                <a:cs typeface="メイリオ"/>
              </a:rPr>
              <a:t>POC</a:t>
            </a:r>
          </a:p>
          <a:p>
            <a:pPr algn="ctr"/>
            <a:r>
              <a:rPr lang="en-US" altLang="ja-JP" sz="1100" dirty="0">
                <a:solidFill>
                  <a:srgbClr val="FFFFFF"/>
                </a:solidFill>
                <a:latin typeface="メイリオ"/>
                <a:ea typeface="メイリオ"/>
                <a:cs typeface="メイリオ"/>
              </a:rPr>
              <a:t>Point of Contact</a:t>
            </a:r>
            <a:endParaRPr kumimoji="1" lang="ja-JP" altLang="en-US" sz="1100" dirty="0">
              <a:solidFill>
                <a:srgbClr val="FFFFFF"/>
              </a:solidFill>
              <a:latin typeface="メイリオ"/>
              <a:ea typeface="メイリオ"/>
              <a:cs typeface="メイリオ"/>
            </a:endParaRPr>
          </a:p>
        </p:txBody>
      </p:sp>
      <p:sp>
        <p:nvSpPr>
          <p:cNvPr id="14" name="正方形/長方形 13"/>
          <p:cNvSpPr/>
          <p:nvPr/>
        </p:nvSpPr>
        <p:spPr>
          <a:xfrm>
            <a:off x="2838853" y="2177076"/>
            <a:ext cx="1080985" cy="412325"/>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部門・部署</a:t>
            </a:r>
          </a:p>
        </p:txBody>
      </p:sp>
      <p:sp>
        <p:nvSpPr>
          <p:cNvPr id="15" name="正方形/長方形 14"/>
          <p:cNvSpPr/>
          <p:nvPr/>
        </p:nvSpPr>
        <p:spPr>
          <a:xfrm>
            <a:off x="2838852" y="1377167"/>
            <a:ext cx="3486692" cy="412325"/>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経営者</a:t>
            </a:r>
          </a:p>
        </p:txBody>
      </p:sp>
      <p:sp>
        <p:nvSpPr>
          <p:cNvPr id="16" name="正方形/長方形 15"/>
          <p:cNvSpPr/>
          <p:nvPr/>
        </p:nvSpPr>
        <p:spPr>
          <a:xfrm>
            <a:off x="5244559" y="2177076"/>
            <a:ext cx="1080985" cy="412325"/>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部門・部署</a:t>
            </a:r>
          </a:p>
        </p:txBody>
      </p:sp>
      <p:sp>
        <p:nvSpPr>
          <p:cNvPr id="17" name="正方形/長方形 16"/>
          <p:cNvSpPr/>
          <p:nvPr/>
        </p:nvSpPr>
        <p:spPr>
          <a:xfrm>
            <a:off x="2838851" y="4032542"/>
            <a:ext cx="1080986" cy="395834"/>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部門・部署</a:t>
            </a:r>
          </a:p>
        </p:txBody>
      </p:sp>
      <p:sp>
        <p:nvSpPr>
          <p:cNvPr id="18" name="正方形/長方形 17"/>
          <p:cNvSpPr/>
          <p:nvPr/>
        </p:nvSpPr>
        <p:spPr>
          <a:xfrm>
            <a:off x="5244558" y="4032542"/>
            <a:ext cx="1080986" cy="395834"/>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部門・部署</a:t>
            </a:r>
          </a:p>
        </p:txBody>
      </p:sp>
      <p:cxnSp>
        <p:nvCxnSpPr>
          <p:cNvPr id="20" name="直線矢印コネクタ 19"/>
          <p:cNvCxnSpPr>
            <a:stCxn id="8" idx="3"/>
            <a:endCxn id="12" idx="1"/>
          </p:cNvCxnSpPr>
          <p:nvPr/>
        </p:nvCxnSpPr>
        <p:spPr>
          <a:xfrm>
            <a:off x="1751999" y="3042961"/>
            <a:ext cx="1086852" cy="268011"/>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a:stCxn id="9" idx="3"/>
            <a:endCxn id="12" idx="1"/>
          </p:cNvCxnSpPr>
          <p:nvPr/>
        </p:nvCxnSpPr>
        <p:spPr>
          <a:xfrm flipV="1">
            <a:off x="1751999" y="3310972"/>
            <a:ext cx="1086852" cy="878252"/>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a:stCxn id="12" idx="3"/>
            <a:endCxn id="11" idx="1"/>
          </p:cNvCxnSpPr>
          <p:nvPr/>
        </p:nvCxnSpPr>
        <p:spPr>
          <a:xfrm>
            <a:off x="6310584" y="3310972"/>
            <a:ext cx="1065954" cy="878252"/>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2" idx="3"/>
            <a:endCxn id="10" idx="1"/>
          </p:cNvCxnSpPr>
          <p:nvPr/>
        </p:nvCxnSpPr>
        <p:spPr>
          <a:xfrm flipV="1">
            <a:off x="6310584" y="3042961"/>
            <a:ext cx="1065954" cy="268011"/>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直線矢印コネクタ 34"/>
          <p:cNvCxnSpPr>
            <a:stCxn id="6" idx="0"/>
            <a:endCxn id="13" idx="2"/>
          </p:cNvCxnSpPr>
          <p:nvPr/>
        </p:nvCxnSpPr>
        <p:spPr>
          <a:xfrm flipV="1">
            <a:off x="4567238" y="4700508"/>
            <a:ext cx="0" cy="503037"/>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a:stCxn id="5" idx="0"/>
            <a:endCxn id="13" idx="2"/>
          </p:cNvCxnSpPr>
          <p:nvPr/>
        </p:nvCxnSpPr>
        <p:spPr>
          <a:xfrm flipV="1">
            <a:off x="3214152" y="4700508"/>
            <a:ext cx="1353086" cy="503037"/>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直線矢印コネクタ 41"/>
          <p:cNvCxnSpPr>
            <a:stCxn id="7" idx="0"/>
            <a:endCxn id="13" idx="2"/>
          </p:cNvCxnSpPr>
          <p:nvPr/>
        </p:nvCxnSpPr>
        <p:spPr>
          <a:xfrm flipH="1" flipV="1">
            <a:off x="4567238" y="4700508"/>
            <a:ext cx="1374761" cy="503037"/>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5" name="直線矢印コネクタ 44"/>
          <p:cNvCxnSpPr>
            <a:stCxn id="15" idx="2"/>
            <a:endCxn id="12" idx="0"/>
          </p:cNvCxnSpPr>
          <p:nvPr/>
        </p:nvCxnSpPr>
        <p:spPr>
          <a:xfrm flipH="1">
            <a:off x="4574718" y="1789492"/>
            <a:ext cx="7480" cy="1146263"/>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p:nvPr/>
        </p:nvCxnSpPr>
        <p:spPr>
          <a:xfrm>
            <a:off x="5785052" y="3686188"/>
            <a:ext cx="0" cy="346354"/>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8" name="直線矢印コネクタ 57"/>
          <p:cNvCxnSpPr/>
          <p:nvPr/>
        </p:nvCxnSpPr>
        <p:spPr>
          <a:xfrm>
            <a:off x="3379346" y="3686188"/>
            <a:ext cx="0" cy="346354"/>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直線矢印コネクタ 58"/>
          <p:cNvCxnSpPr/>
          <p:nvPr/>
        </p:nvCxnSpPr>
        <p:spPr>
          <a:xfrm>
            <a:off x="5785052" y="2589401"/>
            <a:ext cx="0" cy="346354"/>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直線矢印コネクタ 59"/>
          <p:cNvCxnSpPr/>
          <p:nvPr/>
        </p:nvCxnSpPr>
        <p:spPr>
          <a:xfrm>
            <a:off x="3379346" y="2589401"/>
            <a:ext cx="0" cy="346354"/>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1" name="テキスト ボックス 60"/>
          <p:cNvSpPr txBox="1"/>
          <p:nvPr/>
        </p:nvSpPr>
        <p:spPr>
          <a:xfrm>
            <a:off x="4212866" y="2189291"/>
            <a:ext cx="738664" cy="400110"/>
          </a:xfrm>
          <a:prstGeom prst="rect">
            <a:avLst/>
          </a:prstGeom>
          <a:noFill/>
        </p:spPr>
        <p:txBody>
          <a:bodyPr vert="eaVert" wrap="none" rtlCol="0">
            <a:spAutoFit/>
          </a:bodyPr>
          <a:lstStyle/>
          <a:p>
            <a:r>
              <a:rPr lang="ja-JP" altLang="en-US" sz="1200" dirty="0">
                <a:solidFill>
                  <a:srgbClr val="FF6600"/>
                </a:solidFill>
                <a:latin typeface="メイリオ"/>
                <a:ea typeface="メイリオ"/>
                <a:cs typeface="メイリオ"/>
              </a:rPr>
              <a:t>共有</a:t>
            </a:r>
            <a:endParaRPr lang="en-US" altLang="ja-JP" sz="1200" dirty="0">
              <a:solidFill>
                <a:srgbClr val="FF6600"/>
              </a:solidFill>
              <a:latin typeface="メイリオ"/>
              <a:ea typeface="メイリオ"/>
              <a:cs typeface="メイリオ"/>
            </a:endParaRPr>
          </a:p>
          <a:p>
            <a:endParaRPr lang="en-US" altLang="ja-JP" sz="1200" dirty="0">
              <a:solidFill>
                <a:srgbClr val="FF6600"/>
              </a:solidFill>
              <a:latin typeface="メイリオ"/>
              <a:ea typeface="メイリオ"/>
              <a:cs typeface="メイリオ"/>
            </a:endParaRPr>
          </a:p>
          <a:p>
            <a:r>
              <a:rPr lang="ja-JP" altLang="en-US" sz="1200" dirty="0">
                <a:solidFill>
                  <a:srgbClr val="FF6600"/>
                </a:solidFill>
                <a:latin typeface="メイリオ"/>
                <a:ea typeface="メイリオ"/>
                <a:cs typeface="メイリオ"/>
              </a:rPr>
              <a:t>連携</a:t>
            </a:r>
            <a:endParaRPr lang="en-US" altLang="ja-JP" sz="1200" dirty="0">
              <a:solidFill>
                <a:srgbClr val="FF6600"/>
              </a:solidFill>
              <a:latin typeface="メイリオ"/>
              <a:ea typeface="メイリオ"/>
              <a:cs typeface="メイリオ"/>
            </a:endParaRPr>
          </a:p>
        </p:txBody>
      </p:sp>
      <p:sp>
        <p:nvSpPr>
          <p:cNvPr id="62" name="四角形吹き出し 61"/>
          <p:cNvSpPr/>
          <p:nvPr/>
        </p:nvSpPr>
        <p:spPr>
          <a:xfrm>
            <a:off x="457200" y="1220482"/>
            <a:ext cx="1983949" cy="956594"/>
          </a:xfrm>
          <a:prstGeom prst="wedgeRectCallout">
            <a:avLst>
              <a:gd name="adj1" fmla="val 74776"/>
              <a:gd name="adj2" fmla="val 31465"/>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ja-JP" sz="1400" b="1" dirty="0">
                <a:solidFill>
                  <a:schemeClr val="bg1"/>
                </a:solidFill>
                <a:latin typeface="メイリオ"/>
                <a:ea typeface="メイリオ"/>
                <a:cs typeface="メイリオ"/>
              </a:rPr>
              <a:t>社内対応</a:t>
            </a:r>
            <a:r>
              <a:rPr lang="ja-JP" altLang="en-US" sz="1400" dirty="0">
                <a:solidFill>
                  <a:schemeClr val="bg1"/>
                </a:solidFill>
                <a:latin typeface="メイリオ"/>
                <a:ea typeface="メイリオ"/>
                <a:cs typeface="メイリオ"/>
              </a:rPr>
              <a:t>：</a:t>
            </a:r>
            <a:endParaRPr lang="en-US" altLang="ja-JP" sz="1400" dirty="0">
              <a:solidFill>
                <a:schemeClr val="bg1"/>
              </a:solidFill>
              <a:latin typeface="メイリオ"/>
              <a:ea typeface="メイリオ"/>
              <a:cs typeface="メイリオ"/>
            </a:endParaRPr>
          </a:p>
          <a:p>
            <a:r>
              <a:rPr lang="ja-JP" altLang="ja-JP" sz="1000" dirty="0">
                <a:solidFill>
                  <a:schemeClr val="bg1"/>
                </a:solidFill>
                <a:latin typeface="メイリオ"/>
                <a:ea typeface="メイリオ"/>
                <a:cs typeface="メイリオ"/>
              </a:rPr>
              <a:t>セキュリティ情報の提供や指示・命令系統の整備・管理</a:t>
            </a:r>
          </a:p>
        </p:txBody>
      </p:sp>
      <p:sp>
        <p:nvSpPr>
          <p:cNvPr id="65" name="四角形吹き出し 64"/>
          <p:cNvSpPr/>
          <p:nvPr/>
        </p:nvSpPr>
        <p:spPr>
          <a:xfrm>
            <a:off x="6687388" y="1220482"/>
            <a:ext cx="1983949" cy="956594"/>
          </a:xfrm>
          <a:prstGeom prst="wedgeRectCallout">
            <a:avLst>
              <a:gd name="adj1" fmla="val -2958"/>
              <a:gd name="adj2" fmla="val 73706"/>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400" b="1" dirty="0">
                <a:solidFill>
                  <a:srgbClr val="FFFFFF"/>
                </a:solidFill>
                <a:latin typeface="メイリオ"/>
                <a:ea typeface="メイリオ"/>
                <a:cs typeface="メイリオ"/>
              </a:rPr>
              <a:t>情報連携</a:t>
            </a:r>
            <a:r>
              <a:rPr lang="ja-JP" altLang="en-US" sz="1400" dirty="0">
                <a:solidFill>
                  <a:srgbClr val="FFFFFF"/>
                </a:solidFill>
                <a:latin typeface="メイリオ"/>
                <a:ea typeface="メイリオ"/>
                <a:cs typeface="メイリオ"/>
              </a:rPr>
              <a:t>：</a:t>
            </a:r>
            <a:endParaRPr lang="en-US" altLang="ja-JP" sz="1400" dirty="0">
              <a:solidFill>
                <a:srgbClr val="FFFFFF"/>
              </a:solidFill>
              <a:latin typeface="メイリオ"/>
              <a:ea typeface="メイリオ"/>
              <a:cs typeface="メイリオ"/>
            </a:endParaRPr>
          </a:p>
          <a:p>
            <a:r>
              <a:rPr lang="ja-JP" altLang="ja-JP" sz="1000" dirty="0">
                <a:solidFill>
                  <a:srgbClr val="FFFFFF"/>
                </a:solidFill>
                <a:latin typeface="メイリオ"/>
                <a:ea typeface="メイリオ"/>
                <a:cs typeface="メイリオ"/>
              </a:rPr>
              <a:t>外部のセキュリティ組織や他社の</a:t>
            </a:r>
            <a:r>
              <a:rPr lang="en-US" altLang="ja-JP" sz="1000" dirty="0">
                <a:solidFill>
                  <a:srgbClr val="FFFFFF"/>
                </a:solidFill>
                <a:latin typeface="メイリオ"/>
                <a:ea typeface="メイリオ"/>
                <a:cs typeface="メイリオ"/>
              </a:rPr>
              <a:t>CSIRT</a:t>
            </a:r>
            <a:r>
              <a:rPr lang="ja-JP" altLang="ja-JP" sz="1000" dirty="0">
                <a:solidFill>
                  <a:srgbClr val="FFFFFF"/>
                </a:solidFill>
                <a:latin typeface="メイリオ"/>
                <a:ea typeface="メイリオ"/>
                <a:cs typeface="メイリオ"/>
              </a:rPr>
              <a:t>と連携し、セキュリティに関する情報を共有 </a:t>
            </a:r>
          </a:p>
        </p:txBody>
      </p:sp>
      <p:sp>
        <p:nvSpPr>
          <p:cNvPr id="66" name="四角形吹き出し 65"/>
          <p:cNvSpPr/>
          <p:nvPr/>
        </p:nvSpPr>
        <p:spPr>
          <a:xfrm>
            <a:off x="457200" y="5022122"/>
            <a:ext cx="1983950" cy="1022566"/>
          </a:xfrm>
          <a:prstGeom prst="wedgeRectCallout">
            <a:avLst>
              <a:gd name="adj1" fmla="val 57121"/>
              <a:gd name="adj2" fmla="val -7663"/>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400" b="1" dirty="0">
                <a:solidFill>
                  <a:srgbClr val="FFFFFF"/>
                </a:solidFill>
                <a:latin typeface="メイリオ"/>
                <a:ea typeface="メイリオ"/>
                <a:cs typeface="メイリオ"/>
              </a:rPr>
              <a:t>社外対応</a:t>
            </a:r>
            <a:r>
              <a:rPr lang="ja-JP" altLang="en-US" sz="1400" dirty="0">
                <a:solidFill>
                  <a:srgbClr val="FFFFFF"/>
                </a:solidFill>
                <a:latin typeface="メイリオ"/>
                <a:ea typeface="メイリオ"/>
                <a:cs typeface="メイリオ"/>
              </a:rPr>
              <a:t>：</a:t>
            </a:r>
            <a:endParaRPr lang="en-US" altLang="ja-JP" sz="1400" dirty="0">
              <a:solidFill>
                <a:srgbClr val="FFFFFF"/>
              </a:solidFill>
              <a:latin typeface="メイリオ"/>
              <a:ea typeface="メイリオ"/>
              <a:cs typeface="メイリオ"/>
            </a:endParaRPr>
          </a:p>
          <a:p>
            <a:r>
              <a:rPr lang="ja-JP" altLang="en-US" sz="1000" dirty="0">
                <a:solidFill>
                  <a:srgbClr val="FFFFFF"/>
                </a:solidFill>
                <a:latin typeface="メイリオ"/>
                <a:ea typeface="メイリオ"/>
                <a:cs typeface="メイリオ"/>
              </a:rPr>
              <a:t>社外からの問い合わせやインシデント情報についての統一した対外窓口</a:t>
            </a:r>
            <a:endParaRPr lang="ja-JP" altLang="ja-JP" sz="1000" dirty="0">
              <a:solidFill>
                <a:srgbClr val="FFFFFF"/>
              </a:solidFill>
              <a:latin typeface="メイリオ"/>
              <a:ea typeface="メイリオ"/>
              <a:cs typeface="メイリオ"/>
            </a:endParaRPr>
          </a:p>
        </p:txBody>
      </p:sp>
      <p:sp>
        <p:nvSpPr>
          <p:cNvPr id="77" name="四角形吹き出し 76"/>
          <p:cNvSpPr/>
          <p:nvPr/>
        </p:nvSpPr>
        <p:spPr>
          <a:xfrm>
            <a:off x="6687388" y="5022122"/>
            <a:ext cx="1983950" cy="1022566"/>
          </a:xfrm>
          <a:prstGeom prst="wedgeRectCallout">
            <a:avLst>
              <a:gd name="adj1" fmla="val -63430"/>
              <a:gd name="adj2" fmla="val -100405"/>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ja-JP" sz="1400" b="1" dirty="0">
                <a:solidFill>
                  <a:srgbClr val="FF6600"/>
                </a:solidFill>
                <a:latin typeface="メイリオ"/>
                <a:ea typeface="メイリオ"/>
                <a:cs typeface="メイリオ"/>
              </a:rPr>
              <a:t>CSIRT</a:t>
            </a:r>
            <a:r>
              <a:rPr lang="ja-JP" altLang="en-US" sz="1400" dirty="0">
                <a:solidFill>
                  <a:srgbClr val="FF6600"/>
                </a:solidFill>
                <a:latin typeface="メイリオ"/>
                <a:ea typeface="メイリオ"/>
                <a:cs typeface="メイリオ"/>
              </a:rPr>
              <a:t>：</a:t>
            </a:r>
            <a:endParaRPr lang="en-US" altLang="ja-JP" sz="1400" dirty="0">
              <a:solidFill>
                <a:srgbClr val="FF6600"/>
              </a:solidFill>
              <a:latin typeface="メイリオ"/>
              <a:ea typeface="メイリオ"/>
              <a:cs typeface="メイリオ"/>
            </a:endParaRPr>
          </a:p>
          <a:p>
            <a:r>
              <a:rPr lang="ja-JP" altLang="en-US" sz="1000" dirty="0">
                <a:solidFill>
                  <a:srgbClr val="FF6600"/>
                </a:solidFill>
                <a:latin typeface="メイリオ"/>
                <a:ea typeface="メイリオ"/>
                <a:cs typeface="メイリオ"/>
              </a:rPr>
              <a:t>「必ず起きる」前提で構築された情報セキュリティ対応の中核を担う組織</a:t>
            </a:r>
            <a:endParaRPr lang="ja-JP" altLang="ja-JP" sz="1000" dirty="0">
              <a:solidFill>
                <a:srgbClr val="FF6600"/>
              </a:solidFill>
              <a:latin typeface="メイリオ"/>
              <a:ea typeface="メイリオ"/>
              <a:cs typeface="メイリオ"/>
            </a:endParaRPr>
          </a:p>
        </p:txBody>
      </p:sp>
    </p:spTree>
    <p:extLst>
      <p:ext uri="{BB962C8B-B14F-4D97-AF65-F5344CB8AC3E}">
        <p14:creationId xmlns:p14="http://schemas.microsoft.com/office/powerpoint/2010/main" val="185549520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830355" y="2775338"/>
            <a:ext cx="7499634" cy="1307324"/>
          </a:xfrm>
          <a:prstGeom prst="rect">
            <a:avLst/>
          </a:prstGeom>
          <a:solidFill>
            <a:srgbClr val="33ACB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dirty="0">
                <a:solidFill>
                  <a:srgbClr val="FFFFFF"/>
                </a:solidFill>
                <a:effectLst/>
                <a:latin typeface="Arial"/>
                <a:ea typeface="HGP創英角ｺﾞｼｯｸUB" pitchFamily="50" charset="-128"/>
                <a:cs typeface="Arial"/>
              </a:rPr>
              <a:t>第</a:t>
            </a:r>
            <a:r>
              <a:rPr lang="en-US" altLang="ja-JP" sz="2800" dirty="0">
                <a:solidFill>
                  <a:srgbClr val="FFFFFF"/>
                </a:solidFill>
                <a:latin typeface="Arial"/>
                <a:ea typeface="HGP創英角ｺﾞｼｯｸUB" pitchFamily="50" charset="-128"/>
                <a:cs typeface="Arial"/>
              </a:rPr>
              <a:t>6</a:t>
            </a:r>
            <a:r>
              <a:rPr lang="ja-JP" altLang="en-US" sz="2800" dirty="0">
                <a:solidFill>
                  <a:srgbClr val="FFFFFF"/>
                </a:solidFill>
                <a:effectLst/>
                <a:latin typeface="Arial"/>
                <a:ea typeface="HGP創英角ｺﾞｼｯｸUB" pitchFamily="50" charset="-128"/>
                <a:cs typeface="Arial"/>
              </a:rPr>
              <a:t>章　開発と運用</a:t>
            </a:r>
            <a:endParaRPr lang="en-US" altLang="ja-JP" sz="2800" dirty="0">
              <a:solidFill>
                <a:srgbClr val="FFFFFF"/>
              </a:solidFill>
              <a:effectLst/>
              <a:latin typeface="Arial"/>
              <a:ea typeface="HGP創英角ｺﾞｼｯｸUB" pitchFamily="50" charset="-128"/>
              <a:cs typeface="Arial"/>
            </a:endParaRPr>
          </a:p>
        </p:txBody>
      </p:sp>
      <p:sp>
        <p:nvSpPr>
          <p:cNvPr id="7" name="正方形/長方形 6"/>
          <p:cNvSpPr/>
          <p:nvPr/>
        </p:nvSpPr>
        <p:spPr>
          <a:xfrm>
            <a:off x="830354" y="2775338"/>
            <a:ext cx="83270" cy="1307324"/>
          </a:xfrm>
          <a:prstGeom prst="rect">
            <a:avLst/>
          </a:prstGeom>
          <a:solidFill>
            <a:srgbClr val="CC0000"/>
          </a:solidFill>
          <a:ln>
            <a:noFill/>
          </a:ln>
        </p:spPr>
        <p:style>
          <a:lnRef idx="2">
            <a:schemeClr val="dk1"/>
          </a:lnRef>
          <a:fillRef idx="1">
            <a:schemeClr val="lt1"/>
          </a:fillRef>
          <a:effectRef idx="0">
            <a:schemeClr val="dk1"/>
          </a:effectRef>
          <a:fontRef idx="minor">
            <a:schemeClr val="dk1"/>
          </a:fontRef>
        </p:style>
        <p:txBody>
          <a:bodyPr rtlCol="0" anchor="ctr"/>
          <a:lstStyle/>
          <a:p>
            <a:pPr algn="r"/>
            <a:endParaRPr lang="en-US" altLang="ja-JP" sz="2400" dirty="0">
              <a:solidFill>
                <a:srgbClr val="FFFFFF"/>
              </a:solidFill>
              <a:effectLst/>
              <a:latin typeface="Arial"/>
              <a:ea typeface="HGP創英角ｺﾞｼｯｸUB" pitchFamily="50" charset="-128"/>
              <a:cs typeface="Arial"/>
            </a:endParaRPr>
          </a:p>
        </p:txBody>
      </p:sp>
      <p:pic>
        <p:nvPicPr>
          <p:cNvPr id="8" name="図 7"/>
          <p:cNvPicPr>
            <a:picLocks noChangeAspect="1"/>
          </p:cNvPicPr>
          <p:nvPr/>
        </p:nvPicPr>
        <p:blipFill>
          <a:blip r:embed="rId2"/>
          <a:stretch>
            <a:fillRect/>
          </a:stretch>
        </p:blipFill>
        <p:spPr>
          <a:xfrm>
            <a:off x="8128001" y="6690381"/>
            <a:ext cx="882650" cy="15069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08255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これからのシステム開発</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107</a:t>
            </a:fld>
            <a:endParaRPr kumimoji="1" lang="ja-JP" altLang="en-US"/>
          </a:p>
        </p:txBody>
      </p:sp>
      <p:sp>
        <p:nvSpPr>
          <p:cNvPr id="5" name="正方形/長方形 4"/>
          <p:cNvSpPr/>
          <p:nvPr/>
        </p:nvSpPr>
        <p:spPr>
          <a:xfrm>
            <a:off x="529308" y="1012591"/>
            <a:ext cx="8085383" cy="703752"/>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b="1" dirty="0">
                <a:solidFill>
                  <a:srgbClr val="FFFFFF"/>
                </a:solidFill>
                <a:latin typeface="Meiryo" charset="-128"/>
                <a:ea typeface="Meiryo" charset="-128"/>
                <a:cs typeface="Meiryo" charset="-128"/>
              </a:rPr>
              <a:t>ビジネススピードの加速</a:t>
            </a:r>
          </a:p>
        </p:txBody>
      </p:sp>
      <p:sp>
        <p:nvSpPr>
          <p:cNvPr id="259" name="正方形/長方形 258"/>
          <p:cNvSpPr/>
          <p:nvPr/>
        </p:nvSpPr>
        <p:spPr>
          <a:xfrm>
            <a:off x="2424080" y="2043592"/>
            <a:ext cx="6190611" cy="124650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rgbClr val="FFFFFF"/>
                </a:solidFill>
                <a:latin typeface="Meiryo" charset="-128"/>
                <a:ea typeface="Meiryo" charset="-128"/>
                <a:cs typeface="Meiryo" charset="-128"/>
              </a:rPr>
              <a:t>アプリケーション開発・変更への迅速な対応</a:t>
            </a:r>
            <a:endParaRPr kumimoji="1" lang="ja-JP" altLang="en-US" sz="1400" dirty="0">
              <a:solidFill>
                <a:srgbClr val="FFFFFF"/>
              </a:solidFill>
              <a:latin typeface="Meiryo" charset="-128"/>
              <a:ea typeface="Meiryo" charset="-128"/>
              <a:cs typeface="Meiryo" charset="-128"/>
            </a:endParaRPr>
          </a:p>
        </p:txBody>
      </p:sp>
      <p:sp>
        <p:nvSpPr>
          <p:cNvPr id="260" name="正方形/長方形 259"/>
          <p:cNvSpPr/>
          <p:nvPr/>
        </p:nvSpPr>
        <p:spPr>
          <a:xfrm>
            <a:off x="2424080" y="3560770"/>
            <a:ext cx="6190611" cy="1246504"/>
          </a:xfrm>
          <a:prstGeom prst="rect">
            <a:avLst/>
          </a:prstGeom>
          <a:solidFill>
            <a:srgbClr val="FF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rgbClr val="FFFFFF"/>
                </a:solidFill>
                <a:latin typeface="Meiryo" charset="-128"/>
                <a:ea typeface="Meiryo" charset="-128"/>
                <a:cs typeface="Meiryo" charset="-128"/>
              </a:rPr>
              <a:t>本番環境への迅速な移行・継続的デリバリー</a:t>
            </a:r>
            <a:endParaRPr kumimoji="1" lang="ja-JP" altLang="en-US" sz="1400" dirty="0">
              <a:solidFill>
                <a:srgbClr val="FFFFFF"/>
              </a:solidFill>
              <a:latin typeface="Meiryo" charset="-128"/>
              <a:ea typeface="Meiryo" charset="-128"/>
              <a:cs typeface="Meiryo" charset="-128"/>
            </a:endParaRPr>
          </a:p>
        </p:txBody>
      </p:sp>
      <p:sp>
        <p:nvSpPr>
          <p:cNvPr id="261" name="正方形/長方形 260"/>
          <p:cNvSpPr/>
          <p:nvPr/>
        </p:nvSpPr>
        <p:spPr>
          <a:xfrm>
            <a:off x="2424080" y="5077949"/>
            <a:ext cx="6190611" cy="1246504"/>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rgbClr val="FFFFFF"/>
                </a:solidFill>
                <a:latin typeface="Meiryo" charset="-128"/>
                <a:ea typeface="Meiryo" charset="-128"/>
                <a:cs typeface="Meiryo" charset="-128"/>
              </a:rPr>
              <a:t>インフラ環境の迅速な調達・構築・変更</a:t>
            </a:r>
            <a:endParaRPr kumimoji="1" lang="en-US" altLang="ja-JP" b="1" dirty="0">
              <a:solidFill>
                <a:srgbClr val="FFFFFF"/>
              </a:solidFill>
              <a:latin typeface="Meiryo" charset="-128"/>
              <a:ea typeface="Meiryo" charset="-128"/>
              <a:cs typeface="Meiryo" charset="-128"/>
            </a:endParaRPr>
          </a:p>
          <a:p>
            <a:pPr algn="ctr"/>
            <a:r>
              <a:rPr lang="ja-JP" altLang="en-US" b="1" dirty="0">
                <a:solidFill>
                  <a:srgbClr val="FFFFFF"/>
                </a:solidFill>
                <a:latin typeface="Meiryo" charset="-128"/>
                <a:ea typeface="Meiryo" charset="-128"/>
                <a:cs typeface="Meiryo" charset="-128"/>
              </a:rPr>
              <a:t>高速で俊敏な開発・実行環境</a:t>
            </a:r>
            <a:endParaRPr kumimoji="1" lang="ja-JP" altLang="en-US" sz="1400" dirty="0">
              <a:solidFill>
                <a:srgbClr val="FFFFFF"/>
              </a:solidFill>
              <a:latin typeface="Meiryo" charset="-128"/>
              <a:ea typeface="Meiryo" charset="-128"/>
              <a:cs typeface="Meiryo" charset="-128"/>
            </a:endParaRPr>
          </a:p>
        </p:txBody>
      </p:sp>
      <p:sp>
        <p:nvSpPr>
          <p:cNvPr id="8" name="ホームベース 7"/>
          <p:cNvSpPr/>
          <p:nvPr/>
        </p:nvSpPr>
        <p:spPr>
          <a:xfrm>
            <a:off x="529308" y="2043592"/>
            <a:ext cx="2109564" cy="1246503"/>
          </a:xfrm>
          <a:prstGeom prst="homePlate">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rgbClr val="FFFFFF"/>
                </a:solidFill>
                <a:latin typeface="Meiryo" charset="-128"/>
                <a:ea typeface="Meiryo" charset="-128"/>
                <a:cs typeface="Meiryo" charset="-128"/>
              </a:rPr>
              <a:t>アジャイル開発</a:t>
            </a:r>
            <a:endParaRPr kumimoji="1" lang="en-US" altLang="ja-JP" sz="1600" b="1" dirty="0">
              <a:solidFill>
                <a:srgbClr val="FFFFFF"/>
              </a:solidFill>
              <a:latin typeface="Meiryo" charset="-128"/>
              <a:ea typeface="Meiryo" charset="-128"/>
              <a:cs typeface="Meiryo" charset="-128"/>
            </a:endParaRPr>
          </a:p>
          <a:p>
            <a:pPr algn="ctr"/>
            <a:r>
              <a:rPr lang="en-US" altLang="ja-JP" sz="1000" dirty="0">
                <a:solidFill>
                  <a:srgbClr val="FFFFFF"/>
                </a:solidFill>
                <a:latin typeface="Meiryo" charset="-128"/>
                <a:ea typeface="Meiryo" charset="-128"/>
                <a:cs typeface="Meiryo" charset="-128"/>
              </a:rPr>
              <a:t>Agile Development</a:t>
            </a:r>
            <a:endParaRPr kumimoji="1" lang="ja-JP" altLang="en-US" sz="1000" dirty="0">
              <a:solidFill>
                <a:srgbClr val="FFFFFF"/>
              </a:solidFill>
              <a:latin typeface="Meiryo" charset="-128"/>
              <a:ea typeface="Meiryo" charset="-128"/>
              <a:cs typeface="Meiryo" charset="-128"/>
            </a:endParaRPr>
          </a:p>
        </p:txBody>
      </p:sp>
      <p:sp>
        <p:nvSpPr>
          <p:cNvPr id="264" name="ホームベース 263"/>
          <p:cNvSpPr/>
          <p:nvPr/>
        </p:nvSpPr>
        <p:spPr>
          <a:xfrm>
            <a:off x="529308" y="3560769"/>
            <a:ext cx="2109564" cy="1246503"/>
          </a:xfrm>
          <a:prstGeom prst="homePlate">
            <a:avLst/>
          </a:prstGeom>
          <a:solidFill>
            <a:srgbClr val="FF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b="1" dirty="0">
                <a:solidFill>
                  <a:srgbClr val="FFFFFF"/>
                </a:solidFill>
                <a:latin typeface="Meiryo" charset="-128"/>
                <a:ea typeface="Meiryo" charset="-128"/>
                <a:cs typeface="Meiryo" charset="-128"/>
              </a:rPr>
              <a:t>DevOps</a:t>
            </a:r>
          </a:p>
          <a:p>
            <a:pPr algn="ctr"/>
            <a:r>
              <a:rPr lang="en-US" altLang="ja-JP" sz="1000" dirty="0">
                <a:solidFill>
                  <a:srgbClr val="FFFFFF"/>
                </a:solidFill>
                <a:latin typeface="Meiryo" charset="-128"/>
                <a:ea typeface="Meiryo" charset="-128"/>
                <a:cs typeface="Meiryo" charset="-128"/>
              </a:rPr>
              <a:t>Development/Operation</a:t>
            </a:r>
            <a:endParaRPr kumimoji="1" lang="ja-JP" altLang="en-US" sz="1000" dirty="0">
              <a:solidFill>
                <a:srgbClr val="FFFFFF"/>
              </a:solidFill>
              <a:latin typeface="Meiryo" charset="-128"/>
              <a:ea typeface="Meiryo" charset="-128"/>
              <a:cs typeface="Meiryo" charset="-128"/>
            </a:endParaRPr>
          </a:p>
        </p:txBody>
      </p:sp>
      <p:sp>
        <p:nvSpPr>
          <p:cNvPr id="265" name="ホームベース 264"/>
          <p:cNvSpPr/>
          <p:nvPr/>
        </p:nvSpPr>
        <p:spPr>
          <a:xfrm>
            <a:off x="529308" y="5077950"/>
            <a:ext cx="2109564" cy="1246503"/>
          </a:xfrm>
          <a:prstGeom prst="homePlate">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a:solidFill>
                  <a:srgbClr val="FFFFFF"/>
                </a:solidFill>
                <a:latin typeface="Meiryo" charset="-128"/>
                <a:ea typeface="Meiryo" charset="-128"/>
                <a:cs typeface="Meiryo" charset="-128"/>
              </a:rPr>
              <a:t>クラウド</a:t>
            </a:r>
            <a:endParaRPr kumimoji="1" lang="en-US" altLang="ja-JP" sz="2000" b="1" dirty="0">
              <a:solidFill>
                <a:srgbClr val="FFFFFF"/>
              </a:solidFill>
              <a:latin typeface="Meiryo" charset="-128"/>
              <a:ea typeface="Meiryo" charset="-128"/>
              <a:cs typeface="Meiryo" charset="-128"/>
            </a:endParaRPr>
          </a:p>
          <a:p>
            <a:pPr algn="ctr"/>
            <a:r>
              <a:rPr lang="en-US" altLang="ja-JP" sz="1000" b="1" dirty="0">
                <a:solidFill>
                  <a:srgbClr val="FFFFFF"/>
                </a:solidFill>
                <a:latin typeface="Meiryo" charset="-128"/>
                <a:ea typeface="Meiryo" charset="-128"/>
                <a:cs typeface="Meiryo" charset="-128"/>
              </a:rPr>
              <a:t>SDI/IaaS</a:t>
            </a:r>
          </a:p>
          <a:p>
            <a:pPr algn="ctr"/>
            <a:r>
              <a:rPr kumimoji="1" lang="en-US" altLang="ja-JP" sz="1000" b="1" dirty="0">
                <a:solidFill>
                  <a:srgbClr val="FFFFFF"/>
                </a:solidFill>
                <a:latin typeface="Meiryo" charset="-128"/>
                <a:ea typeface="Meiryo" charset="-128"/>
                <a:cs typeface="Meiryo" charset="-128"/>
              </a:rPr>
              <a:t>PaaS/</a:t>
            </a:r>
            <a:r>
              <a:rPr kumimoji="1" lang="en-US" altLang="ja-JP" sz="1000" b="1" dirty="0" err="1">
                <a:solidFill>
                  <a:srgbClr val="FFFFFF"/>
                </a:solidFill>
                <a:latin typeface="Meiryo" charset="-128"/>
                <a:ea typeface="Meiryo" charset="-128"/>
                <a:cs typeface="Meiryo" charset="-128"/>
              </a:rPr>
              <a:t>FaaS</a:t>
            </a:r>
            <a:endParaRPr kumimoji="1" lang="ja-JP" altLang="en-US" sz="1000" b="1" dirty="0">
              <a:solidFill>
                <a:srgbClr val="FFFFFF"/>
              </a:solidFill>
              <a:latin typeface="Meiryo" charset="-128"/>
              <a:ea typeface="Meiryo" charset="-128"/>
              <a:cs typeface="Meiryo" charset="-128"/>
            </a:endParaRPr>
          </a:p>
        </p:txBody>
      </p:sp>
      <p:sp>
        <p:nvSpPr>
          <p:cNvPr id="10" name="下矢印 9"/>
          <p:cNvSpPr/>
          <p:nvPr/>
        </p:nvSpPr>
        <p:spPr>
          <a:xfrm rot="10800000">
            <a:off x="4604985" y="3165043"/>
            <a:ext cx="1828800" cy="506237"/>
          </a:xfrm>
          <a:prstGeom prst="downArrow">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8" name="下矢印 267"/>
          <p:cNvSpPr/>
          <p:nvPr/>
        </p:nvSpPr>
        <p:spPr>
          <a:xfrm rot="10800000">
            <a:off x="4604985" y="4689493"/>
            <a:ext cx="1828800" cy="506237"/>
          </a:xfrm>
          <a:prstGeom prst="downArrow">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9" name="下矢印 268"/>
          <p:cNvSpPr/>
          <p:nvPr/>
        </p:nvSpPr>
        <p:spPr>
          <a:xfrm>
            <a:off x="4604985" y="1598561"/>
            <a:ext cx="1828800" cy="506237"/>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5810098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正方形/長方形 105"/>
          <p:cNvSpPr/>
          <p:nvPr/>
        </p:nvSpPr>
        <p:spPr>
          <a:xfrm>
            <a:off x="4651375" y="984250"/>
            <a:ext cx="4083050" cy="544215"/>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dirty="0">
                <a:solidFill>
                  <a:schemeClr val="bg1"/>
                </a:solidFill>
              </a:rPr>
              <a:t>アジャイル開発</a:t>
            </a:r>
            <a:endParaRPr lang="en-US" altLang="ja-JP" sz="2400" dirty="0">
              <a:solidFill>
                <a:schemeClr val="bg1"/>
              </a:solidFill>
            </a:endParaRPr>
          </a:p>
        </p:txBody>
      </p:sp>
      <p:sp>
        <p:nvSpPr>
          <p:cNvPr id="34" name="正方形/長方形 33"/>
          <p:cNvSpPr/>
          <p:nvPr/>
        </p:nvSpPr>
        <p:spPr>
          <a:xfrm>
            <a:off x="400050" y="984250"/>
            <a:ext cx="4083050" cy="544215"/>
          </a:xfrm>
          <a:prstGeom prst="rect">
            <a:avLst/>
          </a:prstGeom>
          <a:solidFill>
            <a:srgbClr val="948A54"/>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dirty="0">
                <a:solidFill>
                  <a:schemeClr val="bg1"/>
                </a:solidFill>
              </a:rPr>
              <a:t>ウォーターフォール開発</a:t>
            </a:r>
            <a:endParaRPr lang="en-US" altLang="ja-JP" sz="2400" dirty="0">
              <a:solidFill>
                <a:schemeClr val="bg1"/>
              </a:solidFill>
            </a:endParaRPr>
          </a:p>
        </p:txBody>
      </p:sp>
      <p:sp>
        <p:nvSpPr>
          <p:cNvPr id="104" name="角丸四角形 103"/>
          <p:cNvSpPr/>
          <p:nvPr/>
        </p:nvSpPr>
        <p:spPr bwMode="auto">
          <a:xfrm>
            <a:off x="400050" y="1657350"/>
            <a:ext cx="4083050" cy="4521200"/>
          </a:xfrm>
          <a:prstGeom prst="roundRect">
            <a:avLst>
              <a:gd name="adj" fmla="val 0"/>
            </a:avLst>
          </a:prstGeom>
          <a:solidFill>
            <a:srgbClr val="FFFBD2"/>
          </a:solidFill>
          <a:ln w="9525" cap="flat" cmpd="sng" algn="ctr">
            <a:noFill/>
            <a:prstDash val="sysDash"/>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60" name="角丸四角形 59"/>
          <p:cNvSpPr/>
          <p:nvPr/>
        </p:nvSpPr>
        <p:spPr bwMode="auto">
          <a:xfrm>
            <a:off x="5865535" y="2806700"/>
            <a:ext cx="838200" cy="1066800"/>
          </a:xfrm>
          <a:prstGeom prst="roundRect">
            <a:avLst>
              <a:gd name="adj" fmla="val 0"/>
            </a:avLst>
          </a:prstGeom>
          <a:solidFill>
            <a:srgbClr val="FFFBD2"/>
          </a:solidFill>
          <a:ln w="9525" cap="flat" cmpd="sng" algn="ctr">
            <a:noFill/>
            <a:prstDash val="sysDash"/>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61" name="角丸四角形 60"/>
          <p:cNvSpPr/>
          <p:nvPr/>
        </p:nvSpPr>
        <p:spPr bwMode="auto">
          <a:xfrm>
            <a:off x="5090835" y="1657350"/>
            <a:ext cx="838200" cy="1066800"/>
          </a:xfrm>
          <a:prstGeom prst="roundRect">
            <a:avLst>
              <a:gd name="adj" fmla="val 0"/>
            </a:avLst>
          </a:prstGeom>
          <a:solidFill>
            <a:srgbClr val="FFFBD2"/>
          </a:solidFill>
          <a:ln w="9525" cap="flat" cmpd="sng" algn="ctr">
            <a:noFill/>
            <a:prstDash val="sysDash"/>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59" name="角丸四角形 58"/>
          <p:cNvSpPr/>
          <p:nvPr/>
        </p:nvSpPr>
        <p:spPr bwMode="auto">
          <a:xfrm>
            <a:off x="7414935" y="5111750"/>
            <a:ext cx="838200" cy="1066800"/>
          </a:xfrm>
          <a:prstGeom prst="roundRect">
            <a:avLst>
              <a:gd name="adj" fmla="val 0"/>
            </a:avLst>
          </a:prstGeom>
          <a:solidFill>
            <a:srgbClr val="FFFBD2"/>
          </a:solidFill>
          <a:ln w="9525" cap="flat" cmpd="sng" algn="ctr">
            <a:noFill/>
            <a:prstDash val="sysDash"/>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86" name="角丸四角形 85"/>
          <p:cNvSpPr/>
          <p:nvPr/>
        </p:nvSpPr>
        <p:spPr bwMode="auto">
          <a:xfrm>
            <a:off x="6640235" y="3962400"/>
            <a:ext cx="838200" cy="1066800"/>
          </a:xfrm>
          <a:prstGeom prst="roundRect">
            <a:avLst>
              <a:gd name="adj" fmla="val 0"/>
            </a:avLst>
          </a:prstGeom>
          <a:solidFill>
            <a:srgbClr val="FFFBD2"/>
          </a:solidFill>
          <a:ln w="9525" cap="flat" cmpd="sng" algn="ctr">
            <a:noFill/>
            <a:prstDash val="sysDash"/>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57" name="角丸四角形吹き出し 56"/>
          <p:cNvSpPr/>
          <p:nvPr/>
        </p:nvSpPr>
        <p:spPr bwMode="auto">
          <a:xfrm>
            <a:off x="495300" y="5105400"/>
            <a:ext cx="2061885" cy="990600"/>
          </a:xfrm>
          <a:prstGeom prst="wedgeRoundRectCallout">
            <a:avLst>
              <a:gd name="adj1" fmla="val 20278"/>
              <a:gd name="adj2" fmla="val -75717"/>
              <a:gd name="adj3" fmla="val 16667"/>
            </a:avLst>
          </a:prstGeom>
          <a:solidFill>
            <a:schemeClr val="bg2">
              <a:lumMod val="50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ct val="20000"/>
              </a:spcBef>
            </a:pPr>
            <a:r>
              <a:rPr lang="ja-JP" altLang="en-US" sz="1200" dirty="0">
                <a:solidFill>
                  <a:srgbClr val="FFFFFF"/>
                </a:solidFill>
                <a:effectLst/>
              </a:rPr>
              <a:t>最初に要件をあらかじめ</a:t>
            </a:r>
            <a:endParaRPr lang="en-US" altLang="ja-JP" sz="1200" dirty="0">
              <a:solidFill>
                <a:srgbClr val="FFFFFF"/>
              </a:solidFill>
              <a:effectLst/>
            </a:endParaRPr>
          </a:p>
          <a:p>
            <a:pPr algn="ctr">
              <a:spcBef>
                <a:spcPct val="20000"/>
              </a:spcBef>
            </a:pPr>
            <a:r>
              <a:rPr lang="ja-JP" altLang="en-US" sz="1200" dirty="0">
                <a:solidFill>
                  <a:srgbClr val="FFFFFF"/>
                </a:solidFill>
                <a:effectLst/>
              </a:rPr>
              <a:t>すべて決めてから開発</a:t>
            </a:r>
            <a:endParaRPr kumimoji="0" lang="ja-JP" altLang="en-US" sz="1200" b="0" i="0" u="none" strike="noStrike" cap="none" normalizeH="0" baseline="0" dirty="0">
              <a:ln>
                <a:noFill/>
              </a:ln>
              <a:solidFill>
                <a:srgbClr val="FFFFFF"/>
              </a:solidFill>
              <a:effectLst/>
              <a:latin typeface="Arial" charset="0"/>
              <a:ea typeface="HG丸ｺﾞｼｯｸM-PRO" pitchFamily="50" charset="-128"/>
            </a:endParaRPr>
          </a:p>
        </p:txBody>
      </p:sp>
      <p:sp>
        <p:nvSpPr>
          <p:cNvPr id="2" name="角丸四角形 1"/>
          <p:cNvSpPr/>
          <p:nvPr/>
        </p:nvSpPr>
        <p:spPr bwMode="auto">
          <a:xfrm>
            <a:off x="495300" y="1752600"/>
            <a:ext cx="914400" cy="914400"/>
          </a:xfrm>
          <a:prstGeom prst="roundRect">
            <a:avLst>
              <a:gd name="adj" fmla="val 0"/>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b="0" i="0" u="none" strike="noStrike" cap="none" normalizeH="0" baseline="0" dirty="0">
                <a:ln>
                  <a:noFill/>
                </a:ln>
                <a:solidFill>
                  <a:schemeClr val="bg1"/>
                </a:solidFill>
                <a:effectLst/>
                <a:latin typeface="Arial" charset="0"/>
                <a:ea typeface="HG丸ｺﾞｼｯｸM-PRO" pitchFamily="50" charset="-128"/>
              </a:rPr>
              <a:t>要件</a:t>
            </a:r>
          </a:p>
        </p:txBody>
      </p:sp>
      <p:sp>
        <p:nvSpPr>
          <p:cNvPr id="3" name="角丸四角形 2"/>
          <p:cNvSpPr/>
          <p:nvPr/>
        </p:nvSpPr>
        <p:spPr bwMode="auto">
          <a:xfrm>
            <a:off x="1327150" y="2895600"/>
            <a:ext cx="914400" cy="914400"/>
          </a:xfrm>
          <a:prstGeom prst="roundRect">
            <a:avLst>
              <a:gd name="adj" fmla="val 0"/>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dirty="0">
                <a:solidFill>
                  <a:schemeClr val="bg1"/>
                </a:solidFill>
              </a:rPr>
              <a:t>設計</a:t>
            </a:r>
            <a:endParaRPr kumimoji="0" lang="en-US" altLang="ja-JP" sz="1000" b="0" i="0" u="none" strike="noStrike" cap="none" normalizeH="0" baseline="0" dirty="0">
              <a:ln>
                <a:noFill/>
              </a:ln>
              <a:solidFill>
                <a:schemeClr val="bg1"/>
              </a:solidFill>
              <a:effectLst/>
            </a:endParaRPr>
          </a:p>
        </p:txBody>
      </p:sp>
      <p:sp>
        <p:nvSpPr>
          <p:cNvPr id="4" name="角丸四角形 3"/>
          <p:cNvSpPr/>
          <p:nvPr/>
        </p:nvSpPr>
        <p:spPr bwMode="auto">
          <a:xfrm>
            <a:off x="2159000" y="4038600"/>
            <a:ext cx="914400" cy="914400"/>
          </a:xfrm>
          <a:prstGeom prst="roundRect">
            <a:avLst>
              <a:gd name="adj" fmla="val 0"/>
            </a:avLst>
          </a:prstGeom>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baseline="0" dirty="0">
                <a:ln>
                  <a:noFill/>
                </a:ln>
                <a:solidFill>
                  <a:schemeClr val="bg1"/>
                </a:solidFill>
                <a:effectLst/>
              </a:rPr>
              <a:t>コーディング</a:t>
            </a:r>
            <a:endParaRPr kumimoji="0" lang="en-US" altLang="ja-JP" sz="800" b="0" i="0" u="none" strike="noStrike" cap="none" normalizeH="0" baseline="0" dirty="0">
              <a:ln>
                <a:noFill/>
              </a:ln>
              <a:solidFill>
                <a:schemeClr val="bg1"/>
              </a:solidFill>
              <a:effectLst/>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dirty="0">
                <a:solidFill>
                  <a:schemeClr val="bg1"/>
                </a:solidFill>
              </a:rPr>
              <a:t>単体テスト</a:t>
            </a:r>
            <a:endParaRPr kumimoji="0" lang="ja-JP" altLang="en-US" sz="1000" b="0" i="0" u="none" strike="noStrike" cap="none" normalizeH="0" baseline="0" dirty="0">
              <a:ln>
                <a:noFill/>
              </a:ln>
              <a:solidFill>
                <a:schemeClr val="bg1"/>
              </a:solidFill>
              <a:effectLst/>
            </a:endParaRPr>
          </a:p>
        </p:txBody>
      </p:sp>
      <p:sp>
        <p:nvSpPr>
          <p:cNvPr id="5" name="角丸四角形 4"/>
          <p:cNvSpPr/>
          <p:nvPr/>
        </p:nvSpPr>
        <p:spPr bwMode="auto">
          <a:xfrm>
            <a:off x="2990850" y="5181600"/>
            <a:ext cx="914400" cy="914400"/>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00" b="0" i="0" u="none" strike="noStrike" cap="none" normalizeH="0" baseline="0" dirty="0">
                <a:ln>
                  <a:noFill/>
                </a:ln>
                <a:solidFill>
                  <a:schemeClr val="bg1"/>
                </a:solidFill>
                <a:effectLst/>
                <a:latin typeface="Arial" charset="0"/>
                <a:ea typeface="HG丸ｺﾞｼｯｸM-PRO" pitchFamily="50" charset="-128"/>
              </a:rPr>
              <a:t>結合テスト</a:t>
            </a:r>
          </a:p>
        </p:txBody>
      </p:sp>
      <p:cxnSp>
        <p:nvCxnSpPr>
          <p:cNvPr id="23" name="カギ線コネクタ 22"/>
          <p:cNvCxnSpPr>
            <a:stCxn id="2" idx="3"/>
            <a:endCxn id="3" idx="0"/>
          </p:cNvCxnSpPr>
          <p:nvPr/>
        </p:nvCxnSpPr>
        <p:spPr bwMode="auto">
          <a:xfrm>
            <a:off x="1409700" y="2209800"/>
            <a:ext cx="374650" cy="685800"/>
          </a:xfrm>
          <a:prstGeom prst="bentConnector2">
            <a:avLst/>
          </a:prstGeom>
          <a:solidFill>
            <a:schemeClr val="bg1"/>
          </a:solidFill>
          <a:ln w="38100" cap="flat" cmpd="sng" algn="ctr">
            <a:solidFill>
              <a:srgbClr val="FF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カギ線コネクタ 23"/>
          <p:cNvCxnSpPr>
            <a:stCxn id="3" idx="3"/>
            <a:endCxn id="4" idx="0"/>
          </p:cNvCxnSpPr>
          <p:nvPr/>
        </p:nvCxnSpPr>
        <p:spPr bwMode="auto">
          <a:xfrm>
            <a:off x="2241550" y="3352800"/>
            <a:ext cx="374650" cy="685800"/>
          </a:xfrm>
          <a:prstGeom prst="bentConnector2">
            <a:avLst/>
          </a:prstGeom>
          <a:solidFill>
            <a:schemeClr val="bg1"/>
          </a:solidFill>
          <a:ln w="38100" cap="flat" cmpd="sng" algn="ctr">
            <a:solidFill>
              <a:srgbClr val="FF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カギ線コネクタ 24"/>
          <p:cNvCxnSpPr>
            <a:stCxn id="4" idx="3"/>
            <a:endCxn id="5" idx="0"/>
          </p:cNvCxnSpPr>
          <p:nvPr/>
        </p:nvCxnSpPr>
        <p:spPr bwMode="auto">
          <a:xfrm>
            <a:off x="3073400" y="4495800"/>
            <a:ext cx="374650" cy="685800"/>
          </a:xfrm>
          <a:prstGeom prst="bentConnector2">
            <a:avLst/>
          </a:prstGeom>
          <a:solidFill>
            <a:schemeClr val="bg1"/>
          </a:solidFill>
          <a:ln w="38100" cap="flat" cmpd="sng" algn="ctr">
            <a:solidFill>
              <a:srgbClr val="FF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カギ線コネクタ 29"/>
          <p:cNvCxnSpPr>
            <a:stCxn id="3" idx="1"/>
            <a:endCxn id="2" idx="2"/>
          </p:cNvCxnSpPr>
          <p:nvPr/>
        </p:nvCxnSpPr>
        <p:spPr bwMode="auto">
          <a:xfrm rot="10800000">
            <a:off x="952500" y="2667000"/>
            <a:ext cx="374650" cy="685800"/>
          </a:xfrm>
          <a:prstGeom prst="bentConnector2">
            <a:avLst/>
          </a:prstGeom>
          <a:solidFill>
            <a:schemeClr val="bg1"/>
          </a:solidFill>
          <a:ln w="38100" cap="flat" cmpd="sng" algn="ctr">
            <a:solidFill>
              <a:srgbClr val="FF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カギ線コネクタ 30"/>
          <p:cNvCxnSpPr>
            <a:stCxn id="5" idx="1"/>
            <a:endCxn id="4" idx="2"/>
          </p:cNvCxnSpPr>
          <p:nvPr/>
        </p:nvCxnSpPr>
        <p:spPr bwMode="auto">
          <a:xfrm rot="10800000">
            <a:off x="2616200" y="4953000"/>
            <a:ext cx="374650" cy="685800"/>
          </a:xfrm>
          <a:prstGeom prst="bentConnector2">
            <a:avLst/>
          </a:prstGeom>
          <a:solidFill>
            <a:schemeClr val="bg1"/>
          </a:solidFill>
          <a:ln w="38100" cap="flat" cmpd="sng" algn="ctr">
            <a:solidFill>
              <a:srgbClr val="FF99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カギ線コネクタ 31"/>
          <p:cNvCxnSpPr>
            <a:stCxn id="4" idx="1"/>
            <a:endCxn id="3" idx="2"/>
          </p:cNvCxnSpPr>
          <p:nvPr/>
        </p:nvCxnSpPr>
        <p:spPr bwMode="auto">
          <a:xfrm rot="10800000">
            <a:off x="1784350" y="3810000"/>
            <a:ext cx="374650" cy="685800"/>
          </a:xfrm>
          <a:prstGeom prst="bentConnector2">
            <a:avLst/>
          </a:prstGeom>
          <a:solidFill>
            <a:schemeClr val="bg1"/>
          </a:solidFill>
          <a:ln w="38100" cap="flat" cmpd="sng" algn="ctr">
            <a:solidFill>
              <a:srgbClr val="FF99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右矢印 46"/>
          <p:cNvSpPr/>
          <p:nvPr/>
        </p:nvSpPr>
        <p:spPr bwMode="auto">
          <a:xfrm>
            <a:off x="4002365" y="5715000"/>
            <a:ext cx="381000" cy="381000"/>
          </a:xfrm>
          <a:prstGeom prst="rightArrow">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91" name="タイトル 90"/>
          <p:cNvSpPr>
            <a:spLocks noGrp="1"/>
          </p:cNvSpPr>
          <p:nvPr>
            <p:ph type="title"/>
          </p:nvPr>
        </p:nvSpPr>
        <p:spPr/>
        <p:txBody>
          <a:bodyPr/>
          <a:lstStyle/>
          <a:p>
            <a:r>
              <a:rPr lang="ja-JP" altLang="en-US" dirty="0">
                <a:solidFill>
                  <a:schemeClr val="tx1">
                    <a:lumMod val="50000"/>
                    <a:lumOff val="50000"/>
                  </a:schemeClr>
                </a:solidFill>
                <a:latin typeface="MS PGothic" charset="-128"/>
                <a:ea typeface="MS PGothic" charset="-128"/>
                <a:cs typeface="MS PGothic" charset="-128"/>
              </a:rPr>
              <a:t>アジャイル開発（</a:t>
            </a:r>
            <a:r>
              <a:rPr lang="en-US" altLang="ja-JP" dirty="0">
                <a:solidFill>
                  <a:schemeClr val="tx1">
                    <a:lumMod val="50000"/>
                    <a:lumOff val="50000"/>
                  </a:schemeClr>
                </a:solidFill>
                <a:latin typeface="MS PGothic" charset="-128"/>
                <a:ea typeface="MS PGothic" charset="-128"/>
                <a:cs typeface="MS PGothic" charset="-128"/>
              </a:rPr>
              <a:t>1</a:t>
            </a:r>
            <a:r>
              <a:rPr lang="ja-JP" altLang="en-US" dirty="0" smtClean="0">
                <a:solidFill>
                  <a:schemeClr val="tx1">
                    <a:lumMod val="50000"/>
                    <a:lumOff val="50000"/>
                  </a:schemeClr>
                </a:solidFill>
                <a:latin typeface="MS PGothic" charset="-128"/>
                <a:ea typeface="MS PGothic" charset="-128"/>
                <a:cs typeface="MS PGothic" charset="-128"/>
              </a:rPr>
              <a:t>）</a:t>
            </a:r>
            <a:endParaRPr kumimoji="1" lang="ja-JP" altLang="en-US" dirty="0">
              <a:solidFill>
                <a:schemeClr val="tx1">
                  <a:lumMod val="50000"/>
                  <a:lumOff val="50000"/>
                </a:schemeClr>
              </a:solidFill>
              <a:latin typeface="MS PGothic" charset="-128"/>
              <a:ea typeface="MS PGothic" charset="-128"/>
              <a:cs typeface="MS PGothic" charset="-128"/>
            </a:endParaRPr>
          </a:p>
        </p:txBody>
      </p:sp>
      <p:sp>
        <p:nvSpPr>
          <p:cNvPr id="92" name="テキスト ボックス 91"/>
          <p:cNvSpPr txBox="1"/>
          <p:nvPr/>
        </p:nvSpPr>
        <p:spPr>
          <a:xfrm>
            <a:off x="4002365" y="5505906"/>
            <a:ext cx="595035" cy="215444"/>
          </a:xfrm>
          <a:prstGeom prst="rect">
            <a:avLst/>
          </a:prstGeom>
          <a:noFill/>
        </p:spPr>
        <p:txBody>
          <a:bodyPr wrap="none" rtlCol="0">
            <a:spAutoFit/>
          </a:bodyPr>
          <a:lstStyle/>
          <a:p>
            <a:r>
              <a:rPr kumimoji="1" lang="ja-JP" altLang="en-US" sz="800" dirty="0">
                <a:solidFill>
                  <a:srgbClr val="0000FF"/>
                </a:solidFill>
                <a:effectLst/>
              </a:rPr>
              <a:t>リリース</a:t>
            </a:r>
          </a:p>
        </p:txBody>
      </p:sp>
      <p:sp>
        <p:nvSpPr>
          <p:cNvPr id="6" name="角丸四角形 5"/>
          <p:cNvSpPr/>
          <p:nvPr/>
        </p:nvSpPr>
        <p:spPr bwMode="auto">
          <a:xfrm>
            <a:off x="5168900" y="1752600"/>
            <a:ext cx="228600" cy="228600"/>
          </a:xfrm>
          <a:prstGeom prst="roundRect">
            <a:avLst>
              <a:gd name="adj" fmla="val 0"/>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000" b="0" i="0" u="none" strike="noStrike" cap="none" normalizeH="0" baseline="0" dirty="0">
              <a:ln>
                <a:noFill/>
              </a:ln>
              <a:solidFill>
                <a:schemeClr val="bg1"/>
              </a:solidFill>
              <a:effectLst/>
              <a:latin typeface="Arial" charset="0"/>
              <a:ea typeface="HG丸ｺﾞｼｯｸM-PRO" pitchFamily="50" charset="-128"/>
            </a:endParaRPr>
          </a:p>
        </p:txBody>
      </p:sp>
      <p:sp>
        <p:nvSpPr>
          <p:cNvPr id="7" name="角丸四角形 6"/>
          <p:cNvSpPr/>
          <p:nvPr/>
        </p:nvSpPr>
        <p:spPr bwMode="auto">
          <a:xfrm>
            <a:off x="5321300" y="1981200"/>
            <a:ext cx="228600" cy="228600"/>
          </a:xfrm>
          <a:prstGeom prst="roundRect">
            <a:avLst>
              <a:gd name="adj" fmla="val 0"/>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altLang="ja-JP" sz="1000" b="0" i="0" u="none" strike="noStrike" cap="none" normalizeH="0" baseline="0" dirty="0">
              <a:ln>
                <a:noFill/>
              </a:ln>
              <a:solidFill>
                <a:schemeClr val="bg1"/>
              </a:solidFill>
              <a:effectLst/>
            </a:endParaRPr>
          </a:p>
        </p:txBody>
      </p:sp>
      <p:sp>
        <p:nvSpPr>
          <p:cNvPr id="8" name="角丸四角形 7"/>
          <p:cNvSpPr/>
          <p:nvPr/>
        </p:nvSpPr>
        <p:spPr bwMode="auto">
          <a:xfrm>
            <a:off x="5473700" y="2209800"/>
            <a:ext cx="228600" cy="228600"/>
          </a:xfrm>
          <a:prstGeom prst="roundRect">
            <a:avLst>
              <a:gd name="adj" fmla="val 0"/>
            </a:avLst>
          </a:prstGeom>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800" b="0" i="0" u="none" strike="noStrike" cap="none" normalizeH="0" baseline="0" dirty="0">
              <a:ln>
                <a:noFill/>
              </a:ln>
              <a:solidFill>
                <a:schemeClr val="bg1"/>
              </a:solidFill>
              <a:effectLst/>
            </a:endParaRPr>
          </a:p>
        </p:txBody>
      </p:sp>
      <p:sp>
        <p:nvSpPr>
          <p:cNvPr id="9" name="角丸四角形 8"/>
          <p:cNvSpPr/>
          <p:nvPr/>
        </p:nvSpPr>
        <p:spPr bwMode="auto">
          <a:xfrm>
            <a:off x="5626100" y="2438400"/>
            <a:ext cx="228600" cy="228600"/>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800" b="0" i="0" u="none" strike="noStrike" cap="none" normalizeH="0" baseline="0" dirty="0">
              <a:ln>
                <a:noFill/>
              </a:ln>
              <a:solidFill>
                <a:schemeClr val="bg1"/>
              </a:solidFill>
              <a:effectLst/>
              <a:latin typeface="Arial" charset="0"/>
              <a:ea typeface="HG丸ｺﾞｼｯｸM-PRO" pitchFamily="50" charset="-128"/>
            </a:endParaRPr>
          </a:p>
        </p:txBody>
      </p:sp>
      <p:sp>
        <p:nvSpPr>
          <p:cNvPr id="48" name="右矢印 47"/>
          <p:cNvSpPr/>
          <p:nvPr/>
        </p:nvSpPr>
        <p:spPr bwMode="auto">
          <a:xfrm>
            <a:off x="6007100" y="2362200"/>
            <a:ext cx="381000" cy="381000"/>
          </a:xfrm>
          <a:prstGeom prst="rightArrow">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49" name="右矢印 48"/>
          <p:cNvSpPr/>
          <p:nvPr/>
        </p:nvSpPr>
        <p:spPr bwMode="auto">
          <a:xfrm>
            <a:off x="6858000" y="3505200"/>
            <a:ext cx="381000" cy="381000"/>
          </a:xfrm>
          <a:prstGeom prst="rightArrow">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50" name="右矢印 49"/>
          <p:cNvSpPr/>
          <p:nvPr/>
        </p:nvSpPr>
        <p:spPr bwMode="auto">
          <a:xfrm>
            <a:off x="7556500" y="4648200"/>
            <a:ext cx="381000" cy="381000"/>
          </a:xfrm>
          <a:prstGeom prst="rightArrow">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51" name="右矢印 50"/>
          <p:cNvSpPr/>
          <p:nvPr/>
        </p:nvSpPr>
        <p:spPr bwMode="auto">
          <a:xfrm>
            <a:off x="8353425" y="5778044"/>
            <a:ext cx="381000" cy="381000"/>
          </a:xfrm>
          <a:prstGeom prst="rightArrow">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Arial" charset="0"/>
              <a:ea typeface="HG丸ｺﾞｼｯｸM-PRO" pitchFamily="50" charset="-128"/>
            </a:endParaRPr>
          </a:p>
        </p:txBody>
      </p:sp>
      <p:sp>
        <p:nvSpPr>
          <p:cNvPr id="58" name="角丸四角形吹き出し 57"/>
          <p:cNvSpPr/>
          <p:nvPr/>
        </p:nvSpPr>
        <p:spPr bwMode="auto">
          <a:xfrm>
            <a:off x="5092700" y="5181600"/>
            <a:ext cx="2061885" cy="990600"/>
          </a:xfrm>
          <a:prstGeom prst="wedgeRoundRectCallout">
            <a:avLst>
              <a:gd name="adj1" fmla="val -18134"/>
              <a:gd name="adj2" fmla="val -86828"/>
              <a:gd name="adj3" fmla="val 16667"/>
            </a:avLst>
          </a:prstGeom>
          <a:solidFill>
            <a:srgbClr val="33ACBD"/>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spcBef>
                <a:spcPct val="20000"/>
              </a:spcBef>
            </a:pPr>
            <a:r>
              <a:rPr lang="ja-JP" altLang="en-US" sz="1200" dirty="0">
                <a:solidFill>
                  <a:schemeClr val="bg1"/>
                </a:solidFill>
                <a:effectLst/>
              </a:rPr>
              <a:t>ビジネス上の重要度で要件の優先順位を決め、それに従って必要機能を順次開発</a:t>
            </a:r>
            <a:endParaRPr kumimoji="0" lang="ja-JP" altLang="en-US" sz="1200" b="0" i="0" u="none" strike="noStrike" cap="none" normalizeH="0" baseline="0" dirty="0">
              <a:ln>
                <a:noFill/>
              </a:ln>
              <a:solidFill>
                <a:schemeClr val="bg1"/>
              </a:solidFill>
              <a:effectLst/>
              <a:latin typeface="Arial" charset="0"/>
              <a:ea typeface="HG丸ｺﾞｼｯｸM-PRO" pitchFamily="50" charset="-128"/>
            </a:endParaRPr>
          </a:p>
        </p:txBody>
      </p:sp>
      <p:sp>
        <p:nvSpPr>
          <p:cNvPr id="87" name="テキスト ボックス 86"/>
          <p:cNvSpPr txBox="1"/>
          <p:nvPr/>
        </p:nvSpPr>
        <p:spPr>
          <a:xfrm>
            <a:off x="5930900" y="1676400"/>
            <a:ext cx="1633781" cy="276999"/>
          </a:xfrm>
          <a:prstGeom prst="rect">
            <a:avLst/>
          </a:prstGeom>
          <a:noFill/>
        </p:spPr>
        <p:txBody>
          <a:bodyPr wrap="none" rtlCol="0">
            <a:spAutoFit/>
          </a:bodyPr>
          <a:lstStyle/>
          <a:p>
            <a:r>
              <a:rPr kumimoji="1" lang="ja-JP" altLang="en-US" sz="1200" dirty="0">
                <a:solidFill>
                  <a:srgbClr val="0000FF"/>
                </a:solidFill>
                <a:effectLst/>
              </a:rPr>
              <a:t>反復</a:t>
            </a:r>
            <a:r>
              <a:rPr kumimoji="1" lang="ja-JP" altLang="en-US" sz="1200" dirty="0">
                <a:solidFill>
                  <a:srgbClr val="0000FF"/>
                </a:solidFill>
              </a:rPr>
              <a:t>（</a:t>
            </a:r>
            <a:r>
              <a:rPr lang="ja-JP" altLang="en-US" sz="1200" dirty="0">
                <a:solidFill>
                  <a:srgbClr val="0000FF"/>
                </a:solidFill>
                <a:effectLst/>
              </a:rPr>
              <a:t>イテレーション</a:t>
            </a:r>
            <a:r>
              <a:rPr lang="ja-JP" altLang="en-US" sz="1200" dirty="0">
                <a:solidFill>
                  <a:srgbClr val="0000FF"/>
                </a:solidFill>
              </a:rPr>
              <a:t>）</a:t>
            </a:r>
            <a:r>
              <a:rPr lang="en-US" altLang="ja-JP" sz="1200" dirty="0">
                <a:solidFill>
                  <a:srgbClr val="0000FF"/>
                </a:solidFill>
                <a:effectLst/>
              </a:rPr>
              <a:t>1</a:t>
            </a:r>
            <a:endParaRPr kumimoji="1" lang="ja-JP" altLang="en-US" sz="1200" dirty="0">
              <a:solidFill>
                <a:srgbClr val="0000FF"/>
              </a:solidFill>
              <a:effectLst/>
            </a:endParaRPr>
          </a:p>
        </p:txBody>
      </p:sp>
      <p:sp>
        <p:nvSpPr>
          <p:cNvPr id="88" name="テキスト ボックス 87"/>
          <p:cNvSpPr txBox="1"/>
          <p:nvPr/>
        </p:nvSpPr>
        <p:spPr>
          <a:xfrm>
            <a:off x="6705600" y="2819400"/>
            <a:ext cx="607859" cy="276999"/>
          </a:xfrm>
          <a:prstGeom prst="rect">
            <a:avLst/>
          </a:prstGeom>
          <a:noFill/>
        </p:spPr>
        <p:txBody>
          <a:bodyPr wrap="none" rtlCol="0">
            <a:spAutoFit/>
          </a:bodyPr>
          <a:lstStyle/>
          <a:p>
            <a:r>
              <a:rPr kumimoji="1" lang="ja-JP" altLang="en-US" sz="1200" dirty="0">
                <a:solidFill>
                  <a:srgbClr val="0000FF"/>
                </a:solidFill>
                <a:effectLst/>
              </a:rPr>
              <a:t>反復</a:t>
            </a:r>
            <a:r>
              <a:rPr kumimoji="1" lang="en-US" altLang="ja-JP" sz="1200" dirty="0">
                <a:solidFill>
                  <a:srgbClr val="0000FF"/>
                </a:solidFill>
                <a:effectLst/>
              </a:rPr>
              <a:t> </a:t>
            </a:r>
            <a:r>
              <a:rPr lang="en-US" altLang="ja-JP" sz="1200" dirty="0">
                <a:solidFill>
                  <a:srgbClr val="0000FF"/>
                </a:solidFill>
                <a:effectLst/>
              </a:rPr>
              <a:t>2</a:t>
            </a:r>
            <a:endParaRPr kumimoji="1" lang="ja-JP" altLang="en-US" sz="1200" dirty="0">
              <a:solidFill>
                <a:srgbClr val="0000FF"/>
              </a:solidFill>
              <a:effectLst/>
            </a:endParaRPr>
          </a:p>
        </p:txBody>
      </p:sp>
      <p:sp>
        <p:nvSpPr>
          <p:cNvPr id="89" name="テキスト ボックス 88"/>
          <p:cNvSpPr txBox="1"/>
          <p:nvPr/>
        </p:nvSpPr>
        <p:spPr>
          <a:xfrm>
            <a:off x="7480300" y="3962400"/>
            <a:ext cx="607859" cy="276999"/>
          </a:xfrm>
          <a:prstGeom prst="rect">
            <a:avLst/>
          </a:prstGeom>
          <a:noFill/>
        </p:spPr>
        <p:txBody>
          <a:bodyPr wrap="none" rtlCol="0">
            <a:spAutoFit/>
          </a:bodyPr>
          <a:lstStyle/>
          <a:p>
            <a:r>
              <a:rPr kumimoji="1" lang="ja-JP" altLang="en-US" sz="1200" dirty="0">
                <a:solidFill>
                  <a:srgbClr val="0000FF"/>
                </a:solidFill>
                <a:effectLst/>
              </a:rPr>
              <a:t>反復</a:t>
            </a:r>
            <a:r>
              <a:rPr kumimoji="1" lang="en-US" altLang="ja-JP" sz="1200" dirty="0">
                <a:solidFill>
                  <a:srgbClr val="0000FF"/>
                </a:solidFill>
                <a:effectLst/>
              </a:rPr>
              <a:t> </a:t>
            </a:r>
            <a:r>
              <a:rPr lang="en-US" altLang="ja-JP" sz="1200" dirty="0">
                <a:solidFill>
                  <a:srgbClr val="0000FF"/>
                </a:solidFill>
                <a:effectLst/>
              </a:rPr>
              <a:t>3</a:t>
            </a:r>
            <a:endParaRPr kumimoji="1" lang="ja-JP" altLang="en-US" sz="1200" dirty="0">
              <a:solidFill>
                <a:srgbClr val="0000FF"/>
              </a:solidFill>
              <a:effectLst/>
            </a:endParaRPr>
          </a:p>
        </p:txBody>
      </p:sp>
      <p:sp>
        <p:nvSpPr>
          <p:cNvPr id="90" name="テキスト ボックス 89"/>
          <p:cNvSpPr txBox="1"/>
          <p:nvPr/>
        </p:nvSpPr>
        <p:spPr>
          <a:xfrm>
            <a:off x="8255000" y="5105400"/>
            <a:ext cx="607859" cy="276999"/>
          </a:xfrm>
          <a:prstGeom prst="rect">
            <a:avLst/>
          </a:prstGeom>
          <a:noFill/>
        </p:spPr>
        <p:txBody>
          <a:bodyPr wrap="none" rtlCol="0">
            <a:spAutoFit/>
          </a:bodyPr>
          <a:lstStyle/>
          <a:p>
            <a:r>
              <a:rPr kumimoji="1" lang="ja-JP" altLang="en-US" sz="1200" dirty="0">
                <a:solidFill>
                  <a:srgbClr val="0000FF"/>
                </a:solidFill>
                <a:effectLst/>
              </a:rPr>
              <a:t>反復</a:t>
            </a:r>
            <a:r>
              <a:rPr kumimoji="1" lang="en-US" altLang="ja-JP" sz="1200" dirty="0">
                <a:solidFill>
                  <a:srgbClr val="0000FF"/>
                </a:solidFill>
                <a:effectLst/>
              </a:rPr>
              <a:t> </a:t>
            </a:r>
            <a:r>
              <a:rPr lang="en-US" altLang="ja-JP" sz="1200" dirty="0">
                <a:solidFill>
                  <a:srgbClr val="0000FF"/>
                </a:solidFill>
                <a:effectLst/>
              </a:rPr>
              <a:t>4</a:t>
            </a:r>
            <a:endParaRPr kumimoji="1" lang="ja-JP" altLang="en-US" sz="1200" dirty="0">
              <a:solidFill>
                <a:srgbClr val="0000FF"/>
              </a:solidFill>
              <a:effectLst/>
            </a:endParaRPr>
          </a:p>
        </p:txBody>
      </p:sp>
      <p:sp>
        <p:nvSpPr>
          <p:cNvPr id="93" name="テキスト ボックス 92"/>
          <p:cNvSpPr txBox="1"/>
          <p:nvPr/>
        </p:nvSpPr>
        <p:spPr>
          <a:xfrm>
            <a:off x="6007100" y="2133600"/>
            <a:ext cx="595035" cy="215444"/>
          </a:xfrm>
          <a:prstGeom prst="rect">
            <a:avLst/>
          </a:prstGeom>
          <a:noFill/>
        </p:spPr>
        <p:txBody>
          <a:bodyPr wrap="none" rtlCol="0">
            <a:spAutoFit/>
          </a:bodyPr>
          <a:lstStyle/>
          <a:p>
            <a:r>
              <a:rPr kumimoji="1" lang="ja-JP" altLang="en-US" sz="800" dirty="0">
                <a:solidFill>
                  <a:srgbClr val="0000FF"/>
                </a:solidFill>
                <a:effectLst/>
              </a:rPr>
              <a:t>リリース</a:t>
            </a:r>
          </a:p>
        </p:txBody>
      </p:sp>
      <p:sp>
        <p:nvSpPr>
          <p:cNvPr id="94" name="テキスト ボックス 93"/>
          <p:cNvSpPr txBox="1"/>
          <p:nvPr/>
        </p:nvSpPr>
        <p:spPr>
          <a:xfrm>
            <a:off x="6858000" y="3276600"/>
            <a:ext cx="595035" cy="215444"/>
          </a:xfrm>
          <a:prstGeom prst="rect">
            <a:avLst/>
          </a:prstGeom>
          <a:noFill/>
        </p:spPr>
        <p:txBody>
          <a:bodyPr wrap="none" rtlCol="0">
            <a:spAutoFit/>
          </a:bodyPr>
          <a:lstStyle/>
          <a:p>
            <a:r>
              <a:rPr kumimoji="1" lang="ja-JP" altLang="en-US" sz="800" dirty="0">
                <a:solidFill>
                  <a:srgbClr val="0000FF"/>
                </a:solidFill>
                <a:effectLst/>
              </a:rPr>
              <a:t>リリース</a:t>
            </a:r>
          </a:p>
        </p:txBody>
      </p:sp>
      <p:sp>
        <p:nvSpPr>
          <p:cNvPr id="95" name="テキスト ボックス 94"/>
          <p:cNvSpPr txBox="1"/>
          <p:nvPr/>
        </p:nvSpPr>
        <p:spPr>
          <a:xfrm>
            <a:off x="7556500" y="4419600"/>
            <a:ext cx="595035" cy="215444"/>
          </a:xfrm>
          <a:prstGeom prst="rect">
            <a:avLst/>
          </a:prstGeom>
          <a:noFill/>
        </p:spPr>
        <p:txBody>
          <a:bodyPr wrap="none" rtlCol="0">
            <a:spAutoFit/>
          </a:bodyPr>
          <a:lstStyle/>
          <a:p>
            <a:r>
              <a:rPr kumimoji="1" lang="ja-JP" altLang="en-US" sz="800" dirty="0">
                <a:solidFill>
                  <a:srgbClr val="0000FF"/>
                </a:solidFill>
                <a:effectLst/>
              </a:rPr>
              <a:t>リリース</a:t>
            </a:r>
          </a:p>
        </p:txBody>
      </p:sp>
      <p:sp>
        <p:nvSpPr>
          <p:cNvPr id="96" name="テキスト ボックス 95"/>
          <p:cNvSpPr txBox="1"/>
          <p:nvPr/>
        </p:nvSpPr>
        <p:spPr>
          <a:xfrm>
            <a:off x="8331200" y="5562600"/>
            <a:ext cx="595035" cy="215444"/>
          </a:xfrm>
          <a:prstGeom prst="rect">
            <a:avLst/>
          </a:prstGeom>
          <a:noFill/>
        </p:spPr>
        <p:txBody>
          <a:bodyPr wrap="none" rtlCol="0">
            <a:spAutoFit/>
          </a:bodyPr>
          <a:lstStyle/>
          <a:p>
            <a:r>
              <a:rPr kumimoji="1" lang="ja-JP" altLang="en-US" sz="800" dirty="0">
                <a:solidFill>
                  <a:srgbClr val="0000FF"/>
                </a:solidFill>
                <a:effectLst/>
              </a:rPr>
              <a:t>リリース</a:t>
            </a:r>
          </a:p>
        </p:txBody>
      </p:sp>
      <p:sp>
        <p:nvSpPr>
          <p:cNvPr id="77" name="角丸四角形 76"/>
          <p:cNvSpPr/>
          <p:nvPr/>
        </p:nvSpPr>
        <p:spPr bwMode="auto">
          <a:xfrm>
            <a:off x="5943600" y="2895600"/>
            <a:ext cx="228600" cy="228600"/>
          </a:xfrm>
          <a:prstGeom prst="roundRect">
            <a:avLst>
              <a:gd name="adj" fmla="val 0"/>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000" b="0" i="0" u="none" strike="noStrike" cap="none" normalizeH="0" baseline="0" dirty="0">
              <a:ln>
                <a:noFill/>
              </a:ln>
              <a:solidFill>
                <a:schemeClr val="bg1"/>
              </a:solidFill>
              <a:effectLst/>
              <a:latin typeface="Arial" charset="0"/>
              <a:ea typeface="HG丸ｺﾞｼｯｸM-PRO" pitchFamily="50" charset="-128"/>
            </a:endParaRPr>
          </a:p>
        </p:txBody>
      </p:sp>
      <p:sp>
        <p:nvSpPr>
          <p:cNvPr id="78" name="角丸四角形 77"/>
          <p:cNvSpPr/>
          <p:nvPr/>
        </p:nvSpPr>
        <p:spPr bwMode="auto">
          <a:xfrm>
            <a:off x="6096000" y="3124200"/>
            <a:ext cx="228600" cy="228600"/>
          </a:xfrm>
          <a:prstGeom prst="roundRect">
            <a:avLst>
              <a:gd name="adj" fmla="val 0"/>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altLang="ja-JP" sz="1000" b="0" i="0" u="none" strike="noStrike" cap="none" normalizeH="0" baseline="0" dirty="0">
              <a:ln>
                <a:noFill/>
              </a:ln>
              <a:solidFill>
                <a:schemeClr val="bg1"/>
              </a:solidFill>
              <a:effectLst/>
            </a:endParaRPr>
          </a:p>
        </p:txBody>
      </p:sp>
      <p:sp>
        <p:nvSpPr>
          <p:cNvPr id="79" name="角丸四角形 78"/>
          <p:cNvSpPr/>
          <p:nvPr/>
        </p:nvSpPr>
        <p:spPr bwMode="auto">
          <a:xfrm>
            <a:off x="6248400" y="3352800"/>
            <a:ext cx="228600" cy="228600"/>
          </a:xfrm>
          <a:prstGeom prst="roundRect">
            <a:avLst>
              <a:gd name="adj" fmla="val 0"/>
            </a:avLst>
          </a:prstGeom>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800" b="0" i="0" u="none" strike="noStrike" cap="none" normalizeH="0" baseline="0" dirty="0">
              <a:ln>
                <a:noFill/>
              </a:ln>
              <a:solidFill>
                <a:schemeClr val="bg1"/>
              </a:solidFill>
              <a:effectLst/>
            </a:endParaRPr>
          </a:p>
        </p:txBody>
      </p:sp>
      <p:sp>
        <p:nvSpPr>
          <p:cNvPr id="80" name="角丸四角形 79"/>
          <p:cNvSpPr/>
          <p:nvPr/>
        </p:nvSpPr>
        <p:spPr bwMode="auto">
          <a:xfrm>
            <a:off x="6400800" y="3581400"/>
            <a:ext cx="228600" cy="228600"/>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800" b="0" i="0" u="none" strike="noStrike" cap="none" normalizeH="0" baseline="0" dirty="0">
              <a:ln>
                <a:noFill/>
              </a:ln>
              <a:solidFill>
                <a:schemeClr val="bg1"/>
              </a:solidFill>
              <a:effectLst/>
              <a:latin typeface="Arial" charset="0"/>
              <a:ea typeface="HG丸ｺﾞｼｯｸM-PRO" pitchFamily="50" charset="-128"/>
            </a:endParaRPr>
          </a:p>
        </p:txBody>
      </p:sp>
      <p:sp>
        <p:nvSpPr>
          <p:cNvPr id="81" name="角丸四角形 80"/>
          <p:cNvSpPr/>
          <p:nvPr/>
        </p:nvSpPr>
        <p:spPr bwMode="auto">
          <a:xfrm>
            <a:off x="6697385" y="4010799"/>
            <a:ext cx="228600" cy="228600"/>
          </a:xfrm>
          <a:prstGeom prst="roundRect">
            <a:avLst>
              <a:gd name="adj" fmla="val 0"/>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000" b="0" i="0" u="none" strike="noStrike" cap="none" normalizeH="0" baseline="0" dirty="0">
              <a:ln>
                <a:noFill/>
              </a:ln>
              <a:solidFill>
                <a:schemeClr val="bg1"/>
              </a:solidFill>
              <a:effectLst/>
              <a:latin typeface="Arial" charset="0"/>
              <a:ea typeface="HG丸ｺﾞｼｯｸM-PRO" pitchFamily="50" charset="-128"/>
            </a:endParaRPr>
          </a:p>
        </p:txBody>
      </p:sp>
      <p:sp>
        <p:nvSpPr>
          <p:cNvPr id="82" name="角丸四角形 81"/>
          <p:cNvSpPr/>
          <p:nvPr/>
        </p:nvSpPr>
        <p:spPr bwMode="auto">
          <a:xfrm>
            <a:off x="6849785" y="4239399"/>
            <a:ext cx="228600" cy="228600"/>
          </a:xfrm>
          <a:prstGeom prst="roundRect">
            <a:avLst>
              <a:gd name="adj" fmla="val 0"/>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altLang="ja-JP" sz="1000" b="0" i="0" u="none" strike="noStrike" cap="none" normalizeH="0" baseline="0" dirty="0">
              <a:ln>
                <a:noFill/>
              </a:ln>
              <a:solidFill>
                <a:schemeClr val="bg1"/>
              </a:solidFill>
              <a:effectLst/>
            </a:endParaRPr>
          </a:p>
        </p:txBody>
      </p:sp>
      <p:sp>
        <p:nvSpPr>
          <p:cNvPr id="98" name="角丸四角形 97"/>
          <p:cNvSpPr/>
          <p:nvPr/>
        </p:nvSpPr>
        <p:spPr bwMode="auto">
          <a:xfrm>
            <a:off x="7002185" y="4467999"/>
            <a:ext cx="228600" cy="228600"/>
          </a:xfrm>
          <a:prstGeom prst="roundRect">
            <a:avLst>
              <a:gd name="adj" fmla="val 0"/>
            </a:avLst>
          </a:prstGeom>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800" b="0" i="0" u="none" strike="noStrike" cap="none" normalizeH="0" baseline="0" dirty="0">
              <a:ln>
                <a:noFill/>
              </a:ln>
              <a:solidFill>
                <a:schemeClr val="bg1"/>
              </a:solidFill>
              <a:effectLst/>
            </a:endParaRPr>
          </a:p>
        </p:txBody>
      </p:sp>
      <p:sp>
        <p:nvSpPr>
          <p:cNvPr id="99" name="角丸四角形 98"/>
          <p:cNvSpPr/>
          <p:nvPr/>
        </p:nvSpPr>
        <p:spPr bwMode="auto">
          <a:xfrm>
            <a:off x="7154585" y="4696599"/>
            <a:ext cx="228600" cy="228600"/>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800" b="0" i="0" u="none" strike="noStrike" cap="none" normalizeH="0" baseline="0" dirty="0">
              <a:ln>
                <a:noFill/>
              </a:ln>
              <a:solidFill>
                <a:schemeClr val="bg1"/>
              </a:solidFill>
              <a:effectLst/>
              <a:latin typeface="Arial" charset="0"/>
              <a:ea typeface="HG丸ｺﾞｼｯｸM-PRO" pitchFamily="50" charset="-128"/>
            </a:endParaRPr>
          </a:p>
        </p:txBody>
      </p:sp>
      <p:sp>
        <p:nvSpPr>
          <p:cNvPr id="100" name="角丸四角形 99"/>
          <p:cNvSpPr/>
          <p:nvPr/>
        </p:nvSpPr>
        <p:spPr bwMode="auto">
          <a:xfrm>
            <a:off x="7493000" y="5181600"/>
            <a:ext cx="228600" cy="228600"/>
          </a:xfrm>
          <a:prstGeom prst="roundRect">
            <a:avLst>
              <a:gd name="adj" fmla="val 0"/>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000" b="0" i="0" u="none" strike="noStrike" cap="none" normalizeH="0" baseline="0" dirty="0">
              <a:ln>
                <a:noFill/>
              </a:ln>
              <a:solidFill>
                <a:schemeClr val="bg1"/>
              </a:solidFill>
              <a:effectLst/>
              <a:latin typeface="Arial" charset="0"/>
              <a:ea typeface="HG丸ｺﾞｼｯｸM-PRO" pitchFamily="50" charset="-128"/>
            </a:endParaRPr>
          </a:p>
        </p:txBody>
      </p:sp>
      <p:sp>
        <p:nvSpPr>
          <p:cNvPr id="101" name="角丸四角形 100"/>
          <p:cNvSpPr/>
          <p:nvPr/>
        </p:nvSpPr>
        <p:spPr bwMode="auto">
          <a:xfrm>
            <a:off x="7645400" y="5410200"/>
            <a:ext cx="228600" cy="228600"/>
          </a:xfrm>
          <a:prstGeom prst="roundRect">
            <a:avLst>
              <a:gd name="adj" fmla="val 0"/>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altLang="ja-JP" sz="1000" b="0" i="0" u="none" strike="noStrike" cap="none" normalizeH="0" baseline="0" dirty="0">
              <a:ln>
                <a:noFill/>
              </a:ln>
              <a:solidFill>
                <a:schemeClr val="bg1"/>
              </a:solidFill>
              <a:effectLst/>
            </a:endParaRPr>
          </a:p>
        </p:txBody>
      </p:sp>
      <p:sp>
        <p:nvSpPr>
          <p:cNvPr id="102" name="角丸四角形 101"/>
          <p:cNvSpPr/>
          <p:nvPr/>
        </p:nvSpPr>
        <p:spPr bwMode="auto">
          <a:xfrm>
            <a:off x="7797800" y="5638800"/>
            <a:ext cx="228600" cy="228600"/>
          </a:xfrm>
          <a:prstGeom prst="roundRect">
            <a:avLst>
              <a:gd name="adj" fmla="val 0"/>
            </a:avLst>
          </a:prstGeom>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800" b="0" i="0" u="none" strike="noStrike" cap="none" normalizeH="0" baseline="0" dirty="0">
              <a:ln>
                <a:noFill/>
              </a:ln>
              <a:solidFill>
                <a:schemeClr val="bg1"/>
              </a:solidFill>
              <a:effectLst/>
            </a:endParaRPr>
          </a:p>
        </p:txBody>
      </p:sp>
      <p:sp>
        <p:nvSpPr>
          <p:cNvPr id="103" name="角丸四角形 102"/>
          <p:cNvSpPr/>
          <p:nvPr/>
        </p:nvSpPr>
        <p:spPr bwMode="auto">
          <a:xfrm>
            <a:off x="7950200" y="5867400"/>
            <a:ext cx="228600" cy="228600"/>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800" b="0" i="0" u="none" strike="noStrike" cap="none" normalizeH="0" baseline="0" dirty="0">
              <a:ln>
                <a:noFill/>
              </a:ln>
              <a:solidFill>
                <a:schemeClr val="bg1"/>
              </a:solidFill>
              <a:effectLst/>
              <a:latin typeface="Arial" charset="0"/>
              <a:ea typeface="HG丸ｺﾞｼｯｸM-PRO" pitchFamily="50" charset="-128"/>
            </a:endParaRPr>
          </a:p>
        </p:txBody>
      </p:sp>
      <p:sp>
        <p:nvSpPr>
          <p:cNvPr id="10" name="テキスト ボックス 9"/>
          <p:cNvSpPr txBox="1"/>
          <p:nvPr/>
        </p:nvSpPr>
        <p:spPr>
          <a:xfrm>
            <a:off x="6917169" y="2133832"/>
            <a:ext cx="1825564" cy="553998"/>
          </a:xfrm>
          <a:prstGeom prst="rect">
            <a:avLst/>
          </a:prstGeom>
          <a:noFill/>
        </p:spPr>
        <p:txBody>
          <a:bodyPr wrap="none" rtlCol="0">
            <a:spAutoFit/>
          </a:bodyPr>
          <a:lstStyle/>
          <a:p>
            <a:pPr algn="ctr"/>
            <a:r>
              <a:rPr kumimoji="1" lang="en-US" altLang="ja-JP" sz="1200" b="1" u="sng" dirty="0" err="1">
                <a:solidFill>
                  <a:srgbClr val="FF8000"/>
                </a:solidFill>
                <a:latin typeface="Meiryo" charset="-128"/>
                <a:ea typeface="Meiryo" charset="-128"/>
                <a:cs typeface="Meiryo" charset="-128"/>
              </a:rPr>
              <a:t>C</a:t>
            </a:r>
            <a:r>
              <a:rPr kumimoji="1" lang="en-US" altLang="ja-JP" sz="1200" dirty="0" err="1">
                <a:solidFill>
                  <a:srgbClr val="FF8000"/>
                </a:solidFill>
                <a:latin typeface="Meiryo" charset="-128"/>
                <a:ea typeface="Meiryo" charset="-128"/>
                <a:cs typeface="Meiryo" charset="-128"/>
              </a:rPr>
              <a:t>ontinuos</a:t>
            </a:r>
            <a:r>
              <a:rPr kumimoji="1" lang="en-US" altLang="ja-JP" sz="1200" dirty="0">
                <a:solidFill>
                  <a:srgbClr val="FF8000"/>
                </a:solidFill>
                <a:latin typeface="Meiryo" charset="-128"/>
                <a:ea typeface="Meiryo" charset="-128"/>
                <a:cs typeface="Meiryo" charset="-128"/>
              </a:rPr>
              <a:t> </a:t>
            </a:r>
            <a:r>
              <a:rPr kumimoji="1" lang="en-US" altLang="ja-JP" sz="1200" b="1" u="sng" dirty="0">
                <a:solidFill>
                  <a:srgbClr val="FF8000"/>
                </a:solidFill>
                <a:latin typeface="Meiryo" charset="-128"/>
                <a:ea typeface="Meiryo" charset="-128"/>
                <a:cs typeface="Meiryo" charset="-128"/>
              </a:rPr>
              <a:t>I</a:t>
            </a:r>
            <a:r>
              <a:rPr kumimoji="1" lang="en-US" altLang="ja-JP" sz="1200" dirty="0">
                <a:solidFill>
                  <a:srgbClr val="FF8000"/>
                </a:solidFill>
                <a:latin typeface="Meiryo" charset="-128"/>
                <a:ea typeface="Meiryo" charset="-128"/>
                <a:cs typeface="Meiryo" charset="-128"/>
              </a:rPr>
              <a:t>ntegration</a:t>
            </a:r>
          </a:p>
          <a:p>
            <a:pPr algn="ctr"/>
            <a:r>
              <a:rPr lang="ja-JP" altLang="en-US" b="1" dirty="0">
                <a:solidFill>
                  <a:srgbClr val="FF6666"/>
                </a:solidFill>
                <a:latin typeface="Meiryo" charset="-128"/>
                <a:ea typeface="Meiryo" charset="-128"/>
                <a:cs typeface="Meiryo" charset="-128"/>
              </a:rPr>
              <a:t>品質の作り込み</a:t>
            </a:r>
            <a:endParaRPr kumimoji="1" lang="ja-JP" altLang="en-US" b="1" dirty="0">
              <a:solidFill>
                <a:srgbClr val="FF6666"/>
              </a:solidFill>
              <a:latin typeface="Meiryo" charset="-128"/>
              <a:ea typeface="Meiryo" charset="-128"/>
              <a:cs typeface="Meiryo" charset="-128"/>
            </a:endParaRPr>
          </a:p>
        </p:txBody>
      </p:sp>
    </p:spTree>
    <p:extLst>
      <p:ext uri="{BB962C8B-B14F-4D97-AF65-F5344CB8AC3E}">
        <p14:creationId xmlns:p14="http://schemas.microsoft.com/office/powerpoint/2010/main" val="190240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タイトル 1"/>
          <p:cNvSpPr>
            <a:spLocks noGrp="1"/>
          </p:cNvSpPr>
          <p:nvPr>
            <p:ph type="title" idx="4294967295"/>
          </p:nvPr>
        </p:nvSpPr>
        <p:spPr>
          <a:xfrm>
            <a:off x="457200" y="323850"/>
            <a:ext cx="8686800" cy="361950"/>
          </a:xfrm>
        </p:spPr>
        <p:txBody>
          <a:bodyPr/>
          <a:lstStyle/>
          <a:p>
            <a:r>
              <a:rPr lang="ja-JP" altLang="en-US" dirty="0">
                <a:solidFill>
                  <a:schemeClr val="tx1">
                    <a:lumMod val="50000"/>
                    <a:lumOff val="50000"/>
                  </a:schemeClr>
                </a:solidFill>
                <a:latin typeface="MS PGothic" charset="-128"/>
                <a:ea typeface="MS PGothic" charset="-128"/>
                <a:cs typeface="MS PGothic" charset="-128"/>
              </a:rPr>
              <a:t>アジャイル開発（</a:t>
            </a:r>
            <a:r>
              <a:rPr lang="en-US" altLang="ja-JP" dirty="0">
                <a:solidFill>
                  <a:schemeClr val="tx1">
                    <a:lumMod val="50000"/>
                    <a:lumOff val="50000"/>
                  </a:schemeClr>
                </a:solidFill>
                <a:latin typeface="MS PGothic" charset="-128"/>
                <a:ea typeface="MS PGothic" charset="-128"/>
                <a:cs typeface="MS PGothic" charset="-128"/>
              </a:rPr>
              <a:t>2</a:t>
            </a:r>
            <a:r>
              <a:rPr lang="ja-JP" altLang="en-US" dirty="0" smtClean="0">
                <a:solidFill>
                  <a:schemeClr val="tx1">
                    <a:lumMod val="50000"/>
                    <a:lumOff val="50000"/>
                  </a:schemeClr>
                </a:solidFill>
                <a:latin typeface="MS PGothic" charset="-128"/>
                <a:ea typeface="MS PGothic" charset="-128"/>
                <a:cs typeface="MS PGothic" charset="-128"/>
              </a:rPr>
              <a:t>）</a:t>
            </a:r>
            <a:endParaRPr lang="ja-JP" altLang="en-US" dirty="0">
              <a:solidFill>
                <a:schemeClr val="tx1">
                  <a:lumMod val="50000"/>
                  <a:lumOff val="50000"/>
                </a:schemeClr>
              </a:solidFill>
              <a:latin typeface="MS PGothic" charset="-128"/>
              <a:ea typeface="MS PGothic" charset="-128"/>
              <a:cs typeface="MS PGothic" charset="-128"/>
            </a:endParaRPr>
          </a:p>
        </p:txBody>
      </p:sp>
      <p:sp>
        <p:nvSpPr>
          <p:cNvPr id="23" name="AutoShape 5"/>
          <p:cNvSpPr>
            <a:spLocks noChangeArrowheads="1"/>
          </p:cNvSpPr>
          <p:nvPr/>
        </p:nvSpPr>
        <p:spPr bwMode="auto">
          <a:xfrm>
            <a:off x="1365250" y="2286000"/>
            <a:ext cx="647700" cy="574675"/>
          </a:xfrm>
          <a:prstGeom prst="flowChartDisplay">
            <a:avLst/>
          </a:prstGeom>
          <a:solidFill>
            <a:srgbClr val="CCFFFF"/>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24" name="AutoShape 6"/>
          <p:cNvSpPr>
            <a:spLocks noChangeArrowheads="1"/>
          </p:cNvSpPr>
          <p:nvPr/>
        </p:nvSpPr>
        <p:spPr bwMode="auto">
          <a:xfrm>
            <a:off x="4316413" y="2286000"/>
            <a:ext cx="865187" cy="574675"/>
          </a:xfrm>
          <a:prstGeom prst="flowChartProcess">
            <a:avLst/>
          </a:prstGeom>
          <a:solidFill>
            <a:srgbClr val="CCFFFF"/>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25" name="AutoShape 7"/>
          <p:cNvSpPr>
            <a:spLocks noChangeArrowheads="1"/>
          </p:cNvSpPr>
          <p:nvPr/>
        </p:nvSpPr>
        <p:spPr bwMode="auto">
          <a:xfrm>
            <a:off x="5468938" y="2286000"/>
            <a:ext cx="865187" cy="574675"/>
          </a:xfrm>
          <a:prstGeom prst="flowChartProcess">
            <a:avLst/>
          </a:prstGeom>
          <a:solidFill>
            <a:srgbClr val="CCFFFF"/>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26" name="AutoShape 8"/>
          <p:cNvSpPr>
            <a:spLocks noChangeArrowheads="1"/>
          </p:cNvSpPr>
          <p:nvPr/>
        </p:nvSpPr>
        <p:spPr bwMode="auto">
          <a:xfrm>
            <a:off x="6621463" y="2286000"/>
            <a:ext cx="865187" cy="574675"/>
          </a:xfrm>
          <a:prstGeom prst="flowChartProcess">
            <a:avLst/>
          </a:prstGeom>
          <a:solidFill>
            <a:srgbClr val="CCFFFF"/>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27" name="AutoShape 9"/>
          <p:cNvSpPr>
            <a:spLocks noChangeArrowheads="1"/>
          </p:cNvSpPr>
          <p:nvPr/>
        </p:nvSpPr>
        <p:spPr bwMode="auto">
          <a:xfrm>
            <a:off x="7773988" y="2286000"/>
            <a:ext cx="863600" cy="574675"/>
          </a:xfrm>
          <a:prstGeom prst="flowChartDocument">
            <a:avLst/>
          </a:prstGeom>
          <a:solidFill>
            <a:srgbClr val="CCFFFF"/>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28" name="AutoShape 10"/>
          <p:cNvSpPr>
            <a:spLocks noChangeArrowheads="1"/>
          </p:cNvSpPr>
          <p:nvPr/>
        </p:nvSpPr>
        <p:spPr bwMode="auto">
          <a:xfrm>
            <a:off x="500063" y="2357437"/>
            <a:ext cx="647700" cy="358775"/>
          </a:xfrm>
          <a:prstGeom prst="flowChartManualInput">
            <a:avLst/>
          </a:prstGeom>
          <a:solidFill>
            <a:srgbClr val="CCFFFF"/>
          </a:solidFill>
          <a:ln w="12700">
            <a:noFill/>
            <a:miter lim="800000"/>
            <a:headEnd/>
            <a:tailEnd/>
          </a:ln>
          <a:effectLst>
            <a:outerShdw blurRad="50800" dist="38100" dir="2700000" algn="tl" rotWithShape="0">
              <a:prstClr val="black">
                <a:alpha val="40000"/>
              </a:prstClr>
            </a:outerShdw>
          </a:effectLst>
        </p:spPr>
        <p:txBody>
          <a:bodyPr wrap="none" anchor="ctr"/>
          <a:lstStyle/>
          <a:p>
            <a:pPr algn="ctr"/>
            <a:r>
              <a:rPr lang="en-US" altLang="ja-JP" sz="1600" dirty="0">
                <a:solidFill>
                  <a:srgbClr val="0000FF"/>
                </a:solidFill>
                <a:latin typeface="ＭＳ Ｐゴシック"/>
                <a:ea typeface="ＭＳ Ｐゴシック"/>
                <a:cs typeface="ＭＳ Ｐゴシック"/>
              </a:rPr>
              <a:t>◎</a:t>
            </a:r>
          </a:p>
        </p:txBody>
      </p:sp>
      <p:sp>
        <p:nvSpPr>
          <p:cNvPr id="29" name="AutoShape 11"/>
          <p:cNvSpPr>
            <a:spLocks noChangeArrowheads="1"/>
          </p:cNvSpPr>
          <p:nvPr/>
        </p:nvSpPr>
        <p:spPr bwMode="auto">
          <a:xfrm>
            <a:off x="500063" y="2860675"/>
            <a:ext cx="647700" cy="358775"/>
          </a:xfrm>
          <a:prstGeom prst="flowChartManualInput">
            <a:avLst/>
          </a:prstGeom>
          <a:solidFill>
            <a:srgbClr val="CCFFCC"/>
          </a:solidFill>
          <a:ln w="12700">
            <a:noFill/>
            <a:miter lim="800000"/>
            <a:headEnd/>
            <a:tailEnd/>
          </a:ln>
          <a:effectLst>
            <a:outerShdw blurRad="50800" dist="38100" dir="2700000" algn="tl" rotWithShape="0">
              <a:prstClr val="black">
                <a:alpha val="40000"/>
              </a:prstClr>
            </a:outerShdw>
          </a:effectLst>
        </p:spPr>
        <p:txBody>
          <a:bodyPr wrap="none" anchor="ctr"/>
          <a:lstStyle/>
          <a:p>
            <a:pPr algn="ctr"/>
            <a:r>
              <a:rPr lang="en-US" altLang="ja-JP" sz="1600" dirty="0">
                <a:solidFill>
                  <a:srgbClr val="0000FF"/>
                </a:solidFill>
                <a:latin typeface="ＭＳ Ｐゴシック"/>
                <a:ea typeface="ＭＳ Ｐゴシック"/>
                <a:cs typeface="ＭＳ Ｐゴシック"/>
              </a:rPr>
              <a:t>〇</a:t>
            </a:r>
          </a:p>
        </p:txBody>
      </p:sp>
      <p:sp>
        <p:nvSpPr>
          <p:cNvPr id="30" name="AutoShape 12"/>
          <p:cNvSpPr>
            <a:spLocks noChangeArrowheads="1"/>
          </p:cNvSpPr>
          <p:nvPr/>
        </p:nvSpPr>
        <p:spPr bwMode="auto">
          <a:xfrm>
            <a:off x="500063" y="3294062"/>
            <a:ext cx="647700" cy="358775"/>
          </a:xfrm>
          <a:prstGeom prst="flowChartManualInput">
            <a:avLst/>
          </a:prstGeom>
          <a:solidFill>
            <a:srgbClr val="FFCC99"/>
          </a:solidFill>
          <a:ln w="12700">
            <a:noFill/>
            <a:miter lim="800000"/>
            <a:headEnd/>
            <a:tailEnd/>
          </a:ln>
          <a:effectLst>
            <a:outerShdw blurRad="50800" dist="38100" dir="2700000" algn="tl" rotWithShape="0">
              <a:prstClr val="black">
                <a:alpha val="40000"/>
              </a:prstClr>
            </a:outerShdw>
          </a:effectLst>
        </p:spPr>
        <p:txBody>
          <a:bodyPr wrap="none" anchor="ctr"/>
          <a:lstStyle/>
          <a:p>
            <a:pPr algn="ctr"/>
            <a:r>
              <a:rPr lang="en-US" altLang="ja-JP" sz="1600" dirty="0">
                <a:solidFill>
                  <a:srgbClr val="0000FF"/>
                </a:solidFill>
                <a:latin typeface="ＭＳ Ｐゴシック"/>
                <a:ea typeface="ＭＳ Ｐゴシック"/>
                <a:cs typeface="ＭＳ Ｐゴシック"/>
              </a:rPr>
              <a:t>△</a:t>
            </a:r>
          </a:p>
        </p:txBody>
      </p:sp>
      <p:sp>
        <p:nvSpPr>
          <p:cNvPr id="31" name="AutoShape 13"/>
          <p:cNvSpPr>
            <a:spLocks noChangeArrowheads="1"/>
          </p:cNvSpPr>
          <p:nvPr/>
        </p:nvSpPr>
        <p:spPr bwMode="auto">
          <a:xfrm>
            <a:off x="500063" y="3797300"/>
            <a:ext cx="647700" cy="358775"/>
          </a:xfrm>
          <a:prstGeom prst="flowChartManualInput">
            <a:avLst/>
          </a:prstGeom>
          <a:solidFill>
            <a:schemeClr val="accent2">
              <a:lumMod val="60000"/>
              <a:lumOff val="40000"/>
            </a:schemeClr>
          </a:solidFill>
          <a:ln w="12700">
            <a:noFill/>
            <a:miter lim="800000"/>
            <a:headEnd/>
            <a:tailEnd/>
          </a:ln>
          <a:effectLst>
            <a:outerShdw blurRad="50800" dist="38100" dir="2700000" algn="tl" rotWithShape="0">
              <a:prstClr val="black">
                <a:alpha val="40000"/>
              </a:prstClr>
            </a:outerShdw>
          </a:effectLst>
        </p:spPr>
        <p:txBody>
          <a:bodyPr wrap="none" anchor="ctr"/>
          <a:lstStyle/>
          <a:p>
            <a:pPr algn="ctr"/>
            <a:r>
              <a:rPr lang="ja-JP" altLang="en-US" sz="1600" dirty="0" smtClean="0">
                <a:solidFill>
                  <a:srgbClr val="0000FF"/>
                </a:solidFill>
                <a:latin typeface="ＭＳ Ｐゴシック"/>
                <a:ea typeface="ＭＳ Ｐゴシック"/>
                <a:cs typeface="ＭＳ Ｐゴシック"/>
              </a:rPr>
              <a:t>▢</a:t>
            </a:r>
            <a:endParaRPr lang="en-US" altLang="ja-JP" sz="1600" dirty="0">
              <a:solidFill>
                <a:srgbClr val="0000FF"/>
              </a:solidFill>
              <a:latin typeface="ＭＳ Ｐゴシック"/>
              <a:ea typeface="ＭＳ Ｐゴシック"/>
              <a:cs typeface="ＭＳ Ｐゴシック"/>
            </a:endParaRPr>
          </a:p>
        </p:txBody>
      </p:sp>
      <p:sp>
        <p:nvSpPr>
          <p:cNvPr id="32" name="AutoShape 14"/>
          <p:cNvSpPr>
            <a:spLocks noChangeArrowheads="1"/>
          </p:cNvSpPr>
          <p:nvPr/>
        </p:nvSpPr>
        <p:spPr bwMode="auto">
          <a:xfrm>
            <a:off x="3236913" y="4660900"/>
            <a:ext cx="865187" cy="574675"/>
          </a:xfrm>
          <a:prstGeom prst="flowChartProcess">
            <a:avLst/>
          </a:prstGeom>
          <a:solidFill>
            <a:schemeClr val="accent2">
              <a:lumMod val="60000"/>
              <a:lumOff val="40000"/>
            </a:schemeClr>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33" name="AutoShape 15"/>
          <p:cNvSpPr>
            <a:spLocks noChangeArrowheads="1"/>
          </p:cNvSpPr>
          <p:nvPr/>
        </p:nvSpPr>
        <p:spPr bwMode="auto">
          <a:xfrm>
            <a:off x="4316413" y="4660900"/>
            <a:ext cx="865187" cy="574675"/>
          </a:xfrm>
          <a:prstGeom prst="flowChartProcess">
            <a:avLst/>
          </a:prstGeom>
          <a:solidFill>
            <a:schemeClr val="accent2">
              <a:lumMod val="60000"/>
              <a:lumOff val="40000"/>
            </a:schemeClr>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34" name="AutoShape 16"/>
          <p:cNvSpPr>
            <a:spLocks noChangeArrowheads="1"/>
          </p:cNvSpPr>
          <p:nvPr/>
        </p:nvSpPr>
        <p:spPr bwMode="auto">
          <a:xfrm>
            <a:off x="7773988" y="3076575"/>
            <a:ext cx="1008062" cy="574675"/>
          </a:xfrm>
          <a:prstGeom prst="flowChartMultidocument">
            <a:avLst/>
          </a:prstGeom>
          <a:solidFill>
            <a:schemeClr val="accent2">
              <a:lumMod val="60000"/>
              <a:lumOff val="40000"/>
            </a:schemeClr>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35" name="AutoShape 17"/>
          <p:cNvSpPr>
            <a:spLocks noChangeArrowheads="1"/>
          </p:cNvSpPr>
          <p:nvPr/>
        </p:nvSpPr>
        <p:spPr bwMode="auto">
          <a:xfrm>
            <a:off x="1365250" y="3005137"/>
            <a:ext cx="647700" cy="574675"/>
          </a:xfrm>
          <a:prstGeom prst="flowChartDisplay">
            <a:avLst/>
          </a:prstGeom>
          <a:solidFill>
            <a:srgbClr val="FFCC99"/>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36" name="AutoShape 18"/>
          <p:cNvSpPr>
            <a:spLocks noChangeArrowheads="1"/>
          </p:cNvSpPr>
          <p:nvPr/>
        </p:nvSpPr>
        <p:spPr bwMode="auto">
          <a:xfrm>
            <a:off x="1365250" y="5310187"/>
            <a:ext cx="647700" cy="574675"/>
          </a:xfrm>
          <a:prstGeom prst="flowChartDisplay">
            <a:avLst/>
          </a:prstGeom>
          <a:solidFill>
            <a:schemeClr val="accent2">
              <a:lumMod val="60000"/>
              <a:lumOff val="40000"/>
            </a:schemeClr>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37" name="AutoShape 19"/>
          <p:cNvSpPr>
            <a:spLocks noChangeArrowheads="1"/>
          </p:cNvSpPr>
          <p:nvPr/>
        </p:nvSpPr>
        <p:spPr bwMode="auto">
          <a:xfrm>
            <a:off x="3236913" y="3797300"/>
            <a:ext cx="865187" cy="574675"/>
          </a:xfrm>
          <a:prstGeom prst="flowChartProcess">
            <a:avLst/>
          </a:prstGeom>
          <a:solidFill>
            <a:srgbClr val="FFCC99"/>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38" name="AutoShape 20"/>
          <p:cNvSpPr>
            <a:spLocks noChangeArrowheads="1"/>
          </p:cNvSpPr>
          <p:nvPr/>
        </p:nvSpPr>
        <p:spPr bwMode="auto">
          <a:xfrm>
            <a:off x="4316413" y="3797300"/>
            <a:ext cx="863600" cy="574675"/>
          </a:xfrm>
          <a:prstGeom prst="flowChartDocument">
            <a:avLst/>
          </a:prstGeom>
          <a:solidFill>
            <a:srgbClr val="FFCC99"/>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cxnSp>
        <p:nvCxnSpPr>
          <p:cNvPr id="39" name="AutoShape 21"/>
          <p:cNvCxnSpPr>
            <a:cxnSpLocks noChangeShapeType="1"/>
            <a:stCxn id="37" idx="3"/>
            <a:endCxn id="38" idx="1"/>
          </p:cNvCxnSpPr>
          <p:nvPr/>
        </p:nvCxnSpPr>
        <p:spPr bwMode="auto">
          <a:xfrm>
            <a:off x="4102100" y="4084637"/>
            <a:ext cx="214313" cy="0"/>
          </a:xfrm>
          <a:prstGeom prst="straightConnector1">
            <a:avLst/>
          </a:prstGeom>
          <a:noFill/>
          <a:ln w="19050">
            <a:solidFill>
              <a:srgbClr val="FF66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40" name="AutoShape 22"/>
          <p:cNvCxnSpPr>
            <a:cxnSpLocks noChangeShapeType="1"/>
            <a:stCxn id="32" idx="3"/>
            <a:endCxn id="33" idx="1"/>
          </p:cNvCxnSpPr>
          <p:nvPr/>
        </p:nvCxnSpPr>
        <p:spPr bwMode="auto">
          <a:xfrm>
            <a:off x="4102100" y="4948237"/>
            <a:ext cx="214313" cy="0"/>
          </a:xfrm>
          <a:prstGeom prst="straightConnector1">
            <a:avLst/>
          </a:prstGeom>
          <a:noFill/>
          <a:ln w="19050">
            <a:solidFill>
              <a:schemeClr val="accent2">
                <a:lumMod val="75000"/>
              </a:schemeClr>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41" name="AutoShape 23"/>
          <p:cNvCxnSpPr>
            <a:cxnSpLocks noChangeShapeType="1"/>
            <a:stCxn id="60" idx="2"/>
            <a:endCxn id="37" idx="1"/>
          </p:cNvCxnSpPr>
          <p:nvPr/>
        </p:nvCxnSpPr>
        <p:spPr bwMode="auto">
          <a:xfrm rot="16200000" flipH="1">
            <a:off x="2301875" y="3149600"/>
            <a:ext cx="1222375" cy="647700"/>
          </a:xfrm>
          <a:prstGeom prst="bentConnector2">
            <a:avLst/>
          </a:prstGeom>
          <a:noFill/>
          <a:ln w="19050">
            <a:solidFill>
              <a:srgbClr val="FF6600"/>
            </a:solidFill>
            <a:miter lim="800000"/>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42" name="AutoShape 24"/>
          <p:cNvCxnSpPr>
            <a:cxnSpLocks noChangeShapeType="1"/>
            <a:stCxn id="43" idx="2"/>
            <a:endCxn id="32" idx="1"/>
          </p:cNvCxnSpPr>
          <p:nvPr/>
        </p:nvCxnSpPr>
        <p:spPr bwMode="auto">
          <a:xfrm rot="16200000" flipH="1">
            <a:off x="2625725" y="4337050"/>
            <a:ext cx="574675" cy="647700"/>
          </a:xfrm>
          <a:prstGeom prst="bentConnector2">
            <a:avLst/>
          </a:prstGeom>
          <a:noFill/>
          <a:ln w="19050">
            <a:solidFill>
              <a:schemeClr val="accent2">
                <a:lumMod val="75000"/>
              </a:schemeClr>
            </a:solidFill>
            <a:miter lim="800000"/>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43" name="AutoShape 25"/>
          <p:cNvSpPr>
            <a:spLocks noChangeArrowheads="1"/>
          </p:cNvSpPr>
          <p:nvPr/>
        </p:nvSpPr>
        <p:spPr bwMode="auto">
          <a:xfrm>
            <a:off x="2157413" y="3797300"/>
            <a:ext cx="863600" cy="576262"/>
          </a:xfrm>
          <a:prstGeom prst="flowChartDecision">
            <a:avLst/>
          </a:prstGeom>
          <a:solidFill>
            <a:schemeClr val="accent2">
              <a:lumMod val="60000"/>
              <a:lumOff val="40000"/>
            </a:schemeClr>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cxnSp>
        <p:nvCxnSpPr>
          <p:cNvPr id="44" name="AutoShape 26"/>
          <p:cNvCxnSpPr>
            <a:cxnSpLocks noChangeShapeType="1"/>
            <a:stCxn id="37" idx="0"/>
            <a:endCxn id="35" idx="3"/>
          </p:cNvCxnSpPr>
          <p:nvPr/>
        </p:nvCxnSpPr>
        <p:spPr bwMode="auto">
          <a:xfrm rot="5400000" flipH="1">
            <a:off x="2589212" y="2716213"/>
            <a:ext cx="504825" cy="1657350"/>
          </a:xfrm>
          <a:prstGeom prst="bentConnector2">
            <a:avLst/>
          </a:prstGeom>
          <a:noFill/>
          <a:ln w="19050">
            <a:solidFill>
              <a:srgbClr val="FF6600"/>
            </a:solidFill>
            <a:miter lim="800000"/>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45" name="AutoShape 27"/>
          <p:cNvCxnSpPr>
            <a:cxnSpLocks noChangeShapeType="1"/>
            <a:stCxn id="32" idx="2"/>
            <a:endCxn id="36" idx="3"/>
          </p:cNvCxnSpPr>
          <p:nvPr/>
        </p:nvCxnSpPr>
        <p:spPr bwMode="auto">
          <a:xfrm rot="5400000">
            <a:off x="2660650" y="4587875"/>
            <a:ext cx="361950" cy="1657350"/>
          </a:xfrm>
          <a:prstGeom prst="bentConnector2">
            <a:avLst/>
          </a:prstGeom>
          <a:noFill/>
          <a:ln w="19050">
            <a:solidFill>
              <a:schemeClr val="accent2">
                <a:lumMod val="75000"/>
              </a:schemeClr>
            </a:solidFill>
            <a:miter lim="800000"/>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8" name="AutoShape 28"/>
          <p:cNvCxnSpPr>
            <a:cxnSpLocks noChangeShapeType="1"/>
            <a:stCxn id="23" idx="3"/>
            <a:endCxn id="24" idx="1"/>
          </p:cNvCxnSpPr>
          <p:nvPr/>
        </p:nvCxnSpPr>
        <p:spPr bwMode="auto">
          <a:xfrm>
            <a:off x="2012950" y="2573337"/>
            <a:ext cx="2303463" cy="0"/>
          </a:xfrm>
          <a:prstGeom prst="straightConnector1">
            <a:avLst/>
          </a:prstGeom>
          <a:noFill/>
          <a:ln w="19050">
            <a:solidFill>
              <a:srgbClr val="0000FF"/>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59" name="AutoShape 29"/>
          <p:cNvSpPr>
            <a:spLocks noChangeArrowheads="1"/>
          </p:cNvSpPr>
          <p:nvPr/>
        </p:nvSpPr>
        <p:spPr bwMode="auto">
          <a:xfrm>
            <a:off x="3236913" y="2286000"/>
            <a:ext cx="865187" cy="574675"/>
          </a:xfrm>
          <a:prstGeom prst="flowChartProcess">
            <a:avLst/>
          </a:prstGeom>
          <a:solidFill>
            <a:srgbClr val="CCFFCC"/>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sp>
        <p:nvSpPr>
          <p:cNvPr id="60" name="AutoShape 30"/>
          <p:cNvSpPr>
            <a:spLocks noChangeArrowheads="1"/>
          </p:cNvSpPr>
          <p:nvPr/>
        </p:nvSpPr>
        <p:spPr bwMode="auto">
          <a:xfrm>
            <a:off x="2157413" y="2286000"/>
            <a:ext cx="863600" cy="576262"/>
          </a:xfrm>
          <a:prstGeom prst="flowChartDecision">
            <a:avLst/>
          </a:prstGeom>
          <a:solidFill>
            <a:srgbClr val="FFCC99"/>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cxnSp>
        <p:nvCxnSpPr>
          <p:cNvPr id="61" name="AutoShape 31"/>
          <p:cNvCxnSpPr>
            <a:cxnSpLocks noChangeShapeType="1"/>
            <a:stCxn id="24" idx="3"/>
            <a:endCxn id="25" idx="1"/>
          </p:cNvCxnSpPr>
          <p:nvPr/>
        </p:nvCxnSpPr>
        <p:spPr bwMode="auto">
          <a:xfrm>
            <a:off x="5181600" y="2573337"/>
            <a:ext cx="287338" cy="0"/>
          </a:xfrm>
          <a:prstGeom prst="straightConnector1">
            <a:avLst/>
          </a:prstGeom>
          <a:noFill/>
          <a:ln w="9525">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2" name="AutoShape 32"/>
          <p:cNvCxnSpPr>
            <a:cxnSpLocks noChangeShapeType="1"/>
            <a:stCxn id="25" idx="3"/>
            <a:endCxn id="26" idx="1"/>
          </p:cNvCxnSpPr>
          <p:nvPr/>
        </p:nvCxnSpPr>
        <p:spPr bwMode="auto">
          <a:xfrm>
            <a:off x="6334125" y="2573337"/>
            <a:ext cx="287338" cy="0"/>
          </a:xfrm>
          <a:prstGeom prst="straightConnector1">
            <a:avLst/>
          </a:prstGeom>
          <a:noFill/>
          <a:ln w="19050">
            <a:solidFill>
              <a:srgbClr val="0000FF"/>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3" name="AutoShape 33"/>
          <p:cNvCxnSpPr>
            <a:cxnSpLocks noChangeShapeType="1"/>
            <a:stCxn id="26" idx="3"/>
            <a:endCxn id="27" idx="1"/>
          </p:cNvCxnSpPr>
          <p:nvPr/>
        </p:nvCxnSpPr>
        <p:spPr bwMode="auto">
          <a:xfrm>
            <a:off x="7486650" y="2573337"/>
            <a:ext cx="287338" cy="0"/>
          </a:xfrm>
          <a:prstGeom prst="straightConnector1">
            <a:avLst/>
          </a:prstGeom>
          <a:noFill/>
          <a:ln w="19050">
            <a:solidFill>
              <a:srgbClr val="0000FF"/>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64" name="AutoShape 34"/>
          <p:cNvSpPr>
            <a:spLocks noChangeArrowheads="1"/>
          </p:cNvSpPr>
          <p:nvPr/>
        </p:nvSpPr>
        <p:spPr bwMode="auto">
          <a:xfrm>
            <a:off x="6621463" y="3076575"/>
            <a:ext cx="865187" cy="574675"/>
          </a:xfrm>
          <a:prstGeom prst="flowChartProcess">
            <a:avLst/>
          </a:prstGeom>
          <a:solidFill>
            <a:schemeClr val="accent2">
              <a:lumMod val="60000"/>
              <a:lumOff val="40000"/>
            </a:schemeClr>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00"/>
              </a:solidFill>
              <a:latin typeface="メイリオ"/>
              <a:ea typeface="メイリオ"/>
              <a:cs typeface="メイリオ"/>
            </a:endParaRPr>
          </a:p>
        </p:txBody>
      </p:sp>
      <p:cxnSp>
        <p:nvCxnSpPr>
          <p:cNvPr id="65" name="AutoShape 35"/>
          <p:cNvCxnSpPr>
            <a:cxnSpLocks noChangeShapeType="1"/>
          </p:cNvCxnSpPr>
          <p:nvPr/>
        </p:nvCxnSpPr>
        <p:spPr bwMode="auto">
          <a:xfrm>
            <a:off x="7485063" y="3365500"/>
            <a:ext cx="287337" cy="0"/>
          </a:xfrm>
          <a:prstGeom prst="straightConnector1">
            <a:avLst/>
          </a:prstGeom>
          <a:noFill/>
          <a:ln w="19050">
            <a:solidFill>
              <a:schemeClr val="accent2">
                <a:lumMod val="75000"/>
              </a:schemeClr>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6" name="AutoShape 36"/>
          <p:cNvCxnSpPr>
            <a:cxnSpLocks noChangeShapeType="1"/>
            <a:stCxn id="25" idx="3"/>
            <a:endCxn id="64" idx="1"/>
          </p:cNvCxnSpPr>
          <p:nvPr/>
        </p:nvCxnSpPr>
        <p:spPr bwMode="auto">
          <a:xfrm>
            <a:off x="6334125" y="2573337"/>
            <a:ext cx="287338" cy="790575"/>
          </a:xfrm>
          <a:prstGeom prst="bentConnector3">
            <a:avLst>
              <a:gd name="adj1" fmla="val 49722"/>
            </a:avLst>
          </a:prstGeom>
          <a:noFill/>
          <a:ln w="19050">
            <a:solidFill>
              <a:schemeClr val="accent2">
                <a:lumMod val="75000"/>
              </a:schemeClr>
            </a:solidFill>
            <a:miter lim="800000"/>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7" name="AutoShape 37"/>
          <p:cNvCxnSpPr>
            <a:cxnSpLocks noChangeShapeType="1"/>
            <a:stCxn id="33" idx="3"/>
            <a:endCxn id="25" idx="1"/>
          </p:cNvCxnSpPr>
          <p:nvPr/>
        </p:nvCxnSpPr>
        <p:spPr bwMode="auto">
          <a:xfrm flipV="1">
            <a:off x="5181600" y="2573337"/>
            <a:ext cx="287338" cy="2374900"/>
          </a:xfrm>
          <a:prstGeom prst="bentConnector3">
            <a:avLst>
              <a:gd name="adj1" fmla="val 49722"/>
            </a:avLst>
          </a:prstGeom>
          <a:noFill/>
          <a:ln w="19050">
            <a:solidFill>
              <a:schemeClr val="accent2">
                <a:lumMod val="75000"/>
              </a:schemeClr>
            </a:solidFill>
            <a:miter lim="800000"/>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68" name="Rectangle 41"/>
          <p:cNvSpPr>
            <a:spLocks noChangeArrowheads="1"/>
          </p:cNvSpPr>
          <p:nvPr/>
        </p:nvSpPr>
        <p:spPr bwMode="auto">
          <a:xfrm>
            <a:off x="5698001" y="4818682"/>
            <a:ext cx="504825" cy="215900"/>
          </a:xfrm>
          <a:prstGeom prst="rect">
            <a:avLst/>
          </a:prstGeom>
          <a:solidFill>
            <a:srgbClr val="CCFFFF"/>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FF"/>
              </a:solidFill>
              <a:latin typeface="メイリオ"/>
              <a:ea typeface="メイリオ"/>
              <a:cs typeface="メイリオ"/>
            </a:endParaRPr>
          </a:p>
        </p:txBody>
      </p:sp>
      <p:sp>
        <p:nvSpPr>
          <p:cNvPr id="69" name="Rectangle 42"/>
          <p:cNvSpPr>
            <a:spLocks noChangeArrowheads="1"/>
          </p:cNvSpPr>
          <p:nvPr/>
        </p:nvSpPr>
        <p:spPr bwMode="auto">
          <a:xfrm>
            <a:off x="5698001" y="5179044"/>
            <a:ext cx="504825" cy="215900"/>
          </a:xfrm>
          <a:prstGeom prst="rect">
            <a:avLst/>
          </a:prstGeom>
          <a:solidFill>
            <a:srgbClr val="CCFFCC"/>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FF"/>
              </a:solidFill>
              <a:latin typeface="メイリオ"/>
              <a:ea typeface="メイリオ"/>
              <a:cs typeface="メイリオ"/>
            </a:endParaRPr>
          </a:p>
        </p:txBody>
      </p:sp>
      <p:sp>
        <p:nvSpPr>
          <p:cNvPr id="70" name="Rectangle 43"/>
          <p:cNvSpPr>
            <a:spLocks noChangeArrowheads="1"/>
          </p:cNvSpPr>
          <p:nvPr/>
        </p:nvSpPr>
        <p:spPr bwMode="auto">
          <a:xfrm>
            <a:off x="5698001" y="5537819"/>
            <a:ext cx="504825" cy="215900"/>
          </a:xfrm>
          <a:prstGeom prst="rect">
            <a:avLst/>
          </a:prstGeom>
          <a:solidFill>
            <a:srgbClr val="FFCC99"/>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FF"/>
              </a:solidFill>
              <a:latin typeface="メイリオ"/>
              <a:ea typeface="メイリオ"/>
              <a:cs typeface="メイリオ"/>
            </a:endParaRPr>
          </a:p>
        </p:txBody>
      </p:sp>
      <p:sp>
        <p:nvSpPr>
          <p:cNvPr id="71" name="Rectangle 44"/>
          <p:cNvSpPr>
            <a:spLocks noChangeArrowheads="1"/>
          </p:cNvSpPr>
          <p:nvPr/>
        </p:nvSpPr>
        <p:spPr bwMode="auto">
          <a:xfrm>
            <a:off x="5698001" y="5898182"/>
            <a:ext cx="504825" cy="215900"/>
          </a:xfrm>
          <a:prstGeom prst="rect">
            <a:avLst/>
          </a:prstGeom>
          <a:solidFill>
            <a:schemeClr val="accent2">
              <a:lumMod val="60000"/>
              <a:lumOff val="40000"/>
            </a:schemeClr>
          </a:solidFill>
          <a:ln w="12700">
            <a:noFill/>
            <a:miter lim="800000"/>
            <a:headEnd/>
            <a:tailEnd/>
          </a:ln>
          <a:effectLst>
            <a:outerShdw blurRad="50800" dist="38100" dir="2700000" algn="tl" rotWithShape="0">
              <a:prstClr val="black">
                <a:alpha val="40000"/>
              </a:prstClr>
            </a:outerShdw>
          </a:effectLst>
        </p:spPr>
        <p:txBody>
          <a:bodyPr wrap="none" anchor="ctr"/>
          <a:lstStyle/>
          <a:p>
            <a:endParaRPr lang="ja-JP" altLang="en-US">
              <a:solidFill>
                <a:srgbClr val="0000FF"/>
              </a:solidFill>
              <a:latin typeface="メイリオ"/>
              <a:ea typeface="メイリオ"/>
              <a:cs typeface="メイリオ"/>
            </a:endParaRPr>
          </a:p>
        </p:txBody>
      </p:sp>
      <p:sp>
        <p:nvSpPr>
          <p:cNvPr id="72" name="Text Box 45"/>
          <p:cNvSpPr txBox="1">
            <a:spLocks noChangeArrowheads="1"/>
          </p:cNvSpPr>
          <p:nvPr/>
        </p:nvSpPr>
        <p:spPr bwMode="auto">
          <a:xfrm>
            <a:off x="6235390" y="4753798"/>
            <a:ext cx="26313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spcBef>
                <a:spcPct val="50000"/>
              </a:spcBef>
            </a:pPr>
            <a:r>
              <a:rPr lang="ja-JP" altLang="en-US" sz="1400" dirty="0">
                <a:solidFill>
                  <a:srgbClr val="0000FF"/>
                </a:solidFill>
                <a:latin typeface="メイリオ"/>
                <a:ea typeface="メイリオ"/>
                <a:cs typeface="メイリオ"/>
              </a:rPr>
              <a:t>反復　１　ビジネス価値　</a:t>
            </a:r>
            <a:r>
              <a:rPr lang="en-US" altLang="ja-JP" sz="1400" dirty="0">
                <a:solidFill>
                  <a:srgbClr val="0000FF"/>
                </a:solidFill>
                <a:latin typeface="+mj-ea"/>
                <a:ea typeface="+mj-ea"/>
                <a:cs typeface="メイリオ"/>
              </a:rPr>
              <a:t>◎</a:t>
            </a:r>
            <a:endParaRPr lang="ja-JP" altLang="en-US" sz="1400" dirty="0">
              <a:solidFill>
                <a:srgbClr val="0000FF"/>
              </a:solidFill>
              <a:latin typeface="+mj-ea"/>
              <a:ea typeface="+mj-ea"/>
              <a:cs typeface="メイリオ"/>
            </a:endParaRPr>
          </a:p>
        </p:txBody>
      </p:sp>
      <p:sp>
        <p:nvSpPr>
          <p:cNvPr id="73" name="Text Box 46"/>
          <p:cNvSpPr txBox="1">
            <a:spLocks noChangeArrowheads="1"/>
          </p:cNvSpPr>
          <p:nvPr/>
        </p:nvSpPr>
        <p:spPr bwMode="auto">
          <a:xfrm>
            <a:off x="6233803" y="5114160"/>
            <a:ext cx="26313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spcBef>
                <a:spcPct val="50000"/>
              </a:spcBef>
            </a:pPr>
            <a:r>
              <a:rPr lang="ja-JP" altLang="en-US" sz="1400" dirty="0">
                <a:solidFill>
                  <a:srgbClr val="0000FF"/>
                </a:solidFill>
                <a:latin typeface="メイリオ"/>
                <a:ea typeface="メイリオ"/>
                <a:cs typeface="メイリオ"/>
              </a:rPr>
              <a:t>反復　２　ビジネス価値　</a:t>
            </a:r>
            <a:r>
              <a:rPr lang="en-US" altLang="ja-JP" sz="1400" dirty="0">
                <a:solidFill>
                  <a:srgbClr val="0000FF"/>
                </a:solidFill>
                <a:latin typeface="+mn-ea"/>
                <a:ea typeface="+mn-ea"/>
                <a:cs typeface="メイリオ"/>
              </a:rPr>
              <a:t>〇</a:t>
            </a:r>
            <a:endParaRPr lang="ja-JP" altLang="en-US" sz="1400" dirty="0">
              <a:solidFill>
                <a:srgbClr val="0000FF"/>
              </a:solidFill>
              <a:latin typeface="+mn-ea"/>
              <a:ea typeface="+mn-ea"/>
              <a:cs typeface="メイリオ"/>
            </a:endParaRPr>
          </a:p>
        </p:txBody>
      </p:sp>
      <p:sp>
        <p:nvSpPr>
          <p:cNvPr id="74" name="Text Box 47"/>
          <p:cNvSpPr txBox="1">
            <a:spLocks noChangeArrowheads="1"/>
          </p:cNvSpPr>
          <p:nvPr/>
        </p:nvSpPr>
        <p:spPr bwMode="auto">
          <a:xfrm>
            <a:off x="6233803" y="5474523"/>
            <a:ext cx="26313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spcBef>
                <a:spcPct val="50000"/>
              </a:spcBef>
            </a:pPr>
            <a:r>
              <a:rPr lang="ja-JP" altLang="en-US" sz="1400" dirty="0">
                <a:solidFill>
                  <a:srgbClr val="0000FF"/>
                </a:solidFill>
                <a:latin typeface="メイリオ"/>
                <a:ea typeface="メイリオ"/>
                <a:cs typeface="メイリオ"/>
              </a:rPr>
              <a:t>反復　３　ビジネス価値　</a:t>
            </a:r>
            <a:r>
              <a:rPr lang="en-US" altLang="ja-JP" sz="1400" dirty="0">
                <a:solidFill>
                  <a:srgbClr val="0000FF"/>
                </a:solidFill>
                <a:latin typeface="メイリオ"/>
                <a:ea typeface="メイリオ"/>
                <a:cs typeface="メイリオ"/>
              </a:rPr>
              <a:t>△</a:t>
            </a:r>
            <a:endParaRPr lang="ja-JP" altLang="en-US" sz="1400" dirty="0">
              <a:solidFill>
                <a:srgbClr val="0000FF"/>
              </a:solidFill>
              <a:latin typeface="メイリオ"/>
              <a:ea typeface="メイリオ"/>
              <a:cs typeface="メイリオ"/>
            </a:endParaRPr>
          </a:p>
        </p:txBody>
      </p:sp>
      <p:sp>
        <p:nvSpPr>
          <p:cNvPr id="75" name="Text Box 48"/>
          <p:cNvSpPr txBox="1">
            <a:spLocks noChangeArrowheads="1"/>
          </p:cNvSpPr>
          <p:nvPr/>
        </p:nvSpPr>
        <p:spPr bwMode="auto">
          <a:xfrm>
            <a:off x="6233803" y="5834885"/>
            <a:ext cx="26313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spcBef>
                <a:spcPct val="50000"/>
              </a:spcBef>
            </a:pPr>
            <a:r>
              <a:rPr lang="ja-JP" altLang="en-US" sz="1400" dirty="0">
                <a:solidFill>
                  <a:srgbClr val="0000FF"/>
                </a:solidFill>
                <a:latin typeface="メイリオ"/>
                <a:ea typeface="メイリオ"/>
                <a:cs typeface="メイリオ"/>
              </a:rPr>
              <a:t>反復　４　ビジネス価値　</a:t>
            </a:r>
            <a:r>
              <a:rPr lang="ja-JP" altLang="en-US" sz="1400" dirty="0" smtClean="0">
                <a:solidFill>
                  <a:srgbClr val="0000FF"/>
                </a:solidFill>
                <a:latin typeface="メイリオ"/>
                <a:ea typeface="メイリオ"/>
                <a:cs typeface="メイリオ"/>
              </a:rPr>
              <a:t>▢</a:t>
            </a:r>
            <a:endParaRPr lang="ja-JP" altLang="en-US" sz="1400" dirty="0">
              <a:solidFill>
                <a:srgbClr val="0000FF"/>
              </a:solidFill>
              <a:latin typeface="メイリオ"/>
              <a:ea typeface="メイリオ"/>
              <a:cs typeface="メイリオ"/>
            </a:endParaRPr>
          </a:p>
        </p:txBody>
      </p:sp>
      <p:sp>
        <p:nvSpPr>
          <p:cNvPr id="2" name="正方形/長方形 1"/>
          <p:cNvSpPr/>
          <p:nvPr/>
        </p:nvSpPr>
        <p:spPr>
          <a:xfrm>
            <a:off x="457200" y="1071296"/>
            <a:ext cx="8229600" cy="646331"/>
          </a:xfrm>
          <a:prstGeom prst="rect">
            <a:avLst/>
          </a:prstGeom>
        </p:spPr>
        <p:txBody>
          <a:bodyPr wrap="square">
            <a:spAutoFit/>
          </a:bodyPr>
          <a:lstStyle/>
          <a:p>
            <a:r>
              <a:rPr lang="ja-JP" altLang="en-US" dirty="0">
                <a:solidFill>
                  <a:srgbClr val="0000FF"/>
                </a:solidFill>
                <a:latin typeface="メイリオ"/>
                <a:ea typeface="メイリオ"/>
                <a:cs typeface="メイリオ"/>
              </a:rPr>
              <a:t>「</a:t>
            </a:r>
            <a:r>
              <a:rPr lang="en-US" altLang="ja-JP" dirty="0">
                <a:solidFill>
                  <a:srgbClr val="0000FF"/>
                </a:solidFill>
                <a:latin typeface="メイリオ"/>
                <a:ea typeface="メイリオ"/>
                <a:cs typeface="メイリオ"/>
              </a:rPr>
              <a:t>MVP</a:t>
            </a:r>
            <a:r>
              <a:rPr lang="ja-JP" altLang="en-US" dirty="0">
                <a:solidFill>
                  <a:srgbClr val="0000FF"/>
                </a:solidFill>
                <a:latin typeface="メイリオ"/>
                <a:ea typeface="メイリオ"/>
                <a:cs typeface="メイリオ"/>
              </a:rPr>
              <a:t>（</a:t>
            </a:r>
            <a:r>
              <a:rPr lang="en-US" altLang="ja-JP" dirty="0">
                <a:solidFill>
                  <a:srgbClr val="0000FF"/>
                </a:solidFill>
                <a:latin typeface="メイリオ"/>
                <a:ea typeface="メイリオ"/>
                <a:cs typeface="メイリオ"/>
              </a:rPr>
              <a:t>Minimum Viable Product</a:t>
            </a:r>
            <a:r>
              <a:rPr lang="ja-JP" altLang="en-US" dirty="0">
                <a:solidFill>
                  <a:srgbClr val="0000FF"/>
                </a:solidFill>
                <a:latin typeface="メイリオ"/>
                <a:ea typeface="メイリオ"/>
                <a:cs typeface="メイリオ"/>
              </a:rPr>
              <a:t>：仮説を検証することができる最低限のプロダクト）」かつ、ビジネス価値の高い機能・プロセスを優先して開発する</a:t>
            </a:r>
          </a:p>
        </p:txBody>
      </p:sp>
    </p:spTree>
    <p:extLst>
      <p:ext uri="{BB962C8B-B14F-4D97-AF65-F5344CB8AC3E}">
        <p14:creationId xmlns:p14="http://schemas.microsoft.com/office/powerpoint/2010/main" val="23630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1000"/>
                                        <p:tgtEl>
                                          <p:spTgt spid="23"/>
                                        </p:tgtEl>
                                      </p:cBhvr>
                                    </p:animEffect>
                                  </p:childTnLst>
                                </p:cTn>
                              </p:par>
                              <p:par>
                                <p:cTn id="14" presetID="22" presetClass="entr" presetSubtype="1"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up)">
                                      <p:cBhvr>
                                        <p:cTn id="16" dur="1000"/>
                                        <p:tgtEl>
                                          <p:spTgt spid="5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1000"/>
                                        <p:tgtEl>
                                          <p:spTgt spid="24"/>
                                        </p:tgtEl>
                                      </p:cBhvr>
                                    </p:animEffect>
                                  </p:childTnLst>
                                </p:cTn>
                              </p:par>
                              <p:par>
                                <p:cTn id="20" presetID="22" presetClass="entr" presetSubtype="1"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up)">
                                      <p:cBhvr>
                                        <p:cTn id="22" dur="1000"/>
                                        <p:tgtEl>
                                          <p:spTgt spid="6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1000"/>
                                        <p:tgtEl>
                                          <p:spTgt spid="25"/>
                                        </p:tgtEl>
                                      </p:cBhvr>
                                    </p:animEffect>
                                  </p:childTnLst>
                                </p:cTn>
                              </p:par>
                              <p:par>
                                <p:cTn id="26" presetID="22" presetClass="entr" presetSubtype="1"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up)">
                                      <p:cBhvr>
                                        <p:cTn id="28" dur="1000"/>
                                        <p:tgtEl>
                                          <p:spTgt spid="6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1000"/>
                                        <p:tgtEl>
                                          <p:spTgt spid="26"/>
                                        </p:tgtEl>
                                      </p:cBhvr>
                                    </p:animEffect>
                                  </p:childTnLst>
                                </p:cTn>
                              </p:par>
                              <p:par>
                                <p:cTn id="32" presetID="22" presetClass="entr" presetSubtype="1"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wipe(up)">
                                      <p:cBhvr>
                                        <p:cTn id="34" dur="1000"/>
                                        <p:tgtEl>
                                          <p:spTgt spid="63"/>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10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1000"/>
                                        <p:tgtEl>
                                          <p:spTgt spid="2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down)">
                                      <p:cBhvr>
                                        <p:cTn id="45" dur="10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ox(in)">
                                      <p:cBhvr>
                                        <p:cTn id="50" dur="1000"/>
                                        <p:tgtEl>
                                          <p:spTgt spid="30"/>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ox(in)">
                                      <p:cBhvr>
                                        <p:cTn id="53" dur="1000"/>
                                        <p:tgtEl>
                                          <p:spTgt spid="35"/>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box(in)">
                                      <p:cBhvr>
                                        <p:cTn id="56" dur="1000"/>
                                        <p:tgtEl>
                                          <p:spTgt spid="60"/>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ox(in)">
                                      <p:cBhvr>
                                        <p:cTn id="59" dur="1000"/>
                                        <p:tgtEl>
                                          <p:spTgt spid="37"/>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box(in)">
                                      <p:cBhvr>
                                        <p:cTn id="62" dur="1000"/>
                                        <p:tgtEl>
                                          <p:spTgt spid="38"/>
                                        </p:tgtEl>
                                      </p:cBhvr>
                                    </p:animEffect>
                                  </p:childTnLst>
                                </p:cTn>
                              </p:par>
                              <p:par>
                                <p:cTn id="63" presetID="4" presetClass="entr" presetSubtype="16"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ox(in)">
                                      <p:cBhvr>
                                        <p:cTn id="65" dur="1000"/>
                                        <p:tgtEl>
                                          <p:spTgt spid="39"/>
                                        </p:tgtEl>
                                      </p:cBhvr>
                                    </p:animEffect>
                                  </p:childTnLst>
                                </p:cTn>
                              </p:par>
                              <p:par>
                                <p:cTn id="66" presetID="4" presetClass="entr" presetSubtype="16"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box(in)">
                                      <p:cBhvr>
                                        <p:cTn id="68" dur="1000"/>
                                        <p:tgtEl>
                                          <p:spTgt spid="41"/>
                                        </p:tgtEl>
                                      </p:cBhvr>
                                    </p:animEffect>
                                  </p:childTnLst>
                                </p:cTn>
                              </p:par>
                              <p:par>
                                <p:cTn id="69" presetID="4" presetClass="entr" presetSubtype="16"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box(in)">
                                      <p:cBhvr>
                                        <p:cTn id="71" dur="10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blinds(horizontal)">
                                      <p:cBhvr>
                                        <p:cTn id="76" dur="1000"/>
                                        <p:tgtEl>
                                          <p:spTgt spid="31"/>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blinds(horizontal)">
                                      <p:cBhvr>
                                        <p:cTn id="79" dur="1000"/>
                                        <p:tgtEl>
                                          <p:spTgt spid="4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1000"/>
                                        <p:tgtEl>
                                          <p:spTgt spid="32"/>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linds(horizontal)">
                                      <p:cBhvr>
                                        <p:cTn id="85" dur="1000"/>
                                        <p:tgtEl>
                                          <p:spTgt spid="33"/>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blinds(horizontal)">
                                      <p:cBhvr>
                                        <p:cTn id="88" dur="1000"/>
                                        <p:tgtEl>
                                          <p:spTgt spid="36"/>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blinds(horizontal)">
                                      <p:cBhvr>
                                        <p:cTn id="91" dur="1000"/>
                                        <p:tgtEl>
                                          <p:spTgt spid="64"/>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blinds(horizontal)">
                                      <p:cBhvr>
                                        <p:cTn id="94" dur="1000"/>
                                        <p:tgtEl>
                                          <p:spTgt spid="34"/>
                                        </p:tgtEl>
                                      </p:cBhvr>
                                    </p:animEffect>
                                  </p:childTnLst>
                                </p:cTn>
                              </p:par>
                              <p:par>
                                <p:cTn id="95" presetID="3" presetClass="entr" presetSubtype="1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blinds(horizontal)">
                                      <p:cBhvr>
                                        <p:cTn id="97" dur="1000"/>
                                        <p:tgtEl>
                                          <p:spTgt spid="65"/>
                                        </p:tgtEl>
                                      </p:cBhvr>
                                    </p:animEffect>
                                  </p:childTnLst>
                                </p:cTn>
                              </p:par>
                              <p:par>
                                <p:cTn id="98" presetID="3" presetClass="entr" presetSubtype="10" fill="hold"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blinds(horizontal)">
                                      <p:cBhvr>
                                        <p:cTn id="100" dur="1000"/>
                                        <p:tgtEl>
                                          <p:spTgt spid="66"/>
                                        </p:tgtEl>
                                      </p:cBhvr>
                                    </p:animEffect>
                                  </p:childTnLst>
                                </p:cTn>
                              </p:par>
                              <p:par>
                                <p:cTn id="101" presetID="3" presetClass="entr" presetSubtype="10" fill="hold" nodeType="withEffect">
                                  <p:stCondLst>
                                    <p:cond delay="0"/>
                                  </p:stCondLst>
                                  <p:childTnLst>
                                    <p:set>
                                      <p:cBhvr>
                                        <p:cTn id="102" dur="1" fill="hold">
                                          <p:stCondLst>
                                            <p:cond delay="0"/>
                                          </p:stCondLst>
                                        </p:cTn>
                                        <p:tgtEl>
                                          <p:spTgt spid="67"/>
                                        </p:tgtEl>
                                        <p:attrNameLst>
                                          <p:attrName>style.visibility</p:attrName>
                                        </p:attrNameLst>
                                      </p:cBhvr>
                                      <p:to>
                                        <p:strVal val="visible"/>
                                      </p:to>
                                    </p:set>
                                    <p:animEffect transition="in" filter="blinds(horizontal)">
                                      <p:cBhvr>
                                        <p:cTn id="103" dur="1000"/>
                                        <p:tgtEl>
                                          <p:spTgt spid="67"/>
                                        </p:tgtEl>
                                      </p:cBhvr>
                                    </p:animEffect>
                                  </p:childTnLst>
                                </p:cTn>
                              </p:par>
                              <p:par>
                                <p:cTn id="104" presetID="3" presetClass="entr" presetSubtype="10" fill="hold"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blinds(horizontal)">
                                      <p:cBhvr>
                                        <p:cTn id="106" dur="1000"/>
                                        <p:tgtEl>
                                          <p:spTgt spid="40"/>
                                        </p:tgtEl>
                                      </p:cBhvr>
                                    </p:animEffect>
                                  </p:childTnLst>
                                </p:cTn>
                              </p:par>
                              <p:par>
                                <p:cTn id="107" presetID="3" presetClass="entr" presetSubtype="10" fill="hold"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blinds(horizontal)">
                                      <p:cBhvr>
                                        <p:cTn id="109" dur="1000"/>
                                        <p:tgtEl>
                                          <p:spTgt spid="42"/>
                                        </p:tgtEl>
                                      </p:cBhvr>
                                    </p:animEffect>
                                  </p:childTnLst>
                                </p:cTn>
                              </p:par>
                              <p:par>
                                <p:cTn id="110" presetID="3" presetClass="entr" presetSubtype="1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blinds(horizontal)">
                                      <p:cBhvr>
                                        <p:cTn id="11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3" grpId="0" animBg="1"/>
      <p:bldP spid="59" grpId="0" animBg="1"/>
      <p:bldP spid="60" grpId="0" animBg="1"/>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827584" y="1196752"/>
            <a:ext cx="3744416" cy="4968552"/>
          </a:xfrm>
          <a:prstGeom prst="rect">
            <a:avLst/>
          </a:prstGeom>
          <a:solidFill>
            <a:srgbClr val="CCFFC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solidFill>
                <a:srgbClr val="FFFFFF"/>
              </a:solidFill>
              <a:latin typeface="ＭＳ Ｐゴシック"/>
              <a:ea typeface="ＭＳ Ｐゴシック"/>
              <a:cs typeface="ＭＳ Ｐゴシック"/>
            </a:endParaRPr>
          </a:p>
        </p:txBody>
      </p:sp>
      <p:sp>
        <p:nvSpPr>
          <p:cNvPr id="5" name="正方形/長方形 4"/>
          <p:cNvSpPr/>
          <p:nvPr/>
        </p:nvSpPr>
        <p:spPr>
          <a:xfrm>
            <a:off x="4572000" y="1196752"/>
            <a:ext cx="3744416" cy="4968552"/>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solidFill>
                <a:srgbClr val="FFFFFF"/>
              </a:solidFill>
              <a:latin typeface="ＭＳ Ｐゴシック"/>
              <a:ea typeface="ＭＳ Ｐゴシック"/>
              <a:cs typeface="ＭＳ Ｐゴシック"/>
            </a:endParaRPr>
          </a:p>
        </p:txBody>
      </p:sp>
      <p:sp>
        <p:nvSpPr>
          <p:cNvPr id="49" name="正方形/長方形 48"/>
          <p:cNvSpPr/>
          <p:nvPr/>
        </p:nvSpPr>
        <p:spPr>
          <a:xfrm>
            <a:off x="971600" y="1383159"/>
            <a:ext cx="3456384" cy="461665"/>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solidFill>
                  <a:schemeClr val="bg1"/>
                </a:solidFill>
                <a:latin typeface="メイリオ"/>
                <a:ea typeface="メイリオ"/>
                <a:cs typeface="メイリオ"/>
              </a:rPr>
              <a:t>社会基盤</a:t>
            </a:r>
            <a:r>
              <a:rPr lang="ja-JP" altLang="en-US" sz="2000" dirty="0">
                <a:solidFill>
                  <a:schemeClr val="bg1"/>
                </a:solidFill>
                <a:latin typeface="メイリオ"/>
                <a:ea typeface="メイリオ"/>
                <a:cs typeface="メイリオ"/>
              </a:rPr>
              <a:t>のシフト</a:t>
            </a:r>
          </a:p>
        </p:txBody>
      </p:sp>
      <p:sp>
        <p:nvSpPr>
          <p:cNvPr id="50" name="正方形/長方形 49"/>
          <p:cNvSpPr/>
          <p:nvPr/>
        </p:nvSpPr>
        <p:spPr>
          <a:xfrm>
            <a:off x="4716016" y="1383159"/>
            <a:ext cx="3456384" cy="461665"/>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solidFill>
                  <a:srgbClr val="FFFFFF"/>
                </a:solidFill>
                <a:latin typeface="メイリオ"/>
                <a:ea typeface="メイリオ"/>
                <a:cs typeface="メイリオ"/>
              </a:rPr>
              <a:t>「モノ」の価値</a:t>
            </a:r>
            <a:r>
              <a:rPr lang="ja-JP" altLang="en-US" sz="2000" dirty="0">
                <a:solidFill>
                  <a:srgbClr val="FFFFFF"/>
                </a:solidFill>
                <a:latin typeface="メイリオ"/>
                <a:ea typeface="メイリオ"/>
                <a:cs typeface="メイリオ"/>
              </a:rPr>
              <a:t>のシフト</a:t>
            </a:r>
          </a:p>
        </p:txBody>
      </p:sp>
      <p:sp>
        <p:nvSpPr>
          <p:cNvPr id="2" name="タイトル 1"/>
          <p:cNvSpPr>
            <a:spLocks noGrp="1"/>
          </p:cNvSpPr>
          <p:nvPr>
            <p:ph type="title"/>
          </p:nvPr>
        </p:nvSpPr>
        <p:spPr/>
        <p:txBody>
          <a:bodyPr/>
          <a:lstStyle/>
          <a:p>
            <a:r>
              <a:rPr kumimoji="1" lang="en-US" altLang="ja-JP" dirty="0" err="1"/>
              <a:t>IoT</a:t>
            </a:r>
            <a:r>
              <a:rPr lang="ja-JP" altLang="en-US" dirty="0"/>
              <a:t>がもたらす２つのパラダイムシフト</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11</a:t>
            </a:fld>
            <a:endParaRPr kumimoji="1" lang="ja-JP" altLang="en-US"/>
          </a:p>
        </p:txBody>
      </p:sp>
      <p:sp>
        <p:nvSpPr>
          <p:cNvPr id="8" name="テキスト ボックス 7"/>
          <p:cNvSpPr txBox="1"/>
          <p:nvPr/>
        </p:nvSpPr>
        <p:spPr>
          <a:xfrm>
            <a:off x="823301" y="5131401"/>
            <a:ext cx="3744416" cy="738664"/>
          </a:xfrm>
          <a:prstGeom prst="rect">
            <a:avLst/>
          </a:prstGeom>
          <a:noFill/>
        </p:spPr>
        <p:txBody>
          <a:bodyPr wrap="square" rtlCol="0">
            <a:spAutoFit/>
          </a:bodyPr>
          <a:lstStyle/>
          <a:p>
            <a:pPr marL="271463" indent="-271463">
              <a:buFont typeface="+mj-lt"/>
              <a:buAutoNum type="arabicPeriod"/>
            </a:pPr>
            <a:r>
              <a:rPr kumimoji="1" lang="ja-JP" altLang="en-US" sz="1400" dirty="0">
                <a:solidFill>
                  <a:srgbClr val="800000"/>
                </a:solidFill>
                <a:latin typeface="メイリオ"/>
                <a:ea typeface="メイリオ"/>
                <a:cs typeface="メイリオ"/>
              </a:rPr>
              <a:t>現実世界のデジタルデータ化</a:t>
            </a:r>
            <a:endParaRPr kumimoji="1" lang="en-US" altLang="ja-JP" sz="1400" dirty="0">
              <a:solidFill>
                <a:srgbClr val="800000"/>
              </a:solidFill>
              <a:latin typeface="メイリオ"/>
              <a:ea typeface="メイリオ"/>
              <a:cs typeface="メイリオ"/>
            </a:endParaRPr>
          </a:p>
          <a:p>
            <a:pPr marL="271463" indent="-271463">
              <a:buFont typeface="+mj-lt"/>
              <a:buAutoNum type="arabicPeriod"/>
            </a:pPr>
            <a:r>
              <a:rPr lang="ja-JP" altLang="en-US" sz="1400" dirty="0">
                <a:solidFill>
                  <a:srgbClr val="800000"/>
                </a:solidFill>
                <a:latin typeface="メイリオ"/>
                <a:ea typeface="メイリオ"/>
                <a:cs typeface="メイリオ"/>
              </a:rPr>
              <a:t>ビッグデータを使ったシミュレーション</a:t>
            </a:r>
            <a:endParaRPr lang="en-US" altLang="ja-JP" sz="1400" dirty="0">
              <a:solidFill>
                <a:srgbClr val="800000"/>
              </a:solidFill>
              <a:latin typeface="メイリオ"/>
              <a:ea typeface="メイリオ"/>
              <a:cs typeface="メイリオ"/>
            </a:endParaRPr>
          </a:p>
          <a:p>
            <a:pPr marL="271463" indent="-271463">
              <a:buFont typeface="+mj-lt"/>
              <a:buAutoNum type="arabicPeriod"/>
            </a:pPr>
            <a:r>
              <a:rPr kumimoji="1" lang="ja-JP" altLang="en-US" sz="1400" dirty="0">
                <a:solidFill>
                  <a:srgbClr val="800000"/>
                </a:solidFill>
                <a:latin typeface="メイリオ"/>
                <a:ea typeface="メイリオ"/>
                <a:cs typeface="メイリオ"/>
              </a:rPr>
              <a:t>現実世界へのフィードバック</a:t>
            </a:r>
          </a:p>
        </p:txBody>
      </p:sp>
      <p:sp>
        <p:nvSpPr>
          <p:cNvPr id="9" name="テキスト ボックス 8"/>
          <p:cNvSpPr txBox="1"/>
          <p:nvPr/>
        </p:nvSpPr>
        <p:spPr>
          <a:xfrm>
            <a:off x="4572000" y="5138608"/>
            <a:ext cx="3744416" cy="738664"/>
          </a:xfrm>
          <a:prstGeom prst="rect">
            <a:avLst/>
          </a:prstGeom>
          <a:noFill/>
        </p:spPr>
        <p:txBody>
          <a:bodyPr wrap="square" rtlCol="0">
            <a:spAutoFit/>
          </a:bodyPr>
          <a:lstStyle/>
          <a:p>
            <a:pPr marL="271463" indent="-271463">
              <a:buFont typeface="+mj-lt"/>
              <a:buAutoNum type="arabicPeriod"/>
            </a:pPr>
            <a:r>
              <a:rPr lang="ja-JP" altLang="en-US" sz="1400" dirty="0">
                <a:solidFill>
                  <a:srgbClr val="0000FF"/>
                </a:solidFill>
                <a:latin typeface="メイリオ"/>
                <a:ea typeface="メイリオ"/>
                <a:cs typeface="メイリオ"/>
              </a:rPr>
              <a:t>「ハード＋ソフト」がネットワーク接続</a:t>
            </a:r>
            <a:endParaRPr lang="en-US" altLang="ja-JP" sz="1400" dirty="0">
              <a:solidFill>
                <a:srgbClr val="0000FF"/>
              </a:solidFill>
              <a:latin typeface="メイリオ"/>
              <a:ea typeface="メイリオ"/>
              <a:cs typeface="メイリオ"/>
            </a:endParaRPr>
          </a:p>
          <a:p>
            <a:pPr marL="271463" indent="-271463">
              <a:buFont typeface="+mj-lt"/>
              <a:buAutoNum type="arabicPeriod"/>
            </a:pPr>
            <a:r>
              <a:rPr lang="ja-JP" altLang="en-US" sz="1400" dirty="0">
                <a:solidFill>
                  <a:srgbClr val="0000FF"/>
                </a:solidFill>
                <a:latin typeface="メイリオ"/>
                <a:ea typeface="メイリオ"/>
                <a:cs typeface="メイリオ"/>
              </a:rPr>
              <a:t>モノとクラウドサービスが一体化</a:t>
            </a:r>
            <a:endParaRPr lang="en-US" altLang="ja-JP" sz="1400" dirty="0">
              <a:solidFill>
                <a:srgbClr val="0000FF"/>
              </a:solidFill>
              <a:latin typeface="メイリオ"/>
              <a:ea typeface="メイリオ"/>
              <a:cs typeface="メイリオ"/>
            </a:endParaRPr>
          </a:p>
          <a:p>
            <a:pPr marL="271463" indent="-271463">
              <a:buFont typeface="+mj-lt"/>
              <a:buAutoNum type="arabicPeriod"/>
            </a:pPr>
            <a:r>
              <a:rPr kumimoji="1" lang="ja-JP" altLang="en-US" sz="1400" dirty="0">
                <a:solidFill>
                  <a:srgbClr val="0000FF"/>
                </a:solidFill>
                <a:latin typeface="メイリオ"/>
                <a:ea typeface="メイリオ"/>
                <a:cs typeface="メイリオ"/>
              </a:rPr>
              <a:t>システム全体で価値を生成</a:t>
            </a:r>
            <a:endParaRPr kumimoji="1" lang="en-US" altLang="ja-JP" sz="1400" dirty="0">
              <a:solidFill>
                <a:srgbClr val="0000FF"/>
              </a:solidFill>
              <a:latin typeface="メイリオ"/>
              <a:ea typeface="メイリオ"/>
              <a:cs typeface="メイリオ"/>
            </a:endParaRPr>
          </a:p>
        </p:txBody>
      </p:sp>
      <p:sp>
        <p:nvSpPr>
          <p:cNvPr id="11" name="正方形/長方形 10"/>
          <p:cNvSpPr/>
          <p:nvPr/>
        </p:nvSpPr>
        <p:spPr>
          <a:xfrm>
            <a:off x="1043608" y="2564904"/>
            <a:ext cx="1584176" cy="108012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 name="正方形/長方形 11"/>
          <p:cNvSpPr/>
          <p:nvPr/>
        </p:nvSpPr>
        <p:spPr>
          <a:xfrm>
            <a:off x="2771800" y="2564904"/>
            <a:ext cx="1584176" cy="108012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正方形/長方形 9"/>
          <p:cNvSpPr/>
          <p:nvPr/>
        </p:nvSpPr>
        <p:spPr>
          <a:xfrm>
            <a:off x="1043608" y="3789040"/>
            <a:ext cx="3312368" cy="1080120"/>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円柱 12"/>
          <p:cNvSpPr/>
          <p:nvPr/>
        </p:nvSpPr>
        <p:spPr>
          <a:xfrm>
            <a:off x="1979712" y="3284984"/>
            <a:ext cx="1440160" cy="864096"/>
          </a:xfrm>
          <a:prstGeom prst="can">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 name="正方形/長方形 13"/>
          <p:cNvSpPr/>
          <p:nvPr/>
        </p:nvSpPr>
        <p:spPr>
          <a:xfrm>
            <a:off x="4660026" y="4580533"/>
            <a:ext cx="792088" cy="28862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600" dirty="0">
                <a:solidFill>
                  <a:srgbClr val="FFFFFF"/>
                </a:solidFill>
                <a:latin typeface="メイリオ"/>
                <a:ea typeface="メイリオ"/>
                <a:cs typeface="メイリオ"/>
              </a:rPr>
              <a:t>ハードウェア</a:t>
            </a:r>
          </a:p>
        </p:txBody>
      </p:sp>
      <p:sp>
        <p:nvSpPr>
          <p:cNvPr id="16" name="正方形/長方形 15"/>
          <p:cNvSpPr/>
          <p:nvPr/>
        </p:nvSpPr>
        <p:spPr>
          <a:xfrm>
            <a:off x="5596129" y="4293096"/>
            <a:ext cx="1064103" cy="57606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ltLang="ja-JP" sz="800" dirty="0">
              <a:solidFill>
                <a:srgbClr val="FFFFFF"/>
              </a:solidFill>
              <a:latin typeface="メイリオ"/>
              <a:ea typeface="メイリオ"/>
              <a:cs typeface="メイリオ"/>
            </a:endParaRPr>
          </a:p>
          <a:p>
            <a:pPr algn="ctr"/>
            <a:r>
              <a:rPr kumimoji="1" lang="ja-JP" altLang="en-US" sz="800" dirty="0">
                <a:solidFill>
                  <a:srgbClr val="FFFFFF"/>
                </a:solidFill>
                <a:latin typeface="メイリオ"/>
                <a:ea typeface="メイリオ"/>
                <a:cs typeface="メイリオ"/>
              </a:rPr>
              <a:t>ソフトウェア</a:t>
            </a:r>
            <a:endParaRPr kumimoji="1" lang="en-US" altLang="ja-JP" sz="800" dirty="0">
              <a:solidFill>
                <a:srgbClr val="FFFFFF"/>
              </a:solidFill>
              <a:latin typeface="メイリオ"/>
              <a:ea typeface="メイリオ"/>
              <a:cs typeface="メイリオ"/>
            </a:endParaRPr>
          </a:p>
          <a:p>
            <a:pPr algn="ctr"/>
            <a:endParaRPr kumimoji="1" lang="en-US" altLang="ja-JP" sz="800" dirty="0">
              <a:solidFill>
                <a:srgbClr val="FFFFFF"/>
              </a:solidFill>
              <a:latin typeface="メイリオ"/>
              <a:ea typeface="メイリオ"/>
              <a:cs typeface="メイリオ"/>
            </a:endParaRPr>
          </a:p>
          <a:p>
            <a:pPr algn="ctr"/>
            <a:endParaRPr kumimoji="1" lang="en-US" altLang="ja-JP" sz="800" dirty="0">
              <a:solidFill>
                <a:srgbClr val="FFFFFF"/>
              </a:solidFill>
              <a:latin typeface="メイリオ"/>
              <a:ea typeface="メイリオ"/>
              <a:cs typeface="メイリオ"/>
            </a:endParaRPr>
          </a:p>
          <a:p>
            <a:pPr algn="ctr"/>
            <a:endParaRPr lang="en-US" altLang="ja-JP" sz="800" dirty="0">
              <a:solidFill>
                <a:srgbClr val="FFFFFF"/>
              </a:solidFill>
              <a:latin typeface="メイリオ"/>
              <a:ea typeface="メイリオ"/>
              <a:cs typeface="メイリオ"/>
            </a:endParaRPr>
          </a:p>
          <a:p>
            <a:pPr algn="ctr"/>
            <a:endParaRPr kumimoji="1" lang="ja-JP" altLang="en-US" sz="800" dirty="0">
              <a:solidFill>
                <a:srgbClr val="FFFFFF"/>
              </a:solidFill>
              <a:latin typeface="メイリオ"/>
              <a:ea typeface="メイリオ"/>
              <a:cs typeface="メイリオ"/>
            </a:endParaRPr>
          </a:p>
        </p:txBody>
      </p:sp>
      <p:sp>
        <p:nvSpPr>
          <p:cNvPr id="17" name="正方形/長方形 16"/>
          <p:cNvSpPr/>
          <p:nvPr/>
        </p:nvSpPr>
        <p:spPr>
          <a:xfrm>
            <a:off x="5740146" y="4509120"/>
            <a:ext cx="792088" cy="28862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600" dirty="0">
                <a:solidFill>
                  <a:srgbClr val="FFFFFF"/>
                </a:solidFill>
                <a:latin typeface="メイリオ"/>
                <a:ea typeface="メイリオ"/>
                <a:cs typeface="メイリオ"/>
              </a:rPr>
              <a:t>ハードウェア</a:t>
            </a:r>
          </a:p>
        </p:txBody>
      </p:sp>
      <p:pic>
        <p:nvPicPr>
          <p:cNvPr id="35" name="図 34" descr="design_img_f_1133791_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3429000"/>
            <a:ext cx="1329716" cy="1080120"/>
          </a:xfrm>
          <a:prstGeom prst="rect">
            <a:avLst/>
          </a:prstGeom>
          <a:ln>
            <a:noFill/>
          </a:ln>
          <a:effectLst>
            <a:outerShdw blurRad="292100" dist="139700" dir="2700000" algn="tl" rotWithShape="0">
              <a:srgbClr val="333333">
                <a:alpha val="65000"/>
              </a:srgbClr>
            </a:outerShdw>
          </a:effectLst>
        </p:spPr>
      </p:pic>
      <p:sp>
        <p:nvSpPr>
          <p:cNvPr id="37" name="右矢印 36"/>
          <p:cNvSpPr/>
          <p:nvPr/>
        </p:nvSpPr>
        <p:spPr>
          <a:xfrm rot="19919827">
            <a:off x="4617769" y="3384635"/>
            <a:ext cx="3434786" cy="643863"/>
          </a:xfrm>
          <a:custGeom>
            <a:avLst/>
            <a:gdLst>
              <a:gd name="connsiteX0" fmla="*/ 0 w 3417948"/>
              <a:gd name="connsiteY0" fmla="*/ 160966 h 643863"/>
              <a:gd name="connsiteX1" fmla="*/ 3096017 w 3417948"/>
              <a:gd name="connsiteY1" fmla="*/ 160966 h 643863"/>
              <a:gd name="connsiteX2" fmla="*/ 3096017 w 3417948"/>
              <a:gd name="connsiteY2" fmla="*/ 0 h 643863"/>
              <a:gd name="connsiteX3" fmla="*/ 3417948 w 3417948"/>
              <a:gd name="connsiteY3" fmla="*/ 321932 h 643863"/>
              <a:gd name="connsiteX4" fmla="*/ 3096017 w 3417948"/>
              <a:gd name="connsiteY4" fmla="*/ 643863 h 643863"/>
              <a:gd name="connsiteX5" fmla="*/ 3096017 w 3417948"/>
              <a:gd name="connsiteY5" fmla="*/ 482897 h 643863"/>
              <a:gd name="connsiteX6" fmla="*/ 0 w 3417948"/>
              <a:gd name="connsiteY6" fmla="*/ 482897 h 643863"/>
              <a:gd name="connsiteX7" fmla="*/ 0 w 3417948"/>
              <a:gd name="connsiteY7" fmla="*/ 160966 h 643863"/>
              <a:gd name="connsiteX0" fmla="*/ 16838 w 3434786"/>
              <a:gd name="connsiteY0" fmla="*/ 160966 h 643863"/>
              <a:gd name="connsiteX1" fmla="*/ 3112855 w 3434786"/>
              <a:gd name="connsiteY1" fmla="*/ 160966 h 643863"/>
              <a:gd name="connsiteX2" fmla="*/ 3112855 w 3434786"/>
              <a:gd name="connsiteY2" fmla="*/ 0 h 643863"/>
              <a:gd name="connsiteX3" fmla="*/ 3434786 w 3434786"/>
              <a:gd name="connsiteY3" fmla="*/ 321932 h 643863"/>
              <a:gd name="connsiteX4" fmla="*/ 3112855 w 3434786"/>
              <a:gd name="connsiteY4" fmla="*/ 643863 h 643863"/>
              <a:gd name="connsiteX5" fmla="*/ 3112855 w 3434786"/>
              <a:gd name="connsiteY5" fmla="*/ 482897 h 643863"/>
              <a:gd name="connsiteX6" fmla="*/ 0 w 3434786"/>
              <a:gd name="connsiteY6" fmla="*/ 332999 h 643863"/>
              <a:gd name="connsiteX7" fmla="*/ 16838 w 3434786"/>
              <a:gd name="connsiteY7" fmla="*/ 160966 h 643863"/>
              <a:gd name="connsiteX0" fmla="*/ 5127 w 3434786"/>
              <a:gd name="connsiteY0" fmla="*/ 332169 h 643863"/>
              <a:gd name="connsiteX1" fmla="*/ 3112855 w 3434786"/>
              <a:gd name="connsiteY1" fmla="*/ 160966 h 643863"/>
              <a:gd name="connsiteX2" fmla="*/ 3112855 w 3434786"/>
              <a:gd name="connsiteY2" fmla="*/ 0 h 643863"/>
              <a:gd name="connsiteX3" fmla="*/ 3434786 w 3434786"/>
              <a:gd name="connsiteY3" fmla="*/ 321932 h 643863"/>
              <a:gd name="connsiteX4" fmla="*/ 3112855 w 3434786"/>
              <a:gd name="connsiteY4" fmla="*/ 643863 h 643863"/>
              <a:gd name="connsiteX5" fmla="*/ 3112855 w 3434786"/>
              <a:gd name="connsiteY5" fmla="*/ 482897 h 643863"/>
              <a:gd name="connsiteX6" fmla="*/ 0 w 3434786"/>
              <a:gd name="connsiteY6" fmla="*/ 332999 h 643863"/>
              <a:gd name="connsiteX7" fmla="*/ 5127 w 3434786"/>
              <a:gd name="connsiteY7" fmla="*/ 332169 h 64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786" h="643863">
                <a:moveTo>
                  <a:pt x="5127" y="332169"/>
                </a:moveTo>
                <a:lnTo>
                  <a:pt x="3112855" y="160966"/>
                </a:lnTo>
                <a:lnTo>
                  <a:pt x="3112855" y="0"/>
                </a:lnTo>
                <a:lnTo>
                  <a:pt x="3434786" y="321932"/>
                </a:lnTo>
                <a:lnTo>
                  <a:pt x="3112855" y="643863"/>
                </a:lnTo>
                <a:lnTo>
                  <a:pt x="3112855" y="482897"/>
                </a:lnTo>
                <a:lnTo>
                  <a:pt x="0" y="332999"/>
                </a:lnTo>
                <a:lnTo>
                  <a:pt x="5127" y="332169"/>
                </a:lnTo>
                <a:close/>
              </a:path>
            </a:pathLst>
          </a:cu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 name="正方形/長方形 38"/>
          <p:cNvSpPr/>
          <p:nvPr/>
        </p:nvSpPr>
        <p:spPr>
          <a:xfrm>
            <a:off x="4661358" y="2599926"/>
            <a:ext cx="2522970" cy="646331"/>
          </a:xfrm>
          <a:prstGeom prst="rect">
            <a:avLst/>
          </a:prstGeom>
        </p:spPr>
        <p:txBody>
          <a:bodyPr wrap="square">
            <a:spAutoFit/>
          </a:bodyPr>
          <a:lstStyle/>
          <a:p>
            <a:r>
              <a:rPr lang="ja-JP" altLang="en-US" sz="1200" dirty="0">
                <a:solidFill>
                  <a:srgbClr val="0000FF"/>
                </a:solidFill>
                <a:latin typeface="メイリオ"/>
                <a:ea typeface="メイリオ"/>
                <a:cs typeface="メイリオ"/>
              </a:rPr>
              <a:t>モノの価値は、</a:t>
            </a:r>
            <a:endParaRPr lang="en-US" altLang="ja-JP" sz="1200" dirty="0">
              <a:solidFill>
                <a:srgbClr val="0000FF"/>
              </a:solidFill>
              <a:latin typeface="メイリオ"/>
              <a:ea typeface="メイリオ"/>
              <a:cs typeface="メイリオ"/>
            </a:endParaRPr>
          </a:p>
          <a:p>
            <a:r>
              <a:rPr lang="ja-JP" altLang="ja-JP" sz="1200" b="1" dirty="0">
                <a:solidFill>
                  <a:srgbClr val="0000FF"/>
                </a:solidFill>
                <a:latin typeface="メイリオ"/>
                <a:ea typeface="メイリオ"/>
                <a:cs typeface="メイリオ"/>
              </a:rPr>
              <a:t>ハードウェア</a:t>
            </a:r>
            <a:r>
              <a:rPr lang="ja-JP" altLang="ja-JP" sz="1200" dirty="0">
                <a:solidFill>
                  <a:srgbClr val="0000FF"/>
                </a:solidFill>
                <a:latin typeface="メイリオ"/>
                <a:ea typeface="メイリオ"/>
                <a:cs typeface="メイリオ"/>
              </a:rPr>
              <a:t>から</a:t>
            </a:r>
            <a:r>
              <a:rPr lang="ja-JP" altLang="ja-JP" sz="1200" b="1" dirty="0">
                <a:solidFill>
                  <a:srgbClr val="0000FF"/>
                </a:solidFill>
                <a:latin typeface="メイリオ"/>
                <a:ea typeface="メイリオ"/>
                <a:cs typeface="メイリオ"/>
              </a:rPr>
              <a:t>ソフトウェア</a:t>
            </a:r>
            <a:r>
              <a:rPr lang="ja-JP" altLang="ja-JP" sz="1200" dirty="0">
                <a:solidFill>
                  <a:srgbClr val="0000FF"/>
                </a:solidFill>
                <a:latin typeface="メイリオ"/>
                <a:ea typeface="メイリオ"/>
                <a:cs typeface="メイリオ"/>
              </a:rPr>
              <a:t>へ</a:t>
            </a:r>
            <a:endParaRPr lang="en-US" altLang="ja-JP" sz="1200" dirty="0">
              <a:solidFill>
                <a:srgbClr val="0000FF"/>
              </a:solidFill>
              <a:latin typeface="メイリオ"/>
              <a:ea typeface="メイリオ"/>
              <a:cs typeface="メイリオ"/>
            </a:endParaRPr>
          </a:p>
          <a:p>
            <a:r>
              <a:rPr lang="ja-JP" altLang="ja-JP" sz="1200" dirty="0">
                <a:solidFill>
                  <a:srgbClr val="0000FF"/>
                </a:solidFill>
                <a:latin typeface="メイリオ"/>
                <a:ea typeface="メイリオ"/>
                <a:cs typeface="メイリオ"/>
              </a:rPr>
              <a:t>そして</a:t>
            </a:r>
            <a:r>
              <a:rPr lang="ja-JP" altLang="ja-JP" sz="1200" b="1" dirty="0">
                <a:solidFill>
                  <a:srgbClr val="0000FF"/>
                </a:solidFill>
                <a:latin typeface="メイリオ"/>
                <a:ea typeface="メイリオ"/>
                <a:cs typeface="メイリオ"/>
              </a:rPr>
              <a:t>サービス</a:t>
            </a:r>
            <a:r>
              <a:rPr lang="ja-JP" altLang="ja-JP" sz="1200" dirty="0">
                <a:solidFill>
                  <a:srgbClr val="0000FF"/>
                </a:solidFill>
                <a:latin typeface="メイリオ"/>
                <a:ea typeface="メイリオ"/>
                <a:cs typeface="メイリオ"/>
              </a:rPr>
              <a:t>へとシフト</a:t>
            </a:r>
            <a:endParaRPr lang="ja-JP" altLang="en-US" sz="1200" dirty="0">
              <a:solidFill>
                <a:srgbClr val="0000FF"/>
              </a:solidFill>
              <a:latin typeface="メイリオ"/>
              <a:ea typeface="メイリオ"/>
              <a:cs typeface="メイリオ"/>
            </a:endParaRPr>
          </a:p>
        </p:txBody>
      </p:sp>
      <p:sp>
        <p:nvSpPr>
          <p:cNvPr id="40" name="テキスト ボックス 39"/>
          <p:cNvSpPr txBox="1"/>
          <p:nvPr/>
        </p:nvSpPr>
        <p:spPr>
          <a:xfrm>
            <a:off x="1043608" y="2637078"/>
            <a:ext cx="1584176" cy="430887"/>
          </a:xfrm>
          <a:prstGeom prst="rect">
            <a:avLst/>
          </a:prstGeom>
          <a:noFill/>
        </p:spPr>
        <p:txBody>
          <a:bodyPr wrap="square" rtlCol="0">
            <a:spAutoFit/>
          </a:bodyPr>
          <a:lstStyle/>
          <a:p>
            <a:pPr algn="ctr"/>
            <a:r>
              <a:rPr lang="ja-JP" altLang="en-US" sz="1400" dirty="0">
                <a:solidFill>
                  <a:srgbClr val="FFFFFF"/>
                </a:solidFill>
                <a:latin typeface="メイリオ"/>
                <a:ea typeface="メイリオ"/>
                <a:cs typeface="メイリオ"/>
              </a:rPr>
              <a:t>アナリティクス</a:t>
            </a:r>
            <a:endParaRPr lang="en-US" altLang="ja-JP" sz="1400" dirty="0">
              <a:solidFill>
                <a:srgbClr val="FFFFFF"/>
              </a:solidFill>
              <a:latin typeface="メイリオ"/>
              <a:ea typeface="メイリオ"/>
              <a:cs typeface="メイリオ"/>
            </a:endParaRPr>
          </a:p>
          <a:p>
            <a:pPr algn="ctr"/>
            <a:r>
              <a:rPr kumimoji="1" lang="ja-JP" altLang="en-US" sz="800" dirty="0">
                <a:solidFill>
                  <a:srgbClr val="FFFFFF"/>
                </a:solidFill>
                <a:latin typeface="メイリオ"/>
                <a:ea typeface="メイリオ"/>
                <a:cs typeface="メイリオ"/>
              </a:rPr>
              <a:t>人工知能＋シミュレーション</a:t>
            </a:r>
          </a:p>
        </p:txBody>
      </p:sp>
      <p:sp>
        <p:nvSpPr>
          <p:cNvPr id="41" name="テキスト ボックス 40"/>
          <p:cNvSpPr txBox="1"/>
          <p:nvPr/>
        </p:nvSpPr>
        <p:spPr>
          <a:xfrm>
            <a:off x="2699792" y="2636912"/>
            <a:ext cx="1728192" cy="430887"/>
          </a:xfrm>
          <a:prstGeom prst="rect">
            <a:avLst/>
          </a:prstGeom>
          <a:noFill/>
        </p:spPr>
        <p:txBody>
          <a:bodyPr wrap="square" rtlCol="0">
            <a:spAutoFit/>
          </a:bodyPr>
          <a:lstStyle/>
          <a:p>
            <a:pPr algn="ctr"/>
            <a:r>
              <a:rPr kumimoji="1" lang="ja-JP" altLang="en-US" sz="1400" dirty="0">
                <a:solidFill>
                  <a:srgbClr val="FFFFFF"/>
                </a:solidFill>
                <a:latin typeface="メイリオ"/>
                <a:ea typeface="メイリオ"/>
                <a:cs typeface="メイリオ"/>
              </a:rPr>
              <a:t>アプリケーション</a:t>
            </a:r>
          </a:p>
          <a:p>
            <a:pPr algn="ctr"/>
            <a:r>
              <a:rPr kumimoji="1" lang="ja-JP" altLang="en-US" sz="800" dirty="0">
                <a:solidFill>
                  <a:srgbClr val="FFFFFF"/>
                </a:solidFill>
                <a:latin typeface="メイリオ"/>
                <a:ea typeface="メイリオ"/>
                <a:cs typeface="メイリオ"/>
              </a:rPr>
              <a:t>クラウドサービス</a:t>
            </a:r>
            <a:endParaRPr kumimoji="1" lang="en-US" altLang="ja-JP" sz="800" dirty="0">
              <a:solidFill>
                <a:srgbClr val="FFFFFF"/>
              </a:solidFill>
              <a:latin typeface="メイリオ"/>
              <a:ea typeface="メイリオ"/>
              <a:cs typeface="メイリオ"/>
            </a:endParaRPr>
          </a:p>
        </p:txBody>
      </p:sp>
      <p:sp>
        <p:nvSpPr>
          <p:cNvPr id="42" name="テキスト ボックス 41"/>
          <p:cNvSpPr txBox="1"/>
          <p:nvPr/>
        </p:nvSpPr>
        <p:spPr>
          <a:xfrm>
            <a:off x="1907704" y="3573596"/>
            <a:ext cx="1584176" cy="430887"/>
          </a:xfrm>
          <a:prstGeom prst="rect">
            <a:avLst/>
          </a:prstGeom>
          <a:noFill/>
        </p:spPr>
        <p:txBody>
          <a:bodyPr wrap="square" rtlCol="0">
            <a:spAutoFit/>
          </a:bodyPr>
          <a:lstStyle/>
          <a:p>
            <a:pPr algn="ctr"/>
            <a:r>
              <a:rPr kumimoji="1" lang="ja-JP" altLang="en-US" sz="1400" dirty="0">
                <a:solidFill>
                  <a:srgbClr val="FFFFFF"/>
                </a:solidFill>
                <a:latin typeface="メイリオ"/>
                <a:ea typeface="メイリオ"/>
                <a:cs typeface="メイリオ"/>
              </a:rPr>
              <a:t>ビッグデータ</a:t>
            </a:r>
            <a:endParaRPr kumimoji="1" lang="en-US" altLang="ja-JP" sz="1400" dirty="0">
              <a:solidFill>
                <a:srgbClr val="FFFFFF"/>
              </a:solidFill>
              <a:latin typeface="メイリオ"/>
              <a:ea typeface="メイリオ"/>
              <a:cs typeface="メイリオ"/>
            </a:endParaRPr>
          </a:p>
          <a:p>
            <a:pPr algn="ctr"/>
            <a:r>
              <a:rPr lang="ja-JP" altLang="en-US" sz="800" dirty="0">
                <a:solidFill>
                  <a:srgbClr val="FFFFFF"/>
                </a:solidFill>
                <a:latin typeface="メイリオ"/>
                <a:ea typeface="メイリオ"/>
                <a:cs typeface="メイリオ"/>
              </a:rPr>
              <a:t>現実世界のデジタルコピー</a:t>
            </a:r>
            <a:endParaRPr kumimoji="1" lang="ja-JP" altLang="en-US" sz="800" dirty="0">
              <a:solidFill>
                <a:srgbClr val="FFFFFF"/>
              </a:solidFill>
              <a:latin typeface="メイリオ"/>
              <a:ea typeface="メイリオ"/>
              <a:cs typeface="メイリオ"/>
            </a:endParaRPr>
          </a:p>
        </p:txBody>
      </p:sp>
      <p:sp>
        <p:nvSpPr>
          <p:cNvPr id="43" name="テキスト ボックス 42"/>
          <p:cNvSpPr txBox="1"/>
          <p:nvPr/>
        </p:nvSpPr>
        <p:spPr>
          <a:xfrm>
            <a:off x="1043608" y="4321607"/>
            <a:ext cx="3312368" cy="430887"/>
          </a:xfrm>
          <a:prstGeom prst="rect">
            <a:avLst/>
          </a:prstGeom>
          <a:noFill/>
        </p:spPr>
        <p:txBody>
          <a:bodyPr wrap="square" rtlCol="0">
            <a:spAutoFit/>
          </a:bodyPr>
          <a:lstStyle/>
          <a:p>
            <a:pPr algn="ctr"/>
            <a:r>
              <a:rPr lang="ja-JP" altLang="en-US" sz="800" dirty="0">
                <a:solidFill>
                  <a:srgbClr val="FFFFFF"/>
                </a:solidFill>
                <a:latin typeface="メイリオ"/>
                <a:ea typeface="メイリオ"/>
                <a:cs typeface="メイリオ"/>
              </a:rPr>
              <a:t>現実世界のデジタルデータ化</a:t>
            </a:r>
            <a:endParaRPr lang="en-US" altLang="ja-JP" sz="800" dirty="0">
              <a:solidFill>
                <a:srgbClr val="FFFFFF"/>
              </a:solidFill>
              <a:latin typeface="メイリオ"/>
              <a:ea typeface="メイリオ"/>
              <a:cs typeface="メイリオ"/>
            </a:endParaRPr>
          </a:p>
          <a:p>
            <a:pPr algn="ctr"/>
            <a:r>
              <a:rPr lang="en-US" altLang="ja-JP" sz="1400" dirty="0" err="1">
                <a:solidFill>
                  <a:srgbClr val="FFFFFF"/>
                </a:solidFill>
                <a:latin typeface="メイリオ"/>
                <a:ea typeface="メイリオ"/>
                <a:cs typeface="メイリオ"/>
              </a:rPr>
              <a:t>IoT</a:t>
            </a:r>
            <a:endParaRPr kumimoji="1" lang="ja-JP" altLang="en-US" sz="800" dirty="0">
              <a:solidFill>
                <a:srgbClr val="FFFFFF"/>
              </a:solidFill>
              <a:latin typeface="メイリオ"/>
              <a:ea typeface="メイリオ"/>
              <a:cs typeface="メイリオ"/>
            </a:endParaRPr>
          </a:p>
        </p:txBody>
      </p:sp>
      <p:sp>
        <p:nvSpPr>
          <p:cNvPr id="44" name="右カーブ矢印 43"/>
          <p:cNvSpPr/>
          <p:nvPr/>
        </p:nvSpPr>
        <p:spPr>
          <a:xfrm rot="10800000">
            <a:off x="1475656" y="3159287"/>
            <a:ext cx="576064" cy="1090610"/>
          </a:xfrm>
          <a:prstGeom prst="curved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右矢印 45"/>
          <p:cNvSpPr/>
          <p:nvPr/>
        </p:nvSpPr>
        <p:spPr>
          <a:xfrm>
            <a:off x="2411760" y="3006646"/>
            <a:ext cx="568935" cy="227303"/>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テキスト ボックス 46"/>
          <p:cNvSpPr txBox="1"/>
          <p:nvPr/>
        </p:nvSpPr>
        <p:spPr>
          <a:xfrm>
            <a:off x="812403" y="1959223"/>
            <a:ext cx="3744416" cy="461665"/>
          </a:xfrm>
          <a:prstGeom prst="rect">
            <a:avLst/>
          </a:prstGeom>
          <a:noFill/>
        </p:spPr>
        <p:txBody>
          <a:bodyPr wrap="square" rtlCol="0">
            <a:spAutoFit/>
          </a:bodyPr>
          <a:lstStyle/>
          <a:p>
            <a:pPr algn="ctr"/>
            <a:r>
              <a:rPr kumimoji="1" lang="en-US" altLang="ja-JP" sz="2400" dirty="0">
                <a:solidFill>
                  <a:srgbClr val="800000"/>
                </a:solidFill>
                <a:latin typeface="メイリオ"/>
                <a:ea typeface="メイリオ"/>
                <a:cs typeface="メイリオ"/>
              </a:rPr>
              <a:t>CPS</a:t>
            </a:r>
            <a:r>
              <a:rPr lang="ja-JP" altLang="en-US" sz="2400" dirty="0">
                <a:solidFill>
                  <a:srgbClr val="800000"/>
                </a:solidFill>
                <a:latin typeface="メイリオ"/>
                <a:ea typeface="メイリオ"/>
                <a:cs typeface="メイリオ"/>
              </a:rPr>
              <a:t>社会の実現</a:t>
            </a:r>
            <a:endParaRPr kumimoji="1" lang="ja-JP" altLang="en-US" sz="2400" dirty="0">
              <a:solidFill>
                <a:srgbClr val="800000"/>
              </a:solidFill>
              <a:latin typeface="メイリオ"/>
              <a:ea typeface="メイリオ"/>
              <a:cs typeface="メイリオ"/>
            </a:endParaRPr>
          </a:p>
        </p:txBody>
      </p:sp>
      <p:sp>
        <p:nvSpPr>
          <p:cNvPr id="48" name="テキスト ボックス 47"/>
          <p:cNvSpPr txBox="1"/>
          <p:nvPr/>
        </p:nvSpPr>
        <p:spPr>
          <a:xfrm>
            <a:off x="4567717" y="1959223"/>
            <a:ext cx="3744416" cy="461665"/>
          </a:xfrm>
          <a:prstGeom prst="rect">
            <a:avLst/>
          </a:prstGeom>
          <a:noFill/>
        </p:spPr>
        <p:txBody>
          <a:bodyPr wrap="square" rtlCol="0">
            <a:spAutoFit/>
          </a:bodyPr>
          <a:lstStyle/>
          <a:p>
            <a:pPr algn="ctr"/>
            <a:r>
              <a:rPr kumimoji="1" lang="ja-JP" altLang="en-US" sz="2400" dirty="0">
                <a:solidFill>
                  <a:srgbClr val="0000FF"/>
                </a:solidFill>
                <a:latin typeface="メイリオ"/>
                <a:ea typeface="メイリオ"/>
                <a:cs typeface="メイリオ"/>
              </a:rPr>
              <a:t>「モノ」のサービス化</a:t>
            </a:r>
          </a:p>
        </p:txBody>
      </p:sp>
      <p:grpSp>
        <p:nvGrpSpPr>
          <p:cNvPr id="20" name="図形グループ 19"/>
          <p:cNvGrpSpPr/>
          <p:nvPr/>
        </p:nvGrpSpPr>
        <p:grpSpPr>
          <a:xfrm>
            <a:off x="6804248" y="4580534"/>
            <a:ext cx="432049" cy="288626"/>
            <a:chOff x="7452319" y="3789040"/>
            <a:chExt cx="1064103" cy="576064"/>
          </a:xfrm>
        </p:grpSpPr>
        <p:sp>
          <p:nvSpPr>
            <p:cNvPr id="18" name="正方形/長方形 17"/>
            <p:cNvSpPr/>
            <p:nvPr/>
          </p:nvSpPr>
          <p:spPr>
            <a:xfrm>
              <a:off x="7452319" y="3789040"/>
              <a:ext cx="1064103" cy="57606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ltLang="ja-JP" sz="800" dirty="0">
                <a:solidFill>
                  <a:srgbClr val="FFFFFF"/>
                </a:solidFill>
                <a:latin typeface="メイリオ"/>
                <a:ea typeface="メイリオ"/>
                <a:cs typeface="メイリオ"/>
              </a:endParaRPr>
            </a:p>
            <a:p>
              <a:pPr algn="ctr"/>
              <a:endParaRPr kumimoji="1" lang="en-US" altLang="ja-JP" sz="800" dirty="0">
                <a:solidFill>
                  <a:srgbClr val="FFFFFF"/>
                </a:solidFill>
                <a:latin typeface="メイリオ"/>
                <a:ea typeface="メイリオ"/>
                <a:cs typeface="メイリオ"/>
              </a:endParaRPr>
            </a:p>
            <a:p>
              <a:pPr algn="ctr"/>
              <a:endParaRPr lang="en-US" altLang="ja-JP" sz="800" dirty="0">
                <a:solidFill>
                  <a:srgbClr val="FFFFFF"/>
                </a:solidFill>
                <a:latin typeface="メイリオ"/>
                <a:ea typeface="メイリオ"/>
                <a:cs typeface="メイリオ"/>
              </a:endParaRPr>
            </a:p>
            <a:p>
              <a:pPr algn="ctr"/>
              <a:endParaRPr kumimoji="1" lang="ja-JP" altLang="en-US" sz="800" dirty="0">
                <a:solidFill>
                  <a:srgbClr val="FFFFFF"/>
                </a:solidFill>
                <a:latin typeface="メイリオ"/>
                <a:ea typeface="メイリオ"/>
                <a:cs typeface="メイリオ"/>
              </a:endParaRPr>
            </a:p>
          </p:txBody>
        </p:sp>
        <p:sp>
          <p:nvSpPr>
            <p:cNvPr id="19" name="正方形/長方形 18"/>
            <p:cNvSpPr/>
            <p:nvPr/>
          </p:nvSpPr>
          <p:spPr>
            <a:xfrm>
              <a:off x="7596336" y="4005064"/>
              <a:ext cx="792088" cy="28862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800" dirty="0">
                <a:solidFill>
                  <a:srgbClr val="FFFFFF"/>
                </a:solidFill>
                <a:latin typeface="メイリオ"/>
                <a:ea typeface="メイリオ"/>
                <a:cs typeface="メイリオ"/>
              </a:endParaRPr>
            </a:p>
          </p:txBody>
        </p:sp>
      </p:grpSp>
      <p:grpSp>
        <p:nvGrpSpPr>
          <p:cNvPr id="21" name="図形グループ 20"/>
          <p:cNvGrpSpPr/>
          <p:nvPr/>
        </p:nvGrpSpPr>
        <p:grpSpPr>
          <a:xfrm>
            <a:off x="7249830" y="4580534"/>
            <a:ext cx="432049" cy="288626"/>
            <a:chOff x="7452319" y="3789040"/>
            <a:chExt cx="1064103" cy="576064"/>
          </a:xfrm>
        </p:grpSpPr>
        <p:sp>
          <p:nvSpPr>
            <p:cNvPr id="22" name="正方形/長方形 21"/>
            <p:cNvSpPr/>
            <p:nvPr/>
          </p:nvSpPr>
          <p:spPr>
            <a:xfrm>
              <a:off x="7452319" y="3789040"/>
              <a:ext cx="1064103" cy="57606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ltLang="ja-JP" sz="800" dirty="0">
                <a:solidFill>
                  <a:srgbClr val="FFFFFF"/>
                </a:solidFill>
                <a:latin typeface="メイリオ"/>
                <a:ea typeface="メイリオ"/>
                <a:cs typeface="メイリオ"/>
              </a:endParaRPr>
            </a:p>
            <a:p>
              <a:pPr algn="ctr"/>
              <a:endParaRPr kumimoji="1" lang="en-US" altLang="ja-JP" sz="800" dirty="0">
                <a:solidFill>
                  <a:srgbClr val="FFFFFF"/>
                </a:solidFill>
                <a:latin typeface="メイリオ"/>
                <a:ea typeface="メイリオ"/>
                <a:cs typeface="メイリオ"/>
              </a:endParaRPr>
            </a:p>
            <a:p>
              <a:pPr algn="ctr"/>
              <a:endParaRPr lang="en-US" altLang="ja-JP" sz="800" dirty="0">
                <a:solidFill>
                  <a:srgbClr val="FFFFFF"/>
                </a:solidFill>
                <a:latin typeface="メイリオ"/>
                <a:ea typeface="メイリオ"/>
                <a:cs typeface="メイリオ"/>
              </a:endParaRPr>
            </a:p>
            <a:p>
              <a:pPr algn="ctr"/>
              <a:endParaRPr kumimoji="1" lang="ja-JP" altLang="en-US" sz="800" dirty="0">
                <a:solidFill>
                  <a:srgbClr val="FFFFFF"/>
                </a:solidFill>
                <a:latin typeface="メイリオ"/>
                <a:ea typeface="メイリオ"/>
                <a:cs typeface="メイリオ"/>
              </a:endParaRPr>
            </a:p>
          </p:txBody>
        </p:sp>
        <p:sp>
          <p:nvSpPr>
            <p:cNvPr id="23" name="正方形/長方形 22"/>
            <p:cNvSpPr/>
            <p:nvPr/>
          </p:nvSpPr>
          <p:spPr>
            <a:xfrm>
              <a:off x="7596336" y="4005064"/>
              <a:ext cx="792088" cy="28862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800" dirty="0">
                <a:solidFill>
                  <a:srgbClr val="FFFFFF"/>
                </a:solidFill>
                <a:latin typeface="メイリオ"/>
                <a:ea typeface="メイリオ"/>
                <a:cs typeface="メイリオ"/>
              </a:endParaRPr>
            </a:p>
          </p:txBody>
        </p:sp>
      </p:grpSp>
      <p:grpSp>
        <p:nvGrpSpPr>
          <p:cNvPr id="24" name="図形グループ 23"/>
          <p:cNvGrpSpPr/>
          <p:nvPr/>
        </p:nvGrpSpPr>
        <p:grpSpPr>
          <a:xfrm>
            <a:off x="7701915" y="4580533"/>
            <a:ext cx="432049" cy="288626"/>
            <a:chOff x="7452319" y="3789040"/>
            <a:chExt cx="1064103" cy="576064"/>
          </a:xfrm>
        </p:grpSpPr>
        <p:sp>
          <p:nvSpPr>
            <p:cNvPr id="25" name="正方形/長方形 24"/>
            <p:cNvSpPr/>
            <p:nvPr/>
          </p:nvSpPr>
          <p:spPr>
            <a:xfrm>
              <a:off x="7452319" y="3789040"/>
              <a:ext cx="1064103" cy="57606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ltLang="ja-JP" sz="800" dirty="0">
                <a:solidFill>
                  <a:srgbClr val="FFFFFF"/>
                </a:solidFill>
                <a:latin typeface="メイリオ"/>
                <a:ea typeface="メイリオ"/>
                <a:cs typeface="メイリオ"/>
              </a:endParaRPr>
            </a:p>
            <a:p>
              <a:pPr algn="ctr"/>
              <a:endParaRPr kumimoji="1" lang="en-US" altLang="ja-JP" sz="800" dirty="0">
                <a:solidFill>
                  <a:srgbClr val="FFFFFF"/>
                </a:solidFill>
                <a:latin typeface="メイリオ"/>
                <a:ea typeface="メイリオ"/>
                <a:cs typeface="メイリオ"/>
              </a:endParaRPr>
            </a:p>
            <a:p>
              <a:pPr algn="ctr"/>
              <a:endParaRPr lang="en-US" altLang="ja-JP" sz="800" dirty="0">
                <a:solidFill>
                  <a:srgbClr val="FFFFFF"/>
                </a:solidFill>
                <a:latin typeface="メイリオ"/>
                <a:ea typeface="メイリオ"/>
                <a:cs typeface="メイリオ"/>
              </a:endParaRPr>
            </a:p>
            <a:p>
              <a:pPr algn="ctr"/>
              <a:endParaRPr kumimoji="1" lang="ja-JP" altLang="en-US" sz="800" dirty="0">
                <a:solidFill>
                  <a:srgbClr val="FFFFFF"/>
                </a:solidFill>
                <a:latin typeface="メイリオ"/>
                <a:ea typeface="メイリオ"/>
                <a:cs typeface="メイリオ"/>
              </a:endParaRPr>
            </a:p>
          </p:txBody>
        </p:sp>
        <p:sp>
          <p:nvSpPr>
            <p:cNvPr id="26" name="正方形/長方形 25"/>
            <p:cNvSpPr/>
            <p:nvPr/>
          </p:nvSpPr>
          <p:spPr>
            <a:xfrm>
              <a:off x="7596336" y="4005064"/>
              <a:ext cx="792088" cy="28862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800" dirty="0">
                <a:solidFill>
                  <a:srgbClr val="FFFFFF"/>
                </a:solidFill>
                <a:latin typeface="メイリオ"/>
                <a:ea typeface="メイリオ"/>
                <a:cs typeface="メイリオ"/>
              </a:endParaRPr>
            </a:p>
          </p:txBody>
        </p:sp>
      </p:grpSp>
      <p:sp>
        <p:nvSpPr>
          <p:cNvPr id="34" name="角丸四角形 33"/>
          <p:cNvSpPr/>
          <p:nvPr/>
        </p:nvSpPr>
        <p:spPr>
          <a:xfrm>
            <a:off x="6804248" y="4314256"/>
            <a:ext cx="1329716" cy="186336"/>
          </a:xfrm>
          <a:prstGeom prst="roundRect">
            <a:avLst>
              <a:gd name="adj" fmla="val 50000"/>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dirty="0">
                <a:solidFill>
                  <a:schemeClr val="bg1"/>
                </a:solidFill>
                <a:latin typeface="メイリオ"/>
                <a:ea typeface="メイリオ"/>
                <a:cs typeface="メイリオ"/>
              </a:rPr>
              <a:t>インターネット</a:t>
            </a:r>
          </a:p>
        </p:txBody>
      </p:sp>
      <p:sp>
        <p:nvSpPr>
          <p:cNvPr id="36" name="テキスト ボックス 35"/>
          <p:cNvSpPr txBox="1"/>
          <p:nvPr/>
        </p:nvSpPr>
        <p:spPr>
          <a:xfrm>
            <a:off x="6920388" y="3861048"/>
            <a:ext cx="1005403" cy="215444"/>
          </a:xfrm>
          <a:prstGeom prst="rect">
            <a:avLst/>
          </a:prstGeom>
          <a:noFill/>
        </p:spPr>
        <p:txBody>
          <a:bodyPr wrap="none" rtlCol="0">
            <a:spAutoFit/>
          </a:bodyPr>
          <a:lstStyle/>
          <a:p>
            <a:r>
              <a:rPr kumimoji="1" lang="ja-JP" altLang="en-US" sz="800" dirty="0">
                <a:solidFill>
                  <a:schemeClr val="bg1"/>
                </a:solidFill>
                <a:latin typeface="メイリオ"/>
                <a:ea typeface="メイリオ"/>
                <a:cs typeface="メイリオ"/>
              </a:rPr>
              <a:t>クラウドサービス</a:t>
            </a:r>
          </a:p>
        </p:txBody>
      </p:sp>
      <p:sp>
        <p:nvSpPr>
          <p:cNvPr id="6" name="正方形/長方形 5"/>
          <p:cNvSpPr/>
          <p:nvPr/>
        </p:nvSpPr>
        <p:spPr>
          <a:xfrm>
            <a:off x="840461" y="6165304"/>
            <a:ext cx="1618302" cy="215444"/>
          </a:xfrm>
          <a:prstGeom prst="rect">
            <a:avLst/>
          </a:prstGeom>
        </p:spPr>
        <p:txBody>
          <a:bodyPr wrap="none">
            <a:spAutoFit/>
          </a:bodyPr>
          <a:lstStyle/>
          <a:p>
            <a:r>
              <a:rPr lang="en-US" altLang="ja-JP" sz="800" dirty="0">
                <a:solidFill>
                  <a:srgbClr val="800000"/>
                </a:solidFill>
                <a:latin typeface="メイリオ"/>
                <a:ea typeface="メイリオ"/>
                <a:cs typeface="メイリオ"/>
              </a:rPr>
              <a:t>CPS</a:t>
            </a:r>
            <a:r>
              <a:rPr lang="ja-JP" altLang="en-US" sz="800" dirty="0">
                <a:solidFill>
                  <a:srgbClr val="800000"/>
                </a:solidFill>
                <a:latin typeface="メイリオ"/>
                <a:ea typeface="メイリオ"/>
                <a:cs typeface="メイリオ"/>
              </a:rPr>
              <a:t>：</a:t>
            </a:r>
            <a:r>
              <a:rPr lang="en-US" altLang="ja-JP" sz="800" dirty="0">
                <a:solidFill>
                  <a:srgbClr val="800000"/>
                </a:solidFill>
                <a:latin typeface="メイリオ"/>
                <a:ea typeface="メイリオ"/>
                <a:cs typeface="メイリオ"/>
              </a:rPr>
              <a:t>Cyber-Physical System</a:t>
            </a:r>
            <a:endParaRPr lang="ja-JP" altLang="en-US" sz="800" dirty="0">
              <a:solidFill>
                <a:srgbClr val="800000"/>
              </a:solidFill>
              <a:latin typeface="メイリオ"/>
              <a:ea typeface="メイリオ"/>
              <a:cs typeface="メイリオ"/>
            </a:endParaRPr>
          </a:p>
        </p:txBody>
      </p:sp>
      <p:sp>
        <p:nvSpPr>
          <p:cNvPr id="51" name="右矢印 50"/>
          <p:cNvSpPr/>
          <p:nvPr/>
        </p:nvSpPr>
        <p:spPr>
          <a:xfrm rot="5400000">
            <a:off x="3140714" y="3590939"/>
            <a:ext cx="1090610" cy="227303"/>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44814133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1345842" y="3089334"/>
            <a:ext cx="7330613" cy="3033166"/>
          </a:xfrm>
          <a:prstGeom prst="rect">
            <a:avLst/>
          </a:prstGeom>
          <a:solidFill>
            <a:srgbClr val="0432FF">
              <a:alpha val="9804"/>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a:t>超高速開発ツール</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110</a:t>
            </a:fld>
            <a:endParaRPr kumimoji="1" lang="ja-JP" altLang="en-US"/>
          </a:p>
        </p:txBody>
      </p:sp>
      <p:sp>
        <p:nvSpPr>
          <p:cNvPr id="4" name="正方形/長方形 3"/>
          <p:cNvSpPr/>
          <p:nvPr/>
        </p:nvSpPr>
        <p:spPr>
          <a:xfrm>
            <a:off x="457200" y="1196752"/>
            <a:ext cx="3096344" cy="576064"/>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自社所有システムによる</a:t>
            </a:r>
            <a:endParaRPr kumimoji="1" lang="en-US" altLang="ja-JP" sz="1400" dirty="0">
              <a:solidFill>
                <a:srgbClr val="FFFFFF"/>
              </a:solidFill>
              <a:latin typeface="Meiryo" charset="-128"/>
              <a:ea typeface="Meiryo" charset="-128"/>
              <a:cs typeface="Meiryo" charset="-128"/>
            </a:endParaRPr>
          </a:p>
          <a:p>
            <a:pPr algn="ctr"/>
            <a:r>
              <a:rPr kumimoji="1" lang="ja-JP" altLang="en-US" sz="1400" dirty="0">
                <a:solidFill>
                  <a:srgbClr val="FFFFFF"/>
                </a:solidFill>
                <a:latin typeface="Meiryo" charset="-128"/>
                <a:ea typeface="Meiryo" charset="-128"/>
                <a:cs typeface="Meiryo" charset="-128"/>
              </a:rPr>
              <a:t>インフラ・</a:t>
            </a:r>
            <a:r>
              <a:rPr lang="ja-JP" altLang="en-US" sz="1400" dirty="0">
                <a:solidFill>
                  <a:srgbClr val="FFFFFF"/>
                </a:solidFill>
                <a:latin typeface="Meiryo" charset="-128"/>
                <a:ea typeface="Meiryo" charset="-128"/>
                <a:cs typeface="Meiryo" charset="-128"/>
              </a:rPr>
              <a:t>プラットフォーム構築</a:t>
            </a:r>
            <a:endParaRPr kumimoji="1" lang="ja-JP" altLang="en-US" sz="1400" dirty="0">
              <a:solidFill>
                <a:srgbClr val="FFFFFF"/>
              </a:solidFill>
              <a:latin typeface="Meiryo" charset="-128"/>
              <a:ea typeface="Meiryo" charset="-128"/>
              <a:cs typeface="Meiryo" charset="-128"/>
            </a:endParaRPr>
          </a:p>
        </p:txBody>
      </p:sp>
      <p:sp>
        <p:nvSpPr>
          <p:cNvPr id="5" name="正方形/長方形 4"/>
          <p:cNvSpPr/>
          <p:nvPr/>
        </p:nvSpPr>
        <p:spPr>
          <a:xfrm>
            <a:off x="3553544" y="1196752"/>
            <a:ext cx="5122912" cy="576064"/>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手組によるアプリケーション開発</a:t>
            </a:r>
          </a:p>
        </p:txBody>
      </p:sp>
      <p:sp>
        <p:nvSpPr>
          <p:cNvPr id="7" name="正方形/長方形 6"/>
          <p:cNvSpPr/>
          <p:nvPr/>
        </p:nvSpPr>
        <p:spPr>
          <a:xfrm>
            <a:off x="457200" y="2134693"/>
            <a:ext cx="894116"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rgbClr val="FFFFFF"/>
                </a:solidFill>
                <a:latin typeface="Meiryo" charset="-128"/>
                <a:ea typeface="Meiryo" charset="-128"/>
                <a:cs typeface="Meiryo" charset="-128"/>
              </a:rPr>
              <a:t>クラウド</a:t>
            </a:r>
          </a:p>
        </p:txBody>
      </p:sp>
      <p:sp>
        <p:nvSpPr>
          <p:cNvPr id="8" name="正方形/長方形 7"/>
          <p:cNvSpPr/>
          <p:nvPr/>
        </p:nvSpPr>
        <p:spPr>
          <a:xfrm>
            <a:off x="1351316" y="2134693"/>
            <a:ext cx="5122912" cy="576064"/>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手組によるアプリケーション開発</a:t>
            </a:r>
          </a:p>
        </p:txBody>
      </p:sp>
      <p:sp>
        <p:nvSpPr>
          <p:cNvPr id="10" name="正方形/長方形 9"/>
          <p:cNvSpPr/>
          <p:nvPr/>
        </p:nvSpPr>
        <p:spPr>
          <a:xfrm>
            <a:off x="451726" y="3072634"/>
            <a:ext cx="894116"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rgbClr val="FFFFFF"/>
                </a:solidFill>
                <a:latin typeface="Meiryo" charset="-128"/>
                <a:ea typeface="Meiryo" charset="-128"/>
                <a:cs typeface="Meiryo" charset="-128"/>
              </a:rPr>
              <a:t>クラウド</a:t>
            </a:r>
          </a:p>
        </p:txBody>
      </p:sp>
      <p:sp>
        <p:nvSpPr>
          <p:cNvPr id="11" name="正方形/長方形 10"/>
          <p:cNvSpPr/>
          <p:nvPr/>
        </p:nvSpPr>
        <p:spPr>
          <a:xfrm>
            <a:off x="1345842" y="3072634"/>
            <a:ext cx="1658752" cy="576064"/>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rgbClr val="FFFFFF"/>
                </a:solidFill>
                <a:latin typeface="Meiryo" charset="-128"/>
                <a:ea typeface="Meiryo" charset="-128"/>
                <a:cs typeface="Meiryo" charset="-128"/>
              </a:rPr>
              <a:t>超高速開発</a:t>
            </a:r>
            <a:endParaRPr kumimoji="1" lang="en-US" altLang="ja-JP" sz="1400" b="1" dirty="0">
              <a:solidFill>
                <a:srgbClr val="FFFFFF"/>
              </a:solidFill>
              <a:latin typeface="Meiryo" charset="-128"/>
              <a:ea typeface="Meiryo" charset="-128"/>
              <a:cs typeface="Meiryo" charset="-128"/>
            </a:endParaRPr>
          </a:p>
          <a:p>
            <a:pPr algn="ctr"/>
            <a:r>
              <a:rPr kumimoji="1" lang="ja-JP" altLang="en-US" sz="1400" b="1" dirty="0">
                <a:solidFill>
                  <a:srgbClr val="FFFFFF"/>
                </a:solidFill>
                <a:latin typeface="Meiryo" charset="-128"/>
                <a:ea typeface="Meiryo" charset="-128"/>
                <a:cs typeface="Meiryo" charset="-128"/>
              </a:rPr>
              <a:t>ツール</a:t>
            </a:r>
          </a:p>
        </p:txBody>
      </p:sp>
      <p:cxnSp>
        <p:nvCxnSpPr>
          <p:cNvPr id="14" name="直線コネクタ 13"/>
          <p:cNvCxnSpPr/>
          <p:nvPr/>
        </p:nvCxnSpPr>
        <p:spPr>
          <a:xfrm>
            <a:off x="457200" y="1772816"/>
            <a:ext cx="0" cy="361877"/>
          </a:xfrm>
          <a:prstGeom prst="line">
            <a:avLst/>
          </a:prstGeom>
          <a:ln w="12700">
            <a:solidFill>
              <a:schemeClr val="accent6">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直線コネクタ 14"/>
          <p:cNvCxnSpPr/>
          <p:nvPr/>
        </p:nvCxnSpPr>
        <p:spPr>
          <a:xfrm flipH="1">
            <a:off x="1351316" y="1772816"/>
            <a:ext cx="2202228" cy="361877"/>
          </a:xfrm>
          <a:prstGeom prst="line">
            <a:avLst/>
          </a:prstGeom>
          <a:ln w="12700">
            <a:solidFill>
              <a:schemeClr val="accent6">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flipH="1">
            <a:off x="6474228" y="1772816"/>
            <a:ext cx="2202228" cy="361877"/>
          </a:xfrm>
          <a:prstGeom prst="line">
            <a:avLst/>
          </a:prstGeom>
          <a:ln w="12700">
            <a:solidFill>
              <a:schemeClr val="accent6">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直線コネクタ 17"/>
          <p:cNvCxnSpPr/>
          <p:nvPr/>
        </p:nvCxnSpPr>
        <p:spPr>
          <a:xfrm>
            <a:off x="458695" y="2727457"/>
            <a:ext cx="0" cy="361877"/>
          </a:xfrm>
          <a:prstGeom prst="line">
            <a:avLst/>
          </a:prstGeom>
          <a:ln w="12700">
            <a:solidFill>
              <a:schemeClr val="accent6">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直線コネクタ 18"/>
          <p:cNvCxnSpPr/>
          <p:nvPr/>
        </p:nvCxnSpPr>
        <p:spPr>
          <a:xfrm>
            <a:off x="1345842" y="2710758"/>
            <a:ext cx="6691" cy="361876"/>
          </a:xfrm>
          <a:prstGeom prst="line">
            <a:avLst/>
          </a:prstGeom>
          <a:ln w="12700">
            <a:solidFill>
              <a:schemeClr val="accent6">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直線コネクタ 20"/>
          <p:cNvCxnSpPr/>
          <p:nvPr/>
        </p:nvCxnSpPr>
        <p:spPr>
          <a:xfrm flipH="1">
            <a:off x="2994319" y="2710013"/>
            <a:ext cx="3479909" cy="362620"/>
          </a:xfrm>
          <a:prstGeom prst="line">
            <a:avLst/>
          </a:prstGeom>
          <a:ln w="12700">
            <a:solidFill>
              <a:schemeClr val="accent6">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2" name="左矢印 31"/>
          <p:cNvSpPr/>
          <p:nvPr/>
        </p:nvSpPr>
        <p:spPr>
          <a:xfrm>
            <a:off x="2994319" y="3113425"/>
            <a:ext cx="5538122" cy="494482"/>
          </a:xfrm>
          <a:prstGeom prst="leftArrow">
            <a:avLst>
              <a:gd name="adj1" fmla="val 68428"/>
              <a:gd name="adj2" fmla="val 50000"/>
            </a:avLst>
          </a:prstGeom>
          <a:solidFill>
            <a:srgbClr val="FF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solidFill>
                  <a:srgbClr val="FFFFFF"/>
                </a:solidFill>
                <a:latin typeface="Meiryo" charset="-128"/>
                <a:ea typeface="Meiryo" charset="-128"/>
                <a:cs typeface="Meiryo" charset="-128"/>
              </a:rPr>
              <a:t>加速するビジネスニーズの変化に即応</a:t>
            </a:r>
            <a:endParaRPr kumimoji="1" lang="ja-JP" altLang="en-US" sz="1400" dirty="0">
              <a:solidFill>
                <a:srgbClr val="FFFFFF"/>
              </a:solidFill>
              <a:latin typeface="Meiryo" charset="-128"/>
              <a:ea typeface="Meiryo" charset="-128"/>
              <a:cs typeface="Meiryo" charset="-128"/>
            </a:endParaRPr>
          </a:p>
        </p:txBody>
      </p:sp>
      <p:sp>
        <p:nvSpPr>
          <p:cNvPr id="34" name="正方形/長方形 33"/>
          <p:cNvSpPr/>
          <p:nvPr/>
        </p:nvSpPr>
        <p:spPr>
          <a:xfrm>
            <a:off x="3553544" y="3609463"/>
            <a:ext cx="4978897" cy="923330"/>
          </a:xfrm>
          <a:prstGeom prst="rect">
            <a:avLst/>
          </a:prstGeom>
        </p:spPr>
        <p:txBody>
          <a:bodyPr wrap="square">
            <a:spAutoFit/>
          </a:bodyPr>
          <a:lstStyle/>
          <a:p>
            <a:pPr marL="285750" indent="-285750">
              <a:buFont typeface="Wingdings" charset="2"/>
              <a:buChar char="Ø"/>
            </a:pPr>
            <a:r>
              <a:rPr lang="ja-JP" altLang="en-US" dirty="0">
                <a:solidFill>
                  <a:schemeClr val="accent6">
                    <a:lumMod val="75000"/>
                  </a:schemeClr>
                </a:solidFill>
                <a:latin typeface="Meiryo" charset="-128"/>
                <a:ea typeface="Meiryo" charset="-128"/>
                <a:cs typeface="Meiryo" charset="-128"/>
              </a:rPr>
              <a:t>新規アプリケーションの開発期間の短縮</a:t>
            </a:r>
            <a:endParaRPr lang="en-US" altLang="ja-JP" dirty="0">
              <a:solidFill>
                <a:schemeClr val="accent6">
                  <a:lumMod val="75000"/>
                </a:schemeClr>
              </a:solidFill>
              <a:latin typeface="Meiryo" charset="-128"/>
              <a:ea typeface="Meiryo" charset="-128"/>
              <a:cs typeface="Meiryo" charset="-128"/>
            </a:endParaRPr>
          </a:p>
          <a:p>
            <a:pPr marL="285750" indent="-285750">
              <a:buFont typeface="Wingdings" charset="2"/>
              <a:buChar char="Ø"/>
            </a:pPr>
            <a:r>
              <a:rPr lang="ja-JP" altLang="en-US" dirty="0">
                <a:solidFill>
                  <a:schemeClr val="accent6">
                    <a:lumMod val="75000"/>
                  </a:schemeClr>
                </a:solidFill>
                <a:latin typeface="Meiryo" charset="-128"/>
                <a:ea typeface="Meiryo" charset="-128"/>
                <a:cs typeface="Meiryo" charset="-128"/>
              </a:rPr>
              <a:t>日々改善に対応できる保守・改修の実現</a:t>
            </a:r>
            <a:endParaRPr lang="en-US" altLang="ja-JP" dirty="0">
              <a:solidFill>
                <a:schemeClr val="accent6">
                  <a:lumMod val="75000"/>
                </a:schemeClr>
              </a:solidFill>
              <a:latin typeface="Meiryo" charset="-128"/>
              <a:ea typeface="Meiryo" charset="-128"/>
              <a:cs typeface="Meiryo" charset="-128"/>
            </a:endParaRPr>
          </a:p>
          <a:p>
            <a:pPr marL="285750" indent="-285750">
              <a:buFont typeface="Wingdings" charset="2"/>
              <a:buChar char="Ø"/>
            </a:pPr>
            <a:r>
              <a:rPr lang="ja-JP" altLang="en-US" dirty="0">
                <a:solidFill>
                  <a:schemeClr val="accent6">
                    <a:lumMod val="75000"/>
                  </a:schemeClr>
                </a:solidFill>
                <a:latin typeface="Meiryo" charset="-128"/>
                <a:ea typeface="Meiryo" charset="-128"/>
                <a:cs typeface="Meiryo" charset="-128"/>
              </a:rPr>
              <a:t>業務プロセス可視化による属人性の排除</a:t>
            </a:r>
            <a:endParaRPr lang="en-US" altLang="ja-JP" dirty="0">
              <a:solidFill>
                <a:schemeClr val="accent6">
                  <a:lumMod val="75000"/>
                </a:schemeClr>
              </a:solidFill>
              <a:latin typeface="Meiryo" charset="-128"/>
              <a:ea typeface="Meiryo" charset="-128"/>
              <a:cs typeface="Meiryo" charset="-128"/>
            </a:endParaRPr>
          </a:p>
        </p:txBody>
      </p:sp>
      <p:grpSp>
        <p:nvGrpSpPr>
          <p:cNvPr id="40" name="図形グループ 39"/>
          <p:cNvGrpSpPr/>
          <p:nvPr/>
        </p:nvGrpSpPr>
        <p:grpSpPr>
          <a:xfrm>
            <a:off x="1691680" y="4624677"/>
            <a:ext cx="1097870" cy="1202923"/>
            <a:chOff x="5409461" y="1068046"/>
            <a:chExt cx="547466" cy="636692"/>
          </a:xfrm>
        </p:grpSpPr>
        <p:pic>
          <p:nvPicPr>
            <p:cNvPr id="42" name="図 41"/>
            <p:cNvPicPr>
              <a:picLocks noChangeAspect="1"/>
            </p:cNvPicPr>
            <p:nvPr/>
          </p:nvPicPr>
          <p:blipFill>
            <a:blip r:embed="rId3">
              <a:clrChange>
                <a:clrFrom>
                  <a:srgbClr val="FFFFFF"/>
                </a:clrFrom>
                <a:clrTo>
                  <a:srgbClr val="FFFFFF">
                    <a:alpha val="0"/>
                  </a:srgbClr>
                </a:clrTo>
              </a:clrChange>
            </a:blip>
            <a:stretch>
              <a:fillRect/>
            </a:stretch>
          </p:blipFill>
          <p:spPr>
            <a:xfrm>
              <a:off x="5491329" y="1068046"/>
              <a:ext cx="465598" cy="493335"/>
            </a:xfrm>
            <a:prstGeom prst="rect">
              <a:avLst/>
            </a:prstGeom>
          </p:spPr>
        </p:pic>
        <p:grpSp>
          <p:nvGrpSpPr>
            <p:cNvPr id="43" name="図形グループ 42"/>
            <p:cNvGrpSpPr/>
            <p:nvPr/>
          </p:nvGrpSpPr>
          <p:grpSpPr>
            <a:xfrm>
              <a:off x="5409461" y="1139394"/>
              <a:ext cx="245559" cy="565344"/>
              <a:chOff x="1946324" y="4125162"/>
              <a:chExt cx="969964" cy="2007872"/>
            </a:xfrm>
          </p:grpSpPr>
          <p:sp>
            <p:nvSpPr>
              <p:cNvPr id="44" name="円/楕円 4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フローチャート: 論理積ゲート 4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sp>
        <p:nvSpPr>
          <p:cNvPr id="46" name="ストライプ矢印 45"/>
          <p:cNvSpPr/>
          <p:nvPr/>
        </p:nvSpPr>
        <p:spPr>
          <a:xfrm rot="16200000">
            <a:off x="1775238" y="3718186"/>
            <a:ext cx="799961" cy="837668"/>
          </a:xfrm>
          <a:prstGeom prst="stripedRightArrow">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 name="四角形吹き出し 38"/>
          <p:cNvSpPr/>
          <p:nvPr/>
        </p:nvSpPr>
        <p:spPr>
          <a:xfrm>
            <a:off x="2953724" y="4963504"/>
            <a:ext cx="4680520" cy="864096"/>
          </a:xfrm>
          <a:prstGeom prst="wedgeRectCallout">
            <a:avLst>
              <a:gd name="adj1" fmla="val -59197"/>
              <a:gd name="adj2" fmla="val -42555"/>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charset="2"/>
              <a:buChar char="Ø"/>
            </a:pPr>
            <a:r>
              <a:rPr lang="ja-JP" altLang="en-US" sz="1400" dirty="0">
                <a:solidFill>
                  <a:schemeClr val="bg1"/>
                </a:solidFill>
                <a:latin typeface="Meiryo" charset="-128"/>
                <a:ea typeface="Meiryo" charset="-128"/>
                <a:cs typeface="Meiryo" charset="-128"/>
              </a:rPr>
              <a:t>経営視点を持ち、ビジネスゴールを設定できる能力</a:t>
            </a:r>
            <a:endParaRPr lang="en-US" altLang="ja-JP" sz="1400" dirty="0">
              <a:solidFill>
                <a:schemeClr val="bg1"/>
              </a:solidFill>
              <a:latin typeface="Meiryo" charset="-128"/>
              <a:ea typeface="Meiryo" charset="-128"/>
              <a:cs typeface="Meiryo" charset="-128"/>
            </a:endParaRPr>
          </a:p>
          <a:p>
            <a:pPr marL="285750" indent="-285750">
              <a:buFont typeface="Wingdings" charset="2"/>
              <a:buChar char="Ø"/>
            </a:pPr>
            <a:r>
              <a:rPr lang="ja-JP" altLang="en-US" sz="1400" dirty="0">
                <a:solidFill>
                  <a:schemeClr val="bg1"/>
                </a:solidFill>
                <a:latin typeface="Meiryo" charset="-128"/>
                <a:ea typeface="Meiryo" charset="-128"/>
                <a:cs typeface="Meiryo" charset="-128"/>
              </a:rPr>
              <a:t>業務を分析・整理して、業務プロセスを描ける能力</a:t>
            </a:r>
            <a:endParaRPr lang="en-US" altLang="ja-JP" sz="1400" dirty="0">
              <a:solidFill>
                <a:schemeClr val="bg1"/>
              </a:solidFill>
              <a:latin typeface="Meiryo" charset="-128"/>
              <a:ea typeface="Meiryo" charset="-128"/>
              <a:cs typeface="Meiryo" charset="-128"/>
            </a:endParaRPr>
          </a:p>
          <a:p>
            <a:pPr marL="285750" indent="-285750">
              <a:buFont typeface="Wingdings" charset="2"/>
              <a:buChar char="Ø"/>
            </a:pPr>
            <a:r>
              <a:rPr lang="ja-JP" altLang="en-US" sz="1400" dirty="0">
                <a:solidFill>
                  <a:schemeClr val="bg1"/>
                </a:solidFill>
                <a:latin typeface="Meiryo" charset="-128"/>
                <a:ea typeface="Meiryo" charset="-128"/>
                <a:cs typeface="Meiryo" charset="-128"/>
              </a:rPr>
              <a:t>現場のニーズを引き出せるファシリテーション能力</a:t>
            </a:r>
            <a:endParaRPr lang="en-US" altLang="ja-JP" sz="14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29102112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DevOps</a:t>
            </a:r>
            <a:r>
              <a:rPr kumimoji="1" lang="ja-JP" altLang="en-US" dirty="0"/>
              <a:t>とは何か？</a:t>
            </a:r>
          </a:p>
        </p:txBody>
      </p:sp>
      <p:sp>
        <p:nvSpPr>
          <p:cNvPr id="2" name="スライド番号プレースホルダー 1"/>
          <p:cNvSpPr>
            <a:spLocks noGrp="1"/>
          </p:cNvSpPr>
          <p:nvPr>
            <p:ph type="sldNum" sz="quarter" idx="12"/>
          </p:nvPr>
        </p:nvSpPr>
        <p:spPr/>
        <p:txBody>
          <a:bodyPr/>
          <a:lstStyle/>
          <a:p>
            <a:fld id="{8FF8CC5D-A65D-5946-99B5-645367A967AD}" type="slidenum">
              <a:rPr kumimoji="1" lang="ja-JP" altLang="en-US" smtClean="0"/>
              <a:t>111</a:t>
            </a:fld>
            <a:endParaRPr kumimoji="1" lang="ja-JP" altLang="en-US"/>
          </a:p>
        </p:txBody>
      </p:sp>
      <p:sp>
        <p:nvSpPr>
          <p:cNvPr id="4" name="正方形/長方形 3"/>
          <p:cNvSpPr/>
          <p:nvPr/>
        </p:nvSpPr>
        <p:spPr>
          <a:xfrm>
            <a:off x="581398" y="1144791"/>
            <a:ext cx="7981204" cy="1512168"/>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b="1" dirty="0">
                <a:solidFill>
                  <a:srgbClr val="FFFFFF"/>
                </a:solidFill>
                <a:latin typeface="Meiryo" charset="-128"/>
                <a:ea typeface="Meiryo" charset="-128"/>
                <a:cs typeface="Meiryo" charset="-128"/>
              </a:rPr>
              <a:t>情報システムに求められること</a:t>
            </a:r>
            <a:endParaRPr lang="en-US" altLang="ja-JP" sz="2400" b="1" dirty="0">
              <a:solidFill>
                <a:srgbClr val="FFFFFF"/>
              </a:solidFill>
              <a:latin typeface="Meiryo" charset="-128"/>
              <a:ea typeface="Meiryo" charset="-128"/>
              <a:cs typeface="Meiryo" charset="-128"/>
            </a:endParaRPr>
          </a:p>
          <a:p>
            <a:pPr algn="ctr"/>
            <a:endParaRPr lang="en-US" altLang="ja-JP" sz="800" dirty="0">
              <a:solidFill>
                <a:srgbClr val="FFFFFF"/>
              </a:solidFill>
              <a:latin typeface="Meiryo" charset="-128"/>
              <a:ea typeface="Meiryo" charset="-128"/>
              <a:cs typeface="Meiryo" charset="-128"/>
            </a:endParaRPr>
          </a:p>
          <a:p>
            <a:pPr marL="742950" lvl="1" indent="-285750">
              <a:buFont typeface="Wingdings" charset="2"/>
              <a:buChar char="l"/>
            </a:pPr>
            <a:r>
              <a:rPr lang="ja-JP" altLang="en-US" sz="1600" dirty="0">
                <a:solidFill>
                  <a:srgbClr val="FFFFFF"/>
                </a:solidFill>
                <a:latin typeface="Meiryo" charset="-128"/>
                <a:ea typeface="Meiryo" charset="-128"/>
                <a:cs typeface="Meiryo" charset="-128"/>
              </a:rPr>
              <a:t>システムによってビジネスの成功に貢献すること</a:t>
            </a:r>
            <a:endParaRPr lang="en-US" altLang="ja-JP" sz="1600" dirty="0">
              <a:solidFill>
                <a:srgbClr val="FFFFFF"/>
              </a:solidFill>
              <a:latin typeface="Meiryo" charset="-128"/>
              <a:ea typeface="Meiryo" charset="-128"/>
              <a:cs typeface="Meiryo" charset="-128"/>
            </a:endParaRPr>
          </a:p>
          <a:p>
            <a:pPr marL="742950" lvl="1" indent="-285750">
              <a:buFont typeface="Wingdings" charset="2"/>
              <a:buChar char="l"/>
            </a:pPr>
            <a:r>
              <a:rPr lang="ja-JP" altLang="en-US" sz="1600" dirty="0">
                <a:solidFill>
                  <a:srgbClr val="FFFFFF"/>
                </a:solidFill>
                <a:latin typeface="Meiryo" charset="-128"/>
                <a:ea typeface="Meiryo" charset="-128"/>
                <a:cs typeface="Meiryo" charset="-128"/>
              </a:rPr>
              <a:t>ビジネスの成功のための貢献を</a:t>
            </a:r>
            <a:r>
              <a:rPr kumimoji="1" lang="ja-JP" altLang="en-US" sz="1600" dirty="0">
                <a:solidFill>
                  <a:srgbClr val="FFFFFF"/>
                </a:solidFill>
                <a:latin typeface="Meiryo" charset="-128"/>
                <a:ea typeface="Meiryo" charset="-128"/>
                <a:cs typeface="Meiryo" charset="-128"/>
              </a:rPr>
              <a:t>確実、迅速にユーザーに届けること</a:t>
            </a:r>
            <a:endParaRPr kumimoji="1" lang="en-US" altLang="ja-JP" sz="1600" dirty="0">
              <a:solidFill>
                <a:srgbClr val="FFFFFF"/>
              </a:solidFill>
              <a:latin typeface="Meiryo" charset="-128"/>
              <a:ea typeface="Meiryo" charset="-128"/>
              <a:cs typeface="Meiryo" charset="-128"/>
            </a:endParaRPr>
          </a:p>
          <a:p>
            <a:pPr marL="742950" lvl="1" indent="-285750">
              <a:buFont typeface="Wingdings" charset="2"/>
              <a:buChar char="l"/>
            </a:pPr>
            <a:r>
              <a:rPr kumimoji="1" lang="ja-JP" altLang="en-US" sz="1600" dirty="0">
                <a:solidFill>
                  <a:srgbClr val="FFFFFF"/>
                </a:solidFill>
                <a:latin typeface="Meiryo" charset="-128"/>
                <a:ea typeface="Meiryo" charset="-128"/>
                <a:cs typeface="Meiryo" charset="-128"/>
              </a:rPr>
              <a:t>ユーザーの求める貢献の変化に迅速・柔軟に対応すること</a:t>
            </a:r>
          </a:p>
        </p:txBody>
      </p:sp>
      <p:sp>
        <p:nvSpPr>
          <p:cNvPr id="5" name="正方形/長方形 4"/>
          <p:cNvSpPr/>
          <p:nvPr/>
        </p:nvSpPr>
        <p:spPr>
          <a:xfrm>
            <a:off x="581398" y="2909115"/>
            <a:ext cx="3794397" cy="1601517"/>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solidFill>
                  <a:srgbClr val="FFFFFF"/>
                </a:solidFill>
                <a:latin typeface="Meiryo" charset="-128"/>
                <a:ea typeface="Meiryo" charset="-128"/>
                <a:cs typeface="Meiryo" charset="-128"/>
              </a:rPr>
              <a:t>開発チーム（</a:t>
            </a:r>
            <a:r>
              <a:rPr lang="en-US" altLang="ja-JP" sz="2000" b="1" u="sng" dirty="0">
                <a:solidFill>
                  <a:srgbClr val="FFFFFF"/>
                </a:solidFill>
                <a:latin typeface="Meiryo" charset="-128"/>
                <a:ea typeface="Meiryo" charset="-128"/>
                <a:cs typeface="Meiryo" charset="-128"/>
              </a:rPr>
              <a:t>Dev</a:t>
            </a:r>
            <a:r>
              <a:rPr lang="en-US" altLang="ja-JP" sz="2000" dirty="0">
                <a:solidFill>
                  <a:srgbClr val="FFFFFF"/>
                </a:solidFill>
                <a:latin typeface="Meiryo" charset="-128"/>
                <a:ea typeface="Meiryo" charset="-128"/>
                <a:cs typeface="Meiryo" charset="-128"/>
              </a:rPr>
              <a:t>elopment</a:t>
            </a:r>
            <a:r>
              <a:rPr lang="ja-JP" altLang="en-US" sz="2000" dirty="0">
                <a:solidFill>
                  <a:srgbClr val="FFFFFF"/>
                </a:solidFill>
                <a:latin typeface="Meiryo" charset="-128"/>
                <a:ea typeface="Meiryo" charset="-128"/>
                <a:cs typeface="Meiryo" charset="-128"/>
              </a:rPr>
              <a:t>）</a:t>
            </a:r>
            <a:endParaRPr lang="en-US" altLang="ja-JP" sz="2000" dirty="0">
              <a:solidFill>
                <a:srgbClr val="FFFFFF"/>
              </a:solidFill>
              <a:latin typeface="Meiryo" charset="-128"/>
              <a:ea typeface="Meiryo" charset="-128"/>
              <a:cs typeface="Meiryo" charset="-128"/>
            </a:endParaRPr>
          </a:p>
          <a:p>
            <a:pPr algn="ctr"/>
            <a:endParaRPr lang="en-US" altLang="ja-JP" sz="800" dirty="0">
              <a:solidFill>
                <a:srgbClr val="FFFFFF"/>
              </a:solidFill>
              <a:latin typeface="Meiryo" charset="-128"/>
              <a:ea typeface="Meiryo" charset="-128"/>
              <a:cs typeface="Meiryo" charset="-128"/>
            </a:endParaRPr>
          </a:p>
          <a:p>
            <a:pPr algn="ctr"/>
            <a:r>
              <a:rPr lang="ja-JP" altLang="en-US" sz="1600" dirty="0">
                <a:solidFill>
                  <a:srgbClr val="FFFFFF"/>
                </a:solidFill>
                <a:latin typeface="Meiryo" charset="-128"/>
                <a:ea typeface="Meiryo" charset="-128"/>
                <a:cs typeface="Meiryo" charset="-128"/>
              </a:rPr>
              <a:t>システムに新しい機能を追加すること</a:t>
            </a:r>
            <a:endParaRPr lang="en-US" altLang="ja-JP" sz="1600" dirty="0">
              <a:solidFill>
                <a:srgbClr val="FFFFFF"/>
              </a:solidFill>
              <a:latin typeface="Meiryo" charset="-128"/>
              <a:ea typeface="Meiryo" charset="-128"/>
              <a:cs typeface="Meiryo" charset="-128"/>
            </a:endParaRPr>
          </a:p>
          <a:p>
            <a:pPr algn="ctr"/>
            <a:endParaRPr kumimoji="1" lang="en-US" altLang="ja-JP" sz="1600" dirty="0">
              <a:solidFill>
                <a:srgbClr val="FFFFFF"/>
              </a:solidFill>
              <a:latin typeface="Meiryo" charset="-128"/>
              <a:ea typeface="Meiryo" charset="-128"/>
              <a:cs typeface="Meiryo" charset="-128"/>
            </a:endParaRPr>
          </a:p>
          <a:p>
            <a:pPr algn="ctr"/>
            <a:endParaRPr lang="en-US" altLang="ja-JP" sz="1600" dirty="0">
              <a:solidFill>
                <a:srgbClr val="FFFFFF"/>
              </a:solidFill>
              <a:latin typeface="Meiryo" charset="-128"/>
              <a:ea typeface="Meiryo" charset="-128"/>
              <a:cs typeface="Meiryo" charset="-128"/>
            </a:endParaRPr>
          </a:p>
          <a:p>
            <a:pPr algn="ctr"/>
            <a:endParaRPr kumimoji="1" lang="ja-JP" altLang="en-US" sz="1600" dirty="0">
              <a:solidFill>
                <a:srgbClr val="FFFFFF"/>
              </a:solidFill>
              <a:latin typeface="Meiryo" charset="-128"/>
              <a:ea typeface="Meiryo" charset="-128"/>
              <a:cs typeface="Meiryo" charset="-128"/>
            </a:endParaRPr>
          </a:p>
        </p:txBody>
      </p:sp>
      <p:sp>
        <p:nvSpPr>
          <p:cNvPr id="6" name="正方形/長方形 5"/>
          <p:cNvSpPr/>
          <p:nvPr/>
        </p:nvSpPr>
        <p:spPr>
          <a:xfrm>
            <a:off x="4768205" y="2909115"/>
            <a:ext cx="3794397" cy="1601517"/>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solidFill>
                  <a:srgbClr val="FFFFFF"/>
                </a:solidFill>
                <a:latin typeface="Meiryo" charset="-128"/>
                <a:ea typeface="Meiryo" charset="-128"/>
                <a:cs typeface="Meiryo" charset="-128"/>
              </a:rPr>
              <a:t>運用チーム（</a:t>
            </a:r>
            <a:r>
              <a:rPr lang="en-US" altLang="ja-JP" sz="2000" b="1" u="sng" dirty="0">
                <a:solidFill>
                  <a:srgbClr val="FFFFFF"/>
                </a:solidFill>
                <a:latin typeface="Meiryo" charset="-128"/>
                <a:ea typeface="Meiryo" charset="-128"/>
                <a:cs typeface="Meiryo" charset="-128"/>
              </a:rPr>
              <a:t>Op</a:t>
            </a:r>
            <a:r>
              <a:rPr lang="en-US" altLang="ja-JP" sz="2000" dirty="0">
                <a:solidFill>
                  <a:srgbClr val="FFFFFF"/>
                </a:solidFill>
                <a:latin typeface="Meiryo" charset="-128"/>
                <a:ea typeface="Meiryo" charset="-128"/>
                <a:cs typeface="Meiryo" charset="-128"/>
              </a:rPr>
              <a:t>eration</a:t>
            </a:r>
            <a:r>
              <a:rPr lang="ja-JP" altLang="en-US" sz="2000" dirty="0">
                <a:solidFill>
                  <a:srgbClr val="FFFFFF"/>
                </a:solidFill>
                <a:latin typeface="Meiryo" charset="-128"/>
                <a:ea typeface="Meiryo" charset="-128"/>
                <a:cs typeface="Meiryo" charset="-128"/>
              </a:rPr>
              <a:t>）</a:t>
            </a:r>
            <a:endParaRPr lang="en-US" altLang="ja-JP" sz="2000" dirty="0">
              <a:solidFill>
                <a:srgbClr val="FFFFFF"/>
              </a:solidFill>
              <a:latin typeface="Meiryo" charset="-128"/>
              <a:ea typeface="Meiryo" charset="-128"/>
              <a:cs typeface="Meiryo" charset="-128"/>
            </a:endParaRPr>
          </a:p>
          <a:p>
            <a:pPr algn="ctr"/>
            <a:endParaRPr lang="en-US" altLang="ja-JP" sz="800" dirty="0">
              <a:solidFill>
                <a:srgbClr val="FFFFFF"/>
              </a:solidFill>
              <a:latin typeface="Meiryo" charset="-128"/>
              <a:ea typeface="Meiryo" charset="-128"/>
              <a:cs typeface="Meiryo" charset="-128"/>
            </a:endParaRPr>
          </a:p>
          <a:p>
            <a:pPr algn="ctr"/>
            <a:r>
              <a:rPr lang="ja-JP" altLang="en-US" sz="1600" dirty="0">
                <a:solidFill>
                  <a:srgbClr val="FFFFFF"/>
                </a:solidFill>
                <a:latin typeface="Meiryo" charset="-128"/>
                <a:ea typeface="Meiryo" charset="-128"/>
                <a:cs typeface="Meiryo" charset="-128"/>
              </a:rPr>
              <a:t>システムを安定稼働させること</a:t>
            </a:r>
            <a:endParaRPr lang="en-US" altLang="ja-JP" sz="1600" dirty="0">
              <a:solidFill>
                <a:srgbClr val="FFFFFF"/>
              </a:solidFill>
              <a:latin typeface="Meiryo" charset="-128"/>
              <a:ea typeface="Meiryo" charset="-128"/>
              <a:cs typeface="Meiryo" charset="-128"/>
            </a:endParaRPr>
          </a:p>
          <a:p>
            <a:pPr algn="ctr"/>
            <a:endParaRPr kumimoji="1" lang="en-US" altLang="ja-JP" sz="1600" dirty="0">
              <a:solidFill>
                <a:srgbClr val="FFFFFF"/>
              </a:solidFill>
              <a:latin typeface="Meiryo" charset="-128"/>
              <a:ea typeface="Meiryo" charset="-128"/>
              <a:cs typeface="Meiryo" charset="-128"/>
            </a:endParaRPr>
          </a:p>
          <a:p>
            <a:pPr algn="ctr"/>
            <a:endParaRPr lang="en-US" altLang="ja-JP" sz="1600" dirty="0">
              <a:solidFill>
                <a:srgbClr val="FFFFFF"/>
              </a:solidFill>
              <a:latin typeface="Meiryo" charset="-128"/>
              <a:ea typeface="Meiryo" charset="-128"/>
              <a:cs typeface="Meiryo" charset="-128"/>
            </a:endParaRPr>
          </a:p>
          <a:p>
            <a:pPr algn="ctr"/>
            <a:endParaRPr kumimoji="1" lang="ja-JP" altLang="en-US" sz="1600" dirty="0">
              <a:solidFill>
                <a:srgbClr val="FFFFFF"/>
              </a:solidFill>
              <a:latin typeface="Meiryo" charset="-128"/>
              <a:ea typeface="Meiryo" charset="-128"/>
              <a:cs typeface="Meiryo" charset="-128"/>
            </a:endParaRPr>
          </a:p>
        </p:txBody>
      </p:sp>
      <p:sp>
        <p:nvSpPr>
          <p:cNvPr id="7" name="右矢印 6"/>
          <p:cNvSpPr/>
          <p:nvPr/>
        </p:nvSpPr>
        <p:spPr>
          <a:xfrm>
            <a:off x="642479" y="3692666"/>
            <a:ext cx="3816424" cy="648073"/>
          </a:xfrm>
          <a:prstGeom prst="rightArrow">
            <a:avLst>
              <a:gd name="adj1" fmla="val 74582"/>
              <a:gd name="adj2" fmla="val 50000"/>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b="1" u="sng" dirty="0">
                <a:solidFill>
                  <a:srgbClr val="FFFFFF"/>
                </a:solidFill>
                <a:latin typeface="Meiryo" charset="-128"/>
                <a:ea typeface="Meiryo" charset="-128"/>
                <a:cs typeface="Meiryo" charset="-128"/>
              </a:rPr>
              <a:t>迅速にアプリケーションを開発・更新</a:t>
            </a:r>
            <a:r>
              <a:rPr kumimoji="1" lang="ja-JP" altLang="en-US" sz="1050" dirty="0">
                <a:solidFill>
                  <a:srgbClr val="FFFFFF"/>
                </a:solidFill>
                <a:latin typeface="Meiryo" charset="-128"/>
                <a:ea typeface="Meiryo" charset="-128"/>
                <a:cs typeface="Meiryo" charset="-128"/>
              </a:rPr>
              <a:t>し</a:t>
            </a:r>
            <a:endParaRPr kumimoji="1" lang="en-US" altLang="ja-JP" sz="1050" dirty="0">
              <a:solidFill>
                <a:srgbClr val="FFFFFF"/>
              </a:solidFill>
              <a:latin typeface="Meiryo" charset="-128"/>
              <a:ea typeface="Meiryo" charset="-128"/>
              <a:cs typeface="Meiryo" charset="-128"/>
            </a:endParaRPr>
          </a:p>
          <a:p>
            <a:r>
              <a:rPr lang="ja-JP" altLang="en-US" sz="1050" dirty="0">
                <a:solidFill>
                  <a:srgbClr val="FFFFFF"/>
                </a:solidFill>
                <a:latin typeface="Meiryo" charset="-128"/>
                <a:ea typeface="Meiryo" charset="-128"/>
                <a:cs typeface="Meiryo" charset="-128"/>
              </a:rPr>
              <a:t>すぐにユーザーに使ってもらいたい</a:t>
            </a:r>
            <a:endParaRPr kumimoji="1" lang="ja-JP" altLang="en-US" sz="1050" dirty="0">
              <a:solidFill>
                <a:srgbClr val="FFFFFF"/>
              </a:solidFill>
              <a:latin typeface="Meiryo" charset="-128"/>
              <a:ea typeface="Meiryo" charset="-128"/>
              <a:cs typeface="Meiryo" charset="-128"/>
            </a:endParaRPr>
          </a:p>
        </p:txBody>
      </p:sp>
      <p:sp>
        <p:nvSpPr>
          <p:cNvPr id="8" name="右矢印 7"/>
          <p:cNvSpPr/>
          <p:nvPr/>
        </p:nvSpPr>
        <p:spPr>
          <a:xfrm flipH="1">
            <a:off x="4675814" y="3692666"/>
            <a:ext cx="3816424" cy="648073"/>
          </a:xfrm>
          <a:prstGeom prst="rightArrow">
            <a:avLst>
              <a:gd name="adj1" fmla="val 74582"/>
              <a:gd name="adj2" fmla="val 50000"/>
            </a:avLst>
          </a:prstGeom>
          <a:solidFill>
            <a:srgbClr val="00206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r>
              <a:rPr lang="ja-JP" altLang="en-US" sz="1050" b="1" u="sng" dirty="0">
                <a:solidFill>
                  <a:srgbClr val="FFFFFF"/>
                </a:solidFill>
                <a:latin typeface="Meiryo" charset="-128"/>
                <a:ea typeface="Meiryo" charset="-128"/>
                <a:cs typeface="Meiryo" charset="-128"/>
              </a:rPr>
              <a:t>確実</a:t>
            </a:r>
            <a:r>
              <a:rPr kumimoji="1" lang="ja-JP" altLang="en-US" sz="1050" b="1" u="sng" dirty="0">
                <a:solidFill>
                  <a:srgbClr val="FFFFFF"/>
                </a:solidFill>
                <a:latin typeface="Meiryo" charset="-128"/>
                <a:ea typeface="Meiryo" charset="-128"/>
                <a:cs typeface="Meiryo" charset="-128"/>
              </a:rPr>
              <a:t>に本番システムに安定させ</a:t>
            </a:r>
            <a:endParaRPr kumimoji="1" lang="en-US" altLang="ja-JP" sz="1050" dirty="0">
              <a:solidFill>
                <a:srgbClr val="FFFFFF"/>
              </a:solidFill>
              <a:latin typeface="Meiryo" charset="-128"/>
              <a:ea typeface="Meiryo" charset="-128"/>
              <a:cs typeface="Meiryo" charset="-128"/>
            </a:endParaRPr>
          </a:p>
          <a:p>
            <a:pPr algn="r"/>
            <a:r>
              <a:rPr lang="ja-JP" altLang="en-US" sz="1050" dirty="0">
                <a:solidFill>
                  <a:srgbClr val="FFFFFF"/>
                </a:solidFill>
                <a:latin typeface="Meiryo" charset="-128"/>
                <a:ea typeface="Meiryo" charset="-128"/>
                <a:cs typeface="Meiryo" charset="-128"/>
              </a:rPr>
              <a:t>安心してユーザーに使ってもらいたい</a:t>
            </a:r>
            <a:endParaRPr kumimoji="1" lang="en-US" altLang="ja-JP" sz="1050" dirty="0">
              <a:solidFill>
                <a:srgbClr val="FFFFFF"/>
              </a:solidFill>
              <a:latin typeface="Meiryo" charset="-128"/>
              <a:ea typeface="Meiryo" charset="-128"/>
              <a:cs typeface="Meiryo" charset="-128"/>
            </a:endParaRPr>
          </a:p>
        </p:txBody>
      </p:sp>
      <p:sp>
        <p:nvSpPr>
          <p:cNvPr id="9" name="星 32 8"/>
          <p:cNvSpPr/>
          <p:nvPr/>
        </p:nvSpPr>
        <p:spPr>
          <a:xfrm>
            <a:off x="4188344" y="3705531"/>
            <a:ext cx="717938" cy="616491"/>
          </a:xfrm>
          <a:prstGeom prst="star32">
            <a:avLst/>
          </a:prstGeom>
          <a:solidFill>
            <a:srgbClr val="FFFF00">
              <a:alpha val="50196"/>
            </a:srgbClr>
          </a:solidFill>
          <a:ln w="3175">
            <a:solidFill>
              <a:srgbClr val="FF0000">
                <a:alpha val="66275"/>
              </a:srgb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テキスト ボックス 9"/>
          <p:cNvSpPr txBox="1"/>
          <p:nvPr/>
        </p:nvSpPr>
        <p:spPr>
          <a:xfrm>
            <a:off x="4296149" y="3862812"/>
            <a:ext cx="543739" cy="307777"/>
          </a:xfrm>
          <a:prstGeom prst="rect">
            <a:avLst/>
          </a:prstGeom>
          <a:noFill/>
        </p:spPr>
        <p:txBody>
          <a:bodyPr wrap="none" rtlCol="0">
            <a:spAutoFit/>
          </a:bodyPr>
          <a:lstStyle/>
          <a:p>
            <a:pPr algn="ctr"/>
            <a:r>
              <a:rPr kumimoji="1" lang="ja-JP" altLang="en-US" sz="1400">
                <a:solidFill>
                  <a:srgbClr val="FF0000"/>
                </a:solidFill>
                <a:latin typeface="Hiragino Kaku Gothic StdN W8" charset="-128"/>
                <a:ea typeface="Hiragino Kaku Gothic StdN W8" charset="-128"/>
                <a:cs typeface="Hiragino Kaku Gothic StdN W8" charset="-128"/>
              </a:rPr>
              <a:t>対立</a:t>
            </a:r>
          </a:p>
        </p:txBody>
      </p:sp>
      <p:sp>
        <p:nvSpPr>
          <p:cNvPr id="11" name="ホームベース 10"/>
          <p:cNvSpPr/>
          <p:nvPr/>
        </p:nvSpPr>
        <p:spPr>
          <a:xfrm>
            <a:off x="581398" y="4548831"/>
            <a:ext cx="3606946" cy="326248"/>
          </a:xfrm>
          <a:prstGeom prst="homePlate">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solidFill>
                  <a:srgbClr val="FFFFFF"/>
                </a:solidFill>
                <a:latin typeface="Meiryo" charset="-128"/>
                <a:ea typeface="Meiryo" charset="-128"/>
                <a:cs typeface="Meiryo" charset="-128"/>
              </a:rPr>
              <a:t>アジャイル開発</a:t>
            </a:r>
            <a:endParaRPr kumimoji="1" lang="ja-JP" altLang="en-US" sz="1400" dirty="0">
              <a:solidFill>
                <a:srgbClr val="FFFFFF"/>
              </a:solidFill>
              <a:latin typeface="Meiryo" charset="-128"/>
              <a:ea typeface="Meiryo" charset="-128"/>
              <a:cs typeface="Meiryo" charset="-128"/>
            </a:endParaRPr>
          </a:p>
        </p:txBody>
      </p:sp>
      <p:sp>
        <p:nvSpPr>
          <p:cNvPr id="12" name="ホームベース 11"/>
          <p:cNvSpPr/>
          <p:nvPr/>
        </p:nvSpPr>
        <p:spPr>
          <a:xfrm flipH="1">
            <a:off x="4955656" y="4543464"/>
            <a:ext cx="3606946" cy="326248"/>
          </a:xfrm>
          <a:prstGeom prst="homePlate">
            <a:avLst/>
          </a:prstGeom>
          <a:solidFill>
            <a:srgbClr val="00206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SDI/IaaS</a:t>
            </a:r>
            <a:r>
              <a:rPr kumimoji="1" lang="ja-JP" altLang="en-US" sz="1400" dirty="0">
                <a:solidFill>
                  <a:srgbClr val="FFFFFF"/>
                </a:solidFill>
                <a:latin typeface="Meiryo" charset="-128"/>
                <a:ea typeface="Meiryo" charset="-128"/>
                <a:cs typeface="Meiryo" charset="-128"/>
              </a:rPr>
              <a:t>（インフラのソフトウェア化）</a:t>
            </a:r>
          </a:p>
        </p:txBody>
      </p:sp>
      <p:sp>
        <p:nvSpPr>
          <p:cNvPr id="13" name="下矢印 12"/>
          <p:cNvSpPr/>
          <p:nvPr/>
        </p:nvSpPr>
        <p:spPr>
          <a:xfrm>
            <a:off x="2113255" y="2549012"/>
            <a:ext cx="720080" cy="468051"/>
          </a:xfrm>
          <a:prstGeom prst="down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 name="下矢印 13"/>
          <p:cNvSpPr/>
          <p:nvPr/>
        </p:nvSpPr>
        <p:spPr>
          <a:xfrm>
            <a:off x="6305363" y="2549012"/>
            <a:ext cx="720080" cy="468051"/>
          </a:xfrm>
          <a:prstGeom prst="down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 name="正方形/長方形 14"/>
          <p:cNvSpPr/>
          <p:nvPr/>
        </p:nvSpPr>
        <p:spPr>
          <a:xfrm>
            <a:off x="581398" y="5118696"/>
            <a:ext cx="7981204" cy="1033222"/>
          </a:xfrm>
          <a:prstGeom prst="rect">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u="sng" dirty="0">
                <a:solidFill>
                  <a:schemeClr val="bg1"/>
                </a:solidFill>
                <a:latin typeface="Meiryo" charset="-128"/>
                <a:ea typeface="Meiryo" charset="-128"/>
                <a:cs typeface="Meiryo" charset="-128"/>
              </a:rPr>
              <a:t>ツール</a:t>
            </a:r>
            <a:r>
              <a:rPr kumimoji="1" lang="en-US" altLang="ja-JP" sz="2000" b="1" u="sng" dirty="0">
                <a:solidFill>
                  <a:schemeClr val="bg1"/>
                </a:solidFill>
                <a:latin typeface="Meiryo" charset="-128"/>
                <a:ea typeface="Meiryo" charset="-128"/>
                <a:cs typeface="Meiryo" charset="-128"/>
              </a:rPr>
              <a:t> </a:t>
            </a:r>
            <a:r>
              <a:rPr kumimoji="1" lang="ja-JP" altLang="en-US" sz="2000" dirty="0">
                <a:solidFill>
                  <a:schemeClr val="bg1"/>
                </a:solidFill>
                <a:latin typeface="Meiryo" charset="-128"/>
                <a:ea typeface="Meiryo" charset="-128"/>
                <a:cs typeface="Meiryo" charset="-128"/>
              </a:rPr>
              <a:t>と</a:t>
            </a:r>
            <a:r>
              <a:rPr kumimoji="1" lang="en-US" altLang="ja-JP" sz="2000" dirty="0">
                <a:solidFill>
                  <a:schemeClr val="bg1"/>
                </a:solidFill>
                <a:latin typeface="Meiryo" charset="-128"/>
                <a:ea typeface="Meiryo" charset="-128"/>
                <a:cs typeface="Meiryo" charset="-128"/>
              </a:rPr>
              <a:t> </a:t>
            </a:r>
            <a:r>
              <a:rPr kumimoji="1" lang="ja-JP" altLang="en-US" sz="2000" b="1" u="sng" dirty="0">
                <a:solidFill>
                  <a:schemeClr val="bg1"/>
                </a:solidFill>
                <a:latin typeface="Meiryo" charset="-128"/>
                <a:ea typeface="Meiryo" charset="-128"/>
                <a:cs typeface="Meiryo" charset="-128"/>
              </a:rPr>
              <a:t>組織文化</a:t>
            </a:r>
            <a:r>
              <a:rPr kumimoji="1" lang="en-US" altLang="ja-JP" sz="2000" b="1" u="sng" dirty="0">
                <a:solidFill>
                  <a:schemeClr val="bg1"/>
                </a:solidFill>
                <a:latin typeface="Meiryo" charset="-128"/>
                <a:ea typeface="Meiryo" charset="-128"/>
                <a:cs typeface="Meiryo" charset="-128"/>
              </a:rPr>
              <a:t> </a:t>
            </a:r>
            <a:r>
              <a:rPr kumimoji="1" lang="ja-JP" altLang="en-US" sz="2000" dirty="0">
                <a:solidFill>
                  <a:schemeClr val="bg1"/>
                </a:solidFill>
                <a:latin typeface="Meiryo" charset="-128"/>
                <a:ea typeface="Meiryo" charset="-128"/>
                <a:cs typeface="Meiryo" charset="-128"/>
              </a:rPr>
              <a:t>の融合</a:t>
            </a:r>
            <a:endParaRPr kumimoji="1" lang="en-US" altLang="ja-JP" sz="2000" dirty="0">
              <a:solidFill>
                <a:schemeClr val="bg1"/>
              </a:solidFill>
              <a:latin typeface="Meiryo" charset="-128"/>
              <a:ea typeface="Meiryo" charset="-128"/>
              <a:cs typeface="Meiryo" charset="-128"/>
            </a:endParaRPr>
          </a:p>
          <a:p>
            <a:pPr algn="ctr"/>
            <a:endParaRPr lang="en-US" altLang="ja-JP" sz="800" dirty="0">
              <a:solidFill>
                <a:schemeClr val="bg1"/>
              </a:solidFill>
              <a:latin typeface="Meiryo" charset="-128"/>
              <a:ea typeface="Meiryo" charset="-128"/>
              <a:cs typeface="Meiryo" charset="-128"/>
            </a:endParaRPr>
          </a:p>
          <a:p>
            <a:pPr algn="ctr"/>
            <a:r>
              <a:rPr lang="ja-JP" altLang="en-US" sz="1400" dirty="0">
                <a:solidFill>
                  <a:schemeClr val="bg1"/>
                </a:solidFill>
                <a:latin typeface="Meiryo" charset="-128"/>
                <a:ea typeface="Meiryo" charset="-128"/>
                <a:cs typeface="Meiryo" charset="-128"/>
              </a:rPr>
              <a:t>開発チーム（</a:t>
            </a:r>
            <a:r>
              <a:rPr lang="en-US" altLang="ja-JP" sz="1400" b="1" u="sng" dirty="0">
                <a:solidFill>
                  <a:schemeClr val="bg1"/>
                </a:solidFill>
                <a:latin typeface="Meiryo" charset="-128"/>
                <a:ea typeface="Meiryo" charset="-128"/>
                <a:cs typeface="Meiryo" charset="-128"/>
              </a:rPr>
              <a:t>Dev</a:t>
            </a:r>
            <a:r>
              <a:rPr lang="en-US" altLang="ja-JP" sz="1400" dirty="0">
                <a:solidFill>
                  <a:schemeClr val="bg1"/>
                </a:solidFill>
                <a:latin typeface="Meiryo" charset="-128"/>
                <a:ea typeface="Meiryo" charset="-128"/>
                <a:cs typeface="Meiryo" charset="-128"/>
              </a:rPr>
              <a:t>elopment</a:t>
            </a:r>
            <a:r>
              <a:rPr lang="ja-JP" altLang="en-US" sz="1400" dirty="0">
                <a:solidFill>
                  <a:schemeClr val="bg1"/>
                </a:solidFill>
                <a:latin typeface="Meiryo" charset="-128"/>
                <a:ea typeface="Meiryo" charset="-128"/>
                <a:cs typeface="Meiryo" charset="-128"/>
              </a:rPr>
              <a:t>）と運用チーム（</a:t>
            </a:r>
            <a:r>
              <a:rPr lang="en-US" altLang="ja-JP" sz="1400" b="1" u="sng" dirty="0">
                <a:solidFill>
                  <a:schemeClr val="bg1"/>
                </a:solidFill>
                <a:latin typeface="Meiryo" charset="-128"/>
                <a:ea typeface="Meiryo" charset="-128"/>
                <a:cs typeface="Meiryo" charset="-128"/>
              </a:rPr>
              <a:t>Op</a:t>
            </a:r>
            <a:r>
              <a:rPr lang="en-US" altLang="ja-JP" sz="1400" dirty="0">
                <a:solidFill>
                  <a:schemeClr val="bg1"/>
                </a:solidFill>
                <a:latin typeface="Meiryo" charset="-128"/>
                <a:ea typeface="Meiryo" charset="-128"/>
                <a:cs typeface="Meiryo" charset="-128"/>
              </a:rPr>
              <a:t>eration</a:t>
            </a:r>
            <a:r>
              <a:rPr lang="en-US" altLang="ja-JP" sz="1400" b="1" dirty="0">
                <a:solidFill>
                  <a:schemeClr val="bg1"/>
                </a:solidFill>
                <a:latin typeface="Meiryo" charset="-128"/>
                <a:ea typeface="Meiryo" charset="-128"/>
                <a:cs typeface="Meiryo" charset="-128"/>
              </a:rPr>
              <a:t>s</a:t>
            </a:r>
            <a:r>
              <a:rPr lang="ja-JP" altLang="en-US" sz="1400" dirty="0">
                <a:solidFill>
                  <a:schemeClr val="bg1"/>
                </a:solidFill>
                <a:latin typeface="Meiryo" charset="-128"/>
                <a:ea typeface="Meiryo" charset="-128"/>
                <a:cs typeface="Meiryo" charset="-128"/>
              </a:rPr>
              <a:t>）が、お互いに協調し合い</a:t>
            </a:r>
            <a:endParaRPr lang="en-US" altLang="ja-JP" sz="1400" dirty="0">
              <a:solidFill>
                <a:schemeClr val="bg1"/>
              </a:solidFill>
              <a:latin typeface="Meiryo" charset="-128"/>
              <a:ea typeface="Meiryo" charset="-128"/>
              <a:cs typeface="Meiryo" charset="-128"/>
            </a:endParaRPr>
          </a:p>
          <a:p>
            <a:pPr algn="ctr"/>
            <a:r>
              <a:rPr lang="ja-JP" altLang="en-US" sz="1400" dirty="0">
                <a:solidFill>
                  <a:schemeClr val="bg1"/>
                </a:solidFill>
                <a:latin typeface="Meiryo" charset="-128"/>
                <a:ea typeface="Meiryo" charset="-128"/>
                <a:cs typeface="Meiryo" charset="-128"/>
              </a:rPr>
              <a:t>「情報システムに求められること」を実現する取り組み</a:t>
            </a:r>
            <a:endParaRPr kumimoji="1" lang="ja-JP" altLang="en-US" sz="1400" dirty="0">
              <a:solidFill>
                <a:schemeClr val="bg1"/>
              </a:solidFill>
              <a:latin typeface="Meiryo" charset="-128"/>
              <a:ea typeface="Meiryo" charset="-128"/>
              <a:cs typeface="Meiryo" charset="-128"/>
            </a:endParaRPr>
          </a:p>
        </p:txBody>
      </p:sp>
      <p:sp>
        <p:nvSpPr>
          <p:cNvPr id="16" name="下矢印 15"/>
          <p:cNvSpPr/>
          <p:nvPr/>
        </p:nvSpPr>
        <p:spPr>
          <a:xfrm>
            <a:off x="4036149" y="4429668"/>
            <a:ext cx="1063738" cy="756567"/>
          </a:xfrm>
          <a:prstGeom prst="downArrow">
            <a:avLst>
              <a:gd name="adj1" fmla="val 50000"/>
              <a:gd name="adj2" fmla="val 29300"/>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7" name="図形グループ 16"/>
          <p:cNvGrpSpPr/>
          <p:nvPr/>
        </p:nvGrpSpPr>
        <p:grpSpPr>
          <a:xfrm>
            <a:off x="3199867" y="3705531"/>
            <a:ext cx="216024" cy="465058"/>
            <a:chOff x="1946324" y="4125162"/>
            <a:chExt cx="969964" cy="2007872"/>
          </a:xfrm>
          <a:solidFill>
            <a:schemeClr val="bg1">
              <a:lumMod val="95000"/>
            </a:schemeClr>
          </a:solidFill>
        </p:grpSpPr>
        <p:sp>
          <p:nvSpPr>
            <p:cNvPr id="18" name="円/楕円 17"/>
            <p:cNvSpPr/>
            <p:nvPr/>
          </p:nvSpPr>
          <p:spPr>
            <a:xfrm>
              <a:off x="1946324" y="4125162"/>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フローチャート: 論理積ゲート 18"/>
            <p:cNvSpPr/>
            <p:nvPr/>
          </p:nvSpPr>
          <p:spPr>
            <a:xfrm rot="16200000">
              <a:off x="1887746" y="5104491"/>
              <a:ext cx="1087122" cy="969963"/>
            </a:xfrm>
            <a:prstGeom prst="flowChartDelay">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0" name="四角形吹き出し 19"/>
          <p:cNvSpPr/>
          <p:nvPr/>
        </p:nvSpPr>
        <p:spPr>
          <a:xfrm>
            <a:off x="3244371" y="4026439"/>
            <a:ext cx="1022917" cy="334038"/>
          </a:xfrm>
          <a:prstGeom prst="wedgeRectCallout">
            <a:avLst>
              <a:gd name="adj1" fmla="val -36182"/>
              <a:gd name="adj2" fmla="val -102581"/>
            </a:avLst>
          </a:prstGeom>
          <a:solidFill>
            <a:schemeClr val="accent6">
              <a:lumMod val="75000"/>
              <a:alpha val="48235"/>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Meiryo" charset="-128"/>
                <a:ea typeface="Meiryo" charset="-128"/>
                <a:cs typeface="Meiryo" charset="-128"/>
              </a:rPr>
              <a:t>いますぐ変更を</a:t>
            </a:r>
            <a:endParaRPr kumimoji="1" lang="en-US" altLang="ja-JP" sz="800" dirty="0">
              <a:solidFill>
                <a:srgbClr val="FFFFFF"/>
              </a:solidFill>
              <a:latin typeface="Meiryo" charset="-128"/>
              <a:ea typeface="Meiryo" charset="-128"/>
              <a:cs typeface="Meiryo" charset="-128"/>
            </a:endParaRPr>
          </a:p>
          <a:p>
            <a:pPr algn="ctr"/>
            <a:r>
              <a:rPr kumimoji="1" lang="ja-JP" altLang="en-US" sz="800" dirty="0">
                <a:solidFill>
                  <a:srgbClr val="FFFFFF"/>
                </a:solidFill>
                <a:latin typeface="Meiryo" charset="-128"/>
                <a:ea typeface="Meiryo" charset="-128"/>
                <a:cs typeface="Meiryo" charset="-128"/>
              </a:rPr>
              <a:t>反映したい！</a:t>
            </a:r>
          </a:p>
        </p:txBody>
      </p:sp>
      <p:grpSp>
        <p:nvGrpSpPr>
          <p:cNvPr id="22" name="図形グループ 21"/>
          <p:cNvGrpSpPr/>
          <p:nvPr/>
        </p:nvGrpSpPr>
        <p:grpSpPr>
          <a:xfrm>
            <a:off x="5794177" y="3696085"/>
            <a:ext cx="223606" cy="465058"/>
            <a:chOff x="1912276" y="4125162"/>
            <a:chExt cx="1004010" cy="2007872"/>
          </a:xfrm>
          <a:solidFill>
            <a:schemeClr val="bg1">
              <a:lumMod val="95000"/>
            </a:schemeClr>
          </a:solidFill>
        </p:grpSpPr>
        <p:sp>
          <p:nvSpPr>
            <p:cNvPr id="23" name="円/楕円 22"/>
            <p:cNvSpPr/>
            <p:nvPr/>
          </p:nvSpPr>
          <p:spPr>
            <a:xfrm>
              <a:off x="1946324" y="4125162"/>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 name="フローチャート: 論理積ゲート 23"/>
            <p:cNvSpPr/>
            <p:nvPr/>
          </p:nvSpPr>
          <p:spPr>
            <a:xfrm rot="16200000">
              <a:off x="1853698" y="5104491"/>
              <a:ext cx="1087121" cy="969966"/>
            </a:xfrm>
            <a:prstGeom prst="flowChartDelay">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1" name="四角形吹き出し 20"/>
          <p:cNvSpPr/>
          <p:nvPr/>
        </p:nvSpPr>
        <p:spPr>
          <a:xfrm>
            <a:off x="4928298" y="4026439"/>
            <a:ext cx="1039256" cy="334038"/>
          </a:xfrm>
          <a:prstGeom prst="wedgeRectCallout">
            <a:avLst>
              <a:gd name="adj1" fmla="val 34906"/>
              <a:gd name="adj2" fmla="val -104394"/>
            </a:avLst>
          </a:prstGeom>
          <a:solidFill>
            <a:schemeClr val="accent6">
              <a:lumMod val="75000"/>
              <a:alpha val="48235"/>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a:solidFill>
                  <a:srgbClr val="FFFFFF"/>
                </a:solidFill>
                <a:latin typeface="Meiryo" charset="-128"/>
                <a:ea typeface="Meiryo" charset="-128"/>
                <a:cs typeface="Meiryo" charset="-128"/>
              </a:rPr>
              <a:t>安定運用したい！</a:t>
            </a:r>
            <a:endParaRPr kumimoji="1" lang="ja-JP" altLang="en-US" sz="800" dirty="0">
              <a:solidFill>
                <a:srgbClr val="FFFFFF"/>
              </a:solidFill>
              <a:latin typeface="Meiryo" charset="-128"/>
              <a:ea typeface="Meiryo" charset="-128"/>
              <a:cs typeface="Meiryo" charset="-128"/>
            </a:endParaRPr>
          </a:p>
        </p:txBody>
      </p:sp>
    </p:spTree>
    <p:extLst>
      <p:ext uri="{BB962C8B-B14F-4D97-AF65-F5344CB8AC3E}">
        <p14:creationId xmlns:p14="http://schemas.microsoft.com/office/powerpoint/2010/main" val="17235300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p:cNvSpPr/>
          <p:nvPr/>
        </p:nvSpPr>
        <p:spPr>
          <a:xfrm>
            <a:off x="6597312" y="2978622"/>
            <a:ext cx="2148528" cy="1256294"/>
          </a:xfrm>
          <a:prstGeom prst="rect">
            <a:avLst/>
          </a:prstGeom>
          <a:solidFill>
            <a:schemeClr val="accent6">
              <a:lumMod val="20000"/>
              <a:lumOff val="80000"/>
            </a:schemeClr>
          </a:solidFill>
          <a:ln>
            <a:solidFill>
              <a:schemeClr val="accent6">
                <a:lumMod val="50000"/>
              </a:schemeClr>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タイトル 44"/>
          <p:cNvSpPr>
            <a:spLocks noGrp="1"/>
          </p:cNvSpPr>
          <p:nvPr>
            <p:ph type="title"/>
          </p:nvPr>
        </p:nvSpPr>
        <p:spPr/>
        <p:txBody>
          <a:bodyPr/>
          <a:lstStyle/>
          <a:p>
            <a:r>
              <a:rPr kumimoji="1" lang="en-US" altLang="ja-JP" dirty="0" err="1"/>
              <a:t>DevOps</a:t>
            </a:r>
            <a:r>
              <a:rPr kumimoji="1" lang="ja-JP" altLang="en-US" dirty="0"/>
              <a:t>と</a:t>
            </a:r>
            <a:r>
              <a:rPr lang="ja-JP" altLang="en-US" dirty="0"/>
              <a:t>コンテナ管理ソフトウェア</a:t>
            </a:r>
            <a:endParaRPr kumimoji="1" lang="ja-JP" altLang="en-US" dirty="0"/>
          </a:p>
        </p:txBody>
      </p:sp>
      <p:sp>
        <p:nvSpPr>
          <p:cNvPr id="29" name="正方形/長方形 28"/>
          <p:cNvSpPr/>
          <p:nvPr/>
        </p:nvSpPr>
        <p:spPr>
          <a:xfrm>
            <a:off x="6701649" y="3316712"/>
            <a:ext cx="1953584" cy="413415"/>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メイリオ"/>
                <a:ea typeface="メイリオ"/>
                <a:cs typeface="メイリオ"/>
              </a:rPr>
              <a:t>アプリケーション</a:t>
            </a:r>
          </a:p>
        </p:txBody>
      </p:sp>
      <p:sp>
        <p:nvSpPr>
          <p:cNvPr id="30" name="正方形/長方形 29"/>
          <p:cNvSpPr/>
          <p:nvPr/>
        </p:nvSpPr>
        <p:spPr>
          <a:xfrm>
            <a:off x="6701649" y="3756335"/>
            <a:ext cx="1953584" cy="413415"/>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開発・実行環境</a:t>
            </a:r>
            <a:endParaRPr kumimoji="1" lang="en-US" altLang="ja-JP" sz="1200" dirty="0">
              <a:solidFill>
                <a:srgbClr val="FFFFFF"/>
              </a:solidFill>
              <a:latin typeface="メイリオ"/>
              <a:ea typeface="メイリオ"/>
              <a:cs typeface="メイリオ"/>
            </a:endParaRPr>
          </a:p>
          <a:p>
            <a:pPr algn="ctr"/>
            <a:r>
              <a:rPr kumimoji="1" lang="ja-JP" altLang="en-US" sz="1200" dirty="0">
                <a:solidFill>
                  <a:srgbClr val="FFFFFF"/>
                </a:solidFill>
                <a:latin typeface="メイリオ"/>
                <a:ea typeface="メイリオ"/>
                <a:cs typeface="メイリオ"/>
              </a:rPr>
              <a:t>ミドルウェア</a:t>
            </a:r>
            <a:endParaRPr kumimoji="1" lang="en-US" altLang="ja-JP" sz="1200" dirty="0">
              <a:solidFill>
                <a:srgbClr val="FFFFFF"/>
              </a:solidFill>
              <a:latin typeface="メイリオ"/>
              <a:ea typeface="メイリオ"/>
              <a:cs typeface="メイリオ"/>
            </a:endParaRPr>
          </a:p>
        </p:txBody>
      </p:sp>
      <p:sp>
        <p:nvSpPr>
          <p:cNvPr id="31" name="正方形/長方形 30"/>
          <p:cNvSpPr/>
          <p:nvPr/>
        </p:nvSpPr>
        <p:spPr>
          <a:xfrm>
            <a:off x="6701649" y="4585004"/>
            <a:ext cx="1953584" cy="413415"/>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オペレーティング</a:t>
            </a:r>
            <a:endParaRPr kumimoji="1" lang="en-US" altLang="ja-JP" sz="1200" dirty="0">
              <a:solidFill>
                <a:srgbClr val="FFFFFF"/>
              </a:solidFill>
              <a:latin typeface="メイリオ"/>
              <a:ea typeface="メイリオ"/>
              <a:cs typeface="メイリオ"/>
            </a:endParaRPr>
          </a:p>
          <a:p>
            <a:r>
              <a:rPr kumimoji="1" lang="ja-JP" altLang="en-US" sz="1200" dirty="0">
                <a:solidFill>
                  <a:srgbClr val="FFFFFF"/>
                </a:solidFill>
                <a:latin typeface="メイリオ"/>
                <a:ea typeface="メイリオ"/>
                <a:cs typeface="メイリオ"/>
              </a:rPr>
              <a:t>システム</a:t>
            </a:r>
          </a:p>
        </p:txBody>
      </p:sp>
      <p:sp>
        <p:nvSpPr>
          <p:cNvPr id="32" name="正方形/長方形 31"/>
          <p:cNvSpPr/>
          <p:nvPr/>
        </p:nvSpPr>
        <p:spPr>
          <a:xfrm>
            <a:off x="6701649" y="5050913"/>
            <a:ext cx="1953584" cy="1112693"/>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ja-JP" sz="1400" dirty="0">
                <a:solidFill>
                  <a:srgbClr val="FFFFFF"/>
                </a:solidFill>
                <a:latin typeface="メイリオ"/>
                <a:ea typeface="メイリオ"/>
                <a:cs typeface="メイリオ"/>
              </a:rPr>
              <a:t>   </a:t>
            </a:r>
            <a:r>
              <a:rPr lang="ja-JP" altLang="en-US" sz="1400" dirty="0">
                <a:solidFill>
                  <a:srgbClr val="FFFFFF"/>
                </a:solidFill>
                <a:latin typeface="メイリオ"/>
                <a:ea typeface="メイリオ"/>
                <a:cs typeface="メイリオ"/>
              </a:rPr>
              <a:t>サーバー</a:t>
            </a:r>
            <a:endParaRPr lang="en-US" altLang="ja-JP" sz="1400" dirty="0">
              <a:solidFill>
                <a:srgbClr val="FFFFFF"/>
              </a:solidFill>
              <a:latin typeface="メイリオ"/>
              <a:ea typeface="メイリオ"/>
              <a:cs typeface="メイリオ"/>
            </a:endParaRPr>
          </a:p>
          <a:p>
            <a:r>
              <a:rPr lang="ja-JP" altLang="en-US" sz="1000" dirty="0">
                <a:solidFill>
                  <a:srgbClr val="FFFFFF"/>
                </a:solidFill>
                <a:latin typeface="メイリオ"/>
                <a:ea typeface="メイリオ"/>
                <a:cs typeface="メイリオ"/>
              </a:rPr>
              <a:t>（</a:t>
            </a:r>
            <a:r>
              <a:rPr kumimoji="1" lang="ja-JP" altLang="en-US" sz="1000" dirty="0">
                <a:solidFill>
                  <a:srgbClr val="FFFFFF"/>
                </a:solidFill>
                <a:latin typeface="メイリオ"/>
                <a:ea typeface="メイリオ"/>
                <a:cs typeface="メイリオ"/>
              </a:rPr>
              <a:t>ハードウェア）</a:t>
            </a:r>
          </a:p>
        </p:txBody>
      </p:sp>
      <p:sp>
        <p:nvSpPr>
          <p:cNvPr id="33" name="正方形/長方形 32"/>
          <p:cNvSpPr/>
          <p:nvPr/>
        </p:nvSpPr>
        <p:spPr>
          <a:xfrm>
            <a:off x="6701649" y="4297981"/>
            <a:ext cx="1953584" cy="243967"/>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コンテナ管理</a:t>
            </a:r>
          </a:p>
        </p:txBody>
      </p:sp>
      <p:sp>
        <p:nvSpPr>
          <p:cNvPr id="43" name="テキスト ボックス 42"/>
          <p:cNvSpPr txBox="1"/>
          <p:nvPr/>
        </p:nvSpPr>
        <p:spPr>
          <a:xfrm>
            <a:off x="6607401" y="3018144"/>
            <a:ext cx="2138439" cy="276999"/>
          </a:xfrm>
          <a:prstGeom prst="rect">
            <a:avLst/>
          </a:prstGeom>
          <a:noFill/>
        </p:spPr>
        <p:txBody>
          <a:bodyPr wrap="square" rtlCol="0">
            <a:spAutoFit/>
          </a:bodyPr>
          <a:lstStyle/>
          <a:p>
            <a:pPr algn="ctr"/>
            <a:r>
              <a:rPr kumimoji="1" lang="ja-JP" altLang="en-US" sz="1200" dirty="0">
                <a:solidFill>
                  <a:srgbClr val="800000"/>
                </a:solidFill>
                <a:latin typeface="メイリオ"/>
                <a:ea typeface="メイリオ"/>
                <a:cs typeface="メイリオ"/>
              </a:rPr>
              <a:t>コンテナ</a:t>
            </a:r>
          </a:p>
        </p:txBody>
      </p:sp>
      <p:sp>
        <p:nvSpPr>
          <p:cNvPr id="35" name="上下矢印 34"/>
          <p:cNvSpPr/>
          <p:nvPr/>
        </p:nvSpPr>
        <p:spPr>
          <a:xfrm>
            <a:off x="8140171" y="4396094"/>
            <a:ext cx="455170" cy="1656184"/>
          </a:xfrm>
          <a:prstGeom prst="upDownArrow">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1200">
                <a:solidFill>
                  <a:srgbClr val="FFFFFF"/>
                </a:solidFill>
                <a:latin typeface="ＭＳ Ｐゴシック"/>
                <a:ea typeface="ＭＳ Ｐゴシック"/>
                <a:cs typeface="ＭＳ Ｐゴシック"/>
              </a:rPr>
              <a:t>動作保証</a:t>
            </a:r>
            <a:endParaRPr kumimoji="1" lang="ja-JP" altLang="en-US" sz="1200" dirty="0">
              <a:solidFill>
                <a:srgbClr val="FFFFFF"/>
              </a:solidFill>
              <a:latin typeface="ＭＳ Ｐゴシック"/>
              <a:ea typeface="ＭＳ Ｐゴシック"/>
              <a:cs typeface="ＭＳ Ｐゴシック"/>
            </a:endParaRPr>
          </a:p>
        </p:txBody>
      </p:sp>
      <p:sp>
        <p:nvSpPr>
          <p:cNvPr id="39" name="正方形/長方形 38"/>
          <p:cNvSpPr/>
          <p:nvPr/>
        </p:nvSpPr>
        <p:spPr>
          <a:xfrm>
            <a:off x="3517296" y="2978622"/>
            <a:ext cx="2148528" cy="1256294"/>
          </a:xfrm>
          <a:prstGeom prst="rect">
            <a:avLst/>
          </a:prstGeom>
          <a:solidFill>
            <a:schemeClr val="accent6">
              <a:lumMod val="20000"/>
              <a:lumOff val="80000"/>
            </a:schemeClr>
          </a:solidFill>
          <a:ln>
            <a:solidFill>
              <a:schemeClr val="accent6">
                <a:lumMod val="50000"/>
              </a:schemeClr>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正方形/長方形 41"/>
          <p:cNvSpPr/>
          <p:nvPr/>
        </p:nvSpPr>
        <p:spPr>
          <a:xfrm>
            <a:off x="3621633" y="3316712"/>
            <a:ext cx="1953584" cy="413415"/>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メイリオ"/>
                <a:ea typeface="メイリオ"/>
                <a:cs typeface="メイリオ"/>
              </a:rPr>
              <a:t>アプリケーション</a:t>
            </a:r>
          </a:p>
        </p:txBody>
      </p:sp>
      <p:sp>
        <p:nvSpPr>
          <p:cNvPr id="50" name="正方形/長方形 49"/>
          <p:cNvSpPr/>
          <p:nvPr/>
        </p:nvSpPr>
        <p:spPr>
          <a:xfrm>
            <a:off x="3621633" y="3756335"/>
            <a:ext cx="1953584" cy="413415"/>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開発・実行環境</a:t>
            </a:r>
            <a:endParaRPr kumimoji="1" lang="en-US" altLang="ja-JP" sz="1200" dirty="0">
              <a:solidFill>
                <a:srgbClr val="FFFFFF"/>
              </a:solidFill>
              <a:latin typeface="メイリオ"/>
              <a:ea typeface="メイリオ"/>
              <a:cs typeface="メイリオ"/>
            </a:endParaRPr>
          </a:p>
          <a:p>
            <a:pPr algn="ctr"/>
            <a:r>
              <a:rPr kumimoji="1" lang="ja-JP" altLang="en-US" sz="1200" dirty="0">
                <a:solidFill>
                  <a:srgbClr val="FFFFFF"/>
                </a:solidFill>
                <a:latin typeface="メイリオ"/>
                <a:ea typeface="メイリオ"/>
                <a:cs typeface="メイリオ"/>
              </a:rPr>
              <a:t>ミドルウェア</a:t>
            </a:r>
            <a:endParaRPr kumimoji="1" lang="en-US" altLang="ja-JP" sz="1200" dirty="0">
              <a:solidFill>
                <a:srgbClr val="FFFFFF"/>
              </a:solidFill>
              <a:latin typeface="メイリオ"/>
              <a:ea typeface="メイリオ"/>
              <a:cs typeface="メイリオ"/>
            </a:endParaRPr>
          </a:p>
        </p:txBody>
      </p:sp>
      <p:sp>
        <p:nvSpPr>
          <p:cNvPr id="51" name="正方形/長方形 50"/>
          <p:cNvSpPr/>
          <p:nvPr/>
        </p:nvSpPr>
        <p:spPr>
          <a:xfrm>
            <a:off x="3621633" y="4585004"/>
            <a:ext cx="1953584" cy="413415"/>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オペレーティング</a:t>
            </a:r>
            <a:endParaRPr kumimoji="1" lang="en-US" altLang="ja-JP" sz="1200" dirty="0">
              <a:solidFill>
                <a:srgbClr val="FFFFFF"/>
              </a:solidFill>
              <a:latin typeface="メイリオ"/>
              <a:ea typeface="メイリオ"/>
              <a:cs typeface="メイリオ"/>
            </a:endParaRPr>
          </a:p>
          <a:p>
            <a:r>
              <a:rPr kumimoji="1" lang="ja-JP" altLang="en-US" sz="1200" dirty="0">
                <a:solidFill>
                  <a:srgbClr val="FFFFFF"/>
                </a:solidFill>
                <a:latin typeface="メイリオ"/>
                <a:ea typeface="メイリオ"/>
                <a:cs typeface="メイリオ"/>
              </a:rPr>
              <a:t>システム</a:t>
            </a:r>
          </a:p>
        </p:txBody>
      </p:sp>
      <p:sp>
        <p:nvSpPr>
          <p:cNvPr id="52" name="正方形/長方形 51"/>
          <p:cNvSpPr/>
          <p:nvPr/>
        </p:nvSpPr>
        <p:spPr>
          <a:xfrm>
            <a:off x="3621633" y="5050913"/>
            <a:ext cx="1953584" cy="1112693"/>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ja-JP" sz="1400" dirty="0">
                <a:solidFill>
                  <a:srgbClr val="FFFFFF"/>
                </a:solidFill>
                <a:latin typeface="メイリオ"/>
                <a:ea typeface="メイリオ"/>
                <a:cs typeface="メイリオ"/>
              </a:rPr>
              <a:t>   </a:t>
            </a:r>
            <a:r>
              <a:rPr lang="ja-JP" altLang="en-US" sz="1400" dirty="0">
                <a:solidFill>
                  <a:srgbClr val="FFFFFF"/>
                </a:solidFill>
                <a:latin typeface="メイリオ"/>
                <a:ea typeface="メイリオ"/>
                <a:cs typeface="メイリオ"/>
              </a:rPr>
              <a:t>サーバー</a:t>
            </a:r>
            <a:endParaRPr lang="en-US" altLang="ja-JP" sz="1400" dirty="0">
              <a:solidFill>
                <a:srgbClr val="FFFFFF"/>
              </a:solidFill>
              <a:latin typeface="メイリオ"/>
              <a:ea typeface="メイリオ"/>
              <a:cs typeface="メイリオ"/>
            </a:endParaRPr>
          </a:p>
          <a:p>
            <a:r>
              <a:rPr lang="ja-JP" altLang="en-US" sz="1000" dirty="0">
                <a:solidFill>
                  <a:srgbClr val="FFFFFF"/>
                </a:solidFill>
                <a:latin typeface="メイリオ"/>
                <a:ea typeface="メイリオ"/>
                <a:cs typeface="メイリオ"/>
              </a:rPr>
              <a:t>（</a:t>
            </a:r>
            <a:r>
              <a:rPr kumimoji="1" lang="ja-JP" altLang="en-US" sz="1000" dirty="0">
                <a:solidFill>
                  <a:srgbClr val="FFFFFF"/>
                </a:solidFill>
                <a:latin typeface="メイリオ"/>
                <a:ea typeface="メイリオ"/>
                <a:cs typeface="メイリオ"/>
              </a:rPr>
              <a:t>ハードウェア）</a:t>
            </a:r>
          </a:p>
        </p:txBody>
      </p:sp>
      <p:sp>
        <p:nvSpPr>
          <p:cNvPr id="53" name="正方形/長方形 52"/>
          <p:cNvSpPr/>
          <p:nvPr/>
        </p:nvSpPr>
        <p:spPr>
          <a:xfrm>
            <a:off x="3621633" y="4297981"/>
            <a:ext cx="1953584" cy="243967"/>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コンテナ管理</a:t>
            </a:r>
          </a:p>
        </p:txBody>
      </p:sp>
      <p:sp>
        <p:nvSpPr>
          <p:cNvPr id="54" name="テキスト ボックス 53"/>
          <p:cNvSpPr txBox="1"/>
          <p:nvPr/>
        </p:nvSpPr>
        <p:spPr>
          <a:xfrm>
            <a:off x="3527385" y="3018144"/>
            <a:ext cx="2138439" cy="276999"/>
          </a:xfrm>
          <a:prstGeom prst="rect">
            <a:avLst/>
          </a:prstGeom>
          <a:noFill/>
        </p:spPr>
        <p:txBody>
          <a:bodyPr wrap="square" rtlCol="0">
            <a:spAutoFit/>
          </a:bodyPr>
          <a:lstStyle/>
          <a:p>
            <a:pPr algn="ctr"/>
            <a:r>
              <a:rPr kumimoji="1" lang="ja-JP" altLang="en-US" sz="1200" dirty="0">
                <a:solidFill>
                  <a:srgbClr val="800000"/>
                </a:solidFill>
                <a:latin typeface="メイリオ"/>
                <a:ea typeface="メイリオ"/>
                <a:cs typeface="メイリオ"/>
              </a:rPr>
              <a:t>コンテナ</a:t>
            </a:r>
          </a:p>
        </p:txBody>
      </p:sp>
      <p:sp>
        <p:nvSpPr>
          <p:cNvPr id="55" name="上下矢印 54"/>
          <p:cNvSpPr/>
          <p:nvPr/>
        </p:nvSpPr>
        <p:spPr>
          <a:xfrm>
            <a:off x="5060155" y="4396094"/>
            <a:ext cx="455170" cy="1656184"/>
          </a:xfrm>
          <a:prstGeom prst="upDownArrow">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1200">
                <a:solidFill>
                  <a:srgbClr val="FFFFFF"/>
                </a:solidFill>
                <a:latin typeface="ＭＳ Ｐゴシック"/>
                <a:ea typeface="ＭＳ Ｐゴシック"/>
                <a:cs typeface="ＭＳ Ｐゴシック"/>
              </a:rPr>
              <a:t>動作保証</a:t>
            </a:r>
            <a:endParaRPr kumimoji="1" lang="ja-JP" altLang="en-US" sz="1200" dirty="0">
              <a:solidFill>
                <a:srgbClr val="FFFFFF"/>
              </a:solidFill>
              <a:latin typeface="ＭＳ Ｐゴシック"/>
              <a:ea typeface="ＭＳ Ｐゴシック"/>
              <a:cs typeface="ＭＳ Ｐゴシック"/>
            </a:endParaRPr>
          </a:p>
        </p:txBody>
      </p:sp>
      <p:sp>
        <p:nvSpPr>
          <p:cNvPr id="56" name="正方形/長方形 55"/>
          <p:cNvSpPr/>
          <p:nvPr/>
        </p:nvSpPr>
        <p:spPr>
          <a:xfrm>
            <a:off x="437280" y="2984972"/>
            <a:ext cx="2148528" cy="1256294"/>
          </a:xfrm>
          <a:prstGeom prst="rect">
            <a:avLst/>
          </a:prstGeom>
          <a:solidFill>
            <a:schemeClr val="accent6">
              <a:lumMod val="20000"/>
              <a:lumOff val="80000"/>
            </a:schemeClr>
          </a:solidFill>
          <a:ln>
            <a:solidFill>
              <a:schemeClr val="accent6">
                <a:lumMod val="50000"/>
              </a:schemeClr>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7" name="正方形/長方形 56"/>
          <p:cNvSpPr/>
          <p:nvPr/>
        </p:nvSpPr>
        <p:spPr>
          <a:xfrm>
            <a:off x="541617" y="3323062"/>
            <a:ext cx="1953584" cy="413415"/>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メイリオ"/>
                <a:ea typeface="メイリオ"/>
                <a:cs typeface="メイリオ"/>
              </a:rPr>
              <a:t>アプリケーション</a:t>
            </a:r>
          </a:p>
        </p:txBody>
      </p:sp>
      <p:sp>
        <p:nvSpPr>
          <p:cNvPr id="58" name="正方形/長方形 57"/>
          <p:cNvSpPr/>
          <p:nvPr/>
        </p:nvSpPr>
        <p:spPr>
          <a:xfrm>
            <a:off x="541617" y="3762685"/>
            <a:ext cx="1953584" cy="413415"/>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開発・実行環境</a:t>
            </a:r>
            <a:endParaRPr kumimoji="1" lang="en-US" altLang="ja-JP" sz="1200" dirty="0">
              <a:solidFill>
                <a:srgbClr val="FFFFFF"/>
              </a:solidFill>
              <a:latin typeface="メイリオ"/>
              <a:ea typeface="メイリオ"/>
              <a:cs typeface="メイリオ"/>
            </a:endParaRPr>
          </a:p>
          <a:p>
            <a:pPr algn="ctr"/>
            <a:r>
              <a:rPr kumimoji="1" lang="ja-JP" altLang="en-US" sz="1200" dirty="0">
                <a:solidFill>
                  <a:srgbClr val="FFFFFF"/>
                </a:solidFill>
                <a:latin typeface="メイリオ"/>
                <a:ea typeface="メイリオ"/>
                <a:cs typeface="メイリオ"/>
              </a:rPr>
              <a:t>ミドルウェア</a:t>
            </a:r>
            <a:endParaRPr kumimoji="1" lang="en-US" altLang="ja-JP" sz="1200" dirty="0">
              <a:solidFill>
                <a:srgbClr val="FFFFFF"/>
              </a:solidFill>
              <a:latin typeface="メイリオ"/>
              <a:ea typeface="メイリオ"/>
              <a:cs typeface="メイリオ"/>
            </a:endParaRPr>
          </a:p>
        </p:txBody>
      </p:sp>
      <p:sp>
        <p:nvSpPr>
          <p:cNvPr id="59" name="正方形/長方形 58"/>
          <p:cNvSpPr/>
          <p:nvPr/>
        </p:nvSpPr>
        <p:spPr>
          <a:xfrm>
            <a:off x="541617" y="4591354"/>
            <a:ext cx="1953584" cy="413415"/>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オペレーティング</a:t>
            </a:r>
            <a:endParaRPr kumimoji="1" lang="en-US" altLang="ja-JP" sz="1200" dirty="0">
              <a:solidFill>
                <a:srgbClr val="FFFFFF"/>
              </a:solidFill>
              <a:latin typeface="メイリオ"/>
              <a:ea typeface="メイリオ"/>
              <a:cs typeface="メイリオ"/>
            </a:endParaRPr>
          </a:p>
          <a:p>
            <a:r>
              <a:rPr kumimoji="1" lang="ja-JP" altLang="en-US" sz="1200" dirty="0">
                <a:solidFill>
                  <a:srgbClr val="FFFFFF"/>
                </a:solidFill>
                <a:latin typeface="メイリオ"/>
                <a:ea typeface="メイリオ"/>
                <a:cs typeface="メイリオ"/>
              </a:rPr>
              <a:t>システム</a:t>
            </a:r>
          </a:p>
        </p:txBody>
      </p:sp>
      <p:sp>
        <p:nvSpPr>
          <p:cNvPr id="60" name="正方形/長方形 59"/>
          <p:cNvSpPr/>
          <p:nvPr/>
        </p:nvSpPr>
        <p:spPr>
          <a:xfrm>
            <a:off x="541617" y="5057263"/>
            <a:ext cx="1953584" cy="1112693"/>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ja-JP" sz="1400" dirty="0">
                <a:solidFill>
                  <a:srgbClr val="FFFFFF"/>
                </a:solidFill>
                <a:latin typeface="メイリオ"/>
                <a:ea typeface="メイリオ"/>
                <a:cs typeface="メイリオ"/>
              </a:rPr>
              <a:t>   </a:t>
            </a:r>
            <a:r>
              <a:rPr lang="ja-JP" altLang="en-US" sz="1400" dirty="0">
                <a:solidFill>
                  <a:srgbClr val="FFFFFF"/>
                </a:solidFill>
                <a:latin typeface="メイリオ"/>
                <a:ea typeface="メイリオ"/>
                <a:cs typeface="メイリオ"/>
              </a:rPr>
              <a:t>サーバー</a:t>
            </a:r>
            <a:endParaRPr lang="en-US" altLang="ja-JP" sz="1400" dirty="0">
              <a:solidFill>
                <a:srgbClr val="FFFFFF"/>
              </a:solidFill>
              <a:latin typeface="メイリオ"/>
              <a:ea typeface="メイリオ"/>
              <a:cs typeface="メイリオ"/>
            </a:endParaRPr>
          </a:p>
          <a:p>
            <a:r>
              <a:rPr lang="ja-JP" altLang="en-US" sz="1000" dirty="0">
                <a:solidFill>
                  <a:srgbClr val="FFFFFF"/>
                </a:solidFill>
                <a:latin typeface="メイリオ"/>
                <a:ea typeface="メイリオ"/>
                <a:cs typeface="メイリオ"/>
              </a:rPr>
              <a:t>（</a:t>
            </a:r>
            <a:r>
              <a:rPr kumimoji="1" lang="ja-JP" altLang="en-US" sz="1000" dirty="0">
                <a:solidFill>
                  <a:srgbClr val="FFFFFF"/>
                </a:solidFill>
                <a:latin typeface="メイリオ"/>
                <a:ea typeface="メイリオ"/>
                <a:cs typeface="メイリオ"/>
              </a:rPr>
              <a:t>ハードウェア）</a:t>
            </a:r>
          </a:p>
        </p:txBody>
      </p:sp>
      <p:sp>
        <p:nvSpPr>
          <p:cNvPr id="61" name="正方形/長方形 60"/>
          <p:cNvSpPr/>
          <p:nvPr/>
        </p:nvSpPr>
        <p:spPr>
          <a:xfrm>
            <a:off x="541617" y="4304331"/>
            <a:ext cx="1953584" cy="243967"/>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コンテナ管理</a:t>
            </a:r>
          </a:p>
        </p:txBody>
      </p:sp>
      <p:sp>
        <p:nvSpPr>
          <p:cNvPr id="62" name="テキスト ボックス 61"/>
          <p:cNvSpPr txBox="1"/>
          <p:nvPr/>
        </p:nvSpPr>
        <p:spPr>
          <a:xfrm>
            <a:off x="447369" y="3024494"/>
            <a:ext cx="2138439" cy="276999"/>
          </a:xfrm>
          <a:prstGeom prst="rect">
            <a:avLst/>
          </a:prstGeom>
          <a:noFill/>
        </p:spPr>
        <p:txBody>
          <a:bodyPr wrap="square" rtlCol="0">
            <a:spAutoFit/>
          </a:bodyPr>
          <a:lstStyle/>
          <a:p>
            <a:pPr algn="ctr"/>
            <a:r>
              <a:rPr kumimoji="1" lang="ja-JP" altLang="en-US" sz="1200" dirty="0">
                <a:solidFill>
                  <a:srgbClr val="800000"/>
                </a:solidFill>
                <a:latin typeface="メイリオ"/>
                <a:ea typeface="メイリオ"/>
                <a:cs typeface="メイリオ"/>
              </a:rPr>
              <a:t>コンテナ</a:t>
            </a:r>
          </a:p>
        </p:txBody>
      </p:sp>
      <p:sp>
        <p:nvSpPr>
          <p:cNvPr id="63" name="上下矢印 62"/>
          <p:cNvSpPr/>
          <p:nvPr/>
        </p:nvSpPr>
        <p:spPr>
          <a:xfrm>
            <a:off x="1980139" y="4402444"/>
            <a:ext cx="455170" cy="1656184"/>
          </a:xfrm>
          <a:prstGeom prst="upDownArrow">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1200">
                <a:solidFill>
                  <a:srgbClr val="FFFFFF"/>
                </a:solidFill>
                <a:latin typeface="ＭＳ Ｐゴシック"/>
                <a:ea typeface="ＭＳ Ｐゴシック"/>
                <a:cs typeface="ＭＳ Ｐゴシック"/>
              </a:rPr>
              <a:t>動作保証</a:t>
            </a:r>
            <a:endParaRPr kumimoji="1" lang="ja-JP" altLang="en-US" sz="1200" dirty="0">
              <a:solidFill>
                <a:srgbClr val="FFFFFF"/>
              </a:solidFill>
              <a:latin typeface="ＭＳ Ｐゴシック"/>
              <a:ea typeface="ＭＳ Ｐゴシック"/>
              <a:cs typeface="ＭＳ Ｐゴシック"/>
            </a:endParaRPr>
          </a:p>
        </p:txBody>
      </p:sp>
      <p:cxnSp>
        <p:nvCxnSpPr>
          <p:cNvPr id="3" name="曲線コネクタ 2"/>
          <p:cNvCxnSpPr>
            <a:stCxn id="39" idx="0"/>
            <a:endCxn id="56" idx="0"/>
          </p:cNvCxnSpPr>
          <p:nvPr/>
        </p:nvCxnSpPr>
        <p:spPr>
          <a:xfrm rot="16200000" flipH="1" flipV="1">
            <a:off x="3048377" y="1441789"/>
            <a:ext cx="6350" cy="3080016"/>
          </a:xfrm>
          <a:prstGeom prst="curvedConnector3">
            <a:avLst>
              <a:gd name="adj1" fmla="val -7659055"/>
            </a:avLst>
          </a:prstGeom>
          <a:ln w="57150">
            <a:solidFill>
              <a:schemeClr val="accent6">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64" name="曲線コネクタ 63"/>
          <p:cNvCxnSpPr>
            <a:stCxn id="36" idx="0"/>
            <a:endCxn id="39" idx="0"/>
          </p:cNvCxnSpPr>
          <p:nvPr/>
        </p:nvCxnSpPr>
        <p:spPr>
          <a:xfrm rot="16200000" flipV="1">
            <a:off x="6131568" y="1438614"/>
            <a:ext cx="12700" cy="3080016"/>
          </a:xfrm>
          <a:prstGeom prst="curvedConnector3">
            <a:avLst>
              <a:gd name="adj1" fmla="val 4167780"/>
            </a:avLst>
          </a:prstGeom>
          <a:ln w="57150">
            <a:solidFill>
              <a:schemeClr val="accent6">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6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4075" y="930644"/>
            <a:ext cx="811765" cy="62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テキスト ボックス 65"/>
          <p:cNvSpPr txBox="1"/>
          <p:nvPr/>
        </p:nvSpPr>
        <p:spPr>
          <a:xfrm>
            <a:off x="6466186" y="1003082"/>
            <a:ext cx="1611531" cy="461665"/>
          </a:xfrm>
          <a:prstGeom prst="rect">
            <a:avLst/>
          </a:prstGeom>
          <a:noFill/>
        </p:spPr>
        <p:txBody>
          <a:bodyPr wrap="none" rtlCol="0">
            <a:spAutoFit/>
          </a:bodyPr>
          <a:lstStyle/>
          <a:p>
            <a:r>
              <a:rPr kumimoji="1" lang="en-US" altLang="ja-JP" sz="1200" dirty="0" err="1">
                <a:solidFill>
                  <a:srgbClr val="FF6600"/>
                </a:solidFill>
                <a:latin typeface="メイリオ"/>
                <a:ea typeface="メイリオ"/>
                <a:cs typeface="メイリオ"/>
              </a:rPr>
              <a:t>Build,Ship</a:t>
            </a:r>
            <a:r>
              <a:rPr kumimoji="1" lang="en-US" altLang="ja-JP" sz="1200" dirty="0">
                <a:solidFill>
                  <a:srgbClr val="FF6600"/>
                </a:solidFill>
                <a:latin typeface="メイリオ"/>
                <a:ea typeface="メイリオ"/>
                <a:cs typeface="メイリオ"/>
              </a:rPr>
              <a:t> and Run</a:t>
            </a:r>
          </a:p>
          <a:p>
            <a:r>
              <a:rPr lang="en-US" altLang="ja-JP" sz="1200" dirty="0">
                <a:solidFill>
                  <a:srgbClr val="FF6600"/>
                </a:solidFill>
                <a:latin typeface="メイリオ"/>
                <a:ea typeface="メイリオ"/>
                <a:cs typeface="メイリオ"/>
              </a:rPr>
              <a:t>Any </a:t>
            </a:r>
            <a:r>
              <a:rPr lang="en-US" altLang="ja-JP" sz="1200" dirty="0" err="1">
                <a:solidFill>
                  <a:srgbClr val="FF6600"/>
                </a:solidFill>
                <a:latin typeface="メイリオ"/>
                <a:ea typeface="メイリオ"/>
                <a:cs typeface="メイリオ"/>
              </a:rPr>
              <a:t>App,Anywhere</a:t>
            </a:r>
            <a:endParaRPr kumimoji="1" lang="ja-JP" altLang="en-US" sz="1200" dirty="0">
              <a:solidFill>
                <a:srgbClr val="FF6600"/>
              </a:solidFill>
              <a:latin typeface="メイリオ"/>
              <a:ea typeface="メイリオ"/>
              <a:cs typeface="メイリオ"/>
            </a:endParaRPr>
          </a:p>
        </p:txBody>
      </p:sp>
      <p:sp>
        <p:nvSpPr>
          <p:cNvPr id="67" name="四角形吹き出し 66"/>
          <p:cNvSpPr/>
          <p:nvPr/>
        </p:nvSpPr>
        <p:spPr>
          <a:xfrm>
            <a:off x="405538" y="930644"/>
            <a:ext cx="6016370" cy="558129"/>
          </a:xfrm>
          <a:prstGeom prst="wedgeRectCallout">
            <a:avLst>
              <a:gd name="adj1" fmla="val 6798"/>
              <a:gd name="adj2" fmla="val 98900"/>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400" dirty="0">
                <a:solidFill>
                  <a:schemeClr val="bg1"/>
                </a:solidFill>
                <a:latin typeface="Meiryo" charset="-128"/>
                <a:ea typeface="Meiryo" charset="-128"/>
                <a:cs typeface="Meiryo" charset="-128"/>
              </a:rPr>
              <a:t>アプリケーション開発者は、</a:t>
            </a:r>
            <a:r>
              <a:rPr kumimoji="1" lang="en-US" altLang="ja-JP" sz="1400" dirty="0">
                <a:solidFill>
                  <a:schemeClr val="bg1"/>
                </a:solidFill>
                <a:latin typeface="Meiryo" charset="-128"/>
                <a:ea typeface="Meiryo" charset="-128"/>
                <a:cs typeface="Meiryo" charset="-128"/>
              </a:rPr>
              <a:t>OS</a:t>
            </a:r>
            <a:r>
              <a:rPr kumimoji="1" lang="ja-JP" altLang="en-US" sz="1400" dirty="0">
                <a:solidFill>
                  <a:schemeClr val="bg1"/>
                </a:solidFill>
                <a:latin typeface="Meiryo" charset="-128"/>
                <a:ea typeface="Meiryo" charset="-128"/>
                <a:cs typeface="Meiryo" charset="-128"/>
              </a:rPr>
              <a:t>やインフラの違いを意識することなくアプリケーションを開発し、どこでも実行できるようになる</a:t>
            </a:r>
          </a:p>
        </p:txBody>
      </p:sp>
      <p:sp>
        <p:nvSpPr>
          <p:cNvPr id="68" name="テキスト ボックス 67"/>
          <p:cNvSpPr txBox="1"/>
          <p:nvPr/>
        </p:nvSpPr>
        <p:spPr>
          <a:xfrm>
            <a:off x="2503296" y="1863886"/>
            <a:ext cx="4137407" cy="584775"/>
          </a:xfrm>
          <a:prstGeom prst="rect">
            <a:avLst/>
          </a:prstGeom>
          <a:noFill/>
        </p:spPr>
        <p:txBody>
          <a:bodyPr wrap="square" rtlCol="0">
            <a:spAutoFit/>
          </a:bodyPr>
          <a:lstStyle/>
          <a:p>
            <a:pPr algn="ctr"/>
            <a:r>
              <a:rPr kumimoji="1" lang="ja-JP" altLang="en-US" sz="1600" b="1" dirty="0">
                <a:solidFill>
                  <a:schemeClr val="accent6">
                    <a:lumMod val="75000"/>
                  </a:schemeClr>
                </a:solidFill>
                <a:latin typeface="メイリオ"/>
                <a:ea typeface="メイリオ"/>
                <a:cs typeface="メイリオ"/>
              </a:rPr>
              <a:t>開発し、テストが完了したアプリは</a:t>
            </a:r>
            <a:endParaRPr kumimoji="1" lang="en-US" altLang="ja-JP" sz="1600" b="1" dirty="0">
              <a:solidFill>
                <a:schemeClr val="accent6">
                  <a:lumMod val="75000"/>
                </a:schemeClr>
              </a:solidFill>
              <a:latin typeface="メイリオ"/>
              <a:ea typeface="メイリオ"/>
              <a:cs typeface="メイリオ"/>
            </a:endParaRPr>
          </a:p>
          <a:p>
            <a:pPr algn="ctr"/>
            <a:r>
              <a:rPr kumimoji="1" lang="ja-JP" altLang="en-US" sz="1600" b="1" dirty="0">
                <a:solidFill>
                  <a:schemeClr val="accent6">
                    <a:lumMod val="75000"/>
                  </a:schemeClr>
                </a:solidFill>
                <a:latin typeface="メイリオ"/>
                <a:ea typeface="メイリオ"/>
                <a:cs typeface="メイリオ"/>
              </a:rPr>
              <a:t>すぐに本番環境で実行させることができる</a:t>
            </a:r>
          </a:p>
        </p:txBody>
      </p:sp>
      <p:sp>
        <p:nvSpPr>
          <p:cNvPr id="15" name="テキスト ボックス 14"/>
          <p:cNvSpPr txBox="1"/>
          <p:nvPr/>
        </p:nvSpPr>
        <p:spPr>
          <a:xfrm>
            <a:off x="7175224" y="6231326"/>
            <a:ext cx="1005403" cy="338554"/>
          </a:xfrm>
          <a:prstGeom prst="rect">
            <a:avLst/>
          </a:prstGeom>
          <a:noFill/>
        </p:spPr>
        <p:txBody>
          <a:bodyPr wrap="none" rtlCol="0">
            <a:spAutoFit/>
          </a:bodyPr>
          <a:lstStyle/>
          <a:p>
            <a:pPr algn="ctr"/>
            <a:r>
              <a:rPr kumimoji="1" lang="ja-JP" altLang="en-US" sz="1600">
                <a:solidFill>
                  <a:srgbClr val="00B050"/>
                </a:solidFill>
                <a:latin typeface="Meiryo" charset="-128"/>
                <a:ea typeface="Meiryo" charset="-128"/>
                <a:cs typeface="Meiryo" charset="-128"/>
              </a:rPr>
              <a:t>開発環境</a:t>
            </a:r>
          </a:p>
        </p:txBody>
      </p:sp>
      <p:sp>
        <p:nvSpPr>
          <p:cNvPr id="69" name="テキスト ボックス 68"/>
          <p:cNvSpPr txBox="1"/>
          <p:nvPr/>
        </p:nvSpPr>
        <p:spPr>
          <a:xfrm>
            <a:off x="3986265" y="6231326"/>
            <a:ext cx="1210589" cy="338554"/>
          </a:xfrm>
          <a:prstGeom prst="rect">
            <a:avLst/>
          </a:prstGeom>
          <a:noFill/>
        </p:spPr>
        <p:txBody>
          <a:bodyPr wrap="none" rtlCol="0">
            <a:spAutoFit/>
          </a:bodyPr>
          <a:lstStyle/>
          <a:p>
            <a:pPr algn="ctr"/>
            <a:r>
              <a:rPr kumimoji="1" lang="ja-JP" altLang="en-US" sz="1600">
                <a:solidFill>
                  <a:schemeClr val="accent3">
                    <a:lumMod val="75000"/>
                  </a:schemeClr>
                </a:solidFill>
                <a:latin typeface="Meiryo" charset="-128"/>
                <a:ea typeface="Meiryo" charset="-128"/>
                <a:cs typeface="Meiryo" charset="-128"/>
              </a:rPr>
              <a:t>テスト環境</a:t>
            </a:r>
            <a:endParaRPr kumimoji="1" lang="ja-JP" altLang="en-US" sz="1600" dirty="0">
              <a:solidFill>
                <a:schemeClr val="accent3">
                  <a:lumMod val="75000"/>
                </a:schemeClr>
              </a:solidFill>
              <a:latin typeface="Meiryo" charset="-128"/>
              <a:ea typeface="Meiryo" charset="-128"/>
              <a:cs typeface="Meiryo" charset="-128"/>
            </a:endParaRPr>
          </a:p>
        </p:txBody>
      </p:sp>
      <p:sp>
        <p:nvSpPr>
          <p:cNvPr id="70" name="テキスト ボックス 69"/>
          <p:cNvSpPr txBox="1"/>
          <p:nvPr/>
        </p:nvSpPr>
        <p:spPr>
          <a:xfrm>
            <a:off x="1015707" y="6234708"/>
            <a:ext cx="1005403" cy="338554"/>
          </a:xfrm>
          <a:prstGeom prst="rect">
            <a:avLst/>
          </a:prstGeom>
          <a:noFill/>
        </p:spPr>
        <p:txBody>
          <a:bodyPr wrap="none" rtlCol="0">
            <a:spAutoFit/>
          </a:bodyPr>
          <a:lstStyle/>
          <a:p>
            <a:pPr algn="ctr"/>
            <a:r>
              <a:rPr kumimoji="1" lang="ja-JP" altLang="en-US" sz="1600" dirty="0">
                <a:solidFill>
                  <a:schemeClr val="accent3">
                    <a:lumMod val="75000"/>
                  </a:schemeClr>
                </a:solidFill>
                <a:latin typeface="Meiryo" charset="-128"/>
                <a:ea typeface="Meiryo" charset="-128"/>
                <a:cs typeface="Meiryo" charset="-128"/>
              </a:rPr>
              <a:t>本番環境</a:t>
            </a:r>
          </a:p>
        </p:txBody>
      </p:sp>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1211" y="4293760"/>
            <a:ext cx="343535" cy="265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6728" y="4287410"/>
            <a:ext cx="343535" cy="265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4182" y="4302262"/>
            <a:ext cx="343535" cy="265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8329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正方形/長方形 91"/>
          <p:cNvSpPr/>
          <p:nvPr/>
        </p:nvSpPr>
        <p:spPr>
          <a:xfrm>
            <a:off x="4932040" y="980728"/>
            <a:ext cx="2808312" cy="5040560"/>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1" name="正方形/長方形 90"/>
          <p:cNvSpPr/>
          <p:nvPr/>
        </p:nvSpPr>
        <p:spPr>
          <a:xfrm>
            <a:off x="1228191" y="980728"/>
            <a:ext cx="2808312" cy="504056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32" name="図形グループ 31"/>
          <p:cNvGrpSpPr/>
          <p:nvPr/>
        </p:nvGrpSpPr>
        <p:grpSpPr>
          <a:xfrm>
            <a:off x="1413460" y="1769148"/>
            <a:ext cx="1040452" cy="454610"/>
            <a:chOff x="6769100" y="1390650"/>
            <a:chExt cx="317500" cy="157483"/>
          </a:xfrm>
        </p:grpSpPr>
        <p:sp>
          <p:nvSpPr>
            <p:cNvPr id="33" name="正方形/長方形 3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 name="円/楕円 3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5" name="直線コネクタ 3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6" name="図形グループ 35"/>
          <p:cNvGrpSpPr/>
          <p:nvPr/>
        </p:nvGrpSpPr>
        <p:grpSpPr>
          <a:xfrm>
            <a:off x="1413460" y="2276979"/>
            <a:ext cx="1040452" cy="454610"/>
            <a:chOff x="6769100" y="1390650"/>
            <a:chExt cx="317500" cy="157483"/>
          </a:xfrm>
        </p:grpSpPr>
        <p:sp>
          <p:nvSpPr>
            <p:cNvPr id="37" name="正方形/長方形 3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 name="円/楕円 3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9" name="直線コネクタ 3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0" name="図形グループ 39"/>
          <p:cNvGrpSpPr/>
          <p:nvPr/>
        </p:nvGrpSpPr>
        <p:grpSpPr>
          <a:xfrm>
            <a:off x="1413460" y="2784810"/>
            <a:ext cx="1040452" cy="454610"/>
            <a:chOff x="6769100" y="1390650"/>
            <a:chExt cx="317500" cy="157483"/>
          </a:xfrm>
        </p:grpSpPr>
        <p:sp>
          <p:nvSpPr>
            <p:cNvPr id="41" name="正方形/長方形 4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円/楕円 4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3" name="直線コネクタ 4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タイトル 1"/>
          <p:cNvSpPr>
            <a:spLocks noGrp="1"/>
          </p:cNvSpPr>
          <p:nvPr>
            <p:ph type="title"/>
          </p:nvPr>
        </p:nvSpPr>
        <p:spPr/>
        <p:txBody>
          <a:bodyPr/>
          <a:lstStyle/>
          <a:p>
            <a:r>
              <a:rPr lang="en-US" altLang="ja-JP" dirty="0" smtClean="0"/>
              <a:t>Immutable Infrastructure </a:t>
            </a:r>
            <a:r>
              <a:rPr lang="ja-JP" altLang="en-US" dirty="0" smtClean="0"/>
              <a:t>と</a:t>
            </a:r>
            <a:r>
              <a:rPr lang="en-US" altLang="ja-JP" dirty="0" smtClean="0"/>
              <a:t> Infrastructure </a:t>
            </a:r>
            <a:r>
              <a:rPr lang="en-US" altLang="ja-JP" dirty="0"/>
              <a:t>as </a:t>
            </a:r>
            <a:r>
              <a:rPr lang="en-US" altLang="ja-JP" dirty="0" smtClean="0"/>
              <a:t>Code</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113</a:t>
            </a:fld>
            <a:endParaRPr kumimoji="1" lang="ja-JP" altLang="en-US"/>
          </a:p>
        </p:txBody>
      </p:sp>
      <p:sp>
        <p:nvSpPr>
          <p:cNvPr id="4" name="メモ 3"/>
          <p:cNvSpPr/>
          <p:nvPr/>
        </p:nvSpPr>
        <p:spPr>
          <a:xfrm>
            <a:off x="2206030" y="2204269"/>
            <a:ext cx="1584177" cy="1368747"/>
          </a:xfrm>
          <a:prstGeom prst="foldedCorner">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8" name="テキスト ボックス 7"/>
          <p:cNvSpPr txBox="1"/>
          <p:nvPr/>
        </p:nvSpPr>
        <p:spPr>
          <a:xfrm>
            <a:off x="2350047" y="2348881"/>
            <a:ext cx="1324655" cy="1015663"/>
          </a:xfrm>
          <a:prstGeom prst="rect">
            <a:avLst/>
          </a:prstGeom>
          <a:noFill/>
        </p:spPr>
        <p:txBody>
          <a:bodyPr wrap="square" rtlCol="0">
            <a:spAutoFit/>
          </a:bodyPr>
          <a:lstStyle/>
          <a:p>
            <a:pPr algn="ctr"/>
            <a:r>
              <a:rPr kumimoji="1" lang="ja-JP" altLang="en-US" sz="1200" dirty="0" smtClean="0">
                <a:latin typeface="Meiryo" charset="-128"/>
                <a:ea typeface="Meiryo" charset="-128"/>
                <a:cs typeface="Meiryo" charset="-128"/>
              </a:rPr>
              <a:t>変更履歴</a:t>
            </a:r>
            <a:endParaRPr kumimoji="1" lang="en-US" altLang="ja-JP" sz="1200" dirty="0" smtClean="0">
              <a:latin typeface="Meiryo" charset="-128"/>
              <a:ea typeface="Meiryo" charset="-128"/>
              <a:cs typeface="Meiryo" charset="-128"/>
            </a:endParaRPr>
          </a:p>
          <a:p>
            <a:pPr algn="ctr"/>
            <a:endParaRPr lang="ja-JP" altLang="en-US" sz="1200" dirty="0" smtClean="0">
              <a:latin typeface="Meiryo" charset="-128"/>
              <a:ea typeface="Meiryo" charset="-128"/>
              <a:cs typeface="Meiryo" charset="-128"/>
            </a:endParaRPr>
          </a:p>
          <a:p>
            <a:pPr marL="342900" indent="-342900">
              <a:buFont typeface="+mj-ea"/>
              <a:buAutoNum type="circleNumDbPlain"/>
            </a:pPr>
            <a:r>
              <a:rPr lang="en-US" altLang="ja-JP" sz="900" dirty="0" smtClean="0">
                <a:latin typeface="Meiryo" charset="-128"/>
                <a:ea typeface="Meiryo" charset="-128"/>
                <a:cs typeface="Meiryo" charset="-128"/>
              </a:rPr>
              <a:t>XXXXXXXXX</a:t>
            </a:r>
            <a:endParaRPr kumimoji="1" lang="en-US" altLang="ja-JP" sz="900" dirty="0" smtClean="0">
              <a:latin typeface="Meiryo" charset="-128"/>
              <a:ea typeface="Meiryo" charset="-128"/>
              <a:cs typeface="Meiryo" charset="-128"/>
            </a:endParaRPr>
          </a:p>
          <a:p>
            <a:pPr marL="342900" indent="-342900">
              <a:buFont typeface="+mj-ea"/>
              <a:buAutoNum type="circleNumDbPlain"/>
            </a:pPr>
            <a:r>
              <a:rPr lang="en-US" altLang="ja-JP" sz="900" dirty="0" smtClean="0">
                <a:latin typeface="Meiryo" charset="-128"/>
                <a:ea typeface="Meiryo" charset="-128"/>
                <a:cs typeface="Meiryo" charset="-128"/>
              </a:rPr>
              <a:t>XXXXXXXXX</a:t>
            </a:r>
          </a:p>
          <a:p>
            <a:pPr marL="342900" indent="-342900">
              <a:buFont typeface="+mj-ea"/>
              <a:buAutoNum type="circleNumDbPlain"/>
            </a:pPr>
            <a:r>
              <a:rPr lang="en-US" altLang="ja-JP" sz="900" dirty="0" smtClean="0">
                <a:latin typeface="Meiryo" charset="-128"/>
                <a:ea typeface="Meiryo" charset="-128"/>
                <a:cs typeface="Meiryo" charset="-128"/>
              </a:rPr>
              <a:t>XXXXXXXXX</a:t>
            </a:r>
            <a:endParaRPr lang="ja-JP" altLang="en-US" sz="900" dirty="0" smtClean="0">
              <a:latin typeface="Meiryo" charset="-128"/>
              <a:ea typeface="Meiryo" charset="-128"/>
              <a:cs typeface="Meiryo" charset="-128"/>
            </a:endParaRPr>
          </a:p>
          <a:p>
            <a:r>
              <a:rPr kumimoji="1" lang="ja-JP" altLang="en-US" sz="900" dirty="0" smtClean="0">
                <a:latin typeface="Meiryo" charset="-128"/>
                <a:ea typeface="Meiryo" charset="-128"/>
                <a:cs typeface="Meiryo" charset="-128"/>
              </a:rPr>
              <a:t>・・・</a:t>
            </a:r>
          </a:p>
        </p:txBody>
      </p:sp>
      <p:sp>
        <p:nvSpPr>
          <p:cNvPr id="14" name="テキスト ボックス 13"/>
          <p:cNvSpPr txBox="1"/>
          <p:nvPr/>
        </p:nvSpPr>
        <p:spPr>
          <a:xfrm>
            <a:off x="4991055" y="1157204"/>
            <a:ext cx="2646879" cy="338554"/>
          </a:xfrm>
          <a:prstGeom prst="rect">
            <a:avLst/>
          </a:prstGeom>
          <a:noFill/>
        </p:spPr>
        <p:txBody>
          <a:bodyPr wrap="none" rtlCol="0">
            <a:spAutoFit/>
          </a:bodyPr>
          <a:lstStyle/>
          <a:p>
            <a:pPr algn="ctr"/>
            <a:r>
              <a:rPr kumimoji="1" lang="ja-JP" altLang="en-US" sz="1600" b="1" smtClean="0">
                <a:solidFill>
                  <a:srgbClr val="0432FF"/>
                </a:solidFill>
                <a:latin typeface="Meiryo" charset="-128"/>
                <a:ea typeface="Meiryo" charset="-128"/>
                <a:cs typeface="Meiryo" charset="-128"/>
              </a:rPr>
              <a:t>イミュータブル・インフラ</a:t>
            </a:r>
            <a:endParaRPr kumimoji="1" lang="ja-JP" altLang="en-US" sz="1600" b="1" dirty="0">
              <a:solidFill>
                <a:srgbClr val="0432FF"/>
              </a:solidFill>
              <a:latin typeface="Meiryo" charset="-128"/>
              <a:ea typeface="Meiryo" charset="-128"/>
              <a:cs typeface="Meiryo" charset="-128"/>
            </a:endParaRPr>
          </a:p>
        </p:txBody>
      </p:sp>
      <p:sp>
        <p:nvSpPr>
          <p:cNvPr id="18" name="テキスト ボックス 17"/>
          <p:cNvSpPr txBox="1"/>
          <p:nvPr/>
        </p:nvSpPr>
        <p:spPr>
          <a:xfrm>
            <a:off x="1381292" y="1151091"/>
            <a:ext cx="2492991" cy="400110"/>
          </a:xfrm>
          <a:prstGeom prst="rect">
            <a:avLst/>
          </a:prstGeom>
          <a:noFill/>
        </p:spPr>
        <p:txBody>
          <a:bodyPr wrap="none" rtlCol="0">
            <a:spAutoFit/>
          </a:bodyPr>
          <a:lstStyle/>
          <a:p>
            <a:pPr algn="ctr"/>
            <a:r>
              <a:rPr kumimoji="1" lang="ja-JP" altLang="en-US" sz="2000" b="1" dirty="0" smtClean="0">
                <a:latin typeface="Meiryo" charset="-128"/>
                <a:ea typeface="Meiryo" charset="-128"/>
                <a:cs typeface="Meiryo" charset="-128"/>
              </a:rPr>
              <a:t>これまでのインフラ</a:t>
            </a:r>
            <a:endParaRPr kumimoji="1" lang="ja-JP" altLang="en-US" sz="2000" b="1" dirty="0">
              <a:latin typeface="Meiryo" charset="-128"/>
              <a:ea typeface="Meiryo" charset="-128"/>
              <a:cs typeface="Meiryo" charset="-128"/>
            </a:endParaRPr>
          </a:p>
        </p:txBody>
      </p:sp>
      <p:sp>
        <p:nvSpPr>
          <p:cNvPr id="19" name="右矢印 18"/>
          <p:cNvSpPr/>
          <p:nvPr/>
        </p:nvSpPr>
        <p:spPr>
          <a:xfrm>
            <a:off x="4211960" y="3417339"/>
            <a:ext cx="720080" cy="677505"/>
          </a:xfrm>
          <a:prstGeom prst="right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44" name="図形グループ 43"/>
          <p:cNvGrpSpPr/>
          <p:nvPr/>
        </p:nvGrpSpPr>
        <p:grpSpPr>
          <a:xfrm>
            <a:off x="5126504" y="1770385"/>
            <a:ext cx="721257" cy="303443"/>
            <a:chOff x="6769100" y="1390650"/>
            <a:chExt cx="317500" cy="157483"/>
          </a:xfrm>
        </p:grpSpPr>
        <p:sp>
          <p:nvSpPr>
            <p:cNvPr id="45" name="正方形/長方形 4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円/楕円 4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7" name="直線コネクタ 4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8" name="図形グループ 47"/>
          <p:cNvGrpSpPr/>
          <p:nvPr/>
        </p:nvGrpSpPr>
        <p:grpSpPr>
          <a:xfrm>
            <a:off x="5126504" y="2278216"/>
            <a:ext cx="721257" cy="303443"/>
            <a:chOff x="6769100" y="1390650"/>
            <a:chExt cx="317500" cy="157483"/>
          </a:xfrm>
        </p:grpSpPr>
        <p:sp>
          <p:nvSpPr>
            <p:cNvPr id="49" name="正方形/長方形 4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円/楕円 4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1" name="直線コネクタ 50"/>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2" name="図形グループ 51"/>
          <p:cNvGrpSpPr/>
          <p:nvPr/>
        </p:nvGrpSpPr>
        <p:grpSpPr>
          <a:xfrm>
            <a:off x="5126504" y="2786047"/>
            <a:ext cx="721257" cy="303443"/>
            <a:chOff x="6769100" y="1390650"/>
            <a:chExt cx="317500" cy="157483"/>
          </a:xfrm>
        </p:grpSpPr>
        <p:sp>
          <p:nvSpPr>
            <p:cNvPr id="53" name="正方形/長方形 52"/>
            <p:cNvSpPr/>
            <p:nvPr/>
          </p:nvSpPr>
          <p:spPr>
            <a:xfrm>
              <a:off x="6769100" y="1390650"/>
              <a:ext cx="317500" cy="157483"/>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4" name="円/楕円 5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5" name="直線コネクタ 5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6" name="図形グループ 55"/>
          <p:cNvGrpSpPr/>
          <p:nvPr/>
        </p:nvGrpSpPr>
        <p:grpSpPr>
          <a:xfrm>
            <a:off x="5932353" y="1766674"/>
            <a:ext cx="721257" cy="303443"/>
            <a:chOff x="6769100" y="1390650"/>
            <a:chExt cx="317500" cy="157483"/>
          </a:xfrm>
        </p:grpSpPr>
        <p:sp>
          <p:nvSpPr>
            <p:cNvPr id="57" name="正方形/長方形 5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円/楕円 5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9" name="直線コネクタ 5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0" name="図形グループ 59"/>
          <p:cNvGrpSpPr/>
          <p:nvPr/>
        </p:nvGrpSpPr>
        <p:grpSpPr>
          <a:xfrm>
            <a:off x="5932353" y="2274505"/>
            <a:ext cx="721257" cy="303443"/>
            <a:chOff x="6769100" y="1390650"/>
            <a:chExt cx="317500" cy="157483"/>
          </a:xfrm>
        </p:grpSpPr>
        <p:sp>
          <p:nvSpPr>
            <p:cNvPr id="61" name="正方形/長方形 60"/>
            <p:cNvSpPr/>
            <p:nvPr/>
          </p:nvSpPr>
          <p:spPr>
            <a:xfrm>
              <a:off x="6769100" y="1390650"/>
              <a:ext cx="317500" cy="157483"/>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2" name="円/楕円 6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3" name="直線コネクタ 6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4" name="図形グループ 63"/>
          <p:cNvGrpSpPr/>
          <p:nvPr/>
        </p:nvGrpSpPr>
        <p:grpSpPr>
          <a:xfrm>
            <a:off x="6738202" y="1774902"/>
            <a:ext cx="721257" cy="303443"/>
            <a:chOff x="6769100" y="1390650"/>
            <a:chExt cx="317500" cy="157483"/>
          </a:xfrm>
        </p:grpSpPr>
        <p:sp>
          <p:nvSpPr>
            <p:cNvPr id="65" name="正方形/長方形 6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6" name="円/楕円 6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7" name="直線コネクタ 6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8" name="図形グループ 67"/>
          <p:cNvGrpSpPr/>
          <p:nvPr/>
        </p:nvGrpSpPr>
        <p:grpSpPr>
          <a:xfrm>
            <a:off x="6738202" y="2282733"/>
            <a:ext cx="721257" cy="303443"/>
            <a:chOff x="6769100" y="1390650"/>
            <a:chExt cx="317500" cy="157483"/>
          </a:xfrm>
        </p:grpSpPr>
        <p:sp>
          <p:nvSpPr>
            <p:cNvPr id="69" name="正方形/長方形 6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0" name="円/楕円 6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1" name="直線コネクタ 70"/>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2" name="図形グループ 71"/>
          <p:cNvGrpSpPr/>
          <p:nvPr/>
        </p:nvGrpSpPr>
        <p:grpSpPr>
          <a:xfrm>
            <a:off x="6851746" y="3268227"/>
            <a:ext cx="721257" cy="303443"/>
            <a:chOff x="6769100" y="1390650"/>
            <a:chExt cx="317500" cy="157483"/>
          </a:xfrm>
        </p:grpSpPr>
        <p:sp>
          <p:nvSpPr>
            <p:cNvPr id="73" name="正方形/長方形 7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4" name="円/楕円 7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5" name="直線コネクタ 7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6" name="図形グループ 75"/>
          <p:cNvGrpSpPr/>
          <p:nvPr/>
        </p:nvGrpSpPr>
        <p:grpSpPr>
          <a:xfrm>
            <a:off x="6067465" y="3266444"/>
            <a:ext cx="721257" cy="303443"/>
            <a:chOff x="6769100" y="1390650"/>
            <a:chExt cx="317500" cy="157483"/>
          </a:xfrm>
        </p:grpSpPr>
        <p:sp>
          <p:nvSpPr>
            <p:cNvPr id="77" name="正方形/長方形 7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8" name="円/楕円 7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9" name="直線コネクタ 7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81" name="テキスト ボックス 80"/>
          <p:cNvSpPr txBox="1"/>
          <p:nvPr/>
        </p:nvSpPr>
        <p:spPr>
          <a:xfrm>
            <a:off x="6003172" y="2079343"/>
            <a:ext cx="697627" cy="707886"/>
          </a:xfrm>
          <a:prstGeom prst="rect">
            <a:avLst/>
          </a:prstGeom>
          <a:noFill/>
        </p:spPr>
        <p:txBody>
          <a:bodyPr wrap="none" rtlCol="0">
            <a:spAutoFit/>
          </a:bodyPr>
          <a:lstStyle/>
          <a:p>
            <a:r>
              <a:rPr kumimoji="1" lang="en-US" altLang="ja-JP" sz="4000" dirty="0" smtClean="0">
                <a:solidFill>
                  <a:srgbClr val="FF0000"/>
                </a:solidFill>
              </a:rPr>
              <a:t>×</a:t>
            </a:r>
            <a:endParaRPr kumimoji="1" lang="ja-JP" altLang="en-US" sz="4000" dirty="0">
              <a:solidFill>
                <a:srgbClr val="FF0000"/>
              </a:solidFill>
            </a:endParaRPr>
          </a:p>
        </p:txBody>
      </p:sp>
      <p:pic>
        <p:nvPicPr>
          <p:cNvPr id="82" name="図 81" descr="0122.png"/>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905451" y="2819596"/>
            <a:ext cx="344450" cy="451860"/>
          </a:xfrm>
          <a:prstGeom prst="rect">
            <a:avLst/>
          </a:prstGeom>
          <a:ln>
            <a:noFill/>
          </a:ln>
          <a:effectLst>
            <a:outerShdw blurRad="292100" dist="139700" dir="2700000" algn="tl" rotWithShape="0">
              <a:srgbClr val="333333">
                <a:alpha val="65000"/>
              </a:srgbClr>
            </a:outerShdw>
          </a:effectLst>
        </p:spPr>
      </p:pic>
      <p:sp>
        <p:nvSpPr>
          <p:cNvPr id="83" name="テキスト ボックス 82"/>
          <p:cNvSpPr txBox="1"/>
          <p:nvPr/>
        </p:nvSpPr>
        <p:spPr>
          <a:xfrm>
            <a:off x="5201173" y="2589767"/>
            <a:ext cx="697627" cy="707886"/>
          </a:xfrm>
          <a:prstGeom prst="rect">
            <a:avLst/>
          </a:prstGeom>
          <a:noFill/>
        </p:spPr>
        <p:txBody>
          <a:bodyPr wrap="none" rtlCol="0">
            <a:spAutoFit/>
          </a:bodyPr>
          <a:lstStyle/>
          <a:p>
            <a:r>
              <a:rPr kumimoji="1" lang="en-US" altLang="ja-JP" sz="4000" dirty="0" smtClean="0">
                <a:solidFill>
                  <a:srgbClr val="FF0000"/>
                </a:solidFill>
              </a:rPr>
              <a:t>×</a:t>
            </a:r>
            <a:endParaRPr kumimoji="1" lang="ja-JP" altLang="en-US" sz="4000" dirty="0">
              <a:solidFill>
                <a:srgbClr val="FF0000"/>
              </a:solidFill>
            </a:endParaRPr>
          </a:p>
        </p:txBody>
      </p:sp>
      <p:pic>
        <p:nvPicPr>
          <p:cNvPr id="84" name="図 83" descr="0122.png"/>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120756" y="2837885"/>
            <a:ext cx="344450" cy="451860"/>
          </a:xfrm>
          <a:prstGeom prst="rect">
            <a:avLst/>
          </a:prstGeom>
          <a:ln>
            <a:noFill/>
          </a:ln>
          <a:effectLst>
            <a:outerShdw blurRad="292100" dist="139700" dir="2700000" algn="tl" rotWithShape="0">
              <a:srgbClr val="333333">
                <a:alpha val="65000"/>
              </a:srgbClr>
            </a:outerShdw>
          </a:effectLst>
        </p:spPr>
      </p:pic>
      <p:sp>
        <p:nvSpPr>
          <p:cNvPr id="85" name="テキスト ボックス 84"/>
          <p:cNvSpPr txBox="1"/>
          <p:nvPr/>
        </p:nvSpPr>
        <p:spPr>
          <a:xfrm>
            <a:off x="1413718" y="3933056"/>
            <a:ext cx="2376231" cy="646331"/>
          </a:xfrm>
          <a:prstGeom prst="rect">
            <a:avLst/>
          </a:prstGeom>
          <a:noFill/>
        </p:spPr>
        <p:txBody>
          <a:bodyPr wrap="square" rtlCol="0">
            <a:spAutoFit/>
          </a:bodyPr>
          <a:lstStyle/>
          <a:p>
            <a:r>
              <a:rPr kumimoji="1" lang="ja-JP" altLang="en-US" sz="1200" dirty="0" smtClean="0">
                <a:latin typeface="Meiryo" charset="-128"/>
                <a:ea typeface="Meiryo" charset="-128"/>
                <a:cs typeface="Meiryo" charset="-128"/>
              </a:rPr>
              <a:t>システム資源が物理的に固定されるので、インフラ構築はその制約の下で行われる。</a:t>
            </a:r>
            <a:endParaRPr kumimoji="1" lang="ja-JP" altLang="en-US" sz="1200" dirty="0">
              <a:latin typeface="Meiryo" charset="-128"/>
              <a:ea typeface="Meiryo" charset="-128"/>
              <a:cs typeface="Meiryo" charset="-128"/>
            </a:endParaRPr>
          </a:p>
        </p:txBody>
      </p:sp>
      <p:sp>
        <p:nvSpPr>
          <p:cNvPr id="86" name="テキスト ボックス 85"/>
          <p:cNvSpPr txBox="1"/>
          <p:nvPr/>
        </p:nvSpPr>
        <p:spPr>
          <a:xfrm>
            <a:off x="1413718" y="4873139"/>
            <a:ext cx="2376489" cy="461665"/>
          </a:xfrm>
          <a:prstGeom prst="rect">
            <a:avLst/>
          </a:prstGeom>
          <a:noFill/>
        </p:spPr>
        <p:txBody>
          <a:bodyPr wrap="square" rtlCol="0">
            <a:spAutoFit/>
          </a:bodyPr>
          <a:lstStyle/>
          <a:p>
            <a:r>
              <a:rPr kumimoji="1" lang="ja-JP" altLang="en-US" sz="1200" dirty="0" smtClean="0">
                <a:latin typeface="Meiryo" charset="-128"/>
                <a:ea typeface="Meiryo" charset="-128"/>
                <a:cs typeface="Meiryo" charset="-128"/>
              </a:rPr>
              <a:t>物理サーバーを構成変更しながら使い続ける。</a:t>
            </a:r>
            <a:endParaRPr kumimoji="1" lang="ja-JP" altLang="en-US" sz="1200" dirty="0">
              <a:latin typeface="Meiryo" charset="-128"/>
              <a:ea typeface="Meiryo" charset="-128"/>
              <a:cs typeface="Meiryo" charset="-128"/>
            </a:endParaRPr>
          </a:p>
        </p:txBody>
      </p:sp>
      <p:sp>
        <p:nvSpPr>
          <p:cNvPr id="87" name="テキスト ボックス 86"/>
          <p:cNvSpPr txBox="1"/>
          <p:nvPr/>
        </p:nvSpPr>
        <p:spPr>
          <a:xfrm>
            <a:off x="5126504" y="3936298"/>
            <a:ext cx="2446499" cy="646331"/>
          </a:xfrm>
          <a:prstGeom prst="rect">
            <a:avLst/>
          </a:prstGeom>
          <a:noFill/>
        </p:spPr>
        <p:txBody>
          <a:bodyPr wrap="square" rtlCol="0">
            <a:spAutoFit/>
          </a:bodyPr>
          <a:lstStyle/>
          <a:p>
            <a:r>
              <a:rPr kumimoji="1" lang="ja-JP" altLang="en-US" sz="1200" dirty="0" smtClean="0">
                <a:solidFill>
                  <a:srgbClr val="0432FF"/>
                </a:solidFill>
                <a:latin typeface="Meiryo" charset="-128"/>
                <a:ea typeface="Meiryo" charset="-128"/>
                <a:cs typeface="Meiryo" charset="-128"/>
              </a:rPr>
              <a:t>システム資源が仮想化</a:t>
            </a:r>
            <a:r>
              <a:rPr kumimoji="1" lang="en-US" altLang="ja-JP" sz="1200" dirty="0" smtClean="0">
                <a:solidFill>
                  <a:srgbClr val="0432FF"/>
                </a:solidFill>
                <a:latin typeface="Meiryo" charset="-128"/>
                <a:ea typeface="Meiryo" charset="-128"/>
                <a:cs typeface="Meiryo" charset="-128"/>
              </a:rPr>
              <a:t>/</a:t>
            </a:r>
            <a:r>
              <a:rPr kumimoji="1" lang="ja-JP" altLang="en-US" sz="1200" dirty="0" smtClean="0">
                <a:solidFill>
                  <a:srgbClr val="0432FF"/>
                </a:solidFill>
                <a:latin typeface="Meiryo" charset="-128"/>
                <a:ea typeface="Meiryo" charset="-128"/>
                <a:cs typeface="Meiryo" charset="-128"/>
              </a:rPr>
              <a:t>コンテナ化されるのでインフラ構築に物理的な制約をうけることはない。</a:t>
            </a:r>
            <a:endParaRPr kumimoji="1" lang="ja-JP" altLang="en-US" sz="1200" dirty="0">
              <a:solidFill>
                <a:srgbClr val="0432FF"/>
              </a:solidFill>
              <a:latin typeface="Meiryo" charset="-128"/>
              <a:ea typeface="Meiryo" charset="-128"/>
              <a:cs typeface="Meiryo" charset="-128"/>
            </a:endParaRPr>
          </a:p>
        </p:txBody>
      </p:sp>
      <p:sp>
        <p:nvSpPr>
          <p:cNvPr id="88" name="テキスト ボックス 87"/>
          <p:cNvSpPr txBox="1"/>
          <p:nvPr/>
        </p:nvSpPr>
        <p:spPr>
          <a:xfrm>
            <a:off x="5126504" y="4876381"/>
            <a:ext cx="2376489" cy="461665"/>
          </a:xfrm>
          <a:prstGeom prst="rect">
            <a:avLst/>
          </a:prstGeom>
          <a:noFill/>
        </p:spPr>
        <p:txBody>
          <a:bodyPr wrap="square" rtlCol="0">
            <a:spAutoFit/>
          </a:bodyPr>
          <a:lstStyle/>
          <a:p>
            <a:r>
              <a:rPr kumimoji="1" lang="ja-JP" altLang="en-US" sz="1200" dirty="0" smtClean="0">
                <a:solidFill>
                  <a:srgbClr val="0432FF"/>
                </a:solidFill>
                <a:latin typeface="Meiryo" charset="-128"/>
                <a:ea typeface="Meiryo" charset="-128"/>
                <a:cs typeface="Meiryo" charset="-128"/>
              </a:rPr>
              <a:t>仮想</a:t>
            </a:r>
            <a:r>
              <a:rPr lang="ja-JP" altLang="en-US" sz="1200" dirty="0" smtClean="0">
                <a:solidFill>
                  <a:srgbClr val="0432FF"/>
                </a:solidFill>
                <a:latin typeface="Meiryo" charset="-128"/>
                <a:ea typeface="Meiryo" charset="-128"/>
                <a:cs typeface="Meiryo" charset="-128"/>
              </a:rPr>
              <a:t>マシン</a:t>
            </a:r>
            <a:r>
              <a:rPr lang="en-US" altLang="ja-JP" sz="1200" dirty="0" smtClean="0">
                <a:solidFill>
                  <a:srgbClr val="0432FF"/>
                </a:solidFill>
                <a:latin typeface="Meiryo" charset="-128"/>
                <a:ea typeface="Meiryo" charset="-128"/>
                <a:cs typeface="Meiryo" charset="-128"/>
              </a:rPr>
              <a:t>/</a:t>
            </a:r>
            <a:r>
              <a:rPr lang="ja-JP" altLang="en-US" sz="1200" dirty="0" smtClean="0">
                <a:solidFill>
                  <a:srgbClr val="0432FF"/>
                </a:solidFill>
                <a:latin typeface="Meiryo" charset="-128"/>
                <a:ea typeface="Meiryo" charset="-128"/>
                <a:cs typeface="Meiryo" charset="-128"/>
              </a:rPr>
              <a:t>コンテナ</a:t>
            </a:r>
            <a:r>
              <a:rPr kumimoji="1" lang="ja-JP" altLang="en-US" sz="1200" dirty="0" smtClean="0">
                <a:solidFill>
                  <a:srgbClr val="0432FF"/>
                </a:solidFill>
                <a:latin typeface="Meiryo" charset="-128"/>
                <a:ea typeface="Meiryo" charset="-128"/>
                <a:cs typeface="Meiryo" charset="-128"/>
              </a:rPr>
              <a:t>の追加・破棄を頻繁に繰り返す。</a:t>
            </a:r>
            <a:endParaRPr kumimoji="1" lang="ja-JP" altLang="en-US" sz="1200" dirty="0">
              <a:solidFill>
                <a:srgbClr val="0432FF"/>
              </a:solidFill>
              <a:latin typeface="Meiryo" charset="-128"/>
              <a:ea typeface="Meiryo" charset="-128"/>
              <a:cs typeface="Meiryo" charset="-128"/>
            </a:endParaRPr>
          </a:p>
        </p:txBody>
      </p:sp>
      <p:sp>
        <p:nvSpPr>
          <p:cNvPr id="93" name="正方形/長方形 92"/>
          <p:cNvSpPr/>
          <p:nvPr/>
        </p:nvSpPr>
        <p:spPr>
          <a:xfrm>
            <a:off x="1331639" y="5457440"/>
            <a:ext cx="2592288" cy="426624"/>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a:solidFill>
                  <a:schemeClr val="bg1"/>
                </a:solidFill>
                <a:latin typeface="Meiryo" charset="-128"/>
                <a:ea typeface="Meiryo" charset="-128"/>
                <a:cs typeface="Meiryo" charset="-128"/>
              </a:rPr>
              <a:t>変更履歴を管理</a:t>
            </a:r>
            <a:endParaRPr lang="ja-JP" altLang="en-US" sz="1600" dirty="0">
              <a:solidFill>
                <a:schemeClr val="bg1"/>
              </a:solidFill>
              <a:latin typeface="Meiryo" charset="-128"/>
              <a:ea typeface="Meiryo" charset="-128"/>
              <a:cs typeface="Meiryo" charset="-128"/>
            </a:endParaRPr>
          </a:p>
        </p:txBody>
      </p:sp>
      <p:sp>
        <p:nvSpPr>
          <p:cNvPr id="94" name="正方形/長方形 93"/>
          <p:cNvSpPr/>
          <p:nvPr/>
        </p:nvSpPr>
        <p:spPr>
          <a:xfrm>
            <a:off x="5018346" y="5457440"/>
            <a:ext cx="2592288" cy="426624"/>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smtClean="0">
                <a:solidFill>
                  <a:schemeClr val="bg1"/>
                </a:solidFill>
                <a:latin typeface="Meiryo" charset="-128"/>
                <a:ea typeface="Meiryo" charset="-128"/>
                <a:cs typeface="Meiryo" charset="-128"/>
              </a:rPr>
              <a:t>動作状態</a:t>
            </a:r>
            <a:r>
              <a:rPr lang="ja-JP" altLang="en-US" sz="1600" dirty="0">
                <a:solidFill>
                  <a:schemeClr val="bg1"/>
                </a:solidFill>
                <a:latin typeface="Meiryo" charset="-128"/>
                <a:ea typeface="Meiryo" charset="-128"/>
                <a:cs typeface="Meiryo" charset="-128"/>
              </a:rPr>
              <a:t>を管理</a:t>
            </a:r>
          </a:p>
        </p:txBody>
      </p:sp>
      <p:sp>
        <p:nvSpPr>
          <p:cNvPr id="95" name="右矢印 94"/>
          <p:cNvSpPr/>
          <p:nvPr/>
        </p:nvSpPr>
        <p:spPr>
          <a:xfrm rot="5400000">
            <a:off x="2487230" y="4479579"/>
            <a:ext cx="281107" cy="452496"/>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6" name="右矢印 95"/>
          <p:cNvSpPr/>
          <p:nvPr/>
        </p:nvSpPr>
        <p:spPr>
          <a:xfrm rot="5400000">
            <a:off x="6173936" y="4479357"/>
            <a:ext cx="281107" cy="452496"/>
          </a:xfrm>
          <a:prstGeom prst="rightArrow">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7" name="四角形吹き出し 96"/>
          <p:cNvSpPr/>
          <p:nvPr/>
        </p:nvSpPr>
        <p:spPr>
          <a:xfrm>
            <a:off x="7303606" y="4563512"/>
            <a:ext cx="1589284" cy="395173"/>
          </a:xfrm>
          <a:prstGeom prst="wedgeRectCallout">
            <a:avLst>
              <a:gd name="adj1" fmla="val -61777"/>
              <a:gd name="adj2" fmla="val 105373"/>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構成は不変</a:t>
            </a:r>
          </a:p>
          <a:p>
            <a:pPr algn="ctr"/>
            <a:r>
              <a:rPr lang="en-US" altLang="ja-JP" sz="800" dirty="0" smtClean="0">
                <a:solidFill>
                  <a:srgbClr val="FFFFFF"/>
                </a:solidFill>
                <a:latin typeface="Meiryo" charset="-128"/>
                <a:ea typeface="Meiryo" charset="-128"/>
                <a:cs typeface="Meiryo" charset="-128"/>
              </a:rPr>
              <a:t>Immutable Infrastructure</a:t>
            </a:r>
            <a:endParaRPr kumimoji="1" lang="ja-JP" altLang="en-US" sz="800" dirty="0">
              <a:solidFill>
                <a:srgbClr val="FFFFFF"/>
              </a:solidFill>
              <a:latin typeface="Meiryo" charset="-128"/>
              <a:ea typeface="Meiryo" charset="-128"/>
              <a:cs typeface="Meiryo" charset="-128"/>
            </a:endParaRPr>
          </a:p>
        </p:txBody>
      </p:sp>
      <p:sp>
        <p:nvSpPr>
          <p:cNvPr id="98" name="四角形吹き出し 97"/>
          <p:cNvSpPr/>
          <p:nvPr/>
        </p:nvSpPr>
        <p:spPr>
          <a:xfrm>
            <a:off x="519017" y="4516556"/>
            <a:ext cx="1454704" cy="294706"/>
          </a:xfrm>
          <a:prstGeom prst="wedgeRectCallout">
            <a:avLst>
              <a:gd name="adj1" fmla="val 36492"/>
              <a:gd name="adj2" fmla="val 74468"/>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smtClean="0">
                <a:solidFill>
                  <a:srgbClr val="FFFFFF"/>
                </a:solidFill>
                <a:latin typeface="Meiryo" charset="-128"/>
                <a:ea typeface="Meiryo" charset="-128"/>
                <a:cs typeface="Meiryo" charset="-128"/>
              </a:rPr>
              <a:t>構成は変化し続ける</a:t>
            </a:r>
            <a:endParaRPr kumimoji="1" lang="ja-JP" altLang="en-US" sz="1000" dirty="0">
              <a:solidFill>
                <a:srgbClr val="FFFFFF"/>
              </a:solidFill>
              <a:latin typeface="Meiryo" charset="-128"/>
              <a:ea typeface="Meiryo" charset="-128"/>
              <a:cs typeface="Meiryo" charset="-128"/>
            </a:endParaRPr>
          </a:p>
        </p:txBody>
      </p:sp>
    </p:spTree>
    <p:extLst>
      <p:ext uri="{BB962C8B-B14F-4D97-AF65-F5344CB8AC3E}">
        <p14:creationId xmlns:p14="http://schemas.microsoft.com/office/powerpoint/2010/main" val="177974498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p:cNvSpPr/>
          <p:nvPr/>
        </p:nvSpPr>
        <p:spPr>
          <a:xfrm>
            <a:off x="6112498" y="2037812"/>
            <a:ext cx="2304256" cy="329927"/>
          </a:xfrm>
          <a:prstGeom prst="rect">
            <a:avLst/>
          </a:prstGeom>
          <a:solidFill>
            <a:schemeClr val="accent6">
              <a:lumMod val="75000"/>
            </a:schemeClr>
          </a:solidFill>
          <a:ln>
            <a:no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45" name="正方形/長方形 44"/>
          <p:cNvSpPr/>
          <p:nvPr/>
        </p:nvSpPr>
        <p:spPr>
          <a:xfrm>
            <a:off x="5558273" y="2136191"/>
            <a:ext cx="2304256" cy="329927"/>
          </a:xfrm>
          <a:prstGeom prst="rect">
            <a:avLst/>
          </a:prstGeom>
          <a:solidFill>
            <a:schemeClr val="accent6">
              <a:lumMod val="75000"/>
            </a:schemeClr>
          </a:solidFill>
          <a:ln>
            <a:no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2" name="タイトル 1"/>
          <p:cNvSpPr>
            <a:spLocks noGrp="1"/>
          </p:cNvSpPr>
          <p:nvPr>
            <p:ph type="title"/>
          </p:nvPr>
        </p:nvSpPr>
        <p:spPr/>
        <p:txBody>
          <a:bodyPr/>
          <a:lstStyle/>
          <a:p>
            <a:r>
              <a:rPr kumimoji="1" lang="ja-JP" altLang="en-US" dirty="0"/>
              <a:t>マイクロサービス（</a:t>
            </a:r>
            <a:r>
              <a:rPr kumimoji="1" lang="en-US" altLang="ja-JP" dirty="0"/>
              <a:t>Microservices</a:t>
            </a:r>
            <a:r>
              <a:rPr kumimoji="1" lang="ja-JP" altLang="en-US" dirty="0"/>
              <a:t>）</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114</a:t>
            </a:fld>
            <a:endParaRPr kumimoji="1" lang="ja-JP" altLang="en-US"/>
          </a:p>
        </p:txBody>
      </p:sp>
      <p:sp>
        <p:nvSpPr>
          <p:cNvPr id="4" name="正方形/長方形 3"/>
          <p:cNvSpPr/>
          <p:nvPr/>
        </p:nvSpPr>
        <p:spPr>
          <a:xfrm>
            <a:off x="899592" y="2037812"/>
            <a:ext cx="3250704" cy="2445769"/>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818591" y="2131416"/>
            <a:ext cx="3250704" cy="2445769"/>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737590" y="2225020"/>
            <a:ext cx="3250704" cy="2445769"/>
          </a:xfrm>
          <a:prstGeom prst="rect">
            <a:avLst/>
          </a:prstGeom>
          <a:solidFill>
            <a:srgbClr val="FFFED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1025622" y="2642754"/>
            <a:ext cx="2674640" cy="329927"/>
          </a:xfrm>
          <a:prstGeom prst="rect">
            <a:avLst/>
          </a:prstGeom>
          <a:solidFill>
            <a:schemeClr val="bg2">
              <a:lumMod val="50000"/>
            </a:schemeClr>
          </a:solidFill>
          <a:ln>
            <a:solidFill>
              <a:srgbClr val="AB7A79"/>
            </a:solidFill>
            <a:prstDash val="sysDot"/>
          </a:ln>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ユーザーインターフェイス</a:t>
            </a:r>
          </a:p>
        </p:txBody>
      </p:sp>
      <p:sp>
        <p:nvSpPr>
          <p:cNvPr id="8" name="正方形/長方形 7"/>
          <p:cNvSpPr/>
          <p:nvPr/>
        </p:nvSpPr>
        <p:spPr>
          <a:xfrm>
            <a:off x="1025622" y="3045574"/>
            <a:ext cx="2674640" cy="329927"/>
          </a:xfrm>
          <a:prstGeom prst="rect">
            <a:avLst/>
          </a:prstGeom>
          <a:solidFill>
            <a:schemeClr val="bg2">
              <a:lumMod val="50000"/>
            </a:schemeClr>
          </a:solidFill>
          <a:ln>
            <a:solidFill>
              <a:srgbClr val="AB7A79"/>
            </a:solidFill>
            <a:prstDash val="sysDot"/>
          </a:ln>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顧客管理</a:t>
            </a:r>
          </a:p>
        </p:txBody>
      </p:sp>
      <p:sp>
        <p:nvSpPr>
          <p:cNvPr id="9" name="正方形/長方形 8"/>
          <p:cNvSpPr/>
          <p:nvPr/>
        </p:nvSpPr>
        <p:spPr>
          <a:xfrm>
            <a:off x="1025622" y="3448394"/>
            <a:ext cx="2674640" cy="329927"/>
          </a:xfrm>
          <a:prstGeom prst="rect">
            <a:avLst/>
          </a:prstGeom>
          <a:solidFill>
            <a:schemeClr val="bg2">
              <a:lumMod val="50000"/>
            </a:schemeClr>
          </a:solidFill>
          <a:ln>
            <a:solidFill>
              <a:srgbClr val="AB7A79"/>
            </a:solidFill>
            <a:prstDash val="sysDot"/>
          </a:ln>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注文管理</a:t>
            </a:r>
          </a:p>
        </p:txBody>
      </p:sp>
      <p:sp>
        <p:nvSpPr>
          <p:cNvPr id="10" name="正方形/長方形 9"/>
          <p:cNvSpPr/>
          <p:nvPr/>
        </p:nvSpPr>
        <p:spPr>
          <a:xfrm>
            <a:off x="1025622" y="3847826"/>
            <a:ext cx="2674640" cy="329927"/>
          </a:xfrm>
          <a:prstGeom prst="rect">
            <a:avLst/>
          </a:prstGeom>
          <a:solidFill>
            <a:schemeClr val="bg2">
              <a:lumMod val="50000"/>
            </a:schemeClr>
          </a:solidFill>
          <a:ln>
            <a:solidFill>
              <a:srgbClr val="AB7A79"/>
            </a:solidFill>
            <a:prstDash val="sysDot"/>
          </a:ln>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在庫管理</a:t>
            </a:r>
          </a:p>
        </p:txBody>
      </p:sp>
      <p:sp>
        <p:nvSpPr>
          <p:cNvPr id="11" name="正方形/長方形 10"/>
          <p:cNvSpPr/>
          <p:nvPr/>
        </p:nvSpPr>
        <p:spPr>
          <a:xfrm>
            <a:off x="1025622" y="4247258"/>
            <a:ext cx="2674640" cy="329927"/>
          </a:xfrm>
          <a:prstGeom prst="rect">
            <a:avLst/>
          </a:prstGeom>
          <a:solidFill>
            <a:schemeClr val="bg2">
              <a:lumMod val="50000"/>
            </a:schemeClr>
          </a:solidFill>
          <a:ln>
            <a:solidFill>
              <a:srgbClr val="AB7A79"/>
            </a:solidFill>
            <a:prstDash val="sysDot"/>
          </a:ln>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出荷管理</a:t>
            </a:r>
          </a:p>
        </p:txBody>
      </p:sp>
      <p:sp>
        <p:nvSpPr>
          <p:cNvPr id="13" name="正方形/長方形 12"/>
          <p:cNvSpPr/>
          <p:nvPr/>
        </p:nvSpPr>
        <p:spPr>
          <a:xfrm>
            <a:off x="737590" y="1378471"/>
            <a:ext cx="1026098" cy="4257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bg1"/>
                </a:solidFill>
                <a:latin typeface="Meiryo" charset="-128"/>
                <a:ea typeface="Meiryo" charset="-128"/>
                <a:cs typeface="Meiryo" charset="-128"/>
              </a:rPr>
              <a:t>Web</a:t>
            </a:r>
          </a:p>
          <a:p>
            <a:pPr algn="ctr"/>
            <a:r>
              <a:rPr kumimoji="1" lang="ja-JP" altLang="en-US" sz="1050" dirty="0">
                <a:solidFill>
                  <a:schemeClr val="bg1"/>
                </a:solidFill>
                <a:latin typeface="Meiryo" charset="-128"/>
                <a:ea typeface="Meiryo" charset="-128"/>
                <a:cs typeface="Meiryo" charset="-128"/>
              </a:rPr>
              <a:t>ブラウザー</a:t>
            </a:r>
          </a:p>
        </p:txBody>
      </p:sp>
      <p:sp>
        <p:nvSpPr>
          <p:cNvPr id="14" name="正方形/長方形 13"/>
          <p:cNvSpPr/>
          <p:nvPr/>
        </p:nvSpPr>
        <p:spPr>
          <a:xfrm>
            <a:off x="3124198" y="1378471"/>
            <a:ext cx="1026098" cy="4257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bg1"/>
                </a:solidFill>
                <a:latin typeface="Meiryo" charset="-128"/>
                <a:ea typeface="Meiryo" charset="-128"/>
                <a:cs typeface="Meiryo" charset="-128"/>
              </a:rPr>
              <a:t>Web</a:t>
            </a:r>
          </a:p>
          <a:p>
            <a:pPr algn="ctr"/>
            <a:r>
              <a:rPr kumimoji="1" lang="ja-JP" altLang="en-US" sz="1050" dirty="0">
                <a:solidFill>
                  <a:schemeClr val="bg1"/>
                </a:solidFill>
                <a:latin typeface="Meiryo" charset="-128"/>
                <a:ea typeface="Meiryo" charset="-128"/>
                <a:cs typeface="Meiryo" charset="-128"/>
              </a:rPr>
              <a:t>ブラウザー</a:t>
            </a:r>
          </a:p>
        </p:txBody>
      </p:sp>
      <p:sp>
        <p:nvSpPr>
          <p:cNvPr id="15" name="正方形/長方形 14"/>
          <p:cNvSpPr/>
          <p:nvPr/>
        </p:nvSpPr>
        <p:spPr>
          <a:xfrm>
            <a:off x="1930894" y="1375493"/>
            <a:ext cx="1026098" cy="4257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bg1"/>
                </a:solidFill>
                <a:latin typeface="Meiryo" charset="-128"/>
                <a:ea typeface="Meiryo" charset="-128"/>
                <a:cs typeface="Meiryo" charset="-128"/>
              </a:rPr>
              <a:t>Web</a:t>
            </a:r>
          </a:p>
          <a:p>
            <a:pPr algn="ctr"/>
            <a:r>
              <a:rPr kumimoji="1" lang="ja-JP" altLang="en-US" sz="1050" dirty="0">
                <a:solidFill>
                  <a:schemeClr val="bg1"/>
                </a:solidFill>
                <a:latin typeface="Meiryo" charset="-128"/>
                <a:ea typeface="Meiryo" charset="-128"/>
                <a:cs typeface="Meiryo" charset="-128"/>
              </a:rPr>
              <a:t>ブラウザー</a:t>
            </a:r>
          </a:p>
        </p:txBody>
      </p:sp>
      <p:cxnSp>
        <p:nvCxnSpPr>
          <p:cNvPr id="17" name="直線コネクタ 16"/>
          <p:cNvCxnSpPr>
            <a:stCxn id="13" idx="2"/>
            <a:endCxn id="6" idx="0"/>
          </p:cNvCxnSpPr>
          <p:nvPr/>
        </p:nvCxnSpPr>
        <p:spPr>
          <a:xfrm>
            <a:off x="1250639" y="1804263"/>
            <a:ext cx="1112303" cy="420757"/>
          </a:xfrm>
          <a:prstGeom prst="line">
            <a:avLst/>
          </a:prstGeom>
          <a:ln>
            <a:solidFill>
              <a:schemeClr val="accent3">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8" name="直線コネクタ 17"/>
          <p:cNvCxnSpPr>
            <a:stCxn id="15" idx="2"/>
            <a:endCxn id="5" idx="0"/>
          </p:cNvCxnSpPr>
          <p:nvPr/>
        </p:nvCxnSpPr>
        <p:spPr>
          <a:xfrm>
            <a:off x="2443943" y="1801285"/>
            <a:ext cx="0" cy="330131"/>
          </a:xfrm>
          <a:prstGeom prst="line">
            <a:avLst/>
          </a:prstGeom>
          <a:ln>
            <a:solidFill>
              <a:schemeClr val="accent3">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1" name="直線コネクタ 20"/>
          <p:cNvCxnSpPr>
            <a:stCxn id="14" idx="2"/>
            <a:endCxn id="4" idx="0"/>
          </p:cNvCxnSpPr>
          <p:nvPr/>
        </p:nvCxnSpPr>
        <p:spPr>
          <a:xfrm flipH="1">
            <a:off x="2524944" y="1804263"/>
            <a:ext cx="1112303" cy="233549"/>
          </a:xfrm>
          <a:prstGeom prst="line">
            <a:avLst/>
          </a:prstGeom>
          <a:ln>
            <a:solidFill>
              <a:schemeClr val="accent3">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4" name="円柱 23"/>
          <p:cNvSpPr/>
          <p:nvPr/>
        </p:nvSpPr>
        <p:spPr>
          <a:xfrm>
            <a:off x="737590" y="4875002"/>
            <a:ext cx="3412706" cy="576064"/>
          </a:xfrm>
          <a:prstGeom prst="can">
            <a:avLst/>
          </a:prstGeom>
          <a:solidFill>
            <a:srgbClr val="92D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共有データ</a:t>
            </a:r>
          </a:p>
        </p:txBody>
      </p:sp>
      <p:sp>
        <p:nvSpPr>
          <p:cNvPr id="27" name="上下矢印 26"/>
          <p:cNvSpPr/>
          <p:nvPr/>
        </p:nvSpPr>
        <p:spPr>
          <a:xfrm>
            <a:off x="2312332" y="4688072"/>
            <a:ext cx="263222" cy="306848"/>
          </a:xfrm>
          <a:prstGeom prst="upDownArrow">
            <a:avLst>
              <a:gd name="adj1" fmla="val 54601"/>
              <a:gd name="adj2" fmla="val 50000"/>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正方形/長方形 31"/>
          <p:cNvSpPr/>
          <p:nvPr/>
        </p:nvSpPr>
        <p:spPr>
          <a:xfrm>
            <a:off x="5014392" y="2962641"/>
            <a:ext cx="1440160" cy="329927"/>
          </a:xfrm>
          <a:prstGeom prst="rect">
            <a:avLst/>
          </a:prstGeom>
          <a:solidFill>
            <a:srgbClr val="FF8000"/>
          </a:solidFill>
          <a:ln>
            <a:no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顧客管理</a:t>
            </a:r>
          </a:p>
        </p:txBody>
      </p:sp>
      <p:sp>
        <p:nvSpPr>
          <p:cNvPr id="33" name="正方形/長方形 32"/>
          <p:cNvSpPr/>
          <p:nvPr/>
        </p:nvSpPr>
        <p:spPr>
          <a:xfrm>
            <a:off x="4995953" y="3662864"/>
            <a:ext cx="1440160" cy="329927"/>
          </a:xfrm>
          <a:prstGeom prst="rect">
            <a:avLst/>
          </a:prstGeom>
          <a:solidFill>
            <a:srgbClr val="FF8000"/>
          </a:solidFill>
          <a:ln>
            <a:no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注文管理</a:t>
            </a:r>
          </a:p>
        </p:txBody>
      </p:sp>
      <p:sp>
        <p:nvSpPr>
          <p:cNvPr id="34" name="正方形/長方形 33"/>
          <p:cNvSpPr/>
          <p:nvPr/>
        </p:nvSpPr>
        <p:spPr>
          <a:xfrm>
            <a:off x="6959146" y="3662269"/>
            <a:ext cx="1440160" cy="329927"/>
          </a:xfrm>
          <a:prstGeom prst="rect">
            <a:avLst/>
          </a:prstGeom>
          <a:solidFill>
            <a:srgbClr val="FF8000"/>
          </a:solidFill>
          <a:ln>
            <a:no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在庫管理</a:t>
            </a:r>
          </a:p>
        </p:txBody>
      </p:sp>
      <p:sp>
        <p:nvSpPr>
          <p:cNvPr id="35" name="正方形/長方形 34"/>
          <p:cNvSpPr/>
          <p:nvPr/>
        </p:nvSpPr>
        <p:spPr>
          <a:xfrm>
            <a:off x="5990321" y="4591485"/>
            <a:ext cx="1440160" cy="329927"/>
          </a:xfrm>
          <a:prstGeom prst="rect">
            <a:avLst/>
          </a:prstGeom>
          <a:solidFill>
            <a:srgbClr val="FF8000"/>
          </a:solidFill>
          <a:ln>
            <a:no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出荷管理</a:t>
            </a:r>
          </a:p>
        </p:txBody>
      </p:sp>
      <p:sp>
        <p:nvSpPr>
          <p:cNvPr id="37" name="正方形/長方形 36"/>
          <p:cNvSpPr/>
          <p:nvPr/>
        </p:nvSpPr>
        <p:spPr>
          <a:xfrm>
            <a:off x="5004048" y="1378471"/>
            <a:ext cx="1026098" cy="4257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bg1"/>
                </a:solidFill>
                <a:latin typeface="Meiryo" charset="-128"/>
                <a:ea typeface="Meiryo" charset="-128"/>
                <a:cs typeface="Meiryo" charset="-128"/>
              </a:rPr>
              <a:t>Web</a:t>
            </a:r>
          </a:p>
          <a:p>
            <a:pPr algn="ctr"/>
            <a:r>
              <a:rPr kumimoji="1" lang="ja-JP" altLang="en-US" sz="1050" dirty="0">
                <a:solidFill>
                  <a:schemeClr val="bg1"/>
                </a:solidFill>
                <a:latin typeface="Meiryo" charset="-128"/>
                <a:ea typeface="Meiryo" charset="-128"/>
                <a:cs typeface="Meiryo" charset="-128"/>
              </a:rPr>
              <a:t>ブラウザー</a:t>
            </a:r>
          </a:p>
        </p:txBody>
      </p:sp>
      <p:sp>
        <p:nvSpPr>
          <p:cNvPr id="38" name="正方形/長方形 37"/>
          <p:cNvSpPr/>
          <p:nvPr/>
        </p:nvSpPr>
        <p:spPr>
          <a:xfrm>
            <a:off x="7390656" y="1378471"/>
            <a:ext cx="1026098" cy="4257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bg1"/>
                </a:solidFill>
                <a:latin typeface="Meiryo" charset="-128"/>
                <a:ea typeface="Meiryo" charset="-128"/>
                <a:cs typeface="Meiryo" charset="-128"/>
              </a:rPr>
              <a:t>Web</a:t>
            </a:r>
          </a:p>
          <a:p>
            <a:pPr algn="ctr"/>
            <a:r>
              <a:rPr kumimoji="1" lang="ja-JP" altLang="en-US" sz="1050" dirty="0">
                <a:solidFill>
                  <a:schemeClr val="bg1"/>
                </a:solidFill>
                <a:latin typeface="Meiryo" charset="-128"/>
                <a:ea typeface="Meiryo" charset="-128"/>
                <a:cs typeface="Meiryo" charset="-128"/>
              </a:rPr>
              <a:t>ブラウザー</a:t>
            </a:r>
          </a:p>
        </p:txBody>
      </p:sp>
      <p:sp>
        <p:nvSpPr>
          <p:cNvPr id="39" name="正方形/長方形 38"/>
          <p:cNvSpPr/>
          <p:nvPr/>
        </p:nvSpPr>
        <p:spPr>
          <a:xfrm>
            <a:off x="6197352" y="1375493"/>
            <a:ext cx="1026098" cy="4257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bg1"/>
                </a:solidFill>
                <a:latin typeface="Meiryo" charset="-128"/>
                <a:ea typeface="Meiryo" charset="-128"/>
                <a:cs typeface="Meiryo" charset="-128"/>
              </a:rPr>
              <a:t>Web</a:t>
            </a:r>
          </a:p>
          <a:p>
            <a:pPr algn="ctr"/>
            <a:r>
              <a:rPr kumimoji="1" lang="ja-JP" altLang="en-US" sz="1050" dirty="0">
                <a:solidFill>
                  <a:schemeClr val="bg1"/>
                </a:solidFill>
                <a:latin typeface="Meiryo" charset="-128"/>
                <a:ea typeface="Meiryo" charset="-128"/>
                <a:cs typeface="Meiryo" charset="-128"/>
              </a:rPr>
              <a:t>ブラウザー</a:t>
            </a:r>
          </a:p>
        </p:txBody>
      </p:sp>
      <p:cxnSp>
        <p:nvCxnSpPr>
          <p:cNvPr id="40" name="直線コネクタ 39"/>
          <p:cNvCxnSpPr>
            <a:stCxn id="37" idx="2"/>
            <a:endCxn id="46" idx="0"/>
          </p:cNvCxnSpPr>
          <p:nvPr/>
        </p:nvCxnSpPr>
        <p:spPr>
          <a:xfrm>
            <a:off x="5517097" y="1804263"/>
            <a:ext cx="639079" cy="420706"/>
          </a:xfrm>
          <a:prstGeom prst="line">
            <a:avLst/>
          </a:prstGeom>
          <a:ln>
            <a:solidFill>
              <a:schemeClr val="accent3">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41" name="直線コネクタ 40"/>
          <p:cNvCxnSpPr>
            <a:stCxn id="39" idx="2"/>
            <a:endCxn id="45" idx="0"/>
          </p:cNvCxnSpPr>
          <p:nvPr/>
        </p:nvCxnSpPr>
        <p:spPr>
          <a:xfrm>
            <a:off x="6710401" y="1801285"/>
            <a:ext cx="0" cy="334906"/>
          </a:xfrm>
          <a:prstGeom prst="line">
            <a:avLst/>
          </a:prstGeom>
          <a:ln>
            <a:solidFill>
              <a:schemeClr val="accent3">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a:stCxn id="38" idx="2"/>
            <a:endCxn id="31" idx="0"/>
          </p:cNvCxnSpPr>
          <p:nvPr/>
        </p:nvCxnSpPr>
        <p:spPr>
          <a:xfrm flipH="1">
            <a:off x="7264626" y="1804263"/>
            <a:ext cx="639079" cy="233549"/>
          </a:xfrm>
          <a:prstGeom prst="line">
            <a:avLst/>
          </a:prstGeom>
          <a:ln>
            <a:solidFill>
              <a:schemeClr val="accent3">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43" name="円柱 42"/>
          <p:cNvSpPr/>
          <p:nvPr/>
        </p:nvSpPr>
        <p:spPr>
          <a:xfrm>
            <a:off x="6197352" y="5117023"/>
            <a:ext cx="1008112" cy="329927"/>
          </a:xfrm>
          <a:prstGeom prst="can">
            <a:avLst/>
          </a:prstGeom>
          <a:solidFill>
            <a:srgbClr val="92D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Meiryo" charset="-128"/>
                <a:ea typeface="Meiryo" charset="-128"/>
                <a:cs typeface="Meiryo" charset="-128"/>
              </a:rPr>
              <a:t>個別データ</a:t>
            </a:r>
          </a:p>
        </p:txBody>
      </p:sp>
      <p:sp>
        <p:nvSpPr>
          <p:cNvPr id="46" name="正方形/長方形 45"/>
          <p:cNvSpPr/>
          <p:nvPr/>
        </p:nvSpPr>
        <p:spPr>
          <a:xfrm>
            <a:off x="5004048" y="2224969"/>
            <a:ext cx="2304256" cy="329927"/>
          </a:xfrm>
          <a:prstGeom prst="rect">
            <a:avLst/>
          </a:prstGeom>
          <a:solidFill>
            <a:srgbClr val="FF8000"/>
          </a:solidFill>
          <a:ln>
            <a:no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ユーザーインターフェイス</a:t>
            </a:r>
          </a:p>
        </p:txBody>
      </p:sp>
      <p:sp>
        <p:nvSpPr>
          <p:cNvPr id="63" name="円柱 62"/>
          <p:cNvSpPr/>
          <p:nvPr/>
        </p:nvSpPr>
        <p:spPr>
          <a:xfrm>
            <a:off x="6710401" y="2969224"/>
            <a:ext cx="1008113" cy="329927"/>
          </a:xfrm>
          <a:prstGeom prst="can">
            <a:avLst/>
          </a:prstGeom>
          <a:solidFill>
            <a:srgbClr val="92D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Meiryo" charset="-128"/>
                <a:ea typeface="Meiryo" charset="-128"/>
                <a:cs typeface="Meiryo" charset="-128"/>
              </a:rPr>
              <a:t>個別データ</a:t>
            </a:r>
          </a:p>
        </p:txBody>
      </p:sp>
      <p:sp>
        <p:nvSpPr>
          <p:cNvPr id="64" name="円柱 63"/>
          <p:cNvSpPr/>
          <p:nvPr/>
        </p:nvSpPr>
        <p:spPr>
          <a:xfrm>
            <a:off x="7408641" y="4172503"/>
            <a:ext cx="1008113" cy="329927"/>
          </a:xfrm>
          <a:prstGeom prst="can">
            <a:avLst/>
          </a:prstGeom>
          <a:solidFill>
            <a:srgbClr val="92D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Meiryo" charset="-128"/>
                <a:ea typeface="Meiryo" charset="-128"/>
                <a:cs typeface="Meiryo" charset="-128"/>
              </a:rPr>
              <a:t>個別データ</a:t>
            </a:r>
          </a:p>
        </p:txBody>
      </p:sp>
      <p:sp>
        <p:nvSpPr>
          <p:cNvPr id="65" name="円柱 64"/>
          <p:cNvSpPr/>
          <p:nvPr/>
        </p:nvSpPr>
        <p:spPr>
          <a:xfrm>
            <a:off x="5005816" y="4185035"/>
            <a:ext cx="1008113" cy="329927"/>
          </a:xfrm>
          <a:prstGeom prst="can">
            <a:avLst/>
          </a:prstGeom>
          <a:solidFill>
            <a:srgbClr val="92D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Meiryo" charset="-128"/>
                <a:ea typeface="Meiryo" charset="-128"/>
                <a:cs typeface="Meiryo" charset="-128"/>
              </a:rPr>
              <a:t>個別データ</a:t>
            </a:r>
          </a:p>
        </p:txBody>
      </p:sp>
      <p:cxnSp>
        <p:nvCxnSpPr>
          <p:cNvPr id="67" name="直線矢印コネクタ 66"/>
          <p:cNvCxnSpPr>
            <a:stCxn id="46" idx="2"/>
            <a:endCxn id="32" idx="0"/>
          </p:cNvCxnSpPr>
          <p:nvPr/>
        </p:nvCxnSpPr>
        <p:spPr>
          <a:xfrm flipH="1">
            <a:off x="5734472" y="2554896"/>
            <a:ext cx="421704" cy="407745"/>
          </a:xfrm>
          <a:prstGeom prst="straightConnector1">
            <a:avLst/>
          </a:prstGeom>
          <a:ln>
            <a:solidFill>
              <a:srgbClr val="953735"/>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線矢印コネクタ 67"/>
          <p:cNvCxnSpPr>
            <a:stCxn id="32" idx="2"/>
            <a:endCxn id="33" idx="0"/>
          </p:cNvCxnSpPr>
          <p:nvPr/>
        </p:nvCxnSpPr>
        <p:spPr>
          <a:xfrm flipH="1">
            <a:off x="5716033" y="3292568"/>
            <a:ext cx="18439" cy="370296"/>
          </a:xfrm>
          <a:prstGeom prst="straightConnector1">
            <a:avLst/>
          </a:prstGeom>
          <a:ln>
            <a:solidFill>
              <a:srgbClr val="953735"/>
            </a:solidFill>
            <a:tailEnd type="triangle"/>
          </a:ln>
        </p:spPr>
        <p:style>
          <a:lnRef idx="2">
            <a:schemeClr val="accent1"/>
          </a:lnRef>
          <a:fillRef idx="0">
            <a:schemeClr val="accent1"/>
          </a:fillRef>
          <a:effectRef idx="1">
            <a:schemeClr val="accent1"/>
          </a:effectRef>
          <a:fontRef idx="minor">
            <a:schemeClr val="tx1"/>
          </a:fontRef>
        </p:style>
      </p:cxnSp>
      <p:cxnSp>
        <p:nvCxnSpPr>
          <p:cNvPr id="71" name="直線矢印コネクタ 70"/>
          <p:cNvCxnSpPr>
            <a:stCxn id="32" idx="2"/>
            <a:endCxn id="34" idx="0"/>
          </p:cNvCxnSpPr>
          <p:nvPr/>
        </p:nvCxnSpPr>
        <p:spPr>
          <a:xfrm>
            <a:off x="5734472" y="3292568"/>
            <a:ext cx="1944754" cy="369701"/>
          </a:xfrm>
          <a:prstGeom prst="straightConnector1">
            <a:avLst/>
          </a:prstGeom>
          <a:ln>
            <a:solidFill>
              <a:srgbClr val="953735"/>
            </a:solidFill>
            <a:tailEnd type="triangle"/>
          </a:ln>
        </p:spPr>
        <p:style>
          <a:lnRef idx="2">
            <a:schemeClr val="accent1"/>
          </a:lnRef>
          <a:fillRef idx="0">
            <a:schemeClr val="accent1"/>
          </a:fillRef>
          <a:effectRef idx="1">
            <a:schemeClr val="accent1"/>
          </a:effectRef>
          <a:fontRef idx="minor">
            <a:schemeClr val="tx1"/>
          </a:fontRef>
        </p:style>
      </p:cxnSp>
      <p:cxnSp>
        <p:nvCxnSpPr>
          <p:cNvPr id="75" name="直線矢印コネクタ 74"/>
          <p:cNvCxnSpPr>
            <a:stCxn id="33" idx="2"/>
            <a:endCxn id="35" idx="0"/>
          </p:cNvCxnSpPr>
          <p:nvPr/>
        </p:nvCxnSpPr>
        <p:spPr>
          <a:xfrm>
            <a:off x="5716033" y="3992791"/>
            <a:ext cx="994368" cy="598694"/>
          </a:xfrm>
          <a:prstGeom prst="straightConnector1">
            <a:avLst/>
          </a:prstGeom>
          <a:ln>
            <a:solidFill>
              <a:srgbClr val="953735"/>
            </a:solidFill>
            <a:tailEnd type="triangle"/>
          </a:ln>
        </p:spPr>
        <p:style>
          <a:lnRef idx="2">
            <a:schemeClr val="accent1"/>
          </a:lnRef>
          <a:fillRef idx="0">
            <a:schemeClr val="accent1"/>
          </a:fillRef>
          <a:effectRef idx="1">
            <a:schemeClr val="accent1"/>
          </a:effectRef>
          <a:fontRef idx="minor">
            <a:schemeClr val="tx1"/>
          </a:fontRef>
        </p:style>
      </p:cxnSp>
      <p:cxnSp>
        <p:nvCxnSpPr>
          <p:cNvPr id="78" name="直線矢印コネクタ 77"/>
          <p:cNvCxnSpPr>
            <a:stCxn id="34" idx="2"/>
            <a:endCxn id="35" idx="0"/>
          </p:cNvCxnSpPr>
          <p:nvPr/>
        </p:nvCxnSpPr>
        <p:spPr>
          <a:xfrm flipH="1">
            <a:off x="6710401" y="3992196"/>
            <a:ext cx="968825" cy="599289"/>
          </a:xfrm>
          <a:prstGeom prst="straightConnector1">
            <a:avLst/>
          </a:prstGeom>
          <a:ln>
            <a:solidFill>
              <a:srgbClr val="953735"/>
            </a:solidFill>
            <a:tailEnd type="triangle"/>
          </a:ln>
        </p:spPr>
        <p:style>
          <a:lnRef idx="2">
            <a:schemeClr val="accent1"/>
          </a:lnRef>
          <a:fillRef idx="0">
            <a:schemeClr val="accent1"/>
          </a:fillRef>
          <a:effectRef idx="1">
            <a:schemeClr val="accent1"/>
          </a:effectRef>
          <a:fontRef idx="minor">
            <a:schemeClr val="tx1"/>
          </a:fontRef>
        </p:style>
      </p:cxnSp>
      <p:sp>
        <p:nvSpPr>
          <p:cNvPr id="116" name="上下矢印 115"/>
          <p:cNvSpPr/>
          <p:nvPr/>
        </p:nvSpPr>
        <p:spPr>
          <a:xfrm>
            <a:off x="5420824" y="3992196"/>
            <a:ext cx="178096" cy="261432"/>
          </a:xfrm>
          <a:prstGeom prst="upDownArrow">
            <a:avLst>
              <a:gd name="adj1" fmla="val 54601"/>
              <a:gd name="adj2" fmla="val 50000"/>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7" name="上下矢印 116"/>
          <p:cNvSpPr/>
          <p:nvPr/>
        </p:nvSpPr>
        <p:spPr>
          <a:xfrm>
            <a:off x="6621353" y="4921412"/>
            <a:ext cx="178096" cy="261432"/>
          </a:xfrm>
          <a:prstGeom prst="upDownArrow">
            <a:avLst>
              <a:gd name="adj1" fmla="val 54601"/>
              <a:gd name="adj2" fmla="val 50000"/>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0" name="上下矢印 119"/>
          <p:cNvSpPr/>
          <p:nvPr/>
        </p:nvSpPr>
        <p:spPr>
          <a:xfrm>
            <a:off x="7820950" y="3993325"/>
            <a:ext cx="178096" cy="261432"/>
          </a:xfrm>
          <a:prstGeom prst="upDownArrow">
            <a:avLst>
              <a:gd name="adj1" fmla="val 54601"/>
              <a:gd name="adj2" fmla="val 50000"/>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1" name="上下矢印 120"/>
          <p:cNvSpPr/>
          <p:nvPr/>
        </p:nvSpPr>
        <p:spPr>
          <a:xfrm rot="16200000">
            <a:off x="6496220" y="2990721"/>
            <a:ext cx="178096" cy="261432"/>
          </a:xfrm>
          <a:prstGeom prst="upDownArrow">
            <a:avLst>
              <a:gd name="adj1" fmla="val 54601"/>
              <a:gd name="adj2" fmla="val 50000"/>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2" name="テキスト ボックス 121"/>
          <p:cNvSpPr txBox="1"/>
          <p:nvPr/>
        </p:nvSpPr>
        <p:spPr>
          <a:xfrm>
            <a:off x="1005087" y="904475"/>
            <a:ext cx="2877711" cy="307777"/>
          </a:xfrm>
          <a:prstGeom prst="rect">
            <a:avLst/>
          </a:prstGeom>
          <a:noFill/>
        </p:spPr>
        <p:txBody>
          <a:bodyPr wrap="none" rtlCol="0">
            <a:spAutoFit/>
          </a:bodyPr>
          <a:lstStyle/>
          <a:p>
            <a:pPr algn="ctr"/>
            <a:r>
              <a:rPr lang="ja-JP" altLang="en-US" sz="1400" b="1" dirty="0">
                <a:solidFill>
                  <a:schemeClr val="bg2">
                    <a:lumMod val="50000"/>
                  </a:schemeClr>
                </a:solidFill>
                <a:latin typeface="Meiryo" charset="-128"/>
                <a:ea typeface="Meiryo" charset="-128"/>
                <a:cs typeface="Meiryo" charset="-128"/>
              </a:rPr>
              <a:t>モノシリック</a:t>
            </a:r>
            <a:r>
              <a:rPr lang="ja-JP" altLang="en-US" sz="1400" dirty="0">
                <a:solidFill>
                  <a:schemeClr val="bg2">
                    <a:lumMod val="50000"/>
                  </a:schemeClr>
                </a:solidFill>
                <a:latin typeface="Meiryo" charset="-128"/>
                <a:ea typeface="Meiryo" charset="-128"/>
                <a:cs typeface="Meiryo" charset="-128"/>
              </a:rPr>
              <a:t>なアプリケーション</a:t>
            </a:r>
            <a:endParaRPr kumimoji="1" lang="ja-JP" altLang="en-US" sz="1400" dirty="0">
              <a:solidFill>
                <a:schemeClr val="bg2">
                  <a:lumMod val="50000"/>
                </a:schemeClr>
              </a:solidFill>
              <a:latin typeface="Meiryo" charset="-128"/>
              <a:ea typeface="Meiryo" charset="-128"/>
              <a:cs typeface="Meiryo" charset="-128"/>
            </a:endParaRPr>
          </a:p>
        </p:txBody>
      </p:sp>
      <p:sp>
        <p:nvSpPr>
          <p:cNvPr id="123" name="テキスト ボックス 122"/>
          <p:cNvSpPr txBox="1"/>
          <p:nvPr/>
        </p:nvSpPr>
        <p:spPr>
          <a:xfrm>
            <a:off x="4813711" y="904453"/>
            <a:ext cx="3775393" cy="307777"/>
          </a:xfrm>
          <a:prstGeom prst="rect">
            <a:avLst/>
          </a:prstGeom>
          <a:noFill/>
        </p:spPr>
        <p:txBody>
          <a:bodyPr wrap="none" rtlCol="0">
            <a:spAutoFit/>
          </a:bodyPr>
          <a:lstStyle/>
          <a:p>
            <a:pPr algn="ctr"/>
            <a:r>
              <a:rPr lang="ja-JP" altLang="en-US" sz="1400" b="1" dirty="0">
                <a:solidFill>
                  <a:schemeClr val="accent6">
                    <a:lumMod val="75000"/>
                  </a:schemeClr>
                </a:solidFill>
                <a:latin typeface="Meiryo" charset="-128"/>
                <a:ea typeface="Meiryo" charset="-128"/>
                <a:cs typeface="Meiryo" charset="-128"/>
              </a:rPr>
              <a:t>マイクロサービス</a:t>
            </a:r>
            <a:r>
              <a:rPr lang="ja-JP" altLang="en-US" sz="1400" dirty="0">
                <a:solidFill>
                  <a:schemeClr val="accent6">
                    <a:lumMod val="75000"/>
                  </a:schemeClr>
                </a:solidFill>
                <a:latin typeface="Meiryo" charset="-128"/>
                <a:ea typeface="Meiryo" charset="-128"/>
                <a:cs typeface="Meiryo" charset="-128"/>
              </a:rPr>
              <a:t>化されたアプリケーション</a:t>
            </a:r>
            <a:endParaRPr kumimoji="1" lang="ja-JP" altLang="en-US" sz="1400" dirty="0">
              <a:solidFill>
                <a:schemeClr val="accent6">
                  <a:lumMod val="75000"/>
                </a:schemeClr>
              </a:solidFill>
              <a:latin typeface="Meiryo" charset="-128"/>
              <a:ea typeface="Meiryo" charset="-128"/>
              <a:cs typeface="Meiryo" charset="-128"/>
            </a:endParaRPr>
          </a:p>
        </p:txBody>
      </p:sp>
      <p:sp>
        <p:nvSpPr>
          <p:cNvPr id="126" name="正方形/長方形 125"/>
          <p:cNvSpPr/>
          <p:nvPr/>
        </p:nvSpPr>
        <p:spPr>
          <a:xfrm>
            <a:off x="7696674" y="5154064"/>
            <a:ext cx="720080" cy="298433"/>
          </a:xfrm>
          <a:prstGeom prst="rect">
            <a:avLst/>
          </a:prstGeom>
          <a:solidFill>
            <a:srgbClr val="FF8000"/>
          </a:solidFill>
          <a:ln>
            <a:no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a:solidFill>
                  <a:srgbClr val="FFFFFF"/>
                </a:solidFill>
                <a:latin typeface="Meiryo" charset="-128"/>
                <a:ea typeface="Meiryo" charset="-128"/>
                <a:cs typeface="Meiryo" charset="-128"/>
              </a:rPr>
              <a:t>マイクロサービス</a:t>
            </a:r>
            <a:endParaRPr kumimoji="1" lang="ja-JP" altLang="en-US" sz="800" dirty="0">
              <a:solidFill>
                <a:srgbClr val="FFFFFF"/>
              </a:solidFill>
              <a:latin typeface="Meiryo" charset="-128"/>
              <a:ea typeface="Meiryo" charset="-128"/>
              <a:cs typeface="Meiryo" charset="-128"/>
            </a:endParaRPr>
          </a:p>
        </p:txBody>
      </p:sp>
      <p:sp>
        <p:nvSpPr>
          <p:cNvPr id="127" name="テキスト ボックス 126"/>
          <p:cNvSpPr txBox="1"/>
          <p:nvPr/>
        </p:nvSpPr>
        <p:spPr>
          <a:xfrm>
            <a:off x="1025622" y="1092334"/>
            <a:ext cx="1210588" cy="215444"/>
          </a:xfrm>
          <a:prstGeom prst="rect">
            <a:avLst/>
          </a:prstGeom>
          <a:noFill/>
        </p:spPr>
        <p:txBody>
          <a:bodyPr wrap="none" rtlCol="0">
            <a:spAutoFit/>
          </a:bodyPr>
          <a:lstStyle/>
          <a:p>
            <a:r>
              <a:rPr kumimoji="1" lang="ja-JP" altLang="en-US" sz="800">
                <a:solidFill>
                  <a:schemeClr val="bg2">
                    <a:lumMod val="50000"/>
                  </a:schemeClr>
                </a:solidFill>
                <a:latin typeface="Meiryo" charset="-128"/>
                <a:ea typeface="Meiryo" charset="-128"/>
                <a:cs typeface="Meiryo" charset="-128"/>
              </a:rPr>
              <a:t>巨大</a:t>
            </a:r>
            <a:r>
              <a:rPr kumimoji="1" lang="ja-JP" altLang="en-US" sz="800" dirty="0">
                <a:solidFill>
                  <a:schemeClr val="bg2">
                    <a:lumMod val="50000"/>
                  </a:schemeClr>
                </a:solidFill>
                <a:latin typeface="Meiryo" charset="-128"/>
                <a:ea typeface="Meiryo" charset="-128"/>
                <a:cs typeface="Meiryo" charset="-128"/>
              </a:rPr>
              <a:t>な１枚岩のような</a:t>
            </a:r>
          </a:p>
        </p:txBody>
      </p:sp>
      <p:sp>
        <p:nvSpPr>
          <p:cNvPr id="128" name="テキスト ボックス 127"/>
          <p:cNvSpPr txBox="1"/>
          <p:nvPr/>
        </p:nvSpPr>
        <p:spPr>
          <a:xfrm>
            <a:off x="631338" y="5655279"/>
            <a:ext cx="3888432" cy="577081"/>
          </a:xfrm>
          <a:prstGeom prst="rect">
            <a:avLst/>
          </a:prstGeom>
          <a:noFill/>
        </p:spPr>
        <p:txBody>
          <a:bodyPr wrap="square" rtlCol="0">
            <a:spAutoFit/>
          </a:bodyPr>
          <a:lstStyle/>
          <a:p>
            <a:pPr marL="171450" indent="-171450">
              <a:buFont typeface="Wingdings" charset="2"/>
              <a:buChar char="l"/>
            </a:pPr>
            <a:r>
              <a:rPr kumimoji="1" lang="ja-JP" altLang="en-US" sz="1050" dirty="0">
                <a:solidFill>
                  <a:srgbClr val="0070C0"/>
                </a:solidFill>
                <a:latin typeface="Meiryo" charset="-128"/>
                <a:ea typeface="Meiryo" charset="-128"/>
                <a:cs typeface="Meiryo" charset="-128"/>
              </a:rPr>
              <a:t>一連の注文処理は問題なく処理</a:t>
            </a:r>
            <a:endParaRPr kumimoji="1" lang="en-US" altLang="ja-JP" sz="1050" dirty="0">
              <a:solidFill>
                <a:srgbClr val="0070C0"/>
              </a:solidFill>
              <a:latin typeface="Meiryo" charset="-128"/>
              <a:ea typeface="Meiryo" charset="-128"/>
              <a:cs typeface="Meiryo" charset="-128"/>
            </a:endParaRPr>
          </a:p>
          <a:p>
            <a:pPr marL="171450" indent="-171450">
              <a:buFont typeface="Wingdings" charset="2"/>
              <a:buChar char="l"/>
            </a:pPr>
            <a:r>
              <a:rPr lang="ja-JP" altLang="en-US" sz="1050" dirty="0">
                <a:solidFill>
                  <a:srgbClr val="0070C0"/>
                </a:solidFill>
                <a:latin typeface="Meiryo" charset="-128"/>
                <a:ea typeface="Meiryo" charset="-128"/>
                <a:cs typeface="Meiryo" charset="-128"/>
              </a:rPr>
              <a:t>注文が増えれば、インスタンスを増やすことで対応</a:t>
            </a:r>
            <a:endParaRPr lang="en-US" altLang="ja-JP" sz="1050" dirty="0">
              <a:solidFill>
                <a:srgbClr val="0070C0"/>
              </a:solidFill>
              <a:latin typeface="Meiryo" charset="-128"/>
              <a:ea typeface="Meiryo" charset="-128"/>
              <a:cs typeface="Meiryo" charset="-128"/>
            </a:endParaRPr>
          </a:p>
          <a:p>
            <a:pPr marL="171450" indent="-171450">
              <a:buFont typeface="Wingdings" charset="2"/>
              <a:buChar char="ü"/>
            </a:pPr>
            <a:r>
              <a:rPr kumimoji="1" lang="ja-JP" altLang="en-US" sz="1050" dirty="0">
                <a:solidFill>
                  <a:srgbClr val="FF0000"/>
                </a:solidFill>
                <a:latin typeface="Meiryo" charset="-128"/>
                <a:ea typeface="Meiryo" charset="-128"/>
                <a:cs typeface="Meiryo" charset="-128"/>
              </a:rPr>
              <a:t>機能変更が生じればアプリケーション全体を再構築</a:t>
            </a:r>
          </a:p>
        </p:txBody>
      </p:sp>
      <p:sp>
        <p:nvSpPr>
          <p:cNvPr id="129" name="テキスト ボックス 128"/>
          <p:cNvSpPr txBox="1"/>
          <p:nvPr/>
        </p:nvSpPr>
        <p:spPr>
          <a:xfrm>
            <a:off x="1788576" y="2301154"/>
            <a:ext cx="2188421" cy="246221"/>
          </a:xfrm>
          <a:prstGeom prst="rect">
            <a:avLst/>
          </a:prstGeom>
          <a:noFill/>
        </p:spPr>
        <p:txBody>
          <a:bodyPr wrap="none" rtlCol="0">
            <a:spAutoFit/>
          </a:bodyPr>
          <a:lstStyle/>
          <a:p>
            <a:pPr algn="ctr"/>
            <a:r>
              <a:rPr kumimoji="1" lang="ja-JP" altLang="en-US" sz="1000" dirty="0">
                <a:solidFill>
                  <a:srgbClr val="953735"/>
                </a:solidFill>
                <a:latin typeface="Meiryo" charset="-128"/>
                <a:ea typeface="Meiryo" charset="-128"/>
                <a:cs typeface="Meiryo" charset="-128"/>
              </a:rPr>
              <a:t>アプリケーション・インスタンス</a:t>
            </a:r>
            <a:r>
              <a:rPr kumimoji="1" lang="en-US" altLang="ja-JP" sz="1000" dirty="0">
                <a:solidFill>
                  <a:srgbClr val="953735"/>
                </a:solidFill>
                <a:latin typeface="Meiryo" charset="-128"/>
                <a:ea typeface="Meiryo" charset="-128"/>
                <a:cs typeface="Meiryo" charset="-128"/>
              </a:rPr>
              <a:t>*</a:t>
            </a:r>
            <a:endParaRPr kumimoji="1" lang="ja-JP" altLang="en-US" sz="1000" dirty="0">
              <a:solidFill>
                <a:srgbClr val="953735"/>
              </a:solidFill>
              <a:latin typeface="Meiryo" charset="-128"/>
              <a:ea typeface="Meiryo" charset="-128"/>
              <a:cs typeface="Meiryo" charset="-128"/>
            </a:endParaRPr>
          </a:p>
        </p:txBody>
      </p:sp>
      <p:sp>
        <p:nvSpPr>
          <p:cNvPr id="130" name="テキスト ボックス 129"/>
          <p:cNvSpPr txBox="1"/>
          <p:nvPr/>
        </p:nvSpPr>
        <p:spPr>
          <a:xfrm>
            <a:off x="4830857" y="5660231"/>
            <a:ext cx="3888432" cy="577081"/>
          </a:xfrm>
          <a:prstGeom prst="rect">
            <a:avLst/>
          </a:prstGeom>
          <a:noFill/>
        </p:spPr>
        <p:txBody>
          <a:bodyPr wrap="square" rtlCol="0">
            <a:spAutoFit/>
          </a:bodyPr>
          <a:lstStyle/>
          <a:p>
            <a:pPr marL="171450" indent="-171450">
              <a:buFont typeface="Wingdings" charset="2"/>
              <a:buChar char="l"/>
            </a:pPr>
            <a:r>
              <a:rPr kumimoji="1" lang="ja-JP" altLang="en-US" sz="1050" dirty="0">
                <a:solidFill>
                  <a:srgbClr val="0070C0"/>
                </a:solidFill>
                <a:latin typeface="Meiryo" charset="-128"/>
                <a:ea typeface="Meiryo" charset="-128"/>
                <a:cs typeface="Meiryo" charset="-128"/>
              </a:rPr>
              <a:t>各マイクロサービスはインスタンスもデータも独立処理</a:t>
            </a:r>
            <a:endParaRPr kumimoji="1" lang="en-US" altLang="ja-JP" sz="1050" dirty="0">
              <a:solidFill>
                <a:srgbClr val="0070C0"/>
              </a:solidFill>
              <a:latin typeface="Meiryo" charset="-128"/>
              <a:ea typeface="Meiryo" charset="-128"/>
              <a:cs typeface="Meiryo" charset="-128"/>
            </a:endParaRPr>
          </a:p>
          <a:p>
            <a:pPr marL="171450" indent="-171450">
              <a:buFont typeface="Wingdings" charset="2"/>
              <a:buChar char="l"/>
            </a:pPr>
            <a:r>
              <a:rPr lang="ja-JP" altLang="en-US" sz="1050" dirty="0">
                <a:solidFill>
                  <a:srgbClr val="0070C0"/>
                </a:solidFill>
                <a:latin typeface="Meiryo" charset="-128"/>
                <a:ea typeface="Meiryo" charset="-128"/>
                <a:cs typeface="Meiryo" charset="-128"/>
              </a:rPr>
              <a:t>各マイクロサービスは個別に変更や置き換えが可能</a:t>
            </a:r>
            <a:endParaRPr lang="en-US" altLang="ja-JP" sz="1050" dirty="0">
              <a:solidFill>
                <a:srgbClr val="0070C0"/>
              </a:solidFill>
              <a:latin typeface="Meiryo" charset="-128"/>
              <a:ea typeface="Meiryo" charset="-128"/>
              <a:cs typeface="Meiryo" charset="-128"/>
            </a:endParaRPr>
          </a:p>
          <a:p>
            <a:pPr marL="171450" indent="-171450">
              <a:buFont typeface="Wingdings" charset="2"/>
              <a:buChar char="l"/>
            </a:pPr>
            <a:r>
              <a:rPr lang="ja-JP" altLang="en-US" sz="1050" dirty="0">
                <a:solidFill>
                  <a:srgbClr val="0070C0"/>
                </a:solidFill>
                <a:latin typeface="Meiryo" charset="-128"/>
                <a:ea typeface="Meiryo" charset="-128"/>
                <a:cs typeface="Meiryo" charset="-128"/>
              </a:rPr>
              <a:t>マイクロサービスごとに異なるチームで対応可能</a:t>
            </a:r>
            <a:endParaRPr lang="en-US" altLang="ja-JP" sz="1050" dirty="0">
              <a:solidFill>
                <a:srgbClr val="0070C0"/>
              </a:solidFill>
              <a:latin typeface="Meiryo" charset="-128"/>
              <a:ea typeface="Meiryo" charset="-128"/>
              <a:cs typeface="Meiryo" charset="-128"/>
            </a:endParaRPr>
          </a:p>
        </p:txBody>
      </p:sp>
      <p:sp>
        <p:nvSpPr>
          <p:cNvPr id="131" name="テキスト ボックス 130"/>
          <p:cNvSpPr txBox="1"/>
          <p:nvPr/>
        </p:nvSpPr>
        <p:spPr>
          <a:xfrm>
            <a:off x="4569170" y="6368748"/>
            <a:ext cx="4596130" cy="215444"/>
          </a:xfrm>
          <a:prstGeom prst="rect">
            <a:avLst/>
          </a:prstGeom>
          <a:noFill/>
        </p:spPr>
        <p:txBody>
          <a:bodyPr wrap="none" rtlCol="0">
            <a:spAutoFit/>
          </a:bodyPr>
          <a:lstStyle/>
          <a:p>
            <a:r>
              <a:rPr kumimoji="1" lang="ja-JP" altLang="en-US" sz="800" dirty="0">
                <a:solidFill>
                  <a:schemeClr val="tx1">
                    <a:lumMod val="50000"/>
                    <a:lumOff val="50000"/>
                  </a:schemeClr>
                </a:solidFill>
                <a:latin typeface="Meiryo" charset="-128"/>
                <a:ea typeface="Meiryo" charset="-128"/>
                <a:cs typeface="Meiryo" charset="-128"/>
              </a:rPr>
              <a:t>インスタンス：メモリー上に展開して処理・実行できる状態となっているプログラムやデータ</a:t>
            </a:r>
          </a:p>
        </p:txBody>
      </p:sp>
    </p:spTree>
    <p:extLst>
      <p:ext uri="{BB962C8B-B14F-4D97-AF65-F5344CB8AC3E}">
        <p14:creationId xmlns:p14="http://schemas.microsoft.com/office/powerpoint/2010/main" val="20894930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右矢印 135"/>
          <p:cNvSpPr/>
          <p:nvPr/>
        </p:nvSpPr>
        <p:spPr>
          <a:xfrm>
            <a:off x="944807" y="2513723"/>
            <a:ext cx="3084112" cy="648072"/>
          </a:xfrm>
          <a:prstGeom prst="rightArrow">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35" name="右矢印 134"/>
          <p:cNvSpPr/>
          <p:nvPr/>
        </p:nvSpPr>
        <p:spPr>
          <a:xfrm>
            <a:off x="932284" y="2448088"/>
            <a:ext cx="3084112" cy="648072"/>
          </a:xfrm>
          <a:prstGeom prst="rightArrow">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2" name="タイトル 1"/>
          <p:cNvSpPr>
            <a:spLocks noGrp="1"/>
          </p:cNvSpPr>
          <p:nvPr>
            <p:ph type="title"/>
          </p:nvPr>
        </p:nvSpPr>
        <p:spPr/>
        <p:txBody>
          <a:bodyPr/>
          <a:lstStyle/>
          <a:p>
            <a:r>
              <a:rPr lang="ja-JP" altLang="en-US" dirty="0"/>
              <a:t>イベントドリブンとコレオグラフィ</a:t>
            </a:r>
            <a:endParaRPr kumimoji="1" lang="ja-JP" altLang="en-US" dirty="0"/>
          </a:p>
        </p:txBody>
      </p:sp>
      <p:sp>
        <p:nvSpPr>
          <p:cNvPr id="3" name="スライド番号プレースホルダー 2"/>
          <p:cNvSpPr>
            <a:spLocks noGrp="1"/>
          </p:cNvSpPr>
          <p:nvPr>
            <p:ph type="sldNum" sz="quarter" idx="12"/>
          </p:nvPr>
        </p:nvSpPr>
        <p:spPr>
          <a:xfrm>
            <a:off x="6932246" y="6955616"/>
            <a:ext cx="2133600" cy="217800"/>
          </a:xfrm>
        </p:spPr>
        <p:txBody>
          <a:bodyPr/>
          <a:lstStyle/>
          <a:p>
            <a:fld id="{8FF8CC5D-A65D-5946-99B5-645367A967AD}" type="slidenum">
              <a:rPr kumimoji="1" lang="ja-JP" altLang="en-US" smtClean="0"/>
              <a:t>115</a:t>
            </a:fld>
            <a:endParaRPr kumimoji="1" lang="ja-JP" altLang="en-US"/>
          </a:p>
        </p:txBody>
      </p:sp>
      <p:sp>
        <p:nvSpPr>
          <p:cNvPr id="122" name="テキスト ボックス 121"/>
          <p:cNvSpPr txBox="1"/>
          <p:nvPr/>
        </p:nvSpPr>
        <p:spPr>
          <a:xfrm>
            <a:off x="623225" y="904475"/>
            <a:ext cx="3641446" cy="307777"/>
          </a:xfrm>
          <a:prstGeom prst="rect">
            <a:avLst/>
          </a:prstGeom>
          <a:noFill/>
        </p:spPr>
        <p:txBody>
          <a:bodyPr wrap="none" rtlCol="0">
            <a:spAutoFit/>
          </a:bodyPr>
          <a:lstStyle/>
          <a:p>
            <a:pPr algn="ctr"/>
            <a:r>
              <a:rPr lang="ja-JP" altLang="en-US" sz="1400" b="1" dirty="0">
                <a:solidFill>
                  <a:schemeClr val="bg2">
                    <a:lumMod val="50000"/>
                  </a:schemeClr>
                </a:solidFill>
                <a:latin typeface="Meiryo" charset="-128"/>
                <a:ea typeface="Meiryo" charset="-128"/>
                <a:cs typeface="Meiryo" charset="-128"/>
              </a:rPr>
              <a:t>オーケストレーション（</a:t>
            </a:r>
            <a:r>
              <a:rPr lang="en-US" altLang="ja-JP" sz="1400" b="1" dirty="0">
                <a:solidFill>
                  <a:schemeClr val="bg2">
                    <a:lumMod val="50000"/>
                  </a:schemeClr>
                </a:solidFill>
                <a:latin typeface="Meiryo" charset="-128"/>
                <a:ea typeface="Meiryo" charset="-128"/>
                <a:cs typeface="Meiryo" charset="-128"/>
              </a:rPr>
              <a:t>Orchestration</a:t>
            </a:r>
            <a:r>
              <a:rPr lang="ja-JP" altLang="en-US" sz="1400" b="1" dirty="0">
                <a:solidFill>
                  <a:schemeClr val="bg2">
                    <a:lumMod val="50000"/>
                  </a:schemeClr>
                </a:solidFill>
                <a:latin typeface="Meiryo" charset="-128"/>
                <a:ea typeface="Meiryo" charset="-128"/>
                <a:cs typeface="Meiryo" charset="-128"/>
              </a:rPr>
              <a:t>）</a:t>
            </a:r>
            <a:endParaRPr kumimoji="1" lang="ja-JP" altLang="en-US" sz="1400" dirty="0">
              <a:solidFill>
                <a:schemeClr val="bg2">
                  <a:lumMod val="50000"/>
                </a:schemeClr>
              </a:solidFill>
              <a:latin typeface="Meiryo" charset="-128"/>
              <a:ea typeface="Meiryo" charset="-128"/>
              <a:cs typeface="Meiryo" charset="-128"/>
            </a:endParaRPr>
          </a:p>
        </p:txBody>
      </p:sp>
      <p:sp>
        <p:nvSpPr>
          <p:cNvPr id="123" name="テキスト ボックス 122"/>
          <p:cNvSpPr txBox="1"/>
          <p:nvPr/>
        </p:nvSpPr>
        <p:spPr>
          <a:xfrm>
            <a:off x="5130662" y="904453"/>
            <a:ext cx="3141502" cy="307777"/>
          </a:xfrm>
          <a:prstGeom prst="rect">
            <a:avLst/>
          </a:prstGeom>
          <a:noFill/>
        </p:spPr>
        <p:txBody>
          <a:bodyPr wrap="none" rtlCol="0">
            <a:spAutoFit/>
          </a:bodyPr>
          <a:lstStyle/>
          <a:p>
            <a:pPr algn="ctr"/>
            <a:r>
              <a:rPr lang="ja-JP" altLang="en-US" sz="1400" b="1" dirty="0">
                <a:solidFill>
                  <a:schemeClr val="accent6">
                    <a:lumMod val="75000"/>
                  </a:schemeClr>
                </a:solidFill>
                <a:latin typeface="Meiryo" charset="-128"/>
                <a:ea typeface="Meiryo" charset="-128"/>
                <a:cs typeface="Meiryo" charset="-128"/>
              </a:rPr>
              <a:t>コレオグラフィ（</a:t>
            </a:r>
            <a:r>
              <a:rPr lang="en-US" altLang="ja-JP" sz="1400" b="1" dirty="0">
                <a:solidFill>
                  <a:schemeClr val="accent6">
                    <a:lumMod val="75000"/>
                  </a:schemeClr>
                </a:solidFill>
                <a:latin typeface="Meiryo" charset="-128"/>
                <a:ea typeface="Meiryo" charset="-128"/>
                <a:cs typeface="Meiryo" charset="-128"/>
              </a:rPr>
              <a:t>Choreography</a:t>
            </a:r>
            <a:r>
              <a:rPr lang="ja-JP" altLang="en-US" sz="1400" b="1" dirty="0">
                <a:solidFill>
                  <a:schemeClr val="accent6">
                    <a:lumMod val="75000"/>
                  </a:schemeClr>
                </a:solidFill>
                <a:latin typeface="Meiryo" charset="-128"/>
                <a:ea typeface="Meiryo" charset="-128"/>
                <a:cs typeface="Meiryo" charset="-128"/>
              </a:rPr>
              <a:t>）</a:t>
            </a:r>
            <a:endParaRPr kumimoji="1" lang="ja-JP" altLang="en-US" sz="1400" dirty="0">
              <a:solidFill>
                <a:schemeClr val="accent6">
                  <a:lumMod val="75000"/>
                </a:schemeClr>
              </a:solidFill>
              <a:latin typeface="Meiryo" charset="-128"/>
              <a:ea typeface="Meiryo" charset="-128"/>
              <a:cs typeface="Meiryo" charset="-128"/>
            </a:endParaRPr>
          </a:p>
        </p:txBody>
      </p:sp>
      <p:sp>
        <p:nvSpPr>
          <p:cNvPr id="12" name="右矢印 11"/>
          <p:cNvSpPr/>
          <p:nvPr/>
        </p:nvSpPr>
        <p:spPr>
          <a:xfrm>
            <a:off x="911824" y="2377225"/>
            <a:ext cx="3084112" cy="648072"/>
          </a:xfrm>
          <a:prstGeom prst="rightArrow">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オーケストレーションプログラム</a:t>
            </a:r>
          </a:p>
        </p:txBody>
      </p:sp>
      <p:sp>
        <p:nvSpPr>
          <p:cNvPr id="16" name="角丸四角形 15"/>
          <p:cNvSpPr/>
          <p:nvPr/>
        </p:nvSpPr>
        <p:spPr>
          <a:xfrm>
            <a:off x="1259632" y="3439657"/>
            <a:ext cx="432048" cy="288032"/>
          </a:xfrm>
          <a:prstGeom prst="roundRect">
            <a:avLst>
              <a:gd name="adj" fmla="val 50000"/>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 name="カギ線コネクタ 19"/>
          <p:cNvCxnSpPr>
            <a:endCxn id="16" idx="1"/>
          </p:cNvCxnSpPr>
          <p:nvPr/>
        </p:nvCxnSpPr>
        <p:spPr>
          <a:xfrm rot="16200000" flipH="1">
            <a:off x="818426" y="3142467"/>
            <a:ext cx="738396" cy="144016"/>
          </a:xfrm>
          <a:prstGeom prst="bentConnector2">
            <a:avLst/>
          </a:prstGeom>
          <a:ln>
            <a:solidFill>
              <a:srgbClr val="AB7A79"/>
            </a:solidFill>
            <a:tailEnd type="triangle"/>
          </a:ln>
        </p:spPr>
        <p:style>
          <a:lnRef idx="2">
            <a:schemeClr val="accent1"/>
          </a:lnRef>
          <a:fillRef idx="0">
            <a:schemeClr val="accent1"/>
          </a:fillRef>
          <a:effectRef idx="1">
            <a:schemeClr val="accent1"/>
          </a:effectRef>
          <a:fontRef idx="minor">
            <a:schemeClr val="tx1"/>
          </a:fontRef>
        </p:style>
      </p:cxnSp>
      <p:cxnSp>
        <p:nvCxnSpPr>
          <p:cNvPr id="66" name="カギ線コネクタ 65"/>
          <p:cNvCxnSpPr>
            <a:stCxn id="16" idx="3"/>
          </p:cNvCxnSpPr>
          <p:nvPr/>
        </p:nvCxnSpPr>
        <p:spPr>
          <a:xfrm flipV="1">
            <a:off x="1691680" y="2845277"/>
            <a:ext cx="144016" cy="73839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69" name="角丸四角形 68"/>
          <p:cNvSpPr/>
          <p:nvPr/>
        </p:nvSpPr>
        <p:spPr>
          <a:xfrm>
            <a:off x="2071567" y="3439657"/>
            <a:ext cx="432048" cy="288032"/>
          </a:xfrm>
          <a:prstGeom prst="roundRect">
            <a:avLst>
              <a:gd name="adj" fmla="val 50000"/>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0" name="カギ線コネクタ 69"/>
          <p:cNvCxnSpPr>
            <a:endCxn id="69" idx="1"/>
          </p:cNvCxnSpPr>
          <p:nvPr/>
        </p:nvCxnSpPr>
        <p:spPr>
          <a:xfrm rot="16200000" flipH="1">
            <a:off x="1630361" y="3142467"/>
            <a:ext cx="738396" cy="144016"/>
          </a:xfrm>
          <a:prstGeom prst="bentConnector2">
            <a:avLst/>
          </a:prstGeom>
          <a:ln>
            <a:solidFill>
              <a:srgbClr val="AB7A79"/>
            </a:solidFill>
            <a:tailEnd type="triangle"/>
          </a:ln>
        </p:spPr>
        <p:style>
          <a:lnRef idx="2">
            <a:schemeClr val="accent1"/>
          </a:lnRef>
          <a:fillRef idx="0">
            <a:schemeClr val="accent1"/>
          </a:fillRef>
          <a:effectRef idx="1">
            <a:schemeClr val="accent1"/>
          </a:effectRef>
          <a:fontRef idx="minor">
            <a:schemeClr val="tx1"/>
          </a:fontRef>
        </p:style>
      </p:cxnSp>
      <p:cxnSp>
        <p:nvCxnSpPr>
          <p:cNvPr id="72" name="カギ線コネクタ 71"/>
          <p:cNvCxnSpPr>
            <a:stCxn id="69" idx="3"/>
          </p:cNvCxnSpPr>
          <p:nvPr/>
        </p:nvCxnSpPr>
        <p:spPr>
          <a:xfrm flipV="1">
            <a:off x="2503615" y="2845277"/>
            <a:ext cx="144016" cy="73839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3" name="角丸四角形 72"/>
          <p:cNvSpPr/>
          <p:nvPr/>
        </p:nvSpPr>
        <p:spPr>
          <a:xfrm>
            <a:off x="2883502" y="3453113"/>
            <a:ext cx="432048" cy="288032"/>
          </a:xfrm>
          <a:prstGeom prst="roundRect">
            <a:avLst>
              <a:gd name="adj" fmla="val 50000"/>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4" name="カギ線コネクタ 73"/>
          <p:cNvCxnSpPr>
            <a:endCxn id="73" idx="1"/>
          </p:cNvCxnSpPr>
          <p:nvPr/>
        </p:nvCxnSpPr>
        <p:spPr>
          <a:xfrm rot="16200000" flipH="1">
            <a:off x="2442296" y="3155923"/>
            <a:ext cx="738396" cy="144016"/>
          </a:xfrm>
          <a:prstGeom prst="bentConnector2">
            <a:avLst/>
          </a:prstGeom>
          <a:ln>
            <a:solidFill>
              <a:srgbClr val="AB7A79"/>
            </a:solidFill>
            <a:tailEnd type="triangle"/>
          </a:ln>
        </p:spPr>
        <p:style>
          <a:lnRef idx="2">
            <a:schemeClr val="accent1"/>
          </a:lnRef>
          <a:fillRef idx="0">
            <a:schemeClr val="accent1"/>
          </a:fillRef>
          <a:effectRef idx="1">
            <a:schemeClr val="accent1"/>
          </a:effectRef>
          <a:fontRef idx="minor">
            <a:schemeClr val="tx1"/>
          </a:fontRef>
        </p:style>
      </p:cxnSp>
      <p:cxnSp>
        <p:nvCxnSpPr>
          <p:cNvPr id="76" name="カギ線コネクタ 75"/>
          <p:cNvCxnSpPr>
            <a:stCxn id="73" idx="3"/>
          </p:cNvCxnSpPr>
          <p:nvPr/>
        </p:nvCxnSpPr>
        <p:spPr>
          <a:xfrm flipV="1">
            <a:off x="3315550" y="2858733"/>
            <a:ext cx="144016" cy="73839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6" name="テキスト ボックス 35"/>
          <p:cNvSpPr txBox="1"/>
          <p:nvPr/>
        </p:nvSpPr>
        <p:spPr>
          <a:xfrm>
            <a:off x="1080721" y="3039836"/>
            <a:ext cx="276999" cy="477054"/>
          </a:xfrm>
          <a:prstGeom prst="rect">
            <a:avLst/>
          </a:prstGeom>
          <a:noFill/>
        </p:spPr>
        <p:txBody>
          <a:bodyPr vert="eaVert" wrap="none" rtlCol="0">
            <a:spAutoFit/>
          </a:bodyPr>
          <a:lstStyle/>
          <a:p>
            <a:r>
              <a:rPr kumimoji="1" lang="ja-JP" altLang="en-US" sz="600" dirty="0">
                <a:solidFill>
                  <a:srgbClr val="953735"/>
                </a:solidFill>
                <a:latin typeface="Meiryo" charset="-128"/>
                <a:ea typeface="Meiryo" charset="-128"/>
                <a:cs typeface="Meiryo" charset="-128"/>
              </a:rPr>
              <a:t>リクエスト</a:t>
            </a:r>
          </a:p>
        </p:txBody>
      </p:sp>
      <p:sp>
        <p:nvSpPr>
          <p:cNvPr id="77" name="テキスト ボックス 76"/>
          <p:cNvSpPr txBox="1"/>
          <p:nvPr/>
        </p:nvSpPr>
        <p:spPr>
          <a:xfrm>
            <a:off x="1636937" y="3078308"/>
            <a:ext cx="276999" cy="400110"/>
          </a:xfrm>
          <a:prstGeom prst="rect">
            <a:avLst/>
          </a:prstGeom>
          <a:noFill/>
        </p:spPr>
        <p:txBody>
          <a:bodyPr vert="eaVert" wrap="none" rtlCol="0">
            <a:spAutoFit/>
          </a:bodyPr>
          <a:lstStyle/>
          <a:p>
            <a:r>
              <a:rPr kumimoji="1" lang="ja-JP" altLang="en-US" sz="600">
                <a:solidFill>
                  <a:srgbClr val="0432FF"/>
                </a:solidFill>
                <a:latin typeface="Meiryo" charset="-128"/>
                <a:ea typeface="Meiryo" charset="-128"/>
                <a:cs typeface="Meiryo" charset="-128"/>
              </a:rPr>
              <a:t>リプライ</a:t>
            </a:r>
            <a:endParaRPr kumimoji="1" lang="ja-JP" altLang="en-US" sz="600" dirty="0">
              <a:solidFill>
                <a:srgbClr val="0432FF"/>
              </a:solidFill>
              <a:latin typeface="Meiryo" charset="-128"/>
              <a:ea typeface="Meiryo" charset="-128"/>
              <a:cs typeface="Meiryo" charset="-128"/>
            </a:endParaRPr>
          </a:p>
        </p:txBody>
      </p:sp>
      <p:sp>
        <p:nvSpPr>
          <p:cNvPr id="79" name="角丸四角形 78"/>
          <p:cNvSpPr/>
          <p:nvPr/>
        </p:nvSpPr>
        <p:spPr>
          <a:xfrm>
            <a:off x="5244185" y="2570655"/>
            <a:ext cx="432048" cy="288032"/>
          </a:xfrm>
          <a:prstGeom prst="roundRect">
            <a:avLst>
              <a:gd name="adj" fmla="val 5000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0" name="角丸四角形 79"/>
          <p:cNvSpPr/>
          <p:nvPr/>
        </p:nvSpPr>
        <p:spPr>
          <a:xfrm>
            <a:off x="6111924" y="2570655"/>
            <a:ext cx="432048" cy="288032"/>
          </a:xfrm>
          <a:prstGeom prst="roundRect">
            <a:avLst>
              <a:gd name="adj" fmla="val 5000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1" name="角丸四角形 80"/>
          <p:cNvSpPr/>
          <p:nvPr/>
        </p:nvSpPr>
        <p:spPr>
          <a:xfrm>
            <a:off x="6985943" y="2570655"/>
            <a:ext cx="432048" cy="288032"/>
          </a:xfrm>
          <a:prstGeom prst="roundRect">
            <a:avLst>
              <a:gd name="adj" fmla="val 5000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2" name="角丸四角形 81"/>
          <p:cNvSpPr/>
          <p:nvPr/>
        </p:nvSpPr>
        <p:spPr>
          <a:xfrm>
            <a:off x="7859962" y="2570655"/>
            <a:ext cx="432048" cy="288032"/>
          </a:xfrm>
          <a:prstGeom prst="roundRect">
            <a:avLst>
              <a:gd name="adj" fmla="val 5000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3" name="角丸四角形 82"/>
          <p:cNvSpPr/>
          <p:nvPr/>
        </p:nvSpPr>
        <p:spPr>
          <a:xfrm>
            <a:off x="6124514" y="3002387"/>
            <a:ext cx="432048" cy="288032"/>
          </a:xfrm>
          <a:prstGeom prst="roundRect">
            <a:avLst>
              <a:gd name="adj" fmla="val 5000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4" name="角丸四角形 83"/>
          <p:cNvSpPr/>
          <p:nvPr/>
        </p:nvSpPr>
        <p:spPr>
          <a:xfrm>
            <a:off x="7840116" y="3444745"/>
            <a:ext cx="432048" cy="288032"/>
          </a:xfrm>
          <a:prstGeom prst="roundRect">
            <a:avLst>
              <a:gd name="adj" fmla="val 5000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7" name="直線矢印コネクタ 46"/>
          <p:cNvCxnSpPr>
            <a:stCxn id="79" idx="3"/>
            <a:endCxn id="80" idx="1"/>
          </p:cNvCxnSpPr>
          <p:nvPr/>
        </p:nvCxnSpPr>
        <p:spPr>
          <a:xfrm>
            <a:off x="5676233" y="2714671"/>
            <a:ext cx="435691" cy="0"/>
          </a:xfrm>
          <a:prstGeom prst="straightConnector1">
            <a:avLst/>
          </a:prstGeom>
          <a:ln>
            <a:solidFill>
              <a:srgbClr val="FF8000"/>
            </a:solidFill>
            <a:tailEnd type="triangle"/>
          </a:ln>
        </p:spPr>
        <p:style>
          <a:lnRef idx="2">
            <a:schemeClr val="accent1"/>
          </a:lnRef>
          <a:fillRef idx="0">
            <a:schemeClr val="accent1"/>
          </a:fillRef>
          <a:effectRef idx="1">
            <a:schemeClr val="accent1"/>
          </a:effectRef>
          <a:fontRef idx="minor">
            <a:schemeClr val="tx1"/>
          </a:fontRef>
        </p:style>
      </p:cxnSp>
      <p:cxnSp>
        <p:nvCxnSpPr>
          <p:cNvPr id="85" name="直線矢印コネクタ 84"/>
          <p:cNvCxnSpPr>
            <a:stCxn id="80" idx="3"/>
            <a:endCxn id="81" idx="1"/>
          </p:cNvCxnSpPr>
          <p:nvPr/>
        </p:nvCxnSpPr>
        <p:spPr>
          <a:xfrm>
            <a:off x="6543972" y="2714671"/>
            <a:ext cx="441971" cy="0"/>
          </a:xfrm>
          <a:prstGeom prst="straightConnector1">
            <a:avLst/>
          </a:prstGeom>
          <a:ln>
            <a:solidFill>
              <a:srgbClr val="FF8000"/>
            </a:solidFill>
            <a:tailEnd type="triangle"/>
          </a:ln>
        </p:spPr>
        <p:style>
          <a:lnRef idx="2">
            <a:schemeClr val="accent1"/>
          </a:lnRef>
          <a:fillRef idx="0">
            <a:schemeClr val="accent1"/>
          </a:fillRef>
          <a:effectRef idx="1">
            <a:schemeClr val="accent1"/>
          </a:effectRef>
          <a:fontRef idx="minor">
            <a:schemeClr val="tx1"/>
          </a:fontRef>
        </p:style>
      </p:cxnSp>
      <p:cxnSp>
        <p:nvCxnSpPr>
          <p:cNvPr id="87" name="直線矢印コネクタ 86"/>
          <p:cNvCxnSpPr>
            <a:stCxn id="79" idx="3"/>
            <a:endCxn id="83" idx="1"/>
          </p:cNvCxnSpPr>
          <p:nvPr/>
        </p:nvCxnSpPr>
        <p:spPr>
          <a:xfrm>
            <a:off x="5676233" y="2714671"/>
            <a:ext cx="448281" cy="431732"/>
          </a:xfrm>
          <a:prstGeom prst="straightConnector1">
            <a:avLst/>
          </a:prstGeom>
          <a:ln>
            <a:solidFill>
              <a:srgbClr val="FF8000"/>
            </a:solidFill>
            <a:tailEnd type="triangle"/>
          </a:ln>
        </p:spPr>
        <p:style>
          <a:lnRef idx="2">
            <a:schemeClr val="accent1"/>
          </a:lnRef>
          <a:fillRef idx="0">
            <a:schemeClr val="accent1"/>
          </a:fillRef>
          <a:effectRef idx="1">
            <a:schemeClr val="accent1"/>
          </a:effectRef>
          <a:fontRef idx="minor">
            <a:schemeClr val="tx1"/>
          </a:fontRef>
        </p:style>
      </p:cxnSp>
      <p:cxnSp>
        <p:nvCxnSpPr>
          <p:cNvPr id="90" name="直線矢印コネクタ 89"/>
          <p:cNvCxnSpPr>
            <a:stCxn id="81" idx="3"/>
            <a:endCxn id="114" idx="1"/>
          </p:cNvCxnSpPr>
          <p:nvPr/>
        </p:nvCxnSpPr>
        <p:spPr>
          <a:xfrm>
            <a:off x="7417991" y="2714671"/>
            <a:ext cx="441971" cy="395591"/>
          </a:xfrm>
          <a:prstGeom prst="straightConnector1">
            <a:avLst/>
          </a:prstGeom>
          <a:ln>
            <a:solidFill>
              <a:srgbClr val="FF800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直線矢印コネクタ 92"/>
          <p:cNvCxnSpPr>
            <a:stCxn id="106" idx="3"/>
            <a:endCxn id="84" idx="1"/>
          </p:cNvCxnSpPr>
          <p:nvPr/>
        </p:nvCxnSpPr>
        <p:spPr>
          <a:xfrm>
            <a:off x="7420658" y="3146403"/>
            <a:ext cx="419458" cy="442358"/>
          </a:xfrm>
          <a:prstGeom prst="straightConnector1">
            <a:avLst/>
          </a:prstGeom>
          <a:ln>
            <a:solidFill>
              <a:srgbClr val="FF8000"/>
            </a:solidFill>
            <a:tailEnd type="triangle"/>
          </a:ln>
        </p:spPr>
        <p:style>
          <a:lnRef idx="2">
            <a:schemeClr val="accent1"/>
          </a:lnRef>
          <a:fillRef idx="0">
            <a:schemeClr val="accent1"/>
          </a:fillRef>
          <a:effectRef idx="1">
            <a:schemeClr val="accent1"/>
          </a:effectRef>
          <a:fontRef idx="minor">
            <a:schemeClr val="tx1"/>
          </a:fontRef>
        </p:style>
      </p:cxnSp>
      <p:sp>
        <p:nvSpPr>
          <p:cNvPr id="98" name="角丸四角形 97"/>
          <p:cNvSpPr/>
          <p:nvPr/>
        </p:nvSpPr>
        <p:spPr>
          <a:xfrm>
            <a:off x="6985943" y="3453113"/>
            <a:ext cx="432048" cy="288032"/>
          </a:xfrm>
          <a:prstGeom prst="roundRect">
            <a:avLst>
              <a:gd name="adj" fmla="val 5000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0" name="直線矢印コネクタ 99"/>
          <p:cNvCxnSpPr>
            <a:stCxn id="83" idx="3"/>
            <a:endCxn id="98" idx="1"/>
          </p:cNvCxnSpPr>
          <p:nvPr/>
        </p:nvCxnSpPr>
        <p:spPr>
          <a:xfrm>
            <a:off x="6556562" y="3146403"/>
            <a:ext cx="429381" cy="450726"/>
          </a:xfrm>
          <a:prstGeom prst="straightConnector1">
            <a:avLst/>
          </a:prstGeom>
          <a:ln>
            <a:solidFill>
              <a:srgbClr val="FF8000"/>
            </a:solidFill>
            <a:tailEnd type="triangle"/>
          </a:ln>
        </p:spPr>
        <p:style>
          <a:lnRef idx="2">
            <a:schemeClr val="accent1"/>
          </a:lnRef>
          <a:fillRef idx="0">
            <a:schemeClr val="accent1"/>
          </a:fillRef>
          <a:effectRef idx="1">
            <a:schemeClr val="accent1"/>
          </a:effectRef>
          <a:fontRef idx="minor">
            <a:schemeClr val="tx1"/>
          </a:fontRef>
        </p:style>
      </p:cxnSp>
      <p:sp>
        <p:nvSpPr>
          <p:cNvPr id="106" name="角丸四角形 105"/>
          <p:cNvSpPr/>
          <p:nvPr/>
        </p:nvSpPr>
        <p:spPr>
          <a:xfrm>
            <a:off x="6988610" y="3002387"/>
            <a:ext cx="432048" cy="288032"/>
          </a:xfrm>
          <a:prstGeom prst="roundRect">
            <a:avLst>
              <a:gd name="adj" fmla="val 5000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9" name="直線矢印コネクタ 108"/>
          <p:cNvCxnSpPr>
            <a:stCxn id="83" idx="3"/>
            <a:endCxn id="106" idx="1"/>
          </p:cNvCxnSpPr>
          <p:nvPr/>
        </p:nvCxnSpPr>
        <p:spPr>
          <a:xfrm>
            <a:off x="6556562" y="3146403"/>
            <a:ext cx="432048" cy="0"/>
          </a:xfrm>
          <a:prstGeom prst="straightConnector1">
            <a:avLst/>
          </a:prstGeom>
          <a:ln>
            <a:solidFill>
              <a:srgbClr val="FF8000"/>
            </a:solidFill>
            <a:tailEnd type="triangle"/>
          </a:ln>
        </p:spPr>
        <p:style>
          <a:lnRef idx="2">
            <a:schemeClr val="accent1"/>
          </a:lnRef>
          <a:fillRef idx="0">
            <a:schemeClr val="accent1"/>
          </a:fillRef>
          <a:effectRef idx="1">
            <a:schemeClr val="accent1"/>
          </a:effectRef>
          <a:fontRef idx="minor">
            <a:schemeClr val="tx1"/>
          </a:fontRef>
        </p:style>
      </p:cxnSp>
      <p:sp>
        <p:nvSpPr>
          <p:cNvPr id="114" name="角丸四角形 113"/>
          <p:cNvSpPr/>
          <p:nvPr/>
        </p:nvSpPr>
        <p:spPr>
          <a:xfrm>
            <a:off x="7859962" y="2966246"/>
            <a:ext cx="432048" cy="288032"/>
          </a:xfrm>
          <a:prstGeom prst="roundRect">
            <a:avLst>
              <a:gd name="adj" fmla="val 5000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8" name="直線矢印コネクタ 117"/>
          <p:cNvCxnSpPr>
            <a:stCxn id="81" idx="3"/>
            <a:endCxn id="82" idx="1"/>
          </p:cNvCxnSpPr>
          <p:nvPr/>
        </p:nvCxnSpPr>
        <p:spPr>
          <a:xfrm>
            <a:off x="7417991" y="2714671"/>
            <a:ext cx="441971" cy="0"/>
          </a:xfrm>
          <a:prstGeom prst="straightConnector1">
            <a:avLst/>
          </a:prstGeom>
          <a:ln>
            <a:solidFill>
              <a:srgbClr val="FF8000"/>
            </a:solidFill>
            <a:tailEnd type="triangle"/>
          </a:ln>
        </p:spPr>
        <p:style>
          <a:lnRef idx="2">
            <a:schemeClr val="accent1"/>
          </a:lnRef>
          <a:fillRef idx="0">
            <a:schemeClr val="accent1"/>
          </a:fillRef>
          <a:effectRef idx="1">
            <a:schemeClr val="accent1"/>
          </a:effectRef>
          <a:fontRef idx="minor">
            <a:schemeClr val="tx1"/>
          </a:fontRef>
        </p:style>
      </p:cxnSp>
      <p:sp>
        <p:nvSpPr>
          <p:cNvPr id="124" name="テキスト ボックス 123"/>
          <p:cNvSpPr txBox="1"/>
          <p:nvPr/>
        </p:nvSpPr>
        <p:spPr>
          <a:xfrm>
            <a:off x="1075546" y="3743947"/>
            <a:ext cx="800219" cy="276999"/>
          </a:xfrm>
          <a:prstGeom prst="rect">
            <a:avLst/>
          </a:prstGeom>
          <a:noFill/>
        </p:spPr>
        <p:txBody>
          <a:bodyPr wrap="none" rtlCol="0">
            <a:spAutoFit/>
          </a:bodyPr>
          <a:lstStyle/>
          <a:p>
            <a:pPr algn="ctr"/>
            <a:r>
              <a:rPr lang="ja-JP" altLang="en-US" sz="800" dirty="0">
                <a:solidFill>
                  <a:srgbClr val="0070C0"/>
                </a:solidFill>
                <a:latin typeface="Meiryo" charset="-128"/>
                <a:ea typeface="Meiryo" charset="-128"/>
                <a:cs typeface="Meiryo" charset="-128"/>
              </a:rPr>
              <a:t>サービス</a:t>
            </a:r>
            <a:endParaRPr lang="en-US" altLang="ja-JP" sz="800" dirty="0">
              <a:solidFill>
                <a:srgbClr val="0070C0"/>
              </a:solidFill>
              <a:latin typeface="Meiryo" charset="-128"/>
              <a:ea typeface="Meiryo" charset="-128"/>
              <a:cs typeface="Meiryo" charset="-128"/>
            </a:endParaRPr>
          </a:p>
          <a:p>
            <a:pPr algn="ctr"/>
            <a:r>
              <a:rPr lang="ja-JP" altLang="en-US" sz="400" dirty="0">
                <a:solidFill>
                  <a:srgbClr val="0070C0"/>
                </a:solidFill>
                <a:latin typeface="Meiryo" charset="-128"/>
                <a:ea typeface="Meiryo" charset="-128"/>
                <a:cs typeface="Meiryo" charset="-128"/>
              </a:rPr>
              <a:t>（アプリケーション機能）</a:t>
            </a:r>
            <a:endParaRPr kumimoji="1" lang="ja-JP" altLang="en-US" sz="400" dirty="0">
              <a:solidFill>
                <a:srgbClr val="0070C0"/>
              </a:solidFill>
              <a:latin typeface="Meiryo" charset="-128"/>
              <a:ea typeface="Meiryo" charset="-128"/>
              <a:cs typeface="Meiryo" charset="-128"/>
            </a:endParaRPr>
          </a:p>
        </p:txBody>
      </p:sp>
      <p:sp>
        <p:nvSpPr>
          <p:cNvPr id="132" name="テキスト ボックス 131"/>
          <p:cNvSpPr txBox="1"/>
          <p:nvPr/>
        </p:nvSpPr>
        <p:spPr>
          <a:xfrm>
            <a:off x="7656030" y="3725013"/>
            <a:ext cx="800219" cy="276999"/>
          </a:xfrm>
          <a:prstGeom prst="rect">
            <a:avLst/>
          </a:prstGeom>
          <a:noFill/>
        </p:spPr>
        <p:txBody>
          <a:bodyPr wrap="none" rtlCol="0">
            <a:spAutoFit/>
          </a:bodyPr>
          <a:lstStyle/>
          <a:p>
            <a:pPr algn="ctr"/>
            <a:r>
              <a:rPr lang="ja-JP" altLang="en-US" sz="800" dirty="0">
                <a:solidFill>
                  <a:srgbClr val="0432FF"/>
                </a:solidFill>
                <a:latin typeface="Meiryo" charset="-128"/>
                <a:ea typeface="Meiryo" charset="-128"/>
                <a:cs typeface="Meiryo" charset="-128"/>
              </a:rPr>
              <a:t>サービス</a:t>
            </a:r>
            <a:endParaRPr lang="en-US" altLang="ja-JP" sz="800" dirty="0">
              <a:solidFill>
                <a:srgbClr val="0432FF"/>
              </a:solidFill>
              <a:latin typeface="Meiryo" charset="-128"/>
              <a:ea typeface="Meiryo" charset="-128"/>
              <a:cs typeface="Meiryo" charset="-128"/>
            </a:endParaRPr>
          </a:p>
          <a:p>
            <a:pPr algn="ctr"/>
            <a:r>
              <a:rPr lang="ja-JP" altLang="en-US" sz="400" dirty="0">
                <a:solidFill>
                  <a:srgbClr val="0432FF"/>
                </a:solidFill>
                <a:latin typeface="Meiryo" charset="-128"/>
                <a:ea typeface="Meiryo" charset="-128"/>
                <a:cs typeface="Meiryo" charset="-128"/>
              </a:rPr>
              <a:t>（アプリケーション機能）</a:t>
            </a:r>
            <a:endParaRPr kumimoji="1" lang="ja-JP" altLang="en-US" sz="400" dirty="0">
              <a:solidFill>
                <a:srgbClr val="0432FF"/>
              </a:solidFill>
              <a:latin typeface="Meiryo" charset="-128"/>
              <a:ea typeface="Meiryo" charset="-128"/>
              <a:cs typeface="Meiryo" charset="-128"/>
            </a:endParaRPr>
          </a:p>
        </p:txBody>
      </p:sp>
      <p:sp>
        <p:nvSpPr>
          <p:cNvPr id="104" name="正方形/長方形 103"/>
          <p:cNvSpPr/>
          <p:nvPr/>
        </p:nvSpPr>
        <p:spPr>
          <a:xfrm>
            <a:off x="623225" y="1441224"/>
            <a:ext cx="3641446" cy="738664"/>
          </a:xfrm>
          <a:prstGeom prst="rect">
            <a:avLst/>
          </a:prstGeom>
        </p:spPr>
        <p:txBody>
          <a:bodyPr wrap="square">
            <a:spAutoFit/>
          </a:bodyPr>
          <a:lstStyle/>
          <a:p>
            <a:r>
              <a:rPr lang="ja-JP" altLang="en-US" sz="1050" dirty="0">
                <a:solidFill>
                  <a:schemeClr val="accent3">
                    <a:lumMod val="50000"/>
                  </a:schemeClr>
                </a:solidFill>
                <a:latin typeface="Meiryo" charset="-128"/>
                <a:ea typeface="Meiryo" charset="-128"/>
                <a:cs typeface="Meiryo" charset="-128"/>
              </a:rPr>
              <a:t>全体の処理の流れを制御する指揮者にあたるプログラムが存在し、指揮者からのリクエストによってサービスを実行し、実行結果をレスポンスとして指揮者に返して処理を継続させるプログラム実行方式。</a:t>
            </a:r>
          </a:p>
        </p:txBody>
      </p:sp>
      <p:sp>
        <p:nvSpPr>
          <p:cNvPr id="105" name="正方形/長方形 104"/>
          <p:cNvSpPr/>
          <p:nvPr/>
        </p:nvSpPr>
        <p:spPr>
          <a:xfrm>
            <a:off x="4912095" y="1437123"/>
            <a:ext cx="3578635" cy="738664"/>
          </a:xfrm>
          <a:prstGeom prst="rect">
            <a:avLst/>
          </a:prstGeom>
        </p:spPr>
        <p:txBody>
          <a:bodyPr wrap="square">
            <a:spAutoFit/>
          </a:bodyPr>
          <a:lstStyle/>
          <a:p>
            <a:r>
              <a:rPr lang="ja-JP" altLang="en-US" sz="1050" dirty="0">
                <a:solidFill>
                  <a:schemeClr val="accent6">
                    <a:lumMod val="75000"/>
                  </a:schemeClr>
                </a:solidFill>
                <a:latin typeface="Meiryo" charset="-128"/>
                <a:ea typeface="Meiryo" charset="-128"/>
                <a:cs typeface="Meiryo" charset="-128"/>
              </a:rPr>
              <a:t>全体の処理の流れやサービスの呼び出しを制御する指揮者は存在せず、個々のサービスにあらかじめ与えられた動作条件や次にどのサービスを起動させるかといった</a:t>
            </a:r>
            <a:r>
              <a:rPr lang="ja-JP" altLang="en-US" sz="1050" b="1" dirty="0">
                <a:solidFill>
                  <a:schemeClr val="accent6">
                    <a:lumMod val="75000"/>
                  </a:schemeClr>
                </a:solidFill>
                <a:latin typeface="Meiryo" charset="-128"/>
                <a:ea typeface="Meiryo" charset="-128"/>
                <a:cs typeface="Meiryo" charset="-128"/>
              </a:rPr>
              <a:t>振り付け</a:t>
            </a:r>
            <a:r>
              <a:rPr lang="ja-JP" altLang="en-US" sz="1050" dirty="0">
                <a:solidFill>
                  <a:schemeClr val="accent6">
                    <a:lumMod val="75000"/>
                  </a:schemeClr>
                </a:solidFill>
                <a:latin typeface="Meiryo" charset="-128"/>
                <a:ea typeface="Meiryo" charset="-128"/>
                <a:cs typeface="Meiryo" charset="-128"/>
              </a:rPr>
              <a:t>に従って自律的に動作させるプログラム実行方式。</a:t>
            </a:r>
          </a:p>
        </p:txBody>
      </p:sp>
      <p:sp>
        <p:nvSpPr>
          <p:cNvPr id="133" name="テキスト ボックス 132"/>
          <p:cNvSpPr txBox="1"/>
          <p:nvPr/>
        </p:nvSpPr>
        <p:spPr>
          <a:xfrm>
            <a:off x="625108" y="1129690"/>
            <a:ext cx="1518364" cy="215444"/>
          </a:xfrm>
          <a:prstGeom prst="rect">
            <a:avLst/>
          </a:prstGeom>
          <a:noFill/>
        </p:spPr>
        <p:txBody>
          <a:bodyPr wrap="none" rtlCol="0">
            <a:spAutoFit/>
          </a:bodyPr>
          <a:lstStyle/>
          <a:p>
            <a:r>
              <a:rPr kumimoji="1" lang="ja-JP" altLang="en-US" sz="800" dirty="0">
                <a:solidFill>
                  <a:schemeClr val="bg2">
                    <a:lumMod val="50000"/>
                  </a:schemeClr>
                </a:solidFill>
                <a:latin typeface="Meiryo" charset="-128"/>
                <a:ea typeface="Meiryo" charset="-128"/>
                <a:cs typeface="Meiryo" charset="-128"/>
              </a:rPr>
              <a:t>指揮者の</a:t>
            </a:r>
            <a:r>
              <a:rPr kumimoji="1" lang="ja-JP" altLang="en-US" sz="800">
                <a:solidFill>
                  <a:schemeClr val="bg2">
                    <a:lumMod val="50000"/>
                  </a:schemeClr>
                </a:solidFill>
                <a:latin typeface="Meiryo" charset="-128"/>
                <a:ea typeface="Meiryo" charset="-128"/>
                <a:cs typeface="Meiryo" charset="-128"/>
              </a:rPr>
              <a:t>指示に従う演奏方式</a:t>
            </a:r>
            <a:endParaRPr kumimoji="1" lang="ja-JP" altLang="en-US" sz="800" dirty="0">
              <a:solidFill>
                <a:schemeClr val="bg2">
                  <a:lumMod val="50000"/>
                </a:schemeClr>
              </a:solidFill>
              <a:latin typeface="Meiryo" charset="-128"/>
              <a:ea typeface="Meiryo" charset="-128"/>
              <a:cs typeface="Meiryo" charset="-128"/>
            </a:endParaRPr>
          </a:p>
        </p:txBody>
      </p:sp>
      <p:sp>
        <p:nvSpPr>
          <p:cNvPr id="134" name="テキスト ボックス 133"/>
          <p:cNvSpPr txBox="1"/>
          <p:nvPr/>
        </p:nvSpPr>
        <p:spPr>
          <a:xfrm>
            <a:off x="5162680" y="1129430"/>
            <a:ext cx="1415772" cy="215444"/>
          </a:xfrm>
          <a:prstGeom prst="rect">
            <a:avLst/>
          </a:prstGeom>
          <a:noFill/>
        </p:spPr>
        <p:txBody>
          <a:bodyPr wrap="none" rtlCol="0">
            <a:spAutoFit/>
          </a:bodyPr>
          <a:lstStyle/>
          <a:p>
            <a:r>
              <a:rPr kumimoji="1" lang="ja-JP" altLang="en-US" sz="800">
                <a:solidFill>
                  <a:schemeClr val="accent6">
                    <a:lumMod val="75000"/>
                  </a:schemeClr>
                </a:solidFill>
                <a:latin typeface="Meiryo" charset="-128"/>
                <a:ea typeface="Meiryo" charset="-128"/>
                <a:cs typeface="Meiryo" charset="-128"/>
              </a:rPr>
              <a:t>演劇や踊りなどの振り付け</a:t>
            </a:r>
            <a:endParaRPr kumimoji="1" lang="ja-JP" altLang="en-US" sz="800" dirty="0">
              <a:solidFill>
                <a:schemeClr val="accent6">
                  <a:lumMod val="75000"/>
                </a:schemeClr>
              </a:solidFill>
              <a:latin typeface="Meiryo" charset="-128"/>
              <a:ea typeface="Meiryo" charset="-128"/>
              <a:cs typeface="Meiryo" charset="-128"/>
            </a:endParaRPr>
          </a:p>
        </p:txBody>
      </p:sp>
      <p:sp>
        <p:nvSpPr>
          <p:cNvPr id="107" name="正方形/長方形 106"/>
          <p:cNvSpPr/>
          <p:nvPr/>
        </p:nvSpPr>
        <p:spPr>
          <a:xfrm>
            <a:off x="633157" y="4077072"/>
            <a:ext cx="3641446" cy="1654299"/>
          </a:xfrm>
          <a:prstGeom prst="rect">
            <a:avLst/>
          </a:prstGeom>
        </p:spPr>
        <p:txBody>
          <a:bodyPr wrap="square">
            <a:spAutoFit/>
          </a:bodyPr>
          <a:lstStyle/>
          <a:p>
            <a:r>
              <a:rPr lang="ja-JP" altLang="en-US" sz="1100" b="1" dirty="0">
                <a:solidFill>
                  <a:schemeClr val="accent3">
                    <a:lumMod val="50000"/>
                  </a:schemeClr>
                </a:solidFill>
                <a:latin typeface="Meiryo" charset="-128"/>
                <a:ea typeface="Meiryo" charset="-128"/>
                <a:cs typeface="Meiryo" charset="-128"/>
              </a:rPr>
              <a:t>リクエスト・リプライ方式で実行されるのが一般的</a:t>
            </a:r>
            <a:endParaRPr lang="en-US" altLang="ja-JP" sz="1100" b="1" dirty="0">
              <a:solidFill>
                <a:schemeClr val="accent3">
                  <a:lumMod val="50000"/>
                </a:schemeClr>
              </a:solidFill>
              <a:latin typeface="Meiryo" charset="-128"/>
              <a:ea typeface="Meiryo" charset="-128"/>
              <a:cs typeface="Meiryo" charset="-128"/>
            </a:endParaRPr>
          </a:p>
          <a:p>
            <a:pPr marL="171450" indent="-171450">
              <a:buFont typeface="Wingdings" charset="2"/>
              <a:buChar char="Ø"/>
            </a:pPr>
            <a:endParaRPr lang="en-US" altLang="ja-JP" sz="1050" dirty="0">
              <a:solidFill>
                <a:schemeClr val="accent3">
                  <a:lumMod val="50000"/>
                </a:schemeClr>
              </a:solidFill>
              <a:latin typeface="Meiryo" charset="-128"/>
              <a:ea typeface="Meiryo" charset="-128"/>
              <a:cs typeface="Meiryo" charset="-128"/>
            </a:endParaRPr>
          </a:p>
          <a:p>
            <a:pPr marL="171450" indent="-171450">
              <a:buFont typeface="Wingdings" charset="2"/>
              <a:buChar char="Ø"/>
            </a:pPr>
            <a:r>
              <a:rPr lang="ja-JP" altLang="en-US" sz="1000" dirty="0">
                <a:solidFill>
                  <a:schemeClr val="accent3">
                    <a:lumMod val="50000"/>
                  </a:schemeClr>
                </a:solidFill>
                <a:latin typeface="Meiryo" charset="-128"/>
                <a:ea typeface="Meiryo" charset="-128"/>
                <a:cs typeface="Meiryo" charset="-128"/>
              </a:rPr>
              <a:t>利用するすべてのサービスは、指揮者であるプログラムが処理の順序や得られた結果に続く処理を制御。</a:t>
            </a:r>
            <a:endParaRPr lang="en-US" altLang="ja-JP" sz="1000" dirty="0">
              <a:solidFill>
                <a:schemeClr val="accent3">
                  <a:lumMod val="50000"/>
                </a:schemeClr>
              </a:solidFill>
              <a:latin typeface="Meiryo" charset="-128"/>
              <a:ea typeface="Meiryo" charset="-128"/>
              <a:cs typeface="Meiryo" charset="-128"/>
            </a:endParaRPr>
          </a:p>
          <a:p>
            <a:pPr marL="171450" indent="-171450">
              <a:buFont typeface="Wingdings" charset="2"/>
              <a:buChar char="Ø"/>
            </a:pPr>
            <a:r>
              <a:rPr lang="ja-JP" altLang="en-US" sz="1000" dirty="0">
                <a:solidFill>
                  <a:schemeClr val="accent3">
                    <a:lumMod val="50000"/>
                  </a:schemeClr>
                </a:solidFill>
                <a:latin typeface="Meiryo" charset="-128"/>
                <a:ea typeface="Meiryo" charset="-128"/>
                <a:cs typeface="Meiryo" charset="-128"/>
              </a:rPr>
              <a:t>各サービスは、そのサービスを制御する指揮者がおこなっている同一の処理のためだけに利用され、ほかの指揮者が制御する別の処理を引き受けて実行することはない。</a:t>
            </a:r>
            <a:endParaRPr lang="en-US" altLang="ja-JP" sz="1000" dirty="0">
              <a:solidFill>
                <a:schemeClr val="accent3">
                  <a:lumMod val="50000"/>
                </a:schemeClr>
              </a:solidFill>
              <a:latin typeface="Meiryo" charset="-128"/>
              <a:ea typeface="Meiryo" charset="-128"/>
              <a:cs typeface="Meiryo" charset="-128"/>
            </a:endParaRPr>
          </a:p>
          <a:p>
            <a:pPr marL="171450" indent="-171450">
              <a:buFont typeface="Wingdings" charset="2"/>
              <a:buChar char="Ø"/>
            </a:pPr>
            <a:r>
              <a:rPr lang="ja-JP" altLang="en-US" sz="1000" dirty="0">
                <a:solidFill>
                  <a:schemeClr val="accent3">
                    <a:lumMod val="50000"/>
                  </a:schemeClr>
                </a:solidFill>
                <a:latin typeface="Meiryo" charset="-128"/>
                <a:ea typeface="Meiryo" charset="-128"/>
                <a:cs typeface="Meiryo" charset="-128"/>
              </a:rPr>
              <a:t>サブルーチンコールやメソッドインボケーション（呼び出し）と同様の考え方。</a:t>
            </a:r>
          </a:p>
        </p:txBody>
      </p:sp>
      <p:sp>
        <p:nvSpPr>
          <p:cNvPr id="108" name="正方形/長方形 107"/>
          <p:cNvSpPr/>
          <p:nvPr/>
        </p:nvSpPr>
        <p:spPr>
          <a:xfrm>
            <a:off x="4915967" y="4077072"/>
            <a:ext cx="3574763" cy="1646605"/>
          </a:xfrm>
          <a:prstGeom prst="rect">
            <a:avLst/>
          </a:prstGeom>
        </p:spPr>
        <p:txBody>
          <a:bodyPr wrap="square">
            <a:spAutoFit/>
          </a:bodyPr>
          <a:lstStyle/>
          <a:p>
            <a:r>
              <a:rPr lang="ja-JP" altLang="en-US" sz="1100" b="1" dirty="0">
                <a:solidFill>
                  <a:schemeClr val="accent6">
                    <a:lumMod val="75000"/>
                  </a:schemeClr>
                </a:solidFill>
                <a:latin typeface="Meiryo" charset="-128"/>
                <a:ea typeface="Meiryo" charset="-128"/>
                <a:cs typeface="Meiryo" charset="-128"/>
              </a:rPr>
              <a:t>イベントドリブン方式に向いている</a:t>
            </a:r>
            <a:endParaRPr lang="en-US" altLang="ja-JP" sz="1100" b="1" dirty="0">
              <a:solidFill>
                <a:schemeClr val="accent6">
                  <a:lumMod val="75000"/>
                </a:schemeClr>
              </a:solidFill>
              <a:latin typeface="Meiryo" charset="-128"/>
              <a:ea typeface="Meiryo" charset="-128"/>
              <a:cs typeface="Meiryo" charset="-128"/>
            </a:endParaRPr>
          </a:p>
          <a:p>
            <a:endParaRPr lang="en-US" altLang="ja-JP" sz="1000" dirty="0">
              <a:solidFill>
                <a:schemeClr val="accent6">
                  <a:lumMod val="75000"/>
                </a:schemeClr>
              </a:solidFill>
              <a:latin typeface="Meiryo" charset="-128"/>
              <a:ea typeface="Meiryo" charset="-128"/>
              <a:cs typeface="Meiryo" charset="-128"/>
            </a:endParaRPr>
          </a:p>
          <a:p>
            <a:pPr marL="171450" indent="-171450">
              <a:buFont typeface="Wingdings" charset="2"/>
              <a:buChar char="Ø"/>
            </a:pPr>
            <a:r>
              <a:rPr lang="ja-JP" altLang="en-US" sz="1000" dirty="0">
                <a:solidFill>
                  <a:schemeClr val="accent6">
                    <a:lumMod val="75000"/>
                  </a:schemeClr>
                </a:solidFill>
                <a:latin typeface="Meiryo" charset="-128"/>
                <a:ea typeface="Meiryo" charset="-128"/>
                <a:cs typeface="Meiryo" charset="-128"/>
              </a:rPr>
              <a:t>イベントの発生によって特定の業務処理サービスが駆動される方式。</a:t>
            </a:r>
            <a:endParaRPr lang="en-US" altLang="ja-JP" sz="1000" dirty="0">
              <a:solidFill>
                <a:schemeClr val="accent6">
                  <a:lumMod val="75000"/>
                </a:schemeClr>
              </a:solidFill>
              <a:latin typeface="Meiryo" charset="-128"/>
              <a:ea typeface="Meiryo" charset="-128"/>
              <a:cs typeface="Meiryo" charset="-128"/>
            </a:endParaRPr>
          </a:p>
          <a:p>
            <a:pPr marL="171450" indent="-171450">
              <a:buFont typeface="Wingdings" charset="2"/>
              <a:buChar char="Ø"/>
            </a:pPr>
            <a:r>
              <a:rPr lang="en-US" altLang="ja-JP" sz="1000" dirty="0">
                <a:solidFill>
                  <a:schemeClr val="accent6">
                    <a:lumMod val="75000"/>
                  </a:schemeClr>
                </a:solidFill>
                <a:latin typeface="Meiryo" charset="-128"/>
                <a:ea typeface="Meiryo" charset="-128"/>
                <a:cs typeface="Meiryo" charset="-128"/>
              </a:rPr>
              <a:t>【</a:t>
            </a:r>
            <a:r>
              <a:rPr lang="ja-JP" altLang="en-US" sz="1000" dirty="0">
                <a:solidFill>
                  <a:schemeClr val="accent6">
                    <a:lumMod val="75000"/>
                  </a:schemeClr>
                </a:solidFill>
                <a:latin typeface="Meiryo" charset="-128"/>
                <a:ea typeface="Meiryo" charset="-128"/>
                <a:cs typeface="Meiryo" charset="-128"/>
              </a:rPr>
              <a:t> イベントの例</a:t>
            </a:r>
            <a:r>
              <a:rPr lang="en-US" altLang="ja-JP" sz="1000" dirty="0">
                <a:solidFill>
                  <a:schemeClr val="accent6">
                    <a:lumMod val="75000"/>
                  </a:schemeClr>
                </a:solidFill>
                <a:latin typeface="Meiryo" charset="-128"/>
                <a:ea typeface="Meiryo" charset="-128"/>
                <a:cs typeface="Meiryo" charset="-128"/>
              </a:rPr>
              <a:t>】</a:t>
            </a:r>
          </a:p>
          <a:p>
            <a:pPr marL="355600" lvl="1" indent="-168275">
              <a:buFont typeface="Wingdings" charset="2"/>
              <a:buChar char="ü"/>
            </a:pPr>
            <a:r>
              <a:rPr lang="ja-JP" altLang="en-US" sz="1000" dirty="0">
                <a:solidFill>
                  <a:schemeClr val="accent6">
                    <a:lumMod val="75000"/>
                  </a:schemeClr>
                </a:solidFill>
                <a:latin typeface="Meiryo" charset="-128"/>
                <a:ea typeface="Meiryo" charset="-128"/>
                <a:cs typeface="Meiryo" charset="-128"/>
              </a:rPr>
              <a:t>新規に注文が入った</a:t>
            </a:r>
            <a:endParaRPr lang="en-US" altLang="ja-JP" sz="1000" dirty="0">
              <a:solidFill>
                <a:schemeClr val="accent6">
                  <a:lumMod val="75000"/>
                </a:schemeClr>
              </a:solidFill>
              <a:latin typeface="Meiryo" charset="-128"/>
              <a:ea typeface="Meiryo" charset="-128"/>
              <a:cs typeface="Meiryo" charset="-128"/>
            </a:endParaRPr>
          </a:p>
          <a:p>
            <a:pPr marL="355600" lvl="1" indent="-168275">
              <a:buFont typeface="Wingdings" charset="2"/>
              <a:buChar char="ü"/>
            </a:pPr>
            <a:r>
              <a:rPr lang="ja-JP" altLang="en-US" sz="1000" dirty="0">
                <a:solidFill>
                  <a:schemeClr val="accent6">
                    <a:lumMod val="75000"/>
                  </a:schemeClr>
                </a:solidFill>
                <a:latin typeface="Meiryo" charset="-128"/>
                <a:ea typeface="Meiryo" charset="-128"/>
                <a:cs typeface="Meiryo" charset="-128"/>
              </a:rPr>
              <a:t>倉庫に商品が入庫した</a:t>
            </a:r>
          </a:p>
          <a:p>
            <a:pPr marL="355600" lvl="1" indent="-168275">
              <a:buFont typeface="Wingdings" charset="2"/>
              <a:buChar char="ü"/>
            </a:pPr>
            <a:r>
              <a:rPr lang="ja-JP" altLang="en-US" sz="1000" dirty="0">
                <a:solidFill>
                  <a:schemeClr val="accent6">
                    <a:lumMod val="75000"/>
                  </a:schemeClr>
                </a:solidFill>
                <a:latin typeface="Meiryo" charset="-128"/>
                <a:ea typeface="Meiryo" charset="-128"/>
                <a:cs typeface="Meiryo" charset="-128"/>
              </a:rPr>
              <a:t>新規顧客が登録された　など</a:t>
            </a:r>
            <a:endParaRPr lang="en-US" altLang="ja-JP" sz="1000" dirty="0">
              <a:solidFill>
                <a:schemeClr val="accent6">
                  <a:lumMod val="75000"/>
                </a:schemeClr>
              </a:solidFill>
              <a:latin typeface="Meiryo" charset="-128"/>
              <a:ea typeface="Meiryo" charset="-128"/>
              <a:cs typeface="Meiryo" charset="-128"/>
            </a:endParaRPr>
          </a:p>
          <a:p>
            <a:pPr marL="171450" indent="-171450">
              <a:buFont typeface="Wingdings" charset="2"/>
              <a:buChar char="Ø"/>
            </a:pPr>
            <a:r>
              <a:rPr lang="ja-JP" altLang="en-US" sz="1000" dirty="0">
                <a:solidFill>
                  <a:schemeClr val="accent6">
                    <a:lumMod val="75000"/>
                  </a:schemeClr>
                </a:solidFill>
                <a:latin typeface="Meiryo" charset="-128"/>
                <a:ea typeface="Meiryo" charset="-128"/>
                <a:cs typeface="Meiryo" charset="-128"/>
              </a:rPr>
              <a:t>発生したイベントをほかのサービスに通知することで</a:t>
            </a:r>
            <a:r>
              <a:rPr lang="en-US" altLang="ja-JP" sz="1000" dirty="0">
                <a:solidFill>
                  <a:schemeClr val="accent6">
                    <a:lumMod val="75000"/>
                  </a:schemeClr>
                </a:solidFill>
                <a:latin typeface="Meiryo" charset="-128"/>
                <a:ea typeface="Meiryo" charset="-128"/>
                <a:cs typeface="Meiryo" charset="-128"/>
              </a:rPr>
              <a:t>､</a:t>
            </a:r>
            <a:r>
              <a:rPr lang="ja-JP" altLang="en-US" sz="1000" dirty="0">
                <a:solidFill>
                  <a:schemeClr val="accent6">
                    <a:lumMod val="75000"/>
                  </a:schemeClr>
                </a:solidFill>
                <a:latin typeface="Meiryo" charset="-128"/>
                <a:ea typeface="Meiryo" charset="-128"/>
                <a:cs typeface="Meiryo" charset="-128"/>
              </a:rPr>
              <a:t>必要な処理を継続的に実行させる。</a:t>
            </a:r>
            <a:endParaRPr lang="ja-JP" altLang="en-US" sz="1000" dirty="0">
              <a:solidFill>
                <a:schemeClr val="accent6">
                  <a:lumMod val="75000"/>
                </a:schemeClr>
              </a:solidFill>
              <a:effectLst/>
              <a:latin typeface="Meiryo" charset="-128"/>
              <a:ea typeface="Meiryo" charset="-128"/>
              <a:cs typeface="Meiryo" charset="-128"/>
            </a:endParaRPr>
          </a:p>
        </p:txBody>
      </p:sp>
      <p:sp>
        <p:nvSpPr>
          <p:cNvPr id="45" name="テキスト ボックス 44"/>
          <p:cNvSpPr txBox="1"/>
          <p:nvPr/>
        </p:nvSpPr>
        <p:spPr>
          <a:xfrm>
            <a:off x="4912095" y="5789712"/>
            <a:ext cx="3908377" cy="738664"/>
          </a:xfrm>
          <a:prstGeom prst="rect">
            <a:avLst/>
          </a:prstGeom>
          <a:noFill/>
          <a:ln>
            <a:solidFill>
              <a:schemeClr val="accent6">
                <a:lumMod val="50000"/>
              </a:schemeClr>
            </a:solidFill>
            <a:prstDash val="sysDot"/>
          </a:ln>
        </p:spPr>
        <p:txBody>
          <a:bodyPr wrap="square" rtlCol="0">
            <a:spAutoFit/>
          </a:bodyPr>
          <a:lstStyle/>
          <a:p>
            <a:r>
              <a:rPr lang="en-US" altLang="ja-JP" sz="1400" b="1" dirty="0" err="1">
                <a:solidFill>
                  <a:schemeClr val="accent6">
                    <a:lumMod val="75000"/>
                  </a:schemeClr>
                </a:solidFill>
                <a:latin typeface="Meiryo" charset="-128"/>
                <a:ea typeface="Meiryo" charset="-128"/>
                <a:cs typeface="Meiryo" charset="-128"/>
              </a:rPr>
              <a:t>FaaS</a:t>
            </a:r>
            <a:r>
              <a:rPr lang="ja-JP" altLang="en-US" sz="1400" b="1" dirty="0">
                <a:solidFill>
                  <a:schemeClr val="accent6">
                    <a:lumMod val="75000"/>
                  </a:schemeClr>
                </a:solidFill>
                <a:latin typeface="Meiryo" charset="-128"/>
                <a:ea typeface="Meiryo" charset="-128"/>
                <a:cs typeface="Meiryo" charset="-128"/>
              </a:rPr>
              <a:t>：</a:t>
            </a:r>
            <a:r>
              <a:rPr lang="en-US" altLang="ja-JP" sz="1400" b="1" dirty="0">
                <a:solidFill>
                  <a:schemeClr val="accent6">
                    <a:lumMod val="75000"/>
                  </a:schemeClr>
                </a:solidFill>
                <a:latin typeface="Meiryo" charset="-128"/>
                <a:ea typeface="Meiryo" charset="-128"/>
                <a:cs typeface="Meiryo" charset="-128"/>
              </a:rPr>
              <a:t>Function as a Service</a:t>
            </a:r>
            <a:endParaRPr lang="en-US" altLang="ja-JP" sz="1000" dirty="0">
              <a:solidFill>
                <a:schemeClr val="accent6">
                  <a:lumMod val="75000"/>
                </a:schemeClr>
              </a:solidFill>
              <a:latin typeface="Meiryo" charset="-128"/>
              <a:ea typeface="Meiryo" charset="-128"/>
              <a:cs typeface="Meiryo" charset="-128"/>
            </a:endParaRPr>
          </a:p>
          <a:p>
            <a:r>
              <a:rPr lang="ja-JP" altLang="en-US" sz="1000" dirty="0">
                <a:solidFill>
                  <a:schemeClr val="accent6">
                    <a:lumMod val="75000"/>
                  </a:schemeClr>
                </a:solidFill>
                <a:latin typeface="Meiryo" charset="-128"/>
                <a:ea typeface="Meiryo" charset="-128"/>
                <a:cs typeface="Meiryo" charset="-128"/>
              </a:rPr>
              <a:t>イベントドリブン方式でアプリケーションを実行させることができるクラウドサービス</a:t>
            </a:r>
            <a:endParaRPr lang="en-US" altLang="ja-JP" sz="1000" dirty="0">
              <a:solidFill>
                <a:schemeClr val="accent6">
                  <a:lumMod val="75000"/>
                </a:schemeClr>
              </a:solidFill>
              <a:latin typeface="Meiryo" charset="-128"/>
              <a:ea typeface="Meiryo" charset="-128"/>
              <a:cs typeface="Meiryo" charset="-128"/>
            </a:endParaRPr>
          </a:p>
          <a:p>
            <a:r>
              <a:rPr lang="en-US" altLang="ja-JP" sz="800" dirty="0">
                <a:solidFill>
                  <a:schemeClr val="accent6">
                    <a:lumMod val="75000"/>
                  </a:schemeClr>
                </a:solidFill>
                <a:latin typeface="Meiryo" charset="-128"/>
                <a:ea typeface="Meiryo" charset="-128"/>
                <a:cs typeface="Meiryo" charset="-128"/>
              </a:rPr>
              <a:t>AWS</a:t>
            </a:r>
            <a:r>
              <a:rPr lang="ja-JP" altLang="en-US" sz="800" dirty="0">
                <a:solidFill>
                  <a:schemeClr val="accent6">
                    <a:lumMod val="75000"/>
                  </a:schemeClr>
                </a:solidFill>
                <a:latin typeface="Meiryo" charset="-128"/>
                <a:ea typeface="Meiryo" charset="-128"/>
                <a:cs typeface="Meiryo" charset="-128"/>
              </a:rPr>
              <a:t>の</a:t>
            </a:r>
            <a:r>
              <a:rPr lang="en-US" altLang="ja-JP" sz="800" dirty="0">
                <a:solidFill>
                  <a:schemeClr val="accent6">
                    <a:lumMod val="75000"/>
                  </a:schemeClr>
                </a:solidFill>
                <a:latin typeface="Meiryo" charset="-128"/>
                <a:ea typeface="Meiryo" charset="-128"/>
                <a:cs typeface="Meiryo" charset="-128"/>
              </a:rPr>
              <a:t>Lambda</a:t>
            </a:r>
            <a:r>
              <a:rPr lang="ja-JP" altLang="en-US" sz="800" dirty="0">
                <a:solidFill>
                  <a:schemeClr val="accent6">
                    <a:lumMod val="75000"/>
                  </a:schemeClr>
                </a:solidFill>
                <a:latin typeface="Meiryo" charset="-128"/>
                <a:ea typeface="Meiryo" charset="-128"/>
                <a:cs typeface="Meiryo" charset="-128"/>
              </a:rPr>
              <a:t>、</a:t>
            </a:r>
            <a:r>
              <a:rPr lang="en-US" altLang="ja-JP" sz="800" dirty="0">
                <a:solidFill>
                  <a:schemeClr val="accent6">
                    <a:lumMod val="75000"/>
                  </a:schemeClr>
                </a:solidFill>
                <a:latin typeface="Meiryo" charset="-128"/>
                <a:ea typeface="Meiryo" charset="-128"/>
                <a:cs typeface="Meiryo" charset="-128"/>
              </a:rPr>
              <a:t>Microsoft</a:t>
            </a:r>
            <a:r>
              <a:rPr lang="ja-JP" altLang="en-US" sz="800" dirty="0">
                <a:solidFill>
                  <a:schemeClr val="accent6">
                    <a:lumMod val="75000"/>
                  </a:schemeClr>
                </a:solidFill>
                <a:latin typeface="Meiryo" charset="-128"/>
                <a:ea typeface="Meiryo" charset="-128"/>
                <a:cs typeface="Meiryo" charset="-128"/>
              </a:rPr>
              <a:t>の</a:t>
            </a:r>
            <a:r>
              <a:rPr lang="en-US" altLang="ja-JP" sz="800" dirty="0">
                <a:solidFill>
                  <a:schemeClr val="accent6">
                    <a:lumMod val="75000"/>
                  </a:schemeClr>
                </a:solidFill>
                <a:latin typeface="Meiryo" charset="-128"/>
                <a:ea typeface="Meiryo" charset="-128"/>
                <a:cs typeface="Meiryo" charset="-128"/>
              </a:rPr>
              <a:t>Azure Functions</a:t>
            </a:r>
            <a:r>
              <a:rPr lang="ja-JP" altLang="en-US" sz="800" dirty="0">
                <a:solidFill>
                  <a:schemeClr val="accent6">
                    <a:lumMod val="75000"/>
                  </a:schemeClr>
                </a:solidFill>
                <a:latin typeface="Meiryo" charset="-128"/>
                <a:ea typeface="Meiryo" charset="-128"/>
                <a:cs typeface="Meiryo" charset="-128"/>
              </a:rPr>
              <a:t>、</a:t>
            </a:r>
            <a:r>
              <a:rPr lang="en-US" altLang="ja-JP" sz="800" dirty="0">
                <a:solidFill>
                  <a:schemeClr val="accent6">
                    <a:lumMod val="75000"/>
                  </a:schemeClr>
                </a:solidFill>
                <a:latin typeface="Meiryo" charset="-128"/>
                <a:ea typeface="Meiryo" charset="-128"/>
                <a:cs typeface="Meiryo" charset="-128"/>
              </a:rPr>
              <a:t>Google</a:t>
            </a:r>
            <a:r>
              <a:rPr lang="ja-JP" altLang="en-US" sz="800" dirty="0">
                <a:solidFill>
                  <a:schemeClr val="accent6">
                    <a:lumMod val="75000"/>
                  </a:schemeClr>
                </a:solidFill>
                <a:latin typeface="Meiryo" charset="-128"/>
                <a:ea typeface="Meiryo" charset="-128"/>
                <a:cs typeface="Meiryo" charset="-128"/>
              </a:rPr>
              <a:t>の</a:t>
            </a:r>
            <a:r>
              <a:rPr lang="en-US" altLang="ja-JP" sz="800" dirty="0">
                <a:solidFill>
                  <a:schemeClr val="accent6">
                    <a:lumMod val="75000"/>
                  </a:schemeClr>
                </a:solidFill>
                <a:latin typeface="Meiryo" charset="-128"/>
                <a:ea typeface="Meiryo" charset="-128"/>
                <a:cs typeface="Meiryo" charset="-128"/>
              </a:rPr>
              <a:t>Cloud Functions</a:t>
            </a:r>
            <a:r>
              <a:rPr lang="ja-JP" altLang="en-US" sz="800" dirty="0">
                <a:solidFill>
                  <a:schemeClr val="accent6">
                    <a:lumMod val="75000"/>
                  </a:schemeClr>
                </a:solidFill>
                <a:latin typeface="Meiryo" charset="-128"/>
                <a:ea typeface="Meiryo" charset="-128"/>
                <a:cs typeface="Meiryo" charset="-128"/>
              </a:rPr>
              <a:t>など</a:t>
            </a:r>
            <a:r>
              <a:rPr lang="en-US" altLang="ja-JP" sz="800" dirty="0">
                <a:solidFill>
                  <a:schemeClr val="accent6">
                    <a:lumMod val="75000"/>
                  </a:schemeClr>
                </a:solidFill>
                <a:latin typeface="Meiryo" charset="-128"/>
                <a:ea typeface="Meiryo" charset="-128"/>
                <a:cs typeface="Meiryo" charset="-128"/>
              </a:rPr>
              <a:t> </a:t>
            </a:r>
            <a:endParaRPr kumimoji="1" lang="ja-JP" altLang="en-US" sz="800" dirty="0">
              <a:solidFill>
                <a:schemeClr val="accent6">
                  <a:lumMod val="75000"/>
                </a:schemeClr>
              </a:solidFill>
              <a:latin typeface="Meiryo" charset="-128"/>
              <a:ea typeface="Meiryo" charset="-128"/>
              <a:cs typeface="Meiryo" charset="-128"/>
            </a:endParaRPr>
          </a:p>
        </p:txBody>
      </p:sp>
    </p:spTree>
    <p:extLst>
      <p:ext uri="{BB962C8B-B14F-4D97-AF65-F5344CB8AC3E}">
        <p14:creationId xmlns:p14="http://schemas.microsoft.com/office/powerpoint/2010/main" val="4109953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正方形/長方形 61"/>
          <p:cNvSpPr/>
          <p:nvPr/>
        </p:nvSpPr>
        <p:spPr>
          <a:xfrm>
            <a:off x="899592" y="980728"/>
            <a:ext cx="7848872" cy="5256584"/>
          </a:xfrm>
          <a:prstGeom prst="rect">
            <a:avLst/>
          </a:prstGeom>
          <a:solidFill>
            <a:srgbClr val="FFFED6"/>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64" name="正方形/長方形 63"/>
          <p:cNvSpPr/>
          <p:nvPr/>
        </p:nvSpPr>
        <p:spPr>
          <a:xfrm>
            <a:off x="395536" y="980728"/>
            <a:ext cx="504056" cy="5256584"/>
          </a:xfrm>
          <a:prstGeom prst="rect">
            <a:avLst/>
          </a:prstGeom>
          <a:solidFill>
            <a:schemeClr val="accent5">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46" name="正方形/長方形 45"/>
          <p:cNvSpPr/>
          <p:nvPr/>
        </p:nvSpPr>
        <p:spPr>
          <a:xfrm>
            <a:off x="3198463" y="4279480"/>
            <a:ext cx="1881480" cy="633401"/>
          </a:xfrm>
          <a:prstGeom prst="rect">
            <a:avLst/>
          </a:prstGeom>
          <a:solidFill>
            <a:schemeClr val="accent5">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59" name="正方形/長方形 58"/>
          <p:cNvSpPr/>
          <p:nvPr/>
        </p:nvSpPr>
        <p:spPr>
          <a:xfrm>
            <a:off x="2195736" y="4890644"/>
            <a:ext cx="6552728" cy="1705054"/>
          </a:xfrm>
          <a:prstGeom prst="rect">
            <a:avLst/>
          </a:prstGeom>
          <a:solidFill>
            <a:schemeClr val="accent5">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28" name="正方形/長方形 27"/>
          <p:cNvSpPr/>
          <p:nvPr/>
        </p:nvSpPr>
        <p:spPr>
          <a:xfrm>
            <a:off x="7021953" y="5645754"/>
            <a:ext cx="1656455" cy="468208"/>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ハードウェア</a:t>
            </a:r>
          </a:p>
        </p:txBody>
      </p:sp>
      <p:sp>
        <p:nvSpPr>
          <p:cNvPr id="14" name="正方形/長方形 13"/>
          <p:cNvSpPr/>
          <p:nvPr/>
        </p:nvSpPr>
        <p:spPr>
          <a:xfrm>
            <a:off x="3274167" y="5670296"/>
            <a:ext cx="1656455" cy="468208"/>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ハードウェア</a:t>
            </a:r>
          </a:p>
        </p:txBody>
      </p:sp>
      <p:sp>
        <p:nvSpPr>
          <p:cNvPr id="2" name="タイトル 1"/>
          <p:cNvSpPr>
            <a:spLocks noGrp="1"/>
          </p:cNvSpPr>
          <p:nvPr>
            <p:ph type="title"/>
          </p:nvPr>
        </p:nvSpPr>
        <p:spPr/>
        <p:txBody>
          <a:bodyPr/>
          <a:lstStyle/>
          <a:p>
            <a:r>
              <a:rPr kumimoji="1" lang="en-US" altLang="ja-JP" dirty="0" err="1"/>
              <a:t>FaaS</a:t>
            </a:r>
            <a:r>
              <a:rPr lang="ja-JP" altLang="en-US" dirty="0"/>
              <a:t>（</a:t>
            </a:r>
            <a:r>
              <a:rPr lang="en-US" altLang="ja-JP" dirty="0"/>
              <a:t>Function as a Service</a:t>
            </a:r>
            <a:r>
              <a:rPr lang="ja-JP" altLang="en-US" dirty="0"/>
              <a:t>）</a:t>
            </a:r>
            <a:r>
              <a:rPr kumimoji="1" lang="en-US" altLang="ja-JP" dirty="0"/>
              <a:t> </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116</a:t>
            </a:fld>
            <a:endParaRPr kumimoji="1" lang="ja-JP" altLang="en-US"/>
          </a:p>
        </p:txBody>
      </p:sp>
      <p:sp>
        <p:nvSpPr>
          <p:cNvPr id="4" name="正方形/長方形 3"/>
          <p:cNvSpPr/>
          <p:nvPr/>
        </p:nvSpPr>
        <p:spPr>
          <a:xfrm>
            <a:off x="5148060" y="5664887"/>
            <a:ext cx="1656455" cy="468208"/>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ハードウェア</a:t>
            </a:r>
          </a:p>
        </p:txBody>
      </p:sp>
      <p:sp>
        <p:nvSpPr>
          <p:cNvPr id="7" name="正方形/長方形 6"/>
          <p:cNvSpPr/>
          <p:nvPr/>
        </p:nvSpPr>
        <p:spPr>
          <a:xfrm>
            <a:off x="1400266" y="5652447"/>
            <a:ext cx="1656455" cy="468208"/>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ハードウェア</a:t>
            </a:r>
          </a:p>
        </p:txBody>
      </p:sp>
      <p:sp>
        <p:nvSpPr>
          <p:cNvPr id="8" name="正方形/長方形 7"/>
          <p:cNvSpPr/>
          <p:nvPr/>
        </p:nvSpPr>
        <p:spPr>
          <a:xfrm>
            <a:off x="1400266" y="5011690"/>
            <a:ext cx="1656455" cy="468208"/>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仮想マシン</a:t>
            </a:r>
          </a:p>
        </p:txBody>
      </p:sp>
      <p:sp>
        <p:nvSpPr>
          <p:cNvPr id="15" name="正方形/長方形 14"/>
          <p:cNvSpPr/>
          <p:nvPr/>
        </p:nvSpPr>
        <p:spPr>
          <a:xfrm>
            <a:off x="3274167" y="5029539"/>
            <a:ext cx="1656455" cy="468208"/>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仮想マシン</a:t>
            </a:r>
          </a:p>
        </p:txBody>
      </p:sp>
      <p:sp>
        <p:nvSpPr>
          <p:cNvPr id="22" name="正方形/長方形 21"/>
          <p:cNvSpPr/>
          <p:nvPr/>
        </p:nvSpPr>
        <p:spPr>
          <a:xfrm>
            <a:off x="5148060" y="5011690"/>
            <a:ext cx="1656455" cy="468208"/>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仮想マシン</a:t>
            </a:r>
          </a:p>
        </p:txBody>
      </p:sp>
      <p:sp>
        <p:nvSpPr>
          <p:cNvPr id="29" name="正方形/長方形 28"/>
          <p:cNvSpPr/>
          <p:nvPr/>
        </p:nvSpPr>
        <p:spPr>
          <a:xfrm>
            <a:off x="7021953" y="5004997"/>
            <a:ext cx="1656455" cy="468208"/>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仮想マシン</a:t>
            </a:r>
          </a:p>
        </p:txBody>
      </p:sp>
      <p:sp>
        <p:nvSpPr>
          <p:cNvPr id="63" name="正方形/長方形 62"/>
          <p:cNvSpPr/>
          <p:nvPr/>
        </p:nvSpPr>
        <p:spPr>
          <a:xfrm>
            <a:off x="395536" y="6225995"/>
            <a:ext cx="1800200" cy="369703"/>
          </a:xfrm>
          <a:prstGeom prst="rect">
            <a:avLst/>
          </a:prstGeom>
          <a:solidFill>
            <a:schemeClr val="accent5">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cxnSp>
        <p:nvCxnSpPr>
          <p:cNvPr id="66" name="直線コネクタ 65"/>
          <p:cNvCxnSpPr/>
          <p:nvPr/>
        </p:nvCxnSpPr>
        <p:spPr>
          <a:xfrm flipV="1">
            <a:off x="2195736" y="764704"/>
            <a:ext cx="3220" cy="4199150"/>
          </a:xfrm>
          <a:prstGeom prst="line">
            <a:avLst/>
          </a:prstGeom>
          <a:ln>
            <a:solidFill>
              <a:schemeClr val="accent5">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0" name="正方形/長方形 59"/>
          <p:cNvSpPr/>
          <p:nvPr/>
        </p:nvSpPr>
        <p:spPr>
          <a:xfrm>
            <a:off x="5076056" y="2323445"/>
            <a:ext cx="3672408" cy="2564284"/>
          </a:xfrm>
          <a:prstGeom prst="rect">
            <a:avLst/>
          </a:prstGeom>
          <a:solidFill>
            <a:schemeClr val="accent5">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61" name="正方形/長方形 60"/>
          <p:cNvSpPr/>
          <p:nvPr/>
        </p:nvSpPr>
        <p:spPr>
          <a:xfrm>
            <a:off x="6949954" y="1635296"/>
            <a:ext cx="1798510" cy="699387"/>
          </a:xfrm>
          <a:prstGeom prst="rect">
            <a:avLst/>
          </a:prstGeom>
          <a:solidFill>
            <a:schemeClr val="accent5">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1" name="正方形/長方形 10"/>
          <p:cNvSpPr/>
          <p:nvPr/>
        </p:nvSpPr>
        <p:spPr>
          <a:xfrm>
            <a:off x="1400266" y="2394782"/>
            <a:ext cx="1656455" cy="46820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ミドルウェア</a:t>
            </a:r>
          </a:p>
        </p:txBody>
      </p:sp>
      <p:sp>
        <p:nvSpPr>
          <p:cNvPr id="13" name="正方形/長方形 12"/>
          <p:cNvSpPr/>
          <p:nvPr/>
        </p:nvSpPr>
        <p:spPr>
          <a:xfrm>
            <a:off x="1400266" y="1059429"/>
            <a:ext cx="1656455" cy="468208"/>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アプリケーション</a:t>
            </a:r>
          </a:p>
        </p:txBody>
      </p:sp>
      <p:sp>
        <p:nvSpPr>
          <p:cNvPr id="16" name="正方形/長方形 15"/>
          <p:cNvSpPr/>
          <p:nvPr/>
        </p:nvSpPr>
        <p:spPr>
          <a:xfrm>
            <a:off x="3274166" y="3692278"/>
            <a:ext cx="1656455" cy="468208"/>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コンテナ管理機能</a:t>
            </a:r>
          </a:p>
        </p:txBody>
      </p:sp>
      <p:sp>
        <p:nvSpPr>
          <p:cNvPr id="18" name="正方形/長方形 17"/>
          <p:cNvSpPr/>
          <p:nvPr/>
        </p:nvSpPr>
        <p:spPr>
          <a:xfrm>
            <a:off x="3274167" y="2412631"/>
            <a:ext cx="1656455" cy="46820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ミドルウェア</a:t>
            </a:r>
          </a:p>
        </p:txBody>
      </p:sp>
      <p:sp>
        <p:nvSpPr>
          <p:cNvPr id="20" name="正方形/長方形 19"/>
          <p:cNvSpPr/>
          <p:nvPr/>
        </p:nvSpPr>
        <p:spPr>
          <a:xfrm>
            <a:off x="3274167" y="1077278"/>
            <a:ext cx="1656455" cy="468208"/>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アプリケーション</a:t>
            </a:r>
          </a:p>
        </p:txBody>
      </p:sp>
      <p:sp>
        <p:nvSpPr>
          <p:cNvPr id="23" name="正方形/長方形 22"/>
          <p:cNvSpPr/>
          <p:nvPr/>
        </p:nvSpPr>
        <p:spPr>
          <a:xfrm>
            <a:off x="5148060" y="3694507"/>
            <a:ext cx="1656455" cy="468208"/>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コンテナ管理機能</a:t>
            </a:r>
          </a:p>
        </p:txBody>
      </p:sp>
      <p:sp>
        <p:nvSpPr>
          <p:cNvPr id="24" name="正方形/長方形 23"/>
          <p:cNvSpPr/>
          <p:nvPr/>
        </p:nvSpPr>
        <p:spPr>
          <a:xfrm>
            <a:off x="5148060" y="3039956"/>
            <a:ext cx="1656455" cy="468208"/>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自動運用機能</a:t>
            </a:r>
          </a:p>
        </p:txBody>
      </p:sp>
      <p:sp>
        <p:nvSpPr>
          <p:cNvPr id="25" name="正方形/長方形 24"/>
          <p:cNvSpPr/>
          <p:nvPr/>
        </p:nvSpPr>
        <p:spPr>
          <a:xfrm>
            <a:off x="5148060" y="2394782"/>
            <a:ext cx="1656455" cy="46820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ミドルウェア</a:t>
            </a:r>
          </a:p>
        </p:txBody>
      </p:sp>
      <p:sp>
        <p:nvSpPr>
          <p:cNvPr id="27" name="正方形/長方形 26"/>
          <p:cNvSpPr/>
          <p:nvPr/>
        </p:nvSpPr>
        <p:spPr>
          <a:xfrm>
            <a:off x="5148060" y="1059429"/>
            <a:ext cx="1656455" cy="468208"/>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アプリケーション</a:t>
            </a:r>
          </a:p>
        </p:txBody>
      </p:sp>
      <p:sp>
        <p:nvSpPr>
          <p:cNvPr id="30" name="正方形/長方形 29"/>
          <p:cNvSpPr/>
          <p:nvPr/>
        </p:nvSpPr>
        <p:spPr>
          <a:xfrm>
            <a:off x="7021953" y="3687814"/>
            <a:ext cx="1656455" cy="468208"/>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コンテナ管理機能</a:t>
            </a:r>
          </a:p>
        </p:txBody>
      </p:sp>
      <p:sp>
        <p:nvSpPr>
          <p:cNvPr id="31" name="正方形/長方形 30"/>
          <p:cNvSpPr/>
          <p:nvPr/>
        </p:nvSpPr>
        <p:spPr>
          <a:xfrm>
            <a:off x="7021953" y="3033263"/>
            <a:ext cx="1656455" cy="468208"/>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自動運用機能</a:t>
            </a:r>
          </a:p>
        </p:txBody>
      </p:sp>
      <p:sp>
        <p:nvSpPr>
          <p:cNvPr id="32" name="正方形/長方形 31"/>
          <p:cNvSpPr/>
          <p:nvPr/>
        </p:nvSpPr>
        <p:spPr>
          <a:xfrm>
            <a:off x="7021953" y="2388089"/>
            <a:ext cx="1656455" cy="46820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ミドルウェア</a:t>
            </a:r>
          </a:p>
        </p:txBody>
      </p:sp>
      <p:sp>
        <p:nvSpPr>
          <p:cNvPr id="33" name="正方形/長方形 32"/>
          <p:cNvSpPr/>
          <p:nvPr/>
        </p:nvSpPr>
        <p:spPr>
          <a:xfrm>
            <a:off x="7021953" y="1720120"/>
            <a:ext cx="1656455" cy="468208"/>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連携機能</a:t>
            </a:r>
          </a:p>
        </p:txBody>
      </p:sp>
      <p:sp>
        <p:nvSpPr>
          <p:cNvPr id="34" name="正方形/長方形 33"/>
          <p:cNvSpPr/>
          <p:nvPr/>
        </p:nvSpPr>
        <p:spPr>
          <a:xfrm>
            <a:off x="7021953" y="1052736"/>
            <a:ext cx="1656455" cy="468208"/>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アプリケーション</a:t>
            </a:r>
          </a:p>
        </p:txBody>
      </p:sp>
      <p:sp>
        <p:nvSpPr>
          <p:cNvPr id="55" name="正方形/長方形 54"/>
          <p:cNvSpPr/>
          <p:nvPr/>
        </p:nvSpPr>
        <p:spPr>
          <a:xfrm>
            <a:off x="1400269" y="4358108"/>
            <a:ext cx="1656455" cy="468208"/>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200" dirty="0">
                <a:solidFill>
                  <a:srgbClr val="FFFFFF"/>
                </a:solidFill>
                <a:latin typeface="Meiryo" charset="-128"/>
                <a:ea typeface="Meiryo" charset="-128"/>
                <a:cs typeface="Meiryo" charset="-128"/>
              </a:rPr>
              <a:t>OS</a:t>
            </a:r>
            <a:endParaRPr kumimoji="1" lang="ja-JP" altLang="en-US" sz="1200" dirty="0">
              <a:solidFill>
                <a:srgbClr val="FFFFFF"/>
              </a:solidFill>
              <a:latin typeface="Meiryo" charset="-128"/>
              <a:ea typeface="Meiryo" charset="-128"/>
              <a:cs typeface="Meiryo" charset="-128"/>
            </a:endParaRPr>
          </a:p>
        </p:txBody>
      </p:sp>
      <p:sp>
        <p:nvSpPr>
          <p:cNvPr id="56" name="正方形/長方形 55"/>
          <p:cNvSpPr/>
          <p:nvPr/>
        </p:nvSpPr>
        <p:spPr>
          <a:xfrm>
            <a:off x="3274166" y="4363517"/>
            <a:ext cx="1656455" cy="468208"/>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200" dirty="0">
                <a:solidFill>
                  <a:srgbClr val="FFFFFF"/>
                </a:solidFill>
                <a:latin typeface="Meiryo" charset="-128"/>
                <a:ea typeface="Meiryo" charset="-128"/>
                <a:cs typeface="Meiryo" charset="-128"/>
              </a:rPr>
              <a:t>OS</a:t>
            </a:r>
            <a:endParaRPr kumimoji="1" lang="ja-JP" altLang="en-US" sz="1200" dirty="0">
              <a:solidFill>
                <a:srgbClr val="FFFFFF"/>
              </a:solidFill>
              <a:latin typeface="Meiryo" charset="-128"/>
              <a:ea typeface="Meiryo" charset="-128"/>
              <a:cs typeface="Meiryo" charset="-128"/>
            </a:endParaRPr>
          </a:p>
        </p:txBody>
      </p:sp>
      <p:sp>
        <p:nvSpPr>
          <p:cNvPr id="57" name="正方形/長方形 56"/>
          <p:cNvSpPr/>
          <p:nvPr/>
        </p:nvSpPr>
        <p:spPr>
          <a:xfrm>
            <a:off x="5148056" y="4351099"/>
            <a:ext cx="1656455" cy="468208"/>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200" dirty="0">
                <a:solidFill>
                  <a:srgbClr val="FFFFFF"/>
                </a:solidFill>
                <a:latin typeface="Meiryo" charset="-128"/>
                <a:ea typeface="Meiryo" charset="-128"/>
                <a:cs typeface="Meiryo" charset="-128"/>
              </a:rPr>
              <a:t>OS</a:t>
            </a:r>
            <a:endParaRPr kumimoji="1" lang="ja-JP" altLang="en-US" sz="1200" dirty="0">
              <a:solidFill>
                <a:srgbClr val="FFFFFF"/>
              </a:solidFill>
              <a:latin typeface="Meiryo" charset="-128"/>
              <a:ea typeface="Meiryo" charset="-128"/>
              <a:cs typeface="Meiryo" charset="-128"/>
            </a:endParaRPr>
          </a:p>
        </p:txBody>
      </p:sp>
      <p:sp>
        <p:nvSpPr>
          <p:cNvPr id="58" name="正方形/長方形 57"/>
          <p:cNvSpPr/>
          <p:nvPr/>
        </p:nvSpPr>
        <p:spPr>
          <a:xfrm>
            <a:off x="7021953" y="4356508"/>
            <a:ext cx="1656455" cy="468208"/>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200" dirty="0">
                <a:solidFill>
                  <a:srgbClr val="FFFFFF"/>
                </a:solidFill>
                <a:latin typeface="Meiryo" charset="-128"/>
                <a:ea typeface="Meiryo" charset="-128"/>
                <a:cs typeface="Meiryo" charset="-128"/>
              </a:rPr>
              <a:t>OS</a:t>
            </a:r>
            <a:endParaRPr kumimoji="1" lang="ja-JP" altLang="en-US" sz="1200" dirty="0">
              <a:solidFill>
                <a:srgbClr val="FFFFFF"/>
              </a:solidFill>
              <a:latin typeface="Meiryo" charset="-128"/>
              <a:ea typeface="Meiryo" charset="-128"/>
              <a:cs typeface="Meiryo" charset="-128"/>
            </a:endParaRPr>
          </a:p>
        </p:txBody>
      </p:sp>
      <p:sp>
        <p:nvSpPr>
          <p:cNvPr id="67" name="テキスト ボックス 66"/>
          <p:cNvSpPr txBox="1"/>
          <p:nvPr/>
        </p:nvSpPr>
        <p:spPr>
          <a:xfrm>
            <a:off x="1394317" y="731981"/>
            <a:ext cx="800219" cy="276999"/>
          </a:xfrm>
          <a:prstGeom prst="rect">
            <a:avLst/>
          </a:prstGeom>
          <a:noFill/>
        </p:spPr>
        <p:txBody>
          <a:bodyPr wrap="none" rtlCol="0">
            <a:spAutoFit/>
          </a:bodyPr>
          <a:lstStyle/>
          <a:p>
            <a:pPr algn="ctr"/>
            <a:r>
              <a:rPr kumimoji="1" lang="ja-JP" altLang="en-US" sz="1200">
                <a:latin typeface="Meiryo" charset="-128"/>
                <a:ea typeface="Meiryo" charset="-128"/>
                <a:cs typeface="Meiryo" charset="-128"/>
              </a:rPr>
              <a:t>自社所有</a:t>
            </a:r>
          </a:p>
        </p:txBody>
      </p:sp>
      <p:sp>
        <p:nvSpPr>
          <p:cNvPr id="68" name="テキスト ボックス 67"/>
          <p:cNvSpPr txBox="1"/>
          <p:nvPr/>
        </p:nvSpPr>
        <p:spPr>
          <a:xfrm>
            <a:off x="2330489" y="736640"/>
            <a:ext cx="521874" cy="276999"/>
          </a:xfrm>
          <a:prstGeom prst="rect">
            <a:avLst/>
          </a:prstGeom>
          <a:noFill/>
        </p:spPr>
        <p:txBody>
          <a:bodyPr wrap="none" rtlCol="0">
            <a:spAutoFit/>
          </a:bodyPr>
          <a:lstStyle/>
          <a:p>
            <a:pPr algn="ctr"/>
            <a:r>
              <a:rPr kumimoji="1" lang="en-US" altLang="ja-JP" sz="1200" dirty="0">
                <a:latin typeface="Meiryo" charset="-128"/>
                <a:ea typeface="Meiryo" charset="-128"/>
                <a:cs typeface="Meiryo" charset="-128"/>
              </a:rPr>
              <a:t>IaaS</a:t>
            </a:r>
            <a:endParaRPr kumimoji="1" lang="ja-JP" altLang="en-US" sz="1200" dirty="0">
              <a:latin typeface="Meiryo" charset="-128"/>
              <a:ea typeface="Meiryo" charset="-128"/>
              <a:cs typeface="Meiryo" charset="-128"/>
            </a:endParaRPr>
          </a:p>
        </p:txBody>
      </p:sp>
      <p:sp>
        <p:nvSpPr>
          <p:cNvPr id="69" name="テキスト ボックス 68"/>
          <p:cNvSpPr txBox="1"/>
          <p:nvPr/>
        </p:nvSpPr>
        <p:spPr>
          <a:xfrm>
            <a:off x="3383387" y="731980"/>
            <a:ext cx="1429174" cy="276999"/>
          </a:xfrm>
          <a:prstGeom prst="rect">
            <a:avLst/>
          </a:prstGeom>
          <a:noFill/>
        </p:spPr>
        <p:txBody>
          <a:bodyPr wrap="none" rtlCol="0">
            <a:spAutoFit/>
          </a:bodyPr>
          <a:lstStyle/>
          <a:p>
            <a:pPr algn="ctr"/>
            <a:r>
              <a:rPr kumimoji="1" lang="ja-JP" altLang="en-US" sz="1200" dirty="0" smtClean="0">
                <a:latin typeface="Meiryo" charset="-128"/>
                <a:ea typeface="Meiryo" charset="-128"/>
                <a:cs typeface="Meiryo" charset="-128"/>
              </a:rPr>
              <a:t>コンテナ</a:t>
            </a:r>
            <a:r>
              <a:rPr kumimoji="1" lang="en-US" altLang="ja-JP" sz="1200" dirty="0" smtClean="0">
                <a:latin typeface="Meiryo" charset="-128"/>
                <a:ea typeface="Meiryo" charset="-128"/>
                <a:cs typeface="Meiryo" charset="-128"/>
              </a:rPr>
              <a:t> </a:t>
            </a:r>
            <a:r>
              <a:rPr kumimoji="1" lang="en-US" altLang="ja-JP" sz="1200" dirty="0">
                <a:latin typeface="Meiryo" charset="-128"/>
                <a:ea typeface="Meiryo" charset="-128"/>
                <a:cs typeface="Meiryo" charset="-128"/>
              </a:rPr>
              <a:t>on IaaS</a:t>
            </a:r>
            <a:endParaRPr kumimoji="1" lang="ja-JP" altLang="en-US" sz="1200" dirty="0">
              <a:latin typeface="Meiryo" charset="-128"/>
              <a:ea typeface="Meiryo" charset="-128"/>
              <a:cs typeface="Meiryo" charset="-128"/>
            </a:endParaRPr>
          </a:p>
        </p:txBody>
      </p:sp>
      <p:sp>
        <p:nvSpPr>
          <p:cNvPr id="70" name="テキスト ボックス 69"/>
          <p:cNvSpPr txBox="1"/>
          <p:nvPr/>
        </p:nvSpPr>
        <p:spPr>
          <a:xfrm>
            <a:off x="5696949" y="739555"/>
            <a:ext cx="549831" cy="276999"/>
          </a:xfrm>
          <a:prstGeom prst="rect">
            <a:avLst/>
          </a:prstGeom>
          <a:noFill/>
        </p:spPr>
        <p:txBody>
          <a:bodyPr wrap="none" rtlCol="0">
            <a:spAutoFit/>
          </a:bodyPr>
          <a:lstStyle/>
          <a:p>
            <a:pPr algn="ctr"/>
            <a:r>
              <a:rPr kumimoji="1" lang="en-US" altLang="ja-JP" sz="1200">
                <a:latin typeface="Meiryo" charset="-128"/>
                <a:ea typeface="Meiryo" charset="-128"/>
                <a:cs typeface="Meiryo" charset="-128"/>
              </a:rPr>
              <a:t>PaaS</a:t>
            </a:r>
            <a:endParaRPr kumimoji="1" lang="ja-JP" altLang="en-US" sz="1200" dirty="0">
              <a:latin typeface="Meiryo" charset="-128"/>
              <a:ea typeface="Meiryo" charset="-128"/>
              <a:cs typeface="Meiryo" charset="-128"/>
            </a:endParaRPr>
          </a:p>
        </p:txBody>
      </p:sp>
      <p:sp>
        <p:nvSpPr>
          <p:cNvPr id="71" name="テキスト ボックス 70"/>
          <p:cNvSpPr txBox="1"/>
          <p:nvPr/>
        </p:nvSpPr>
        <p:spPr>
          <a:xfrm>
            <a:off x="7572342" y="731980"/>
            <a:ext cx="544894" cy="276999"/>
          </a:xfrm>
          <a:prstGeom prst="rect">
            <a:avLst/>
          </a:prstGeom>
          <a:noFill/>
        </p:spPr>
        <p:txBody>
          <a:bodyPr wrap="none" rtlCol="0">
            <a:spAutoFit/>
          </a:bodyPr>
          <a:lstStyle/>
          <a:p>
            <a:pPr algn="ctr"/>
            <a:r>
              <a:rPr lang="en-US" altLang="ja-JP" sz="1200" dirty="0" err="1">
                <a:latin typeface="Meiryo" charset="-128"/>
                <a:ea typeface="Meiryo" charset="-128"/>
                <a:cs typeface="Meiryo" charset="-128"/>
              </a:rPr>
              <a:t>F</a:t>
            </a:r>
            <a:r>
              <a:rPr kumimoji="1" lang="en-US" altLang="ja-JP" sz="1200" dirty="0" err="1">
                <a:latin typeface="Meiryo" charset="-128"/>
                <a:ea typeface="Meiryo" charset="-128"/>
                <a:cs typeface="Meiryo" charset="-128"/>
              </a:rPr>
              <a:t>aaS</a:t>
            </a:r>
            <a:endParaRPr kumimoji="1" lang="ja-JP" altLang="en-US" sz="1200" dirty="0">
              <a:latin typeface="Meiryo" charset="-128"/>
              <a:ea typeface="Meiryo" charset="-128"/>
              <a:cs typeface="Meiryo" charset="-128"/>
            </a:endParaRPr>
          </a:p>
        </p:txBody>
      </p:sp>
      <p:sp>
        <p:nvSpPr>
          <p:cNvPr id="72" name="テキスト ボックス 71"/>
          <p:cNvSpPr txBox="1"/>
          <p:nvPr/>
        </p:nvSpPr>
        <p:spPr>
          <a:xfrm>
            <a:off x="967376" y="2135303"/>
            <a:ext cx="430887" cy="2144177"/>
          </a:xfrm>
          <a:prstGeom prst="rect">
            <a:avLst/>
          </a:prstGeom>
          <a:noFill/>
        </p:spPr>
        <p:txBody>
          <a:bodyPr vert="eaVert" wrap="none" rtlCol="0">
            <a:spAutoFit/>
          </a:bodyPr>
          <a:lstStyle/>
          <a:p>
            <a:r>
              <a:rPr kumimoji="1" lang="ja-JP" altLang="en-US" sz="1600" dirty="0">
                <a:solidFill>
                  <a:schemeClr val="accent6">
                    <a:lumMod val="50000"/>
                  </a:schemeClr>
                </a:solidFill>
                <a:latin typeface="Meiryo" charset="-128"/>
                <a:ea typeface="Meiryo" charset="-128"/>
                <a:cs typeface="Meiryo" charset="-128"/>
              </a:rPr>
              <a:t>ユーザー企業</a:t>
            </a:r>
            <a:r>
              <a:rPr kumimoji="1" lang="ja-JP" altLang="en-US" sz="1600" dirty="0" smtClean="0">
                <a:solidFill>
                  <a:schemeClr val="accent6">
                    <a:lumMod val="50000"/>
                  </a:schemeClr>
                </a:solidFill>
                <a:latin typeface="Meiryo" charset="-128"/>
                <a:ea typeface="Meiryo" charset="-128"/>
                <a:cs typeface="Meiryo" charset="-128"/>
              </a:rPr>
              <a:t>のが</a:t>
            </a:r>
            <a:r>
              <a:rPr kumimoji="1" lang="ja-JP" altLang="en-US" sz="1600" dirty="0">
                <a:solidFill>
                  <a:schemeClr val="accent6">
                    <a:lumMod val="50000"/>
                  </a:schemeClr>
                </a:solidFill>
                <a:latin typeface="Meiryo" charset="-128"/>
                <a:ea typeface="Meiryo" charset="-128"/>
                <a:cs typeface="Meiryo" charset="-128"/>
              </a:rPr>
              <a:t>管理</a:t>
            </a:r>
          </a:p>
        </p:txBody>
      </p:sp>
      <p:sp>
        <p:nvSpPr>
          <p:cNvPr id="73" name="テキスト ボックス 72"/>
          <p:cNvSpPr txBox="1"/>
          <p:nvPr/>
        </p:nvSpPr>
        <p:spPr>
          <a:xfrm>
            <a:off x="467544" y="2130864"/>
            <a:ext cx="430887" cy="2964914"/>
          </a:xfrm>
          <a:prstGeom prst="rect">
            <a:avLst/>
          </a:prstGeom>
          <a:noFill/>
        </p:spPr>
        <p:txBody>
          <a:bodyPr vert="eaVert" wrap="none" rtlCol="0">
            <a:spAutoFit/>
          </a:bodyPr>
          <a:lstStyle/>
          <a:p>
            <a:r>
              <a:rPr kumimoji="1" lang="ja-JP" altLang="en-US" sz="1600" dirty="0">
                <a:solidFill>
                  <a:srgbClr val="0070C0"/>
                </a:solidFill>
                <a:latin typeface="Meiryo" charset="-128"/>
                <a:ea typeface="Meiryo" charset="-128"/>
                <a:cs typeface="Meiryo" charset="-128"/>
              </a:rPr>
              <a:t>クラウドサービス事業者が管理</a:t>
            </a:r>
          </a:p>
        </p:txBody>
      </p:sp>
      <p:sp>
        <p:nvSpPr>
          <p:cNvPr id="76" name="テキスト ボックス 75"/>
          <p:cNvSpPr txBox="1"/>
          <p:nvPr/>
        </p:nvSpPr>
        <p:spPr>
          <a:xfrm>
            <a:off x="6973007" y="6112868"/>
            <a:ext cx="1479892" cy="461665"/>
          </a:xfrm>
          <a:prstGeom prst="rect">
            <a:avLst/>
          </a:prstGeom>
          <a:noFill/>
        </p:spPr>
        <p:txBody>
          <a:bodyPr wrap="none" rtlCol="0">
            <a:spAutoFit/>
          </a:bodyPr>
          <a:lstStyle/>
          <a:p>
            <a:r>
              <a:rPr kumimoji="1" lang="en-US" altLang="ja-JP" sz="800" dirty="0">
                <a:solidFill>
                  <a:srgbClr val="002060"/>
                </a:solidFill>
              </a:rPr>
              <a:t>AWS Lambda</a:t>
            </a:r>
          </a:p>
          <a:p>
            <a:r>
              <a:rPr kumimoji="1" lang="en-US" altLang="ja-JP" sz="800" dirty="0">
                <a:solidFill>
                  <a:srgbClr val="002060"/>
                </a:solidFill>
              </a:rPr>
              <a:t>Google Cloud Functions</a:t>
            </a:r>
          </a:p>
          <a:p>
            <a:r>
              <a:rPr kumimoji="1" lang="en-US" altLang="ja-JP" sz="800" dirty="0">
                <a:solidFill>
                  <a:srgbClr val="002060"/>
                </a:solidFill>
              </a:rPr>
              <a:t>Microsoft Azure Functions etc. </a:t>
            </a:r>
            <a:endParaRPr kumimoji="1" lang="ja-JP" altLang="en-US" sz="800" dirty="0">
              <a:solidFill>
                <a:srgbClr val="002060"/>
              </a:solidFill>
            </a:endParaRPr>
          </a:p>
        </p:txBody>
      </p:sp>
      <p:sp>
        <p:nvSpPr>
          <p:cNvPr id="77" name="テキスト ボックス 76"/>
          <p:cNvSpPr txBox="1"/>
          <p:nvPr/>
        </p:nvSpPr>
        <p:spPr>
          <a:xfrm>
            <a:off x="5110201" y="6135687"/>
            <a:ext cx="1784463" cy="461665"/>
          </a:xfrm>
          <a:prstGeom prst="rect">
            <a:avLst/>
          </a:prstGeom>
          <a:noFill/>
        </p:spPr>
        <p:txBody>
          <a:bodyPr wrap="none" rtlCol="0">
            <a:spAutoFit/>
          </a:bodyPr>
          <a:lstStyle/>
          <a:p>
            <a:r>
              <a:rPr kumimoji="1" lang="en-US" altLang="ja-JP" sz="800" dirty="0">
                <a:solidFill>
                  <a:srgbClr val="002060"/>
                </a:solidFill>
              </a:rPr>
              <a:t>AWS EC2 Container Service</a:t>
            </a:r>
          </a:p>
          <a:p>
            <a:r>
              <a:rPr kumimoji="1" lang="en-US" altLang="ja-JP" sz="800" dirty="0">
                <a:solidFill>
                  <a:srgbClr val="002060"/>
                </a:solidFill>
              </a:rPr>
              <a:t>Google Container Engine</a:t>
            </a:r>
          </a:p>
          <a:p>
            <a:r>
              <a:rPr lang="en-US" altLang="ja-JP" sz="800" dirty="0">
                <a:solidFill>
                  <a:srgbClr val="002060"/>
                </a:solidFill>
              </a:rPr>
              <a:t>Microsoft Azure Container Service etc.</a:t>
            </a:r>
            <a:endParaRPr kumimoji="1" lang="ja-JP" altLang="en-US" sz="800" dirty="0">
              <a:solidFill>
                <a:srgbClr val="002060"/>
              </a:solidFill>
            </a:endParaRPr>
          </a:p>
        </p:txBody>
      </p:sp>
    </p:spTree>
    <p:extLst>
      <p:ext uri="{BB962C8B-B14F-4D97-AF65-F5344CB8AC3E}">
        <p14:creationId xmlns:p14="http://schemas.microsoft.com/office/powerpoint/2010/main" val="19920329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図 82" descr="design_img_f_1133791_s.png"/>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533912" y="-1029661"/>
            <a:ext cx="8088450" cy="7887661"/>
          </a:xfrm>
          <a:prstGeom prst="rect">
            <a:avLst/>
          </a:prstGeom>
          <a:ln>
            <a:noFill/>
          </a:ln>
          <a:effectLst>
            <a:outerShdw blurRad="292100" dist="139700" dir="2700000" algn="tl" rotWithShape="0">
              <a:srgbClr val="333333">
                <a:alpha val="65000"/>
              </a:srgbClr>
            </a:outerShdw>
          </a:effectLst>
        </p:spPr>
      </p:pic>
      <p:sp>
        <p:nvSpPr>
          <p:cNvPr id="2" name="タイトル 1"/>
          <p:cNvSpPr>
            <a:spLocks noGrp="1"/>
          </p:cNvSpPr>
          <p:nvPr>
            <p:ph type="title"/>
          </p:nvPr>
        </p:nvSpPr>
        <p:spPr/>
        <p:txBody>
          <a:bodyPr/>
          <a:lstStyle/>
          <a:p>
            <a:r>
              <a:rPr kumimoji="1" lang="en-US" altLang="ja-JP" dirty="0"/>
              <a:t>API</a:t>
            </a:r>
            <a:r>
              <a:rPr kumimoji="1" lang="ja-JP" altLang="en-US" dirty="0"/>
              <a:t>エコノミー</a:t>
            </a:r>
          </a:p>
        </p:txBody>
      </p:sp>
      <p:sp>
        <p:nvSpPr>
          <p:cNvPr id="3" name="スライド番号プレースホルダー 2"/>
          <p:cNvSpPr>
            <a:spLocks noGrp="1"/>
          </p:cNvSpPr>
          <p:nvPr>
            <p:ph type="sldNum" sz="quarter" idx="4294967295"/>
          </p:nvPr>
        </p:nvSpPr>
        <p:spPr>
          <a:xfrm>
            <a:off x="7010400" y="6651070"/>
            <a:ext cx="2133600" cy="217800"/>
          </a:xfrm>
          <a:prstGeom prst="rect">
            <a:avLst/>
          </a:prstGeom>
        </p:spPr>
        <p:txBody>
          <a:bodyPr/>
          <a:lstStyle/>
          <a:p>
            <a:fld id="{8FF8CC5D-A65D-5946-99B5-645367A967AD}" type="slidenum">
              <a:rPr kumimoji="1" lang="ja-JP" altLang="en-US" smtClean="0"/>
              <a:t>117</a:t>
            </a:fld>
            <a:endParaRPr kumimoji="1" lang="ja-JP" altLang="en-US" dirty="0"/>
          </a:p>
        </p:txBody>
      </p:sp>
      <p:sp>
        <p:nvSpPr>
          <p:cNvPr id="23" name="正方形/長方形 22"/>
          <p:cNvSpPr/>
          <p:nvPr/>
        </p:nvSpPr>
        <p:spPr>
          <a:xfrm>
            <a:off x="2488792" y="1380801"/>
            <a:ext cx="1318636" cy="497089"/>
          </a:xfrm>
          <a:prstGeom prst="rect">
            <a:avLst/>
          </a:prstGeom>
          <a:solidFill>
            <a:srgbClr val="00B05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a:solidFill>
                  <a:srgbClr val="FFFFFF"/>
                </a:solidFill>
                <a:latin typeface="Meiryo" charset="-128"/>
                <a:ea typeface="Meiryo" charset="-128"/>
                <a:cs typeface="Meiryo" charset="-128"/>
              </a:rPr>
              <a:t>サービス</a:t>
            </a:r>
            <a:endParaRPr kumimoji="1" lang="ja-JP" altLang="en-US" sz="1600" dirty="0">
              <a:solidFill>
                <a:srgbClr val="FFFFFF"/>
              </a:solidFill>
              <a:latin typeface="Meiryo" charset="-128"/>
              <a:ea typeface="Meiryo" charset="-128"/>
              <a:cs typeface="Meiryo" charset="-128"/>
            </a:endParaRPr>
          </a:p>
        </p:txBody>
      </p:sp>
      <p:sp>
        <p:nvSpPr>
          <p:cNvPr id="24" name="正方形/長方形 23"/>
          <p:cNvSpPr/>
          <p:nvPr/>
        </p:nvSpPr>
        <p:spPr>
          <a:xfrm>
            <a:off x="2594046" y="1747716"/>
            <a:ext cx="1114264" cy="295154"/>
          </a:xfrm>
          <a:prstGeom prst="rect">
            <a:avLst/>
          </a:prstGeom>
          <a:solidFill>
            <a:schemeClr val="bg2">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p>
        </p:txBody>
      </p:sp>
      <p:sp>
        <p:nvSpPr>
          <p:cNvPr id="25" name="正方形/長方形 24"/>
          <p:cNvSpPr/>
          <p:nvPr/>
        </p:nvSpPr>
        <p:spPr>
          <a:xfrm>
            <a:off x="1064902" y="1380802"/>
            <a:ext cx="1318636" cy="497089"/>
          </a:xfrm>
          <a:prstGeom prst="rect">
            <a:avLst/>
          </a:prstGeom>
          <a:solidFill>
            <a:srgbClr val="00B05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a:solidFill>
                  <a:srgbClr val="FFFFFF"/>
                </a:solidFill>
                <a:latin typeface="Meiryo" charset="-128"/>
                <a:ea typeface="Meiryo" charset="-128"/>
                <a:cs typeface="Meiryo" charset="-128"/>
              </a:rPr>
              <a:t>サービス</a:t>
            </a:r>
            <a:endParaRPr kumimoji="1" lang="ja-JP" altLang="en-US" sz="1600" dirty="0">
              <a:solidFill>
                <a:srgbClr val="FFFFFF"/>
              </a:solidFill>
              <a:latin typeface="Meiryo" charset="-128"/>
              <a:ea typeface="Meiryo" charset="-128"/>
              <a:cs typeface="Meiryo" charset="-128"/>
            </a:endParaRPr>
          </a:p>
        </p:txBody>
      </p:sp>
      <p:sp>
        <p:nvSpPr>
          <p:cNvPr id="26" name="正方形/長方形 25"/>
          <p:cNvSpPr/>
          <p:nvPr/>
        </p:nvSpPr>
        <p:spPr>
          <a:xfrm>
            <a:off x="1170156" y="1747717"/>
            <a:ext cx="1114264" cy="295154"/>
          </a:xfrm>
          <a:prstGeom prst="rect">
            <a:avLst/>
          </a:prstGeom>
          <a:solidFill>
            <a:schemeClr val="bg2">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p>
        </p:txBody>
      </p:sp>
      <p:sp>
        <p:nvSpPr>
          <p:cNvPr id="27" name="正方形/長方形 26"/>
          <p:cNvSpPr/>
          <p:nvPr/>
        </p:nvSpPr>
        <p:spPr>
          <a:xfrm>
            <a:off x="5336572" y="1380800"/>
            <a:ext cx="1318636" cy="497089"/>
          </a:xfrm>
          <a:prstGeom prst="rect">
            <a:avLst/>
          </a:prstGeom>
          <a:solidFill>
            <a:srgbClr val="00B05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a:solidFill>
                  <a:srgbClr val="FFFFFF"/>
                </a:solidFill>
                <a:latin typeface="Meiryo" charset="-128"/>
                <a:ea typeface="Meiryo" charset="-128"/>
                <a:cs typeface="Meiryo" charset="-128"/>
              </a:rPr>
              <a:t>サービス</a:t>
            </a:r>
            <a:endParaRPr kumimoji="1" lang="ja-JP" altLang="en-US" sz="1600" dirty="0">
              <a:solidFill>
                <a:srgbClr val="FFFFFF"/>
              </a:solidFill>
              <a:latin typeface="Meiryo" charset="-128"/>
              <a:ea typeface="Meiryo" charset="-128"/>
              <a:cs typeface="Meiryo" charset="-128"/>
            </a:endParaRPr>
          </a:p>
        </p:txBody>
      </p:sp>
      <p:sp>
        <p:nvSpPr>
          <p:cNvPr id="28" name="正方形/長方形 27"/>
          <p:cNvSpPr/>
          <p:nvPr/>
        </p:nvSpPr>
        <p:spPr>
          <a:xfrm>
            <a:off x="5441826" y="1747715"/>
            <a:ext cx="1114264" cy="295154"/>
          </a:xfrm>
          <a:prstGeom prst="rect">
            <a:avLst/>
          </a:prstGeom>
          <a:solidFill>
            <a:schemeClr val="bg2">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p>
        </p:txBody>
      </p:sp>
      <p:sp>
        <p:nvSpPr>
          <p:cNvPr id="29" name="正方形/長方形 28"/>
          <p:cNvSpPr/>
          <p:nvPr/>
        </p:nvSpPr>
        <p:spPr>
          <a:xfrm>
            <a:off x="3912682" y="1380801"/>
            <a:ext cx="1318636" cy="497089"/>
          </a:xfrm>
          <a:prstGeom prst="rect">
            <a:avLst/>
          </a:prstGeom>
          <a:solidFill>
            <a:srgbClr val="00B05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a:solidFill>
                  <a:srgbClr val="FFFFFF"/>
                </a:solidFill>
                <a:latin typeface="Meiryo" charset="-128"/>
                <a:ea typeface="Meiryo" charset="-128"/>
                <a:cs typeface="Meiryo" charset="-128"/>
              </a:rPr>
              <a:t>サービス</a:t>
            </a:r>
            <a:endParaRPr kumimoji="1" lang="ja-JP" altLang="en-US" sz="1600" dirty="0">
              <a:solidFill>
                <a:srgbClr val="FFFFFF"/>
              </a:solidFill>
              <a:latin typeface="Meiryo" charset="-128"/>
              <a:ea typeface="Meiryo" charset="-128"/>
              <a:cs typeface="Meiryo" charset="-128"/>
            </a:endParaRPr>
          </a:p>
        </p:txBody>
      </p:sp>
      <p:sp>
        <p:nvSpPr>
          <p:cNvPr id="30" name="正方形/長方形 29"/>
          <p:cNvSpPr/>
          <p:nvPr/>
        </p:nvSpPr>
        <p:spPr>
          <a:xfrm>
            <a:off x="4017936" y="1747716"/>
            <a:ext cx="1114264" cy="295154"/>
          </a:xfrm>
          <a:prstGeom prst="rect">
            <a:avLst/>
          </a:prstGeom>
          <a:solidFill>
            <a:schemeClr val="bg2">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p>
        </p:txBody>
      </p:sp>
      <p:sp>
        <p:nvSpPr>
          <p:cNvPr id="31" name="正方形/長方形 30"/>
          <p:cNvSpPr/>
          <p:nvPr/>
        </p:nvSpPr>
        <p:spPr>
          <a:xfrm>
            <a:off x="6760462" y="1380800"/>
            <a:ext cx="1318636" cy="497089"/>
          </a:xfrm>
          <a:prstGeom prst="rect">
            <a:avLst/>
          </a:prstGeom>
          <a:solidFill>
            <a:srgbClr val="00B05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a:solidFill>
                  <a:srgbClr val="FFFFFF"/>
                </a:solidFill>
                <a:latin typeface="Meiryo" charset="-128"/>
                <a:ea typeface="Meiryo" charset="-128"/>
                <a:cs typeface="Meiryo" charset="-128"/>
              </a:rPr>
              <a:t>サービス</a:t>
            </a:r>
            <a:endParaRPr kumimoji="1" lang="ja-JP" altLang="en-US" sz="1600" dirty="0">
              <a:solidFill>
                <a:srgbClr val="FFFFFF"/>
              </a:solidFill>
              <a:latin typeface="Meiryo" charset="-128"/>
              <a:ea typeface="Meiryo" charset="-128"/>
              <a:cs typeface="Meiryo" charset="-128"/>
            </a:endParaRPr>
          </a:p>
        </p:txBody>
      </p:sp>
      <p:sp>
        <p:nvSpPr>
          <p:cNvPr id="32" name="正方形/長方形 31"/>
          <p:cNvSpPr/>
          <p:nvPr/>
        </p:nvSpPr>
        <p:spPr>
          <a:xfrm>
            <a:off x="6865716" y="1747715"/>
            <a:ext cx="1114264" cy="295154"/>
          </a:xfrm>
          <a:prstGeom prst="rect">
            <a:avLst/>
          </a:prstGeom>
          <a:solidFill>
            <a:schemeClr val="bg2">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p>
        </p:txBody>
      </p:sp>
      <p:sp>
        <p:nvSpPr>
          <p:cNvPr id="33" name="正方形/長方形 32"/>
          <p:cNvSpPr/>
          <p:nvPr/>
        </p:nvSpPr>
        <p:spPr>
          <a:xfrm>
            <a:off x="1064901" y="2547342"/>
            <a:ext cx="2256275" cy="1128660"/>
          </a:xfrm>
          <a:prstGeom prst="rect">
            <a:avLst/>
          </a:prstGeom>
          <a:solidFill>
            <a:srgbClr val="0070C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Meiryo" charset="-128"/>
                <a:ea typeface="Meiryo" charset="-128"/>
                <a:cs typeface="Meiryo" charset="-128"/>
              </a:rPr>
              <a:t>サービス</a:t>
            </a:r>
          </a:p>
        </p:txBody>
      </p:sp>
      <p:sp>
        <p:nvSpPr>
          <p:cNvPr id="34" name="正方形/長方形 33"/>
          <p:cNvSpPr/>
          <p:nvPr/>
        </p:nvSpPr>
        <p:spPr>
          <a:xfrm>
            <a:off x="1169691" y="2457484"/>
            <a:ext cx="2044645" cy="439130"/>
          </a:xfrm>
          <a:prstGeom prst="rect">
            <a:avLst/>
          </a:prstGeom>
          <a:solidFill>
            <a:schemeClr val="accent6">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r>
              <a:rPr kumimoji="1" lang="ja-JP" altLang="en-US" sz="1400" dirty="0">
                <a:solidFill>
                  <a:srgbClr val="FFFFFF"/>
                </a:solidFill>
                <a:latin typeface="Meiryo" charset="-128"/>
                <a:ea typeface="Meiryo" charset="-128"/>
                <a:cs typeface="Meiryo" charset="-128"/>
              </a:rPr>
              <a:t>連携</a:t>
            </a:r>
            <a:endParaRPr kumimoji="1" lang="en-US" altLang="ja-JP" sz="1400" dirty="0">
              <a:solidFill>
                <a:srgbClr val="FFFFFF"/>
              </a:solidFill>
              <a:latin typeface="Meiryo" charset="-128"/>
              <a:ea typeface="Meiryo" charset="-128"/>
              <a:cs typeface="Meiryo" charset="-128"/>
            </a:endParaRPr>
          </a:p>
        </p:txBody>
      </p:sp>
      <p:sp>
        <p:nvSpPr>
          <p:cNvPr id="35" name="正方形/長方形 34"/>
          <p:cNvSpPr/>
          <p:nvPr/>
        </p:nvSpPr>
        <p:spPr>
          <a:xfrm>
            <a:off x="1170154" y="3253088"/>
            <a:ext cx="2044175" cy="295154"/>
          </a:xfrm>
          <a:prstGeom prst="rect">
            <a:avLst/>
          </a:prstGeom>
          <a:solidFill>
            <a:srgbClr val="00B0F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独自機能</a:t>
            </a:r>
            <a:endParaRPr kumimoji="1" lang="en-US" altLang="ja-JP" sz="1400" dirty="0">
              <a:solidFill>
                <a:srgbClr val="FFFFFF"/>
              </a:solidFill>
              <a:latin typeface="Meiryo" charset="-128"/>
              <a:ea typeface="Meiryo" charset="-128"/>
              <a:cs typeface="Meiryo" charset="-128"/>
            </a:endParaRPr>
          </a:p>
        </p:txBody>
      </p:sp>
      <p:sp>
        <p:nvSpPr>
          <p:cNvPr id="36" name="正方形/長方形 35"/>
          <p:cNvSpPr/>
          <p:nvPr/>
        </p:nvSpPr>
        <p:spPr>
          <a:xfrm>
            <a:off x="3443862" y="2547342"/>
            <a:ext cx="2256275" cy="1128660"/>
          </a:xfrm>
          <a:prstGeom prst="rect">
            <a:avLst/>
          </a:prstGeom>
          <a:solidFill>
            <a:srgbClr val="0070C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Meiryo" charset="-128"/>
                <a:ea typeface="Meiryo" charset="-128"/>
                <a:cs typeface="Meiryo" charset="-128"/>
              </a:rPr>
              <a:t>サービス</a:t>
            </a:r>
          </a:p>
        </p:txBody>
      </p:sp>
      <p:sp>
        <p:nvSpPr>
          <p:cNvPr id="37" name="正方形/長方形 36"/>
          <p:cNvSpPr/>
          <p:nvPr/>
        </p:nvSpPr>
        <p:spPr>
          <a:xfrm>
            <a:off x="3548653" y="2457484"/>
            <a:ext cx="2013392" cy="439130"/>
          </a:xfrm>
          <a:prstGeom prst="rect">
            <a:avLst/>
          </a:prstGeom>
          <a:solidFill>
            <a:schemeClr val="accent6">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r>
              <a:rPr kumimoji="1" lang="ja-JP" altLang="en-US" sz="1400" dirty="0">
                <a:solidFill>
                  <a:srgbClr val="FFFFFF"/>
                </a:solidFill>
                <a:latin typeface="Meiryo" charset="-128"/>
                <a:ea typeface="Meiryo" charset="-128"/>
                <a:cs typeface="Meiryo" charset="-128"/>
              </a:rPr>
              <a:t>連携</a:t>
            </a:r>
            <a:endParaRPr kumimoji="1" lang="en-US" altLang="ja-JP" sz="1400" dirty="0">
              <a:solidFill>
                <a:srgbClr val="FFFFFF"/>
              </a:solidFill>
              <a:latin typeface="Meiryo" charset="-128"/>
              <a:ea typeface="Meiryo" charset="-128"/>
              <a:cs typeface="Meiryo" charset="-128"/>
            </a:endParaRPr>
          </a:p>
        </p:txBody>
      </p:sp>
      <p:sp>
        <p:nvSpPr>
          <p:cNvPr id="38" name="正方形/長方形 37"/>
          <p:cNvSpPr/>
          <p:nvPr/>
        </p:nvSpPr>
        <p:spPr>
          <a:xfrm>
            <a:off x="3549116" y="3253088"/>
            <a:ext cx="2013392" cy="295154"/>
          </a:xfrm>
          <a:prstGeom prst="rect">
            <a:avLst/>
          </a:prstGeom>
          <a:solidFill>
            <a:srgbClr val="00B0F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独自機能</a:t>
            </a:r>
            <a:endParaRPr kumimoji="1" lang="en-US" altLang="ja-JP" sz="1400" dirty="0">
              <a:solidFill>
                <a:srgbClr val="FFFFFF"/>
              </a:solidFill>
              <a:latin typeface="Meiryo" charset="-128"/>
              <a:ea typeface="Meiryo" charset="-128"/>
              <a:cs typeface="Meiryo" charset="-128"/>
            </a:endParaRPr>
          </a:p>
        </p:txBody>
      </p:sp>
      <p:sp>
        <p:nvSpPr>
          <p:cNvPr id="39" name="正方形/長方形 38"/>
          <p:cNvSpPr/>
          <p:nvPr/>
        </p:nvSpPr>
        <p:spPr>
          <a:xfrm>
            <a:off x="5822823" y="2547342"/>
            <a:ext cx="2256275" cy="1128660"/>
          </a:xfrm>
          <a:prstGeom prst="rect">
            <a:avLst/>
          </a:prstGeom>
          <a:solidFill>
            <a:srgbClr val="0070C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Meiryo" charset="-128"/>
                <a:ea typeface="Meiryo" charset="-128"/>
                <a:cs typeface="Meiryo" charset="-128"/>
              </a:rPr>
              <a:t>サービス</a:t>
            </a:r>
          </a:p>
        </p:txBody>
      </p:sp>
      <p:sp>
        <p:nvSpPr>
          <p:cNvPr id="40" name="正方形/長方形 39"/>
          <p:cNvSpPr/>
          <p:nvPr/>
        </p:nvSpPr>
        <p:spPr>
          <a:xfrm>
            <a:off x="5927614" y="2457484"/>
            <a:ext cx="2013392" cy="439130"/>
          </a:xfrm>
          <a:prstGeom prst="rect">
            <a:avLst/>
          </a:prstGeom>
          <a:solidFill>
            <a:schemeClr val="accent6">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r>
              <a:rPr kumimoji="1" lang="ja-JP" altLang="en-US" sz="1400" dirty="0">
                <a:solidFill>
                  <a:srgbClr val="FFFFFF"/>
                </a:solidFill>
                <a:latin typeface="Meiryo" charset="-128"/>
                <a:ea typeface="Meiryo" charset="-128"/>
                <a:cs typeface="Meiryo" charset="-128"/>
              </a:rPr>
              <a:t>連携</a:t>
            </a:r>
            <a:endParaRPr kumimoji="1" lang="en-US" altLang="ja-JP" sz="1400" dirty="0">
              <a:solidFill>
                <a:srgbClr val="FFFFFF"/>
              </a:solidFill>
              <a:latin typeface="Meiryo" charset="-128"/>
              <a:ea typeface="Meiryo" charset="-128"/>
              <a:cs typeface="Meiryo" charset="-128"/>
            </a:endParaRPr>
          </a:p>
        </p:txBody>
      </p:sp>
      <p:sp>
        <p:nvSpPr>
          <p:cNvPr id="41" name="正方形/長方形 40"/>
          <p:cNvSpPr/>
          <p:nvPr/>
        </p:nvSpPr>
        <p:spPr>
          <a:xfrm>
            <a:off x="5928077" y="3253088"/>
            <a:ext cx="2013392" cy="295154"/>
          </a:xfrm>
          <a:prstGeom prst="rect">
            <a:avLst/>
          </a:prstGeom>
          <a:solidFill>
            <a:srgbClr val="00B0F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独自機能</a:t>
            </a:r>
            <a:endParaRPr kumimoji="1" lang="en-US" altLang="ja-JP" sz="1400" dirty="0">
              <a:solidFill>
                <a:srgbClr val="FFFFFF"/>
              </a:solidFill>
              <a:latin typeface="Meiryo" charset="-128"/>
              <a:ea typeface="Meiryo" charset="-128"/>
              <a:cs typeface="Meiryo" charset="-128"/>
            </a:endParaRPr>
          </a:p>
        </p:txBody>
      </p:sp>
      <p:sp>
        <p:nvSpPr>
          <p:cNvPr id="4" name="テキスト ボックス 3"/>
          <p:cNvSpPr txBox="1"/>
          <p:nvPr/>
        </p:nvSpPr>
        <p:spPr>
          <a:xfrm>
            <a:off x="1064901" y="3705820"/>
            <a:ext cx="2256275" cy="338554"/>
          </a:xfrm>
          <a:prstGeom prst="rect">
            <a:avLst/>
          </a:prstGeom>
          <a:noFill/>
        </p:spPr>
        <p:txBody>
          <a:bodyPr wrap="square" rtlCol="0">
            <a:spAutoFit/>
          </a:bodyPr>
          <a:lstStyle/>
          <a:p>
            <a:pPr algn="ctr"/>
            <a:r>
              <a:rPr kumimoji="1" lang="en-US" altLang="ja-JP" sz="1600" b="1" dirty="0" err="1">
                <a:solidFill>
                  <a:srgbClr val="0432FF"/>
                </a:solidFill>
                <a:latin typeface="Meiryo" charset="-128"/>
                <a:ea typeface="Meiryo" charset="-128"/>
                <a:cs typeface="Meiryo" charset="-128"/>
              </a:rPr>
              <a:t>Foursquare+Uber</a:t>
            </a:r>
            <a:endParaRPr kumimoji="1" lang="ja-JP" altLang="en-US" sz="1600" b="1" dirty="0">
              <a:solidFill>
                <a:srgbClr val="0432FF"/>
              </a:solidFill>
              <a:latin typeface="Meiryo" charset="-128"/>
              <a:ea typeface="Meiryo" charset="-128"/>
              <a:cs typeface="Meiryo" charset="-128"/>
            </a:endParaRPr>
          </a:p>
        </p:txBody>
      </p:sp>
      <p:sp>
        <p:nvSpPr>
          <p:cNvPr id="42" name="テキスト ボックス 41"/>
          <p:cNvSpPr txBox="1"/>
          <p:nvPr/>
        </p:nvSpPr>
        <p:spPr>
          <a:xfrm>
            <a:off x="1063876" y="3974152"/>
            <a:ext cx="2256275" cy="400110"/>
          </a:xfrm>
          <a:prstGeom prst="rect">
            <a:avLst/>
          </a:prstGeom>
          <a:noFill/>
        </p:spPr>
        <p:txBody>
          <a:bodyPr wrap="square" rtlCol="0">
            <a:spAutoFit/>
          </a:bodyPr>
          <a:lstStyle/>
          <a:p>
            <a:pPr marL="171450" indent="-171450">
              <a:buFont typeface="Wingdings" charset="2"/>
              <a:buChar char="Ø"/>
            </a:pPr>
            <a:r>
              <a:rPr kumimoji="1" lang="en-US" altLang="ja-JP" sz="1000" dirty="0">
                <a:solidFill>
                  <a:srgbClr val="0432FF"/>
                </a:solidFill>
                <a:latin typeface="Meiryo" charset="-128"/>
                <a:ea typeface="Meiryo" charset="-128"/>
                <a:cs typeface="Meiryo" charset="-128"/>
              </a:rPr>
              <a:t>Foursquare</a:t>
            </a:r>
            <a:r>
              <a:rPr kumimoji="1" lang="ja-JP" altLang="en-US" sz="1000" dirty="0">
                <a:solidFill>
                  <a:srgbClr val="0432FF"/>
                </a:solidFill>
                <a:latin typeface="Meiryo" charset="-128"/>
                <a:ea typeface="Meiryo" charset="-128"/>
                <a:cs typeface="Meiryo" charset="-128"/>
              </a:rPr>
              <a:t>から</a:t>
            </a:r>
            <a:r>
              <a:rPr kumimoji="1" lang="en-US" altLang="ja-JP" sz="1000" dirty="0">
                <a:solidFill>
                  <a:srgbClr val="0432FF"/>
                </a:solidFill>
                <a:latin typeface="Meiryo" charset="-128"/>
                <a:ea typeface="Meiryo" charset="-128"/>
                <a:cs typeface="Meiryo" charset="-128"/>
              </a:rPr>
              <a:t>Uber</a:t>
            </a:r>
            <a:r>
              <a:rPr lang="ja-JP" altLang="en-US" sz="1000" dirty="0">
                <a:solidFill>
                  <a:srgbClr val="0432FF"/>
                </a:solidFill>
                <a:latin typeface="Meiryo" charset="-128"/>
                <a:ea typeface="Meiryo" charset="-128"/>
                <a:cs typeface="Meiryo" charset="-128"/>
              </a:rPr>
              <a:t>で車を手配</a:t>
            </a:r>
            <a:endParaRPr lang="en-US" altLang="ja-JP" sz="1000" dirty="0">
              <a:solidFill>
                <a:srgbClr val="0432FF"/>
              </a:solidFill>
              <a:latin typeface="Meiryo" charset="-128"/>
              <a:ea typeface="Meiryo" charset="-128"/>
              <a:cs typeface="Meiryo" charset="-128"/>
            </a:endParaRPr>
          </a:p>
          <a:p>
            <a:pPr marL="171450" indent="-171450">
              <a:buFont typeface="Wingdings" charset="2"/>
              <a:buChar char="Ø"/>
            </a:pPr>
            <a:r>
              <a:rPr kumimoji="1" lang="ja-JP" altLang="en-US" sz="1000" dirty="0">
                <a:solidFill>
                  <a:srgbClr val="0432FF"/>
                </a:solidFill>
                <a:latin typeface="Meiryo" charset="-128"/>
                <a:ea typeface="Meiryo" charset="-128"/>
                <a:cs typeface="Meiryo" charset="-128"/>
              </a:rPr>
              <a:t>観光地での迅速な配車サービス</a:t>
            </a:r>
          </a:p>
        </p:txBody>
      </p:sp>
      <p:sp>
        <p:nvSpPr>
          <p:cNvPr id="43" name="テキスト ボックス 42"/>
          <p:cNvSpPr txBox="1"/>
          <p:nvPr/>
        </p:nvSpPr>
        <p:spPr>
          <a:xfrm>
            <a:off x="3443862" y="3705820"/>
            <a:ext cx="2256275" cy="338554"/>
          </a:xfrm>
          <a:prstGeom prst="rect">
            <a:avLst/>
          </a:prstGeom>
          <a:noFill/>
        </p:spPr>
        <p:txBody>
          <a:bodyPr wrap="square" rtlCol="0">
            <a:spAutoFit/>
          </a:bodyPr>
          <a:lstStyle/>
          <a:p>
            <a:pPr algn="ctr"/>
            <a:r>
              <a:rPr lang="ja-JP" altLang="en-US" sz="1600" b="1" dirty="0">
                <a:solidFill>
                  <a:srgbClr val="0432FF"/>
                </a:solidFill>
                <a:latin typeface="Meiryo" charset="-128"/>
                <a:ea typeface="Meiryo" charset="-128"/>
                <a:cs typeface="Meiryo" charset="-128"/>
              </a:rPr>
              <a:t>会計管理</a:t>
            </a:r>
            <a:r>
              <a:rPr kumimoji="1" lang="en-US" altLang="ja-JP" sz="1600" b="1" dirty="0">
                <a:solidFill>
                  <a:srgbClr val="0432FF"/>
                </a:solidFill>
                <a:latin typeface="Meiryo" charset="-128"/>
                <a:ea typeface="Meiryo" charset="-128"/>
                <a:cs typeface="Meiryo" charset="-128"/>
              </a:rPr>
              <a:t>+</a:t>
            </a:r>
            <a:r>
              <a:rPr kumimoji="1" lang="ja-JP" altLang="en-US" sz="1600" b="1" dirty="0">
                <a:solidFill>
                  <a:srgbClr val="0432FF"/>
                </a:solidFill>
                <a:latin typeface="Meiryo" charset="-128"/>
                <a:ea typeface="Meiryo" charset="-128"/>
                <a:cs typeface="Meiryo" charset="-128"/>
              </a:rPr>
              <a:t>地方銀行</a:t>
            </a:r>
          </a:p>
        </p:txBody>
      </p:sp>
      <p:sp>
        <p:nvSpPr>
          <p:cNvPr id="44" name="テキスト ボックス 43"/>
          <p:cNvSpPr txBox="1"/>
          <p:nvPr/>
        </p:nvSpPr>
        <p:spPr>
          <a:xfrm>
            <a:off x="3442837" y="3974152"/>
            <a:ext cx="2256275" cy="400110"/>
          </a:xfrm>
          <a:prstGeom prst="rect">
            <a:avLst/>
          </a:prstGeom>
          <a:noFill/>
        </p:spPr>
        <p:txBody>
          <a:bodyPr wrap="square" rtlCol="0">
            <a:spAutoFit/>
          </a:bodyPr>
          <a:lstStyle/>
          <a:p>
            <a:pPr marL="171450" indent="-171450">
              <a:buFont typeface="Wingdings" charset="2"/>
              <a:buChar char="Ø"/>
            </a:pPr>
            <a:r>
              <a:rPr kumimoji="1" lang="ja-JP" altLang="en-US" sz="1000" dirty="0">
                <a:solidFill>
                  <a:srgbClr val="0432FF"/>
                </a:solidFill>
                <a:latin typeface="Meiryo" charset="-128"/>
                <a:ea typeface="Meiryo" charset="-128"/>
                <a:cs typeface="Meiryo" charset="-128"/>
              </a:rPr>
              <a:t>リアルタイムの会計情報で与信</a:t>
            </a:r>
            <a:endParaRPr kumimoji="1" lang="en-US" altLang="ja-JP" sz="1000" dirty="0">
              <a:solidFill>
                <a:srgbClr val="0432FF"/>
              </a:solidFill>
              <a:latin typeface="Meiryo" charset="-128"/>
              <a:ea typeface="Meiryo" charset="-128"/>
              <a:cs typeface="Meiryo" charset="-128"/>
            </a:endParaRPr>
          </a:p>
          <a:p>
            <a:pPr marL="171450" indent="-171450">
              <a:buFont typeface="Wingdings" charset="2"/>
              <a:buChar char="Ø"/>
            </a:pPr>
            <a:r>
              <a:rPr kumimoji="1" lang="ja-JP" altLang="en-US" sz="1000" dirty="0">
                <a:solidFill>
                  <a:srgbClr val="0432FF"/>
                </a:solidFill>
                <a:latin typeface="Meiryo" charset="-128"/>
                <a:ea typeface="Meiryo" charset="-128"/>
                <a:cs typeface="Meiryo" charset="-128"/>
              </a:rPr>
              <a:t>中小企業への迅速な融資</a:t>
            </a:r>
          </a:p>
        </p:txBody>
      </p:sp>
      <p:sp>
        <p:nvSpPr>
          <p:cNvPr id="45" name="テキスト ボックス 44"/>
          <p:cNvSpPr txBox="1"/>
          <p:nvPr/>
        </p:nvSpPr>
        <p:spPr>
          <a:xfrm>
            <a:off x="5822823" y="3705820"/>
            <a:ext cx="2256275" cy="338554"/>
          </a:xfrm>
          <a:prstGeom prst="rect">
            <a:avLst/>
          </a:prstGeom>
          <a:noFill/>
        </p:spPr>
        <p:txBody>
          <a:bodyPr wrap="square" rtlCol="0">
            <a:spAutoFit/>
          </a:bodyPr>
          <a:lstStyle/>
          <a:p>
            <a:pPr algn="ctr"/>
            <a:r>
              <a:rPr lang="ja-JP" altLang="en-US" sz="1600" b="1" dirty="0">
                <a:solidFill>
                  <a:srgbClr val="0432FF"/>
                </a:solidFill>
                <a:latin typeface="Meiryo" charset="-128"/>
                <a:ea typeface="Meiryo" charset="-128"/>
                <a:cs typeface="Meiryo" charset="-128"/>
              </a:rPr>
              <a:t>自動車会社</a:t>
            </a:r>
            <a:r>
              <a:rPr kumimoji="1" lang="en-US" altLang="ja-JP" sz="1600" b="1" dirty="0">
                <a:solidFill>
                  <a:srgbClr val="0432FF"/>
                </a:solidFill>
                <a:latin typeface="Meiryo" charset="-128"/>
                <a:ea typeface="Meiryo" charset="-128"/>
                <a:cs typeface="Meiryo" charset="-128"/>
              </a:rPr>
              <a:t>+</a:t>
            </a:r>
            <a:r>
              <a:rPr kumimoji="1" lang="ja-JP" altLang="en-US" sz="1600" b="1" dirty="0">
                <a:solidFill>
                  <a:srgbClr val="0432FF"/>
                </a:solidFill>
                <a:latin typeface="Meiryo" charset="-128"/>
                <a:ea typeface="Meiryo" charset="-128"/>
                <a:cs typeface="Meiryo" charset="-128"/>
              </a:rPr>
              <a:t>損害保険</a:t>
            </a:r>
          </a:p>
        </p:txBody>
      </p:sp>
      <p:sp>
        <p:nvSpPr>
          <p:cNvPr id="46" name="テキスト ボックス 45"/>
          <p:cNvSpPr txBox="1"/>
          <p:nvPr/>
        </p:nvSpPr>
        <p:spPr>
          <a:xfrm>
            <a:off x="5821798" y="3974152"/>
            <a:ext cx="2256275" cy="400110"/>
          </a:xfrm>
          <a:prstGeom prst="rect">
            <a:avLst/>
          </a:prstGeom>
          <a:noFill/>
        </p:spPr>
        <p:txBody>
          <a:bodyPr wrap="square" rtlCol="0">
            <a:spAutoFit/>
          </a:bodyPr>
          <a:lstStyle/>
          <a:p>
            <a:pPr marL="171450" indent="-171450">
              <a:buFont typeface="Wingdings" charset="2"/>
              <a:buChar char="Ø"/>
            </a:pPr>
            <a:r>
              <a:rPr kumimoji="1" lang="ja-JP" altLang="en-US" sz="1000" dirty="0">
                <a:solidFill>
                  <a:srgbClr val="0432FF"/>
                </a:solidFill>
                <a:latin typeface="Meiryo" charset="-128"/>
                <a:ea typeface="Meiryo" charset="-128"/>
                <a:cs typeface="Meiryo" charset="-128"/>
              </a:rPr>
              <a:t>運転の丁寧さで保険料率を変動</a:t>
            </a:r>
            <a:endParaRPr kumimoji="1" lang="en-US" altLang="ja-JP" sz="1000" dirty="0">
              <a:solidFill>
                <a:srgbClr val="0432FF"/>
              </a:solidFill>
              <a:latin typeface="Meiryo" charset="-128"/>
              <a:ea typeface="Meiryo" charset="-128"/>
              <a:cs typeface="Meiryo" charset="-128"/>
            </a:endParaRPr>
          </a:p>
          <a:p>
            <a:pPr marL="171450" indent="-171450">
              <a:buFont typeface="Wingdings" charset="2"/>
              <a:buChar char="Ø"/>
            </a:pPr>
            <a:r>
              <a:rPr lang="ja-JP" altLang="en-US" sz="1000" dirty="0">
                <a:solidFill>
                  <a:srgbClr val="0432FF"/>
                </a:solidFill>
                <a:latin typeface="Meiryo" charset="-128"/>
                <a:ea typeface="Meiryo" charset="-128"/>
                <a:cs typeface="Meiryo" charset="-128"/>
              </a:rPr>
              <a:t>支払リスクの低減と事故の削減</a:t>
            </a:r>
            <a:endParaRPr kumimoji="1" lang="ja-JP" altLang="en-US" sz="1000" dirty="0">
              <a:solidFill>
                <a:srgbClr val="0432FF"/>
              </a:solidFill>
              <a:latin typeface="Meiryo" charset="-128"/>
              <a:ea typeface="Meiryo" charset="-128"/>
              <a:cs typeface="Meiryo" charset="-128"/>
            </a:endParaRPr>
          </a:p>
        </p:txBody>
      </p:sp>
      <p:cxnSp>
        <p:nvCxnSpPr>
          <p:cNvPr id="47" name="直線矢印コネクタ 46"/>
          <p:cNvCxnSpPr>
            <a:stCxn id="26" idx="2"/>
            <a:endCxn id="34" idx="0"/>
          </p:cNvCxnSpPr>
          <p:nvPr/>
        </p:nvCxnSpPr>
        <p:spPr>
          <a:xfrm>
            <a:off x="1727288" y="2042871"/>
            <a:ext cx="464726" cy="414613"/>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8" name="直線矢印コネクタ 47"/>
          <p:cNvCxnSpPr>
            <a:stCxn id="30" idx="2"/>
            <a:endCxn id="34" idx="0"/>
          </p:cNvCxnSpPr>
          <p:nvPr/>
        </p:nvCxnSpPr>
        <p:spPr>
          <a:xfrm flipH="1">
            <a:off x="2192014" y="2042870"/>
            <a:ext cx="2383054" cy="414614"/>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直線矢印コネクタ 50"/>
          <p:cNvCxnSpPr>
            <a:stCxn id="32" idx="2"/>
            <a:endCxn id="37" idx="0"/>
          </p:cNvCxnSpPr>
          <p:nvPr/>
        </p:nvCxnSpPr>
        <p:spPr>
          <a:xfrm flipH="1">
            <a:off x="4555349" y="2042869"/>
            <a:ext cx="2867499" cy="414615"/>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直線矢印コネクタ 51"/>
          <p:cNvCxnSpPr>
            <a:stCxn id="24" idx="2"/>
            <a:endCxn id="37" idx="0"/>
          </p:cNvCxnSpPr>
          <p:nvPr/>
        </p:nvCxnSpPr>
        <p:spPr>
          <a:xfrm>
            <a:off x="3151178" y="2042870"/>
            <a:ext cx="1404171" cy="414614"/>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直線矢印コネクタ 57"/>
          <p:cNvCxnSpPr>
            <a:stCxn id="28" idx="2"/>
            <a:endCxn id="37" idx="0"/>
          </p:cNvCxnSpPr>
          <p:nvPr/>
        </p:nvCxnSpPr>
        <p:spPr>
          <a:xfrm flipH="1">
            <a:off x="4555349" y="2042869"/>
            <a:ext cx="1443609" cy="414615"/>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1" name="直線矢印コネクタ 60"/>
          <p:cNvCxnSpPr>
            <a:stCxn id="30" idx="2"/>
            <a:endCxn id="40" idx="0"/>
          </p:cNvCxnSpPr>
          <p:nvPr/>
        </p:nvCxnSpPr>
        <p:spPr>
          <a:xfrm>
            <a:off x="4575068" y="2042870"/>
            <a:ext cx="2359242" cy="414614"/>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4" name="直線矢印コネクタ 63"/>
          <p:cNvCxnSpPr>
            <a:stCxn id="28" idx="2"/>
            <a:endCxn id="40" idx="0"/>
          </p:cNvCxnSpPr>
          <p:nvPr/>
        </p:nvCxnSpPr>
        <p:spPr>
          <a:xfrm>
            <a:off x="5998958" y="2042869"/>
            <a:ext cx="935352" cy="414615"/>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67" name="図形グループ 66"/>
          <p:cNvGrpSpPr/>
          <p:nvPr/>
        </p:nvGrpSpPr>
        <p:grpSpPr>
          <a:xfrm>
            <a:off x="4313107" y="5601042"/>
            <a:ext cx="517785" cy="587435"/>
            <a:chOff x="2667295" y="1059799"/>
            <a:chExt cx="681672" cy="722281"/>
          </a:xfrm>
        </p:grpSpPr>
        <p:sp>
          <p:nvSpPr>
            <p:cNvPr id="68" name="角丸四角形 67"/>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69" name="図 68"/>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70" name="図形グループ 69"/>
          <p:cNvGrpSpPr/>
          <p:nvPr/>
        </p:nvGrpSpPr>
        <p:grpSpPr>
          <a:xfrm>
            <a:off x="4443546" y="5610626"/>
            <a:ext cx="265954" cy="577851"/>
            <a:chOff x="1946324" y="4125162"/>
            <a:chExt cx="969964" cy="2007872"/>
          </a:xfrm>
        </p:grpSpPr>
        <p:sp>
          <p:nvSpPr>
            <p:cNvPr id="71" name="円/楕円 7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72" name="フローチャート: 論理積ゲート 7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73" name="図形グループ 72"/>
          <p:cNvGrpSpPr/>
          <p:nvPr/>
        </p:nvGrpSpPr>
        <p:grpSpPr>
          <a:xfrm>
            <a:off x="2042249" y="5593519"/>
            <a:ext cx="341289" cy="550466"/>
            <a:chOff x="1140657" y="4229811"/>
            <a:chExt cx="341289" cy="550466"/>
          </a:xfrm>
        </p:grpSpPr>
        <p:sp>
          <p:nvSpPr>
            <p:cNvPr id="74" name="角丸四角形 73"/>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75" name="図 74"/>
            <p:cNvPicPr>
              <a:picLocks noChangeAspect="1"/>
            </p:cNvPicPr>
            <p:nvPr/>
          </p:nvPicPr>
          <p:blipFill>
            <a:blip r:embed="rId4">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76" name="図形グループ 75"/>
          <p:cNvGrpSpPr/>
          <p:nvPr/>
        </p:nvGrpSpPr>
        <p:grpSpPr>
          <a:xfrm>
            <a:off x="1845478" y="5603236"/>
            <a:ext cx="265954" cy="577851"/>
            <a:chOff x="1946324" y="4125162"/>
            <a:chExt cx="969964" cy="2007872"/>
          </a:xfrm>
        </p:grpSpPr>
        <p:sp>
          <p:nvSpPr>
            <p:cNvPr id="77" name="円/楕円 7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78" name="フローチャート: 論理積ゲート 7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pic>
        <p:nvPicPr>
          <p:cNvPr id="79" name="図 78" descr="imgres.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22686" y="5614364"/>
            <a:ext cx="833410" cy="572009"/>
          </a:xfrm>
          <a:prstGeom prst="rect">
            <a:avLst/>
          </a:prstGeom>
        </p:spPr>
      </p:pic>
      <p:grpSp>
        <p:nvGrpSpPr>
          <p:cNvPr id="80" name="図形グループ 79"/>
          <p:cNvGrpSpPr/>
          <p:nvPr/>
        </p:nvGrpSpPr>
        <p:grpSpPr>
          <a:xfrm>
            <a:off x="7134746" y="5615830"/>
            <a:ext cx="265954" cy="577851"/>
            <a:chOff x="1946324" y="4125162"/>
            <a:chExt cx="969964" cy="2007872"/>
          </a:xfrm>
        </p:grpSpPr>
        <p:sp>
          <p:nvSpPr>
            <p:cNvPr id="81" name="円/楕円 8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82" name="フローチャート: 論理積ゲート 8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sp>
        <p:nvSpPr>
          <p:cNvPr id="84" name="上下矢印 83"/>
          <p:cNvSpPr/>
          <p:nvPr/>
        </p:nvSpPr>
        <p:spPr>
          <a:xfrm>
            <a:off x="1922983" y="4383979"/>
            <a:ext cx="538060" cy="1138120"/>
          </a:xfrm>
          <a:prstGeom prst="upDownArrow">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5" name="上下矢印 84"/>
          <p:cNvSpPr/>
          <p:nvPr/>
        </p:nvSpPr>
        <p:spPr>
          <a:xfrm>
            <a:off x="4302970" y="4386254"/>
            <a:ext cx="538060" cy="1138120"/>
          </a:xfrm>
          <a:prstGeom prst="upDownArrow">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6" name="上下矢印 85"/>
          <p:cNvSpPr/>
          <p:nvPr/>
        </p:nvSpPr>
        <p:spPr>
          <a:xfrm>
            <a:off x="6596686" y="4381748"/>
            <a:ext cx="538060" cy="1138120"/>
          </a:xfrm>
          <a:prstGeom prst="upDownArrow">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7" name="直線矢印コネクタ 86"/>
          <p:cNvCxnSpPr>
            <a:stCxn id="32" idx="2"/>
            <a:endCxn id="40" idx="0"/>
          </p:cNvCxnSpPr>
          <p:nvPr/>
        </p:nvCxnSpPr>
        <p:spPr>
          <a:xfrm flipH="1">
            <a:off x="6934310" y="2042869"/>
            <a:ext cx="488538" cy="414615"/>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98764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079612" y="4669871"/>
            <a:ext cx="6984776" cy="1199802"/>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2400" b="1" dirty="0">
                <a:solidFill>
                  <a:srgbClr val="7030A0"/>
                </a:solidFill>
                <a:latin typeface="Meiryo" charset="-128"/>
                <a:ea typeface="Meiryo" charset="-128"/>
                <a:cs typeface="Meiryo" charset="-128"/>
              </a:rPr>
              <a:t>独自の金融サービス</a:t>
            </a:r>
            <a:endParaRPr kumimoji="1" lang="en-US" altLang="ja-JP" sz="2400" b="1" dirty="0">
              <a:solidFill>
                <a:srgbClr val="7030A0"/>
              </a:solidFill>
              <a:latin typeface="Meiryo" charset="-128"/>
              <a:ea typeface="Meiryo" charset="-128"/>
              <a:cs typeface="Meiryo" charset="-128"/>
            </a:endParaRPr>
          </a:p>
          <a:p>
            <a:pPr algn="ctr"/>
            <a:r>
              <a:rPr lang="ja-JP" altLang="en-US" sz="1200" dirty="0">
                <a:solidFill>
                  <a:srgbClr val="7030A0"/>
                </a:solidFill>
                <a:latin typeface="Meiryo" charset="-128"/>
                <a:ea typeface="Meiryo" charset="-128"/>
                <a:cs typeface="Meiryo" charset="-128"/>
              </a:rPr>
              <a:t>暗号通貨・融資・決済・送金など</a:t>
            </a:r>
            <a:endParaRPr kumimoji="1" lang="ja-JP" altLang="en-US" sz="1200" dirty="0">
              <a:solidFill>
                <a:srgbClr val="7030A0"/>
              </a:solidFill>
              <a:latin typeface="Meiryo" charset="-128"/>
              <a:ea typeface="Meiryo" charset="-128"/>
              <a:cs typeface="Meiryo" charset="-128"/>
            </a:endParaRPr>
          </a:p>
        </p:txBody>
      </p:sp>
      <p:sp>
        <p:nvSpPr>
          <p:cNvPr id="43" name="正方形/長方形 42"/>
          <p:cNvSpPr/>
          <p:nvPr/>
        </p:nvSpPr>
        <p:spPr>
          <a:xfrm>
            <a:off x="1079612" y="1052736"/>
            <a:ext cx="6984776" cy="1205380"/>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b="1" dirty="0">
                <a:solidFill>
                  <a:srgbClr val="953735"/>
                </a:solidFill>
                <a:latin typeface="Meiryo" charset="-128"/>
                <a:ea typeface="Meiryo" charset="-128"/>
                <a:cs typeface="Meiryo" charset="-128"/>
              </a:rPr>
              <a:t>既存の金融サービス</a:t>
            </a:r>
            <a:endParaRPr kumimoji="1" lang="en-US" altLang="ja-JP" sz="2400" b="1" dirty="0">
              <a:solidFill>
                <a:srgbClr val="953735"/>
              </a:solidFill>
              <a:latin typeface="Meiryo" charset="-128"/>
              <a:ea typeface="Meiryo" charset="-128"/>
              <a:cs typeface="Meiryo" charset="-128"/>
            </a:endParaRPr>
          </a:p>
          <a:p>
            <a:pPr algn="ctr"/>
            <a:endParaRPr kumimoji="1" lang="ja-JP" altLang="en-US" sz="2400" dirty="0">
              <a:solidFill>
                <a:srgbClr val="953735"/>
              </a:solidFill>
              <a:latin typeface="Meiryo" charset="-128"/>
              <a:ea typeface="Meiryo" charset="-128"/>
              <a:cs typeface="Meiryo" charset="-128"/>
            </a:endParaRPr>
          </a:p>
        </p:txBody>
      </p:sp>
      <p:sp>
        <p:nvSpPr>
          <p:cNvPr id="2" name="タイトル 1"/>
          <p:cNvSpPr>
            <a:spLocks noGrp="1"/>
          </p:cNvSpPr>
          <p:nvPr>
            <p:ph type="title"/>
          </p:nvPr>
        </p:nvSpPr>
        <p:spPr/>
        <p:txBody>
          <a:bodyPr/>
          <a:lstStyle/>
          <a:p>
            <a:r>
              <a:rPr kumimoji="1" lang="en-US" altLang="ja-JP" dirty="0" err="1"/>
              <a:t>FinTech</a:t>
            </a:r>
            <a:endParaRPr kumimoji="1" lang="ja-JP" altLang="en-US" dirty="0"/>
          </a:p>
        </p:txBody>
      </p:sp>
      <p:sp>
        <p:nvSpPr>
          <p:cNvPr id="3" name="スライド番号プレースホルダー 2"/>
          <p:cNvSpPr>
            <a:spLocks noGrp="1"/>
          </p:cNvSpPr>
          <p:nvPr>
            <p:ph type="sldNum" sz="quarter" idx="12"/>
          </p:nvPr>
        </p:nvSpPr>
        <p:spPr>
          <a:xfrm>
            <a:off x="6932246" y="6651702"/>
            <a:ext cx="2133600" cy="217800"/>
          </a:xfrm>
        </p:spPr>
        <p:txBody>
          <a:bodyPr/>
          <a:lstStyle/>
          <a:p>
            <a:fld id="{8FF8CC5D-A65D-5946-99B5-645367A967AD}" type="slidenum">
              <a:rPr kumimoji="1" lang="ja-JP" altLang="en-US" smtClean="0"/>
              <a:t>118</a:t>
            </a:fld>
            <a:endParaRPr kumimoji="1" lang="ja-JP" altLang="en-US" dirty="0"/>
          </a:p>
        </p:txBody>
      </p:sp>
      <p:sp>
        <p:nvSpPr>
          <p:cNvPr id="25" name="正方形/長方形 24"/>
          <p:cNvSpPr/>
          <p:nvPr/>
        </p:nvSpPr>
        <p:spPr>
          <a:xfrm>
            <a:off x="1079612" y="2383715"/>
            <a:ext cx="6984776" cy="1774685"/>
          </a:xfrm>
          <a:prstGeom prst="rect">
            <a:avLst/>
          </a:prstGeom>
          <a:solidFill>
            <a:srgbClr val="FFFED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00B050"/>
              </a:solidFill>
              <a:latin typeface="Meiryo" charset="-128"/>
              <a:ea typeface="Meiryo" charset="-128"/>
              <a:cs typeface="Meiryo" charset="-128"/>
            </a:endParaRPr>
          </a:p>
        </p:txBody>
      </p:sp>
      <p:sp>
        <p:nvSpPr>
          <p:cNvPr id="26" name="正方形/長方形 25"/>
          <p:cNvSpPr/>
          <p:nvPr/>
        </p:nvSpPr>
        <p:spPr>
          <a:xfrm>
            <a:off x="1156758" y="1856816"/>
            <a:ext cx="2112500" cy="864096"/>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rgbClr val="FFFFFF"/>
                </a:solidFill>
                <a:latin typeface="Meiryo" charset="-128"/>
                <a:ea typeface="Meiryo" charset="-128"/>
                <a:cs typeface="Meiryo" charset="-128"/>
              </a:rPr>
              <a:t>銀行</a:t>
            </a:r>
            <a:endParaRPr kumimoji="1" lang="en-US" altLang="ja-JP" sz="2400" dirty="0">
              <a:solidFill>
                <a:srgbClr val="FFFFFF"/>
              </a:solidFill>
              <a:latin typeface="Meiryo" charset="-128"/>
              <a:ea typeface="Meiryo" charset="-128"/>
              <a:cs typeface="Meiryo" charset="-128"/>
            </a:endParaRPr>
          </a:p>
          <a:p>
            <a:pPr algn="ctr"/>
            <a:r>
              <a:rPr kumimoji="1" lang="ja-JP" altLang="en-US" sz="1600" dirty="0">
                <a:solidFill>
                  <a:srgbClr val="FFFFFF"/>
                </a:solidFill>
                <a:latin typeface="Meiryo" charset="-128"/>
                <a:ea typeface="Meiryo" charset="-128"/>
                <a:cs typeface="Meiryo" charset="-128"/>
              </a:rPr>
              <a:t>基幹業務システム</a:t>
            </a:r>
          </a:p>
        </p:txBody>
      </p:sp>
      <p:sp>
        <p:nvSpPr>
          <p:cNvPr id="27" name="正方形/長方形 26"/>
          <p:cNvSpPr/>
          <p:nvPr/>
        </p:nvSpPr>
        <p:spPr>
          <a:xfrm>
            <a:off x="3530325" y="1856816"/>
            <a:ext cx="2112500" cy="864096"/>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rgbClr val="FFFFFF"/>
                </a:solidFill>
                <a:latin typeface="Meiryo" charset="-128"/>
                <a:ea typeface="Meiryo" charset="-128"/>
                <a:cs typeface="Meiryo" charset="-128"/>
              </a:rPr>
              <a:t>保険</a:t>
            </a:r>
            <a:endParaRPr kumimoji="1" lang="en-US" altLang="ja-JP" sz="2400" dirty="0">
              <a:solidFill>
                <a:srgbClr val="FFFFFF"/>
              </a:solidFill>
              <a:latin typeface="Meiryo" charset="-128"/>
              <a:ea typeface="Meiryo" charset="-128"/>
              <a:cs typeface="Meiryo" charset="-128"/>
            </a:endParaRPr>
          </a:p>
          <a:p>
            <a:pPr algn="ctr"/>
            <a:r>
              <a:rPr kumimoji="1" lang="ja-JP" altLang="en-US" sz="1600" dirty="0">
                <a:solidFill>
                  <a:srgbClr val="FFFFFF"/>
                </a:solidFill>
                <a:latin typeface="Meiryo" charset="-128"/>
                <a:ea typeface="Meiryo" charset="-128"/>
                <a:cs typeface="Meiryo" charset="-128"/>
              </a:rPr>
              <a:t>基幹業務システム</a:t>
            </a:r>
          </a:p>
        </p:txBody>
      </p:sp>
      <p:sp>
        <p:nvSpPr>
          <p:cNvPr id="29" name="正方形/長方形 28"/>
          <p:cNvSpPr/>
          <p:nvPr/>
        </p:nvSpPr>
        <p:spPr>
          <a:xfrm>
            <a:off x="1233596" y="2638699"/>
            <a:ext cx="1954890" cy="261776"/>
          </a:xfrm>
          <a:prstGeom prst="rect">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a:solidFill>
                  <a:srgbClr val="FFFFFF"/>
                </a:solidFill>
                <a:latin typeface="Meiryo" charset="-128"/>
                <a:ea typeface="Meiryo" charset="-128"/>
                <a:cs typeface="Meiryo" charset="-128"/>
              </a:rPr>
              <a:t>API</a:t>
            </a:r>
            <a:endParaRPr kumimoji="1" lang="ja-JP" altLang="en-US" sz="1400" dirty="0">
              <a:solidFill>
                <a:srgbClr val="FFFFFF"/>
              </a:solidFill>
              <a:latin typeface="Meiryo" charset="-128"/>
              <a:ea typeface="Meiryo" charset="-128"/>
              <a:cs typeface="Meiryo" charset="-128"/>
            </a:endParaRPr>
          </a:p>
        </p:txBody>
      </p:sp>
      <p:sp>
        <p:nvSpPr>
          <p:cNvPr id="30" name="正方形/長方形 29"/>
          <p:cNvSpPr/>
          <p:nvPr/>
        </p:nvSpPr>
        <p:spPr>
          <a:xfrm>
            <a:off x="3616284" y="2633596"/>
            <a:ext cx="1954890" cy="261776"/>
          </a:xfrm>
          <a:prstGeom prst="rect">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a:solidFill>
                  <a:srgbClr val="FFFFFF"/>
                </a:solidFill>
                <a:latin typeface="Meiryo" charset="-128"/>
                <a:ea typeface="Meiryo" charset="-128"/>
                <a:cs typeface="Meiryo" charset="-128"/>
              </a:rPr>
              <a:t>API</a:t>
            </a:r>
            <a:endParaRPr kumimoji="1" lang="ja-JP" altLang="en-US" sz="1400" dirty="0">
              <a:solidFill>
                <a:srgbClr val="FFFFFF"/>
              </a:solidFill>
              <a:latin typeface="Meiryo" charset="-128"/>
              <a:ea typeface="Meiryo" charset="-128"/>
              <a:cs typeface="Meiryo" charset="-128"/>
            </a:endParaRPr>
          </a:p>
        </p:txBody>
      </p:sp>
      <p:sp>
        <p:nvSpPr>
          <p:cNvPr id="31" name="正方形/長方形 30"/>
          <p:cNvSpPr/>
          <p:nvPr/>
        </p:nvSpPr>
        <p:spPr>
          <a:xfrm>
            <a:off x="1156758" y="3908314"/>
            <a:ext cx="2109634" cy="1128660"/>
          </a:xfrm>
          <a:prstGeom prst="rect">
            <a:avLst/>
          </a:prstGeom>
          <a:solidFill>
            <a:srgbClr val="0070C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a:solidFill>
                  <a:srgbClr val="FFFFFF"/>
                </a:solidFill>
                <a:latin typeface="Meiryo" charset="-128"/>
                <a:ea typeface="Meiryo" charset="-128"/>
                <a:cs typeface="Meiryo" charset="-128"/>
              </a:rPr>
              <a:t>FinTech</a:t>
            </a:r>
            <a:r>
              <a:rPr kumimoji="1" lang="ja-JP" altLang="en-US" sz="1600" dirty="0">
                <a:solidFill>
                  <a:srgbClr val="FFFFFF"/>
                </a:solidFill>
                <a:latin typeface="Meiryo" charset="-128"/>
                <a:ea typeface="Meiryo" charset="-128"/>
                <a:cs typeface="Meiryo" charset="-128"/>
              </a:rPr>
              <a:t>サービス</a:t>
            </a:r>
            <a:endParaRPr kumimoji="1" lang="en-US" altLang="ja-JP" sz="1600" dirty="0">
              <a:solidFill>
                <a:srgbClr val="FFFFFF"/>
              </a:solidFill>
              <a:latin typeface="Meiryo" charset="-128"/>
              <a:ea typeface="Meiryo" charset="-128"/>
              <a:cs typeface="Meiryo" charset="-128"/>
            </a:endParaRPr>
          </a:p>
          <a:p>
            <a:pPr algn="ctr"/>
            <a:endParaRPr kumimoji="1" lang="ja-JP" altLang="en-US" sz="1600" dirty="0">
              <a:solidFill>
                <a:srgbClr val="FFFFFF"/>
              </a:solidFill>
              <a:latin typeface="Meiryo" charset="-128"/>
              <a:ea typeface="Meiryo" charset="-128"/>
              <a:cs typeface="Meiryo" charset="-128"/>
            </a:endParaRPr>
          </a:p>
        </p:txBody>
      </p:sp>
      <p:sp>
        <p:nvSpPr>
          <p:cNvPr id="32" name="正方形/長方形 31"/>
          <p:cNvSpPr/>
          <p:nvPr/>
        </p:nvSpPr>
        <p:spPr>
          <a:xfrm>
            <a:off x="1222400" y="3818456"/>
            <a:ext cx="1978374" cy="264318"/>
          </a:xfrm>
          <a:prstGeom prst="rect">
            <a:avLst/>
          </a:prstGeom>
          <a:solidFill>
            <a:schemeClr val="accent6">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r>
              <a:rPr kumimoji="1" lang="ja-JP" altLang="en-US" sz="1400" dirty="0">
                <a:solidFill>
                  <a:srgbClr val="FFFFFF"/>
                </a:solidFill>
                <a:latin typeface="Meiryo" charset="-128"/>
                <a:ea typeface="Meiryo" charset="-128"/>
                <a:cs typeface="Meiryo" charset="-128"/>
              </a:rPr>
              <a:t>連携</a:t>
            </a:r>
            <a:endParaRPr kumimoji="1" lang="en-US" altLang="ja-JP" sz="1400" dirty="0">
              <a:solidFill>
                <a:srgbClr val="FFFFFF"/>
              </a:solidFill>
              <a:latin typeface="Meiryo" charset="-128"/>
              <a:ea typeface="Meiryo" charset="-128"/>
              <a:cs typeface="Meiryo" charset="-128"/>
            </a:endParaRPr>
          </a:p>
        </p:txBody>
      </p:sp>
      <p:sp>
        <p:nvSpPr>
          <p:cNvPr id="33" name="正方形/長方形 32"/>
          <p:cNvSpPr/>
          <p:nvPr/>
        </p:nvSpPr>
        <p:spPr>
          <a:xfrm>
            <a:off x="1227936" y="4501521"/>
            <a:ext cx="1977464" cy="407693"/>
          </a:xfrm>
          <a:prstGeom prst="rect">
            <a:avLst/>
          </a:prstGeom>
          <a:solidFill>
            <a:srgbClr val="00B0F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独自機能</a:t>
            </a:r>
            <a:endParaRPr kumimoji="1" lang="en-US" altLang="ja-JP" sz="1400" dirty="0">
              <a:solidFill>
                <a:srgbClr val="FFFFFF"/>
              </a:solidFill>
              <a:latin typeface="Meiryo" charset="-128"/>
              <a:ea typeface="Meiryo" charset="-128"/>
              <a:cs typeface="Meiryo" charset="-128"/>
            </a:endParaRPr>
          </a:p>
        </p:txBody>
      </p:sp>
      <p:sp>
        <p:nvSpPr>
          <p:cNvPr id="34" name="正方形/長方形 33"/>
          <p:cNvSpPr/>
          <p:nvPr/>
        </p:nvSpPr>
        <p:spPr>
          <a:xfrm>
            <a:off x="3530325" y="3908314"/>
            <a:ext cx="2112500" cy="1128660"/>
          </a:xfrm>
          <a:prstGeom prst="rect">
            <a:avLst/>
          </a:prstGeom>
          <a:solidFill>
            <a:srgbClr val="0070C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a:solidFill>
                  <a:srgbClr val="FFFFFF"/>
                </a:solidFill>
                <a:latin typeface="Meiryo" charset="-128"/>
                <a:ea typeface="Meiryo" charset="-128"/>
                <a:cs typeface="Meiryo" charset="-128"/>
              </a:rPr>
              <a:t>FinTech</a:t>
            </a:r>
            <a:r>
              <a:rPr kumimoji="1" lang="ja-JP" altLang="en-US" sz="1600" dirty="0">
                <a:solidFill>
                  <a:srgbClr val="FFFFFF"/>
                </a:solidFill>
                <a:latin typeface="Meiryo" charset="-128"/>
                <a:ea typeface="Meiryo" charset="-128"/>
                <a:cs typeface="Meiryo" charset="-128"/>
              </a:rPr>
              <a:t>サービス</a:t>
            </a:r>
            <a:endParaRPr kumimoji="1" lang="en-US" altLang="ja-JP" sz="1600" dirty="0">
              <a:solidFill>
                <a:srgbClr val="FFFFFF"/>
              </a:solidFill>
              <a:latin typeface="Meiryo" charset="-128"/>
              <a:ea typeface="Meiryo" charset="-128"/>
              <a:cs typeface="Meiryo" charset="-128"/>
            </a:endParaRPr>
          </a:p>
          <a:p>
            <a:pPr algn="ctr"/>
            <a:endParaRPr kumimoji="1" lang="ja-JP" altLang="en-US" sz="1600" dirty="0">
              <a:solidFill>
                <a:srgbClr val="FFFFFF"/>
              </a:solidFill>
              <a:latin typeface="Meiryo" charset="-128"/>
              <a:ea typeface="Meiryo" charset="-128"/>
              <a:cs typeface="Meiryo" charset="-128"/>
            </a:endParaRPr>
          </a:p>
        </p:txBody>
      </p:sp>
      <p:sp>
        <p:nvSpPr>
          <p:cNvPr id="35" name="正方形/長方形 34"/>
          <p:cNvSpPr/>
          <p:nvPr/>
        </p:nvSpPr>
        <p:spPr>
          <a:xfrm>
            <a:off x="3600290" y="3818456"/>
            <a:ext cx="1948134" cy="264318"/>
          </a:xfrm>
          <a:prstGeom prst="rect">
            <a:avLst/>
          </a:prstGeom>
          <a:solidFill>
            <a:schemeClr val="accent6">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r>
              <a:rPr kumimoji="1" lang="ja-JP" altLang="en-US" sz="1400" dirty="0">
                <a:solidFill>
                  <a:srgbClr val="FFFFFF"/>
                </a:solidFill>
                <a:latin typeface="Meiryo" charset="-128"/>
                <a:ea typeface="Meiryo" charset="-128"/>
                <a:cs typeface="Meiryo" charset="-128"/>
              </a:rPr>
              <a:t>連携</a:t>
            </a:r>
            <a:endParaRPr kumimoji="1" lang="en-US" altLang="ja-JP" sz="1400" dirty="0">
              <a:solidFill>
                <a:srgbClr val="FFFFFF"/>
              </a:solidFill>
              <a:latin typeface="Meiryo" charset="-128"/>
              <a:ea typeface="Meiryo" charset="-128"/>
              <a:cs typeface="Meiryo" charset="-128"/>
            </a:endParaRPr>
          </a:p>
        </p:txBody>
      </p:sp>
      <p:sp>
        <p:nvSpPr>
          <p:cNvPr id="36" name="正方形/長方形 35"/>
          <p:cNvSpPr/>
          <p:nvPr/>
        </p:nvSpPr>
        <p:spPr>
          <a:xfrm>
            <a:off x="3600737" y="4501521"/>
            <a:ext cx="1947686" cy="407693"/>
          </a:xfrm>
          <a:prstGeom prst="rect">
            <a:avLst/>
          </a:prstGeom>
          <a:solidFill>
            <a:srgbClr val="00B0F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独自機能</a:t>
            </a:r>
            <a:endParaRPr kumimoji="1" lang="en-US" altLang="ja-JP" sz="1400" dirty="0">
              <a:solidFill>
                <a:srgbClr val="FFFFFF"/>
              </a:solidFill>
              <a:latin typeface="Meiryo" charset="-128"/>
              <a:ea typeface="Meiryo" charset="-128"/>
              <a:cs typeface="Meiryo" charset="-128"/>
            </a:endParaRPr>
          </a:p>
        </p:txBody>
      </p:sp>
      <p:sp>
        <p:nvSpPr>
          <p:cNvPr id="37" name="正方形/長方形 36"/>
          <p:cNvSpPr/>
          <p:nvPr/>
        </p:nvSpPr>
        <p:spPr>
          <a:xfrm>
            <a:off x="5882322" y="3908314"/>
            <a:ext cx="2112500" cy="1128660"/>
          </a:xfrm>
          <a:prstGeom prst="rect">
            <a:avLst/>
          </a:prstGeom>
          <a:solidFill>
            <a:srgbClr val="0070C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600" dirty="0" err="1">
                <a:solidFill>
                  <a:srgbClr val="FFFFFF"/>
                </a:solidFill>
                <a:latin typeface="Meiryo" charset="-128"/>
                <a:ea typeface="Meiryo" charset="-128"/>
                <a:cs typeface="Meiryo" charset="-128"/>
              </a:rPr>
              <a:t>FinTech</a:t>
            </a:r>
            <a:r>
              <a:rPr kumimoji="1" lang="ja-JP" altLang="en-US" sz="1600" dirty="0">
                <a:solidFill>
                  <a:srgbClr val="FFFFFF"/>
                </a:solidFill>
                <a:latin typeface="Meiryo" charset="-128"/>
                <a:ea typeface="Meiryo" charset="-128"/>
                <a:cs typeface="Meiryo" charset="-128"/>
              </a:rPr>
              <a:t>サービス</a:t>
            </a:r>
            <a:endParaRPr kumimoji="1" lang="en-US" altLang="ja-JP" sz="1600" dirty="0">
              <a:solidFill>
                <a:srgbClr val="FFFFFF"/>
              </a:solidFill>
              <a:latin typeface="Meiryo" charset="-128"/>
              <a:ea typeface="Meiryo" charset="-128"/>
              <a:cs typeface="Meiryo" charset="-128"/>
            </a:endParaRPr>
          </a:p>
          <a:p>
            <a:pPr algn="ctr"/>
            <a:endParaRPr kumimoji="1" lang="ja-JP" altLang="en-US" sz="1600" dirty="0">
              <a:solidFill>
                <a:srgbClr val="FFFFFF"/>
              </a:solidFill>
              <a:latin typeface="Meiryo" charset="-128"/>
              <a:ea typeface="Meiryo" charset="-128"/>
              <a:cs typeface="Meiryo" charset="-128"/>
            </a:endParaRPr>
          </a:p>
        </p:txBody>
      </p:sp>
      <p:sp>
        <p:nvSpPr>
          <p:cNvPr id="38" name="正方形/長方形 37"/>
          <p:cNvSpPr/>
          <p:nvPr/>
        </p:nvSpPr>
        <p:spPr>
          <a:xfrm>
            <a:off x="5979251" y="3818456"/>
            <a:ext cx="1948134" cy="264318"/>
          </a:xfrm>
          <a:prstGeom prst="rect">
            <a:avLst/>
          </a:prstGeom>
          <a:solidFill>
            <a:schemeClr val="accent6">
              <a:lumMod val="50000"/>
            </a:schemeClr>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solidFill>
                  <a:srgbClr val="FFFFFF"/>
                </a:solidFill>
                <a:latin typeface="Meiryo" charset="-128"/>
                <a:ea typeface="Meiryo" charset="-128"/>
                <a:cs typeface="Meiryo" charset="-128"/>
              </a:rPr>
              <a:t>API</a:t>
            </a:r>
            <a:r>
              <a:rPr kumimoji="1" lang="ja-JP" altLang="en-US" sz="1400" dirty="0">
                <a:solidFill>
                  <a:srgbClr val="FFFFFF"/>
                </a:solidFill>
                <a:latin typeface="Meiryo" charset="-128"/>
                <a:ea typeface="Meiryo" charset="-128"/>
                <a:cs typeface="Meiryo" charset="-128"/>
              </a:rPr>
              <a:t>連携</a:t>
            </a:r>
            <a:endParaRPr kumimoji="1" lang="en-US" altLang="ja-JP" sz="1400" dirty="0">
              <a:solidFill>
                <a:srgbClr val="FFFFFF"/>
              </a:solidFill>
              <a:latin typeface="Meiryo" charset="-128"/>
              <a:ea typeface="Meiryo" charset="-128"/>
              <a:cs typeface="Meiryo" charset="-128"/>
            </a:endParaRPr>
          </a:p>
        </p:txBody>
      </p:sp>
      <p:sp>
        <p:nvSpPr>
          <p:cNvPr id="39" name="正方形/長方形 38"/>
          <p:cNvSpPr/>
          <p:nvPr/>
        </p:nvSpPr>
        <p:spPr>
          <a:xfrm>
            <a:off x="5984804" y="4501521"/>
            <a:ext cx="1947686" cy="407693"/>
          </a:xfrm>
          <a:prstGeom prst="rect">
            <a:avLst/>
          </a:prstGeom>
          <a:solidFill>
            <a:srgbClr val="00B0F0"/>
          </a:solidFill>
          <a:ln>
            <a:noFill/>
          </a:ln>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独自機能</a:t>
            </a:r>
            <a:endParaRPr kumimoji="1" lang="en-US" altLang="ja-JP" sz="1400" dirty="0">
              <a:solidFill>
                <a:srgbClr val="FFFFFF"/>
              </a:solidFill>
              <a:latin typeface="Meiryo" charset="-128"/>
              <a:ea typeface="Meiryo" charset="-128"/>
              <a:cs typeface="Meiryo" charset="-128"/>
            </a:endParaRPr>
          </a:p>
        </p:txBody>
      </p:sp>
      <p:sp>
        <p:nvSpPr>
          <p:cNvPr id="41" name="正方形/長方形 40"/>
          <p:cNvSpPr/>
          <p:nvPr/>
        </p:nvSpPr>
        <p:spPr>
          <a:xfrm>
            <a:off x="5882321" y="1856816"/>
            <a:ext cx="2112500" cy="864096"/>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rgbClr val="FFFFFF"/>
                </a:solidFill>
                <a:latin typeface="Meiryo" charset="-128"/>
                <a:ea typeface="Meiryo" charset="-128"/>
                <a:cs typeface="Meiryo" charset="-128"/>
              </a:rPr>
              <a:t>証券</a:t>
            </a:r>
            <a:endParaRPr kumimoji="1" lang="en-US" altLang="ja-JP" sz="2400" dirty="0">
              <a:solidFill>
                <a:srgbClr val="FFFFFF"/>
              </a:solidFill>
              <a:latin typeface="Meiryo" charset="-128"/>
              <a:ea typeface="Meiryo" charset="-128"/>
              <a:cs typeface="Meiryo" charset="-128"/>
            </a:endParaRPr>
          </a:p>
          <a:p>
            <a:pPr algn="ctr"/>
            <a:r>
              <a:rPr kumimoji="1" lang="ja-JP" altLang="en-US" sz="1600" dirty="0">
                <a:solidFill>
                  <a:srgbClr val="FFFFFF"/>
                </a:solidFill>
                <a:latin typeface="Meiryo" charset="-128"/>
                <a:ea typeface="Meiryo" charset="-128"/>
                <a:cs typeface="Meiryo" charset="-128"/>
              </a:rPr>
              <a:t>基幹業務システム</a:t>
            </a:r>
          </a:p>
        </p:txBody>
      </p:sp>
      <p:sp>
        <p:nvSpPr>
          <p:cNvPr id="42" name="正方形/長方形 41"/>
          <p:cNvSpPr/>
          <p:nvPr/>
        </p:nvSpPr>
        <p:spPr>
          <a:xfrm>
            <a:off x="5968280" y="2633596"/>
            <a:ext cx="1954890" cy="261776"/>
          </a:xfrm>
          <a:prstGeom prst="rect">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a:solidFill>
                  <a:srgbClr val="FFFFFF"/>
                </a:solidFill>
                <a:latin typeface="Meiryo" charset="-128"/>
                <a:ea typeface="Meiryo" charset="-128"/>
                <a:cs typeface="Meiryo" charset="-128"/>
              </a:rPr>
              <a:t>API</a:t>
            </a:r>
            <a:endParaRPr lang="ja-JP" altLang="en-US" sz="1400" dirty="0">
              <a:solidFill>
                <a:srgbClr val="FFFFFF"/>
              </a:solidFill>
              <a:latin typeface="Meiryo" charset="-128"/>
              <a:ea typeface="Meiryo" charset="-128"/>
              <a:cs typeface="Meiryo" charset="-128"/>
            </a:endParaRPr>
          </a:p>
        </p:txBody>
      </p:sp>
      <p:sp>
        <p:nvSpPr>
          <p:cNvPr id="44" name="上下矢印 43"/>
          <p:cNvSpPr/>
          <p:nvPr/>
        </p:nvSpPr>
        <p:spPr>
          <a:xfrm>
            <a:off x="1946080" y="2880687"/>
            <a:ext cx="576064" cy="937769"/>
          </a:xfrm>
          <a:prstGeom prst="upDownArrow">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上下矢印 44"/>
          <p:cNvSpPr/>
          <p:nvPr/>
        </p:nvSpPr>
        <p:spPr>
          <a:xfrm>
            <a:off x="4283968" y="2894919"/>
            <a:ext cx="576064" cy="937769"/>
          </a:xfrm>
          <a:prstGeom prst="upDownArrow">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上下矢印 45"/>
          <p:cNvSpPr/>
          <p:nvPr/>
        </p:nvSpPr>
        <p:spPr>
          <a:xfrm>
            <a:off x="6665286" y="2883823"/>
            <a:ext cx="576064" cy="937769"/>
          </a:xfrm>
          <a:prstGeom prst="upDownArrow">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正方形/長方形 46"/>
          <p:cNvSpPr/>
          <p:nvPr/>
        </p:nvSpPr>
        <p:spPr>
          <a:xfrm>
            <a:off x="2286000" y="3087436"/>
            <a:ext cx="4572000" cy="646331"/>
          </a:xfrm>
          <a:prstGeom prst="rect">
            <a:avLst/>
          </a:prstGeom>
        </p:spPr>
        <p:txBody>
          <a:bodyPr>
            <a:spAutoFit/>
          </a:bodyPr>
          <a:lstStyle/>
          <a:p>
            <a:pPr algn="ctr"/>
            <a:r>
              <a:rPr lang="ja-JP" altLang="en-US" sz="2400" b="1" dirty="0">
                <a:solidFill>
                  <a:srgbClr val="00B050"/>
                </a:solidFill>
                <a:latin typeface="Meiryo" charset="-128"/>
                <a:ea typeface="Meiryo" charset="-128"/>
                <a:cs typeface="Meiryo" charset="-128"/>
              </a:rPr>
              <a:t>金融機関との連携サービス</a:t>
            </a:r>
            <a:endParaRPr lang="en-US" altLang="ja-JP" sz="2400" b="1" dirty="0">
              <a:solidFill>
                <a:srgbClr val="00B050"/>
              </a:solidFill>
              <a:latin typeface="Meiryo" charset="-128"/>
              <a:ea typeface="Meiryo" charset="-128"/>
              <a:cs typeface="Meiryo" charset="-128"/>
            </a:endParaRPr>
          </a:p>
          <a:p>
            <a:pPr algn="ctr"/>
            <a:r>
              <a:rPr lang="ja-JP" altLang="en-US" sz="1200" dirty="0">
                <a:solidFill>
                  <a:srgbClr val="00B050"/>
                </a:solidFill>
                <a:latin typeface="Meiryo" charset="-128"/>
                <a:ea typeface="Meiryo" charset="-128"/>
                <a:cs typeface="Meiryo" charset="-128"/>
              </a:rPr>
              <a:t>投資アドバイス・資産管理・銀行代理店など</a:t>
            </a:r>
          </a:p>
        </p:txBody>
      </p:sp>
      <p:sp>
        <p:nvSpPr>
          <p:cNvPr id="48" name="テキスト ボックス 47"/>
          <p:cNvSpPr txBox="1"/>
          <p:nvPr/>
        </p:nvSpPr>
        <p:spPr>
          <a:xfrm>
            <a:off x="953060" y="5987217"/>
            <a:ext cx="7237879" cy="430887"/>
          </a:xfrm>
          <a:prstGeom prst="rect">
            <a:avLst/>
          </a:prstGeom>
          <a:noFill/>
        </p:spPr>
        <p:txBody>
          <a:bodyPr wrap="none" rtlCol="0">
            <a:spAutoFit/>
          </a:bodyPr>
          <a:lstStyle/>
          <a:p>
            <a:pPr algn="ctr"/>
            <a:r>
              <a:rPr kumimoji="1" lang="ja-JP" altLang="en-US" sz="2200" dirty="0">
                <a:solidFill>
                  <a:srgbClr val="0070C0"/>
                </a:solidFill>
                <a:latin typeface="Meiryo" charset="-128"/>
                <a:ea typeface="Meiryo" charset="-128"/>
                <a:cs typeface="Meiryo" charset="-128"/>
              </a:rPr>
              <a:t>金融</a:t>
            </a:r>
            <a:r>
              <a:rPr kumimoji="1" lang="ja-JP" altLang="en-US" sz="2200">
                <a:solidFill>
                  <a:srgbClr val="0070C0"/>
                </a:solidFill>
                <a:latin typeface="Meiryo" charset="-128"/>
                <a:ea typeface="Meiryo" charset="-128"/>
                <a:cs typeface="Meiryo" charset="-128"/>
              </a:rPr>
              <a:t>サービスの多様化と利便性の向上・付加価値の拡大</a:t>
            </a:r>
            <a:endParaRPr kumimoji="1" lang="ja-JP" altLang="en-US" sz="2200" dirty="0">
              <a:solidFill>
                <a:srgbClr val="0070C0"/>
              </a:solidFill>
              <a:latin typeface="Meiryo" charset="-128"/>
              <a:ea typeface="Meiryo" charset="-128"/>
              <a:cs typeface="Meiryo" charset="-128"/>
            </a:endParaRPr>
          </a:p>
        </p:txBody>
      </p:sp>
    </p:spTree>
    <p:extLst>
      <p:ext uri="{BB962C8B-B14F-4D97-AF65-F5344CB8AC3E}">
        <p14:creationId xmlns:p14="http://schemas.microsoft.com/office/powerpoint/2010/main" val="19401834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86912"/>
            <a:ext cx="8686800" cy="416221"/>
          </a:xfrm>
        </p:spPr>
        <p:txBody>
          <a:bodyPr/>
          <a:lstStyle/>
          <a:p>
            <a:r>
              <a:rPr kumimoji="1" lang="ja-JP" altLang="en-US" dirty="0"/>
              <a:t>運用技術者から</a:t>
            </a:r>
            <a:r>
              <a:rPr kumimoji="1" lang="en-US" altLang="ja-JP" dirty="0">
                <a:latin typeface="Meiryo" charset="-128"/>
                <a:ea typeface="Meiryo" charset="-128"/>
                <a:cs typeface="Meiryo" charset="-128"/>
              </a:rPr>
              <a:t>SRE</a:t>
            </a:r>
            <a:r>
              <a:rPr kumimoji="1" lang="ja-JP" altLang="en-US" dirty="0"/>
              <a:t>へ</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119</a:t>
            </a:fld>
            <a:endParaRPr kumimoji="1" lang="ja-JP" altLang="en-US"/>
          </a:p>
        </p:txBody>
      </p:sp>
      <p:sp>
        <p:nvSpPr>
          <p:cNvPr id="5" name="正方形/長方形 4"/>
          <p:cNvSpPr/>
          <p:nvPr/>
        </p:nvSpPr>
        <p:spPr>
          <a:xfrm>
            <a:off x="464522" y="1638622"/>
            <a:ext cx="4392488" cy="576064"/>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solidFill>
                  <a:schemeClr val="bg1"/>
                </a:solidFill>
                <a:latin typeface="Meiryo" charset="-128"/>
                <a:ea typeface="Meiryo" charset="-128"/>
                <a:cs typeface="Meiryo" charset="-128"/>
              </a:rPr>
              <a:t>IT</a:t>
            </a:r>
            <a:r>
              <a:rPr lang="ja-JP" altLang="en-US" sz="1200" dirty="0">
                <a:solidFill>
                  <a:schemeClr val="bg1"/>
                </a:solidFill>
                <a:latin typeface="Meiryo" charset="-128"/>
                <a:ea typeface="Meiryo" charset="-128"/>
                <a:cs typeface="Meiryo" charset="-128"/>
              </a:rPr>
              <a:t>の実務上の利用方法について問い合わせを受けて対応する窓口業務</a:t>
            </a:r>
          </a:p>
        </p:txBody>
      </p:sp>
      <p:sp>
        <p:nvSpPr>
          <p:cNvPr id="6" name="正方形/長方形 5"/>
          <p:cNvSpPr/>
          <p:nvPr/>
        </p:nvSpPr>
        <p:spPr>
          <a:xfrm>
            <a:off x="464522" y="2286694"/>
            <a:ext cx="4392488" cy="576064"/>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chemeClr val="bg1"/>
                </a:solidFill>
                <a:latin typeface="Meiryo" charset="-128"/>
                <a:ea typeface="Meiryo" charset="-128"/>
                <a:cs typeface="Meiryo" charset="-128"/>
              </a:rPr>
              <a:t>定められたオペレーションを繰り返し実施する定常業務</a:t>
            </a:r>
            <a:endParaRPr lang="en-US" altLang="ja-JP" sz="1200" dirty="0">
              <a:solidFill>
                <a:schemeClr val="bg1"/>
              </a:solidFill>
              <a:latin typeface="Meiryo" charset="-128"/>
              <a:ea typeface="Meiryo" charset="-128"/>
              <a:cs typeface="Meiryo" charset="-128"/>
            </a:endParaRPr>
          </a:p>
        </p:txBody>
      </p:sp>
      <p:sp>
        <p:nvSpPr>
          <p:cNvPr id="7" name="正方形/長方形 6"/>
          <p:cNvSpPr/>
          <p:nvPr/>
        </p:nvSpPr>
        <p:spPr>
          <a:xfrm>
            <a:off x="464522" y="2934766"/>
            <a:ext cx="4392488" cy="576064"/>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solidFill>
                  <a:schemeClr val="bg1"/>
                </a:solidFill>
                <a:latin typeface="Meiryo" charset="-128"/>
                <a:ea typeface="Meiryo" charset="-128"/>
                <a:cs typeface="Meiryo" charset="-128"/>
              </a:rPr>
              <a:t>IT</a:t>
            </a:r>
            <a:r>
              <a:rPr lang="ja-JP" altLang="en-US" sz="1200" dirty="0">
                <a:solidFill>
                  <a:schemeClr val="bg1"/>
                </a:solidFill>
                <a:latin typeface="Meiryo" charset="-128"/>
                <a:ea typeface="Meiryo" charset="-128"/>
                <a:cs typeface="Meiryo" charset="-128"/>
              </a:rPr>
              <a:t>に関するトラブルに対応する障害対応業務</a:t>
            </a:r>
          </a:p>
        </p:txBody>
      </p:sp>
      <p:sp>
        <p:nvSpPr>
          <p:cNvPr id="8" name="正方形/長方形 7"/>
          <p:cNvSpPr/>
          <p:nvPr/>
        </p:nvSpPr>
        <p:spPr>
          <a:xfrm>
            <a:off x="464522" y="3582838"/>
            <a:ext cx="4392488" cy="576064"/>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chemeClr val="bg1"/>
                </a:solidFill>
                <a:latin typeface="Meiryo" charset="-128"/>
                <a:ea typeface="Meiryo" charset="-128"/>
                <a:cs typeface="Meiryo" charset="-128"/>
              </a:rPr>
              <a:t>インフラ（ネットワークや</a:t>
            </a:r>
            <a:r>
              <a:rPr lang="en-US" altLang="ja-JP" sz="1200" dirty="0">
                <a:solidFill>
                  <a:schemeClr val="bg1"/>
                </a:solidFill>
                <a:latin typeface="Meiryo" charset="-128"/>
                <a:ea typeface="Meiryo" charset="-128"/>
                <a:cs typeface="Meiryo" charset="-128"/>
              </a:rPr>
              <a:t>OS</a:t>
            </a:r>
            <a:r>
              <a:rPr lang="ja-JP" altLang="en-US" sz="1200" dirty="0">
                <a:solidFill>
                  <a:schemeClr val="bg1"/>
                </a:solidFill>
                <a:latin typeface="Meiryo" charset="-128"/>
                <a:ea typeface="Meiryo" charset="-128"/>
                <a:cs typeface="Meiryo" charset="-128"/>
              </a:rPr>
              <a:t>・ハードなどの基盤部分）に関する管理業務（構成管理やキャパシティ管理など）</a:t>
            </a:r>
          </a:p>
        </p:txBody>
      </p:sp>
      <p:sp>
        <p:nvSpPr>
          <p:cNvPr id="9" name="右矢印 8"/>
          <p:cNvSpPr/>
          <p:nvPr/>
        </p:nvSpPr>
        <p:spPr>
          <a:xfrm>
            <a:off x="4981128" y="1674626"/>
            <a:ext cx="432048" cy="504056"/>
          </a:xfrm>
          <a:prstGeom prst="righ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右矢印 9"/>
          <p:cNvSpPr/>
          <p:nvPr/>
        </p:nvSpPr>
        <p:spPr>
          <a:xfrm>
            <a:off x="4981128" y="2322698"/>
            <a:ext cx="432048" cy="504056"/>
          </a:xfrm>
          <a:prstGeom prst="righ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 name="右矢印 10"/>
          <p:cNvSpPr/>
          <p:nvPr/>
        </p:nvSpPr>
        <p:spPr>
          <a:xfrm>
            <a:off x="4975820" y="2972607"/>
            <a:ext cx="432048" cy="504056"/>
          </a:xfrm>
          <a:prstGeom prst="righ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 name="右矢印 11"/>
          <p:cNvSpPr/>
          <p:nvPr/>
        </p:nvSpPr>
        <p:spPr>
          <a:xfrm>
            <a:off x="4975820" y="3618842"/>
            <a:ext cx="432048" cy="504056"/>
          </a:xfrm>
          <a:prstGeom prst="righ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正方形/長方形 12"/>
          <p:cNvSpPr/>
          <p:nvPr/>
        </p:nvSpPr>
        <p:spPr>
          <a:xfrm>
            <a:off x="5537294" y="802430"/>
            <a:ext cx="3116242" cy="335647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solidFill>
                  <a:schemeClr val="bg1"/>
                </a:solidFill>
                <a:latin typeface="Meiryo" charset="-128"/>
                <a:ea typeface="Meiryo" charset="-128"/>
                <a:cs typeface="Meiryo" charset="-128"/>
              </a:rPr>
              <a:t>積極的にソフトウェアで置き換えていく</a:t>
            </a:r>
            <a:endParaRPr lang="en-US" altLang="ja-JP" sz="2000" dirty="0">
              <a:solidFill>
                <a:schemeClr val="bg1"/>
              </a:solidFill>
              <a:latin typeface="Meiryo" charset="-128"/>
              <a:ea typeface="Meiryo" charset="-128"/>
              <a:cs typeface="Meiryo" charset="-128"/>
            </a:endParaRPr>
          </a:p>
          <a:p>
            <a:pPr marL="742950" lvl="1" indent="-285750">
              <a:buFont typeface="Wingdings" charset="2"/>
              <a:buChar char="Ø"/>
            </a:pPr>
            <a:r>
              <a:rPr lang="ja-JP" altLang="en-US" sz="1400" dirty="0">
                <a:solidFill>
                  <a:schemeClr val="bg1"/>
                </a:solidFill>
                <a:latin typeface="Meiryo" charset="-128"/>
                <a:ea typeface="Meiryo" charset="-128"/>
                <a:cs typeface="Meiryo" charset="-128"/>
              </a:rPr>
              <a:t>クラウドサービス</a:t>
            </a:r>
            <a:endParaRPr lang="en-US" altLang="ja-JP" sz="1400" dirty="0">
              <a:solidFill>
                <a:schemeClr val="bg1"/>
              </a:solidFill>
              <a:latin typeface="Meiryo" charset="-128"/>
              <a:ea typeface="Meiryo" charset="-128"/>
              <a:cs typeface="Meiryo" charset="-128"/>
            </a:endParaRPr>
          </a:p>
          <a:p>
            <a:pPr marL="742950" lvl="1" indent="-285750">
              <a:buFont typeface="Wingdings" charset="2"/>
              <a:buChar char="Ø"/>
            </a:pPr>
            <a:r>
              <a:rPr lang="ja-JP" altLang="en-US" sz="1400" dirty="0">
                <a:solidFill>
                  <a:schemeClr val="bg1"/>
                </a:solidFill>
                <a:latin typeface="Meiryo" charset="-128"/>
                <a:ea typeface="Meiryo" charset="-128"/>
                <a:cs typeface="Meiryo" charset="-128"/>
              </a:rPr>
              <a:t>自動化ツール</a:t>
            </a:r>
            <a:endParaRPr lang="en-US" altLang="ja-JP" sz="1400" dirty="0">
              <a:solidFill>
                <a:schemeClr val="bg1"/>
              </a:solidFill>
              <a:latin typeface="Meiryo" charset="-128"/>
              <a:ea typeface="Meiryo" charset="-128"/>
              <a:cs typeface="Meiryo" charset="-128"/>
            </a:endParaRPr>
          </a:p>
          <a:p>
            <a:pPr marL="742950" lvl="1" indent="-285750">
              <a:buFont typeface="Wingdings" charset="2"/>
              <a:buChar char="Ø"/>
            </a:pPr>
            <a:endParaRPr lang="en-US" altLang="ja-JP" sz="1400" dirty="0">
              <a:solidFill>
                <a:schemeClr val="bg1"/>
              </a:solidFill>
              <a:latin typeface="Meiryo" charset="-128"/>
              <a:ea typeface="Meiryo" charset="-128"/>
              <a:cs typeface="Meiryo" charset="-128"/>
            </a:endParaRPr>
          </a:p>
          <a:p>
            <a:r>
              <a:rPr lang="ja-JP" altLang="en-US" sz="1400" dirty="0">
                <a:solidFill>
                  <a:schemeClr val="bg1"/>
                </a:solidFill>
                <a:latin typeface="Meiryo" charset="-128"/>
                <a:ea typeface="Meiryo" charset="-128"/>
                <a:cs typeface="Meiryo" charset="-128"/>
              </a:rPr>
              <a:t>ビジネスもアプリも要件がどんどん変わっていくので、継続的に改善、手作業をソフトウェアに置き換えていく必要がある</a:t>
            </a:r>
            <a:endParaRPr lang="en-US" altLang="ja-JP" sz="1400" dirty="0">
              <a:solidFill>
                <a:schemeClr val="bg1"/>
              </a:solidFill>
              <a:latin typeface="Meiryo" charset="-128"/>
              <a:ea typeface="Meiryo" charset="-128"/>
              <a:cs typeface="Meiryo" charset="-128"/>
            </a:endParaRPr>
          </a:p>
        </p:txBody>
      </p:sp>
      <p:sp>
        <p:nvSpPr>
          <p:cNvPr id="14" name="正方形/長方形 13"/>
          <p:cNvSpPr/>
          <p:nvPr/>
        </p:nvSpPr>
        <p:spPr>
          <a:xfrm>
            <a:off x="464522" y="4301080"/>
            <a:ext cx="8221334" cy="1225974"/>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447675" indent="-166688">
              <a:buFont typeface="Wingdings" charset="2"/>
              <a:buChar char="l"/>
            </a:pPr>
            <a:endParaRPr lang="en-US" altLang="ja-JP" sz="1400" dirty="0">
              <a:solidFill>
                <a:schemeClr val="bg1"/>
              </a:solidFill>
              <a:latin typeface="Meiryo" charset="-128"/>
              <a:ea typeface="Meiryo" charset="-128"/>
              <a:cs typeface="Meiryo" charset="-128"/>
            </a:endParaRPr>
          </a:p>
          <a:p>
            <a:pPr marL="447675" indent="-166688">
              <a:buFont typeface="Wingdings" charset="2"/>
              <a:buChar char="l"/>
            </a:pPr>
            <a:r>
              <a:rPr lang="ja-JP" altLang="en-US" sz="1400" dirty="0">
                <a:solidFill>
                  <a:schemeClr val="bg1"/>
                </a:solidFill>
                <a:latin typeface="Meiryo" charset="-128"/>
                <a:ea typeface="Meiryo" charset="-128"/>
                <a:cs typeface="Meiryo" charset="-128"/>
              </a:rPr>
              <a:t>変更への即応性や信頼性の高いシステム基盤を設計</a:t>
            </a:r>
            <a:endParaRPr lang="en-US" altLang="ja-JP" sz="1400" dirty="0">
              <a:solidFill>
                <a:schemeClr val="bg1"/>
              </a:solidFill>
              <a:latin typeface="Meiryo" charset="-128"/>
              <a:ea typeface="Meiryo" charset="-128"/>
              <a:cs typeface="Meiryo" charset="-128"/>
            </a:endParaRPr>
          </a:p>
          <a:p>
            <a:pPr marL="447675" indent="-166688">
              <a:buFont typeface="Wingdings" charset="2"/>
              <a:buChar char="l"/>
            </a:pPr>
            <a:r>
              <a:rPr lang="ja-JP" altLang="en-US" sz="1400" dirty="0">
                <a:solidFill>
                  <a:schemeClr val="bg1"/>
                </a:solidFill>
                <a:latin typeface="Meiryo" charset="-128"/>
                <a:ea typeface="Meiryo" charset="-128"/>
                <a:cs typeface="Meiryo" charset="-128"/>
              </a:rPr>
              <a:t>運用管理の自動化／自律化の仕組みを設計・構築</a:t>
            </a:r>
            <a:endParaRPr lang="en-US" altLang="ja-JP" sz="1400" dirty="0">
              <a:solidFill>
                <a:schemeClr val="bg1"/>
              </a:solidFill>
              <a:latin typeface="Meiryo" charset="-128"/>
              <a:ea typeface="Meiryo" charset="-128"/>
              <a:cs typeface="Meiryo" charset="-128"/>
            </a:endParaRPr>
          </a:p>
          <a:p>
            <a:pPr marL="447675" indent="-166688">
              <a:buFont typeface="Wingdings" charset="2"/>
              <a:buChar char="l"/>
            </a:pPr>
            <a:r>
              <a:rPr lang="ja-JP" altLang="en-US" sz="1400" dirty="0">
                <a:solidFill>
                  <a:schemeClr val="bg1"/>
                </a:solidFill>
                <a:latin typeface="Meiryo" charset="-128"/>
                <a:ea typeface="Meiryo" charset="-128"/>
                <a:cs typeface="Meiryo" charset="-128"/>
              </a:rPr>
              <a:t>開発者が利用しやすい標準化されたポリシーやルールの整備</a:t>
            </a:r>
          </a:p>
        </p:txBody>
      </p:sp>
      <p:sp>
        <p:nvSpPr>
          <p:cNvPr id="15" name="左右矢印 14"/>
          <p:cNvSpPr/>
          <p:nvPr/>
        </p:nvSpPr>
        <p:spPr>
          <a:xfrm>
            <a:off x="464522" y="808693"/>
            <a:ext cx="4392488" cy="793925"/>
          </a:xfrm>
          <a:prstGeom prst="leftRightArrow">
            <a:avLst>
              <a:gd name="adj1" fmla="val 71643"/>
              <a:gd name="adj2" fmla="val 5000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solidFill>
                  <a:schemeClr val="bg1"/>
                </a:solidFill>
                <a:latin typeface="Meiryo" charset="-128"/>
                <a:ea typeface="Meiryo" charset="-128"/>
                <a:cs typeface="Meiryo" charset="-128"/>
              </a:rPr>
              <a:t>運用技術者</a:t>
            </a:r>
            <a:endParaRPr lang="en-US" altLang="ja-JP" sz="2000" dirty="0">
              <a:solidFill>
                <a:schemeClr val="bg1"/>
              </a:solidFill>
              <a:latin typeface="Meiryo" charset="-128"/>
              <a:ea typeface="Meiryo" charset="-128"/>
              <a:cs typeface="Meiryo" charset="-128"/>
            </a:endParaRPr>
          </a:p>
          <a:p>
            <a:pPr algn="ctr"/>
            <a:r>
              <a:rPr lang="en-US" altLang="ja-JP" sz="1000" dirty="0">
                <a:solidFill>
                  <a:schemeClr val="bg1"/>
                </a:solidFill>
                <a:latin typeface="Meiryo" charset="-128"/>
                <a:ea typeface="Meiryo" charset="-128"/>
                <a:cs typeface="Meiryo" charset="-128"/>
              </a:rPr>
              <a:t>Operator / Operation Engineer</a:t>
            </a:r>
            <a:endParaRPr lang="ja-JP" altLang="en-US" sz="1000" dirty="0">
              <a:solidFill>
                <a:schemeClr val="bg1"/>
              </a:solidFill>
              <a:latin typeface="Meiryo" charset="-128"/>
              <a:ea typeface="Meiryo" charset="-128"/>
              <a:cs typeface="Meiryo" charset="-128"/>
            </a:endParaRPr>
          </a:p>
        </p:txBody>
      </p:sp>
      <p:sp>
        <p:nvSpPr>
          <p:cNvPr id="16" name="左右矢印 15"/>
          <p:cNvSpPr/>
          <p:nvPr/>
        </p:nvSpPr>
        <p:spPr>
          <a:xfrm>
            <a:off x="457200" y="5557546"/>
            <a:ext cx="8228656" cy="793925"/>
          </a:xfrm>
          <a:prstGeom prst="leftRightArrow">
            <a:avLst>
              <a:gd name="adj1" fmla="val 71643"/>
              <a:gd name="adj2" fmla="val 50000"/>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000" dirty="0">
                <a:solidFill>
                  <a:schemeClr val="bg1"/>
                </a:solidFill>
                <a:latin typeface="Meiryo" charset="-128"/>
                <a:ea typeface="Meiryo" charset="-128"/>
                <a:cs typeface="Meiryo" charset="-128"/>
              </a:rPr>
              <a:t>SRE</a:t>
            </a:r>
          </a:p>
          <a:p>
            <a:pPr algn="ctr"/>
            <a:r>
              <a:rPr lang="en-US" altLang="ja-JP" sz="1000" dirty="0">
                <a:solidFill>
                  <a:schemeClr val="bg1"/>
                </a:solidFill>
                <a:latin typeface="Meiryo" charset="-128"/>
                <a:ea typeface="Meiryo" charset="-128"/>
                <a:cs typeface="Meiryo" charset="-128"/>
              </a:rPr>
              <a:t>Site Reliability Engineer</a:t>
            </a:r>
            <a:endParaRPr lang="ja-JP" altLang="en-US" sz="1000" dirty="0">
              <a:solidFill>
                <a:schemeClr val="bg1"/>
              </a:solidFill>
              <a:latin typeface="Meiryo" charset="-128"/>
              <a:ea typeface="Meiryo" charset="-128"/>
              <a:cs typeface="Meiryo" charset="-128"/>
            </a:endParaRPr>
          </a:p>
        </p:txBody>
      </p:sp>
      <p:sp>
        <p:nvSpPr>
          <p:cNvPr id="17" name="テキスト ボックス 16"/>
          <p:cNvSpPr txBox="1"/>
          <p:nvPr/>
        </p:nvSpPr>
        <p:spPr>
          <a:xfrm>
            <a:off x="716461" y="4356390"/>
            <a:ext cx="6215785" cy="338554"/>
          </a:xfrm>
          <a:prstGeom prst="rect">
            <a:avLst/>
          </a:prstGeom>
          <a:noFill/>
        </p:spPr>
        <p:txBody>
          <a:bodyPr wrap="square" rtlCol="0">
            <a:spAutoFit/>
          </a:bodyPr>
          <a:lstStyle/>
          <a:p>
            <a:r>
              <a:rPr kumimoji="1" lang="ja-JP" altLang="en-US" sz="1600" b="1" dirty="0">
                <a:solidFill>
                  <a:schemeClr val="bg1"/>
                </a:solidFill>
                <a:latin typeface="Meiryo" charset="-128"/>
                <a:ea typeface="Meiryo" charset="-128"/>
                <a:cs typeface="Meiryo" charset="-128"/>
              </a:rPr>
              <a:t>組織</a:t>
            </a:r>
            <a:r>
              <a:rPr kumimoji="1" lang="ja-JP" altLang="en-US" sz="1600" b="1">
                <a:solidFill>
                  <a:schemeClr val="bg1"/>
                </a:solidFill>
                <a:latin typeface="Meiryo" charset="-128"/>
                <a:ea typeface="Meiryo" charset="-128"/>
                <a:cs typeface="Meiryo" charset="-128"/>
              </a:rPr>
              <a:t>横断的なインフラ</a:t>
            </a:r>
            <a:r>
              <a:rPr kumimoji="1" lang="ja-JP" altLang="en-US" sz="1600" b="1" dirty="0">
                <a:solidFill>
                  <a:schemeClr val="bg1"/>
                </a:solidFill>
                <a:latin typeface="Meiryo" charset="-128"/>
                <a:ea typeface="Meiryo" charset="-128"/>
                <a:cs typeface="Meiryo" charset="-128"/>
              </a:rPr>
              <a:t>整備</a:t>
            </a:r>
          </a:p>
        </p:txBody>
      </p:sp>
      <p:sp>
        <p:nvSpPr>
          <p:cNvPr id="4" name="正方形/長方形 3"/>
          <p:cNvSpPr/>
          <p:nvPr/>
        </p:nvSpPr>
        <p:spPr>
          <a:xfrm>
            <a:off x="5844532" y="4498568"/>
            <a:ext cx="2681764" cy="830997"/>
          </a:xfrm>
          <a:prstGeom prst="rect">
            <a:avLst/>
          </a:prstGeom>
        </p:spPr>
        <p:txBody>
          <a:bodyPr wrap="square">
            <a:spAutoFit/>
          </a:bodyPr>
          <a:lstStyle/>
          <a:p>
            <a:pPr algn="r"/>
            <a:r>
              <a:rPr lang="ja-JP" altLang="en-US" sz="1600" b="1" dirty="0">
                <a:solidFill>
                  <a:schemeClr val="bg1"/>
                </a:solidFill>
                <a:latin typeface="Meiryo" charset="-128"/>
                <a:ea typeface="Meiryo" charset="-128"/>
                <a:cs typeface="Meiryo" charset="-128"/>
              </a:rPr>
              <a:t>作業者</a:t>
            </a:r>
            <a:r>
              <a:rPr lang="ja-JP" altLang="en-US" sz="1200" dirty="0">
                <a:solidFill>
                  <a:schemeClr val="bg1"/>
                </a:solidFill>
                <a:latin typeface="Meiryo" charset="-128"/>
                <a:ea typeface="Meiryo" charset="-128"/>
                <a:cs typeface="Meiryo" charset="-128"/>
              </a:rPr>
              <a:t>から</a:t>
            </a:r>
            <a:endParaRPr lang="en-US" altLang="ja-JP" sz="1200" dirty="0">
              <a:solidFill>
                <a:schemeClr val="bg1"/>
              </a:solidFill>
              <a:latin typeface="Meiryo" charset="-128"/>
              <a:ea typeface="Meiryo" charset="-128"/>
              <a:cs typeface="Meiryo" charset="-128"/>
            </a:endParaRPr>
          </a:p>
          <a:p>
            <a:pPr algn="r"/>
            <a:r>
              <a:rPr lang="ja-JP" altLang="en-US" sz="1600" b="1" dirty="0">
                <a:solidFill>
                  <a:schemeClr val="bg1"/>
                </a:solidFill>
                <a:latin typeface="Meiryo" charset="-128"/>
                <a:ea typeface="Meiryo" charset="-128"/>
                <a:cs typeface="Meiryo" charset="-128"/>
              </a:rPr>
              <a:t>ソフトウェアエンジニア</a:t>
            </a:r>
            <a:endParaRPr lang="en-US" altLang="ja-JP" sz="1600" b="1" dirty="0">
              <a:solidFill>
                <a:schemeClr val="bg1"/>
              </a:solidFill>
              <a:latin typeface="Meiryo" charset="-128"/>
              <a:ea typeface="Meiryo" charset="-128"/>
              <a:cs typeface="Meiryo" charset="-128"/>
            </a:endParaRPr>
          </a:p>
          <a:p>
            <a:pPr algn="r"/>
            <a:r>
              <a:rPr lang="ja-JP" altLang="en-US" sz="1200" dirty="0" err="1">
                <a:solidFill>
                  <a:schemeClr val="bg1"/>
                </a:solidFill>
                <a:latin typeface="Meiryo" charset="-128"/>
                <a:ea typeface="Meiryo" charset="-128"/>
                <a:cs typeface="Meiryo" charset="-128"/>
              </a:rPr>
              <a:t>への</a:t>
            </a:r>
            <a:r>
              <a:rPr lang="ja-JP" altLang="en-US" sz="1600" b="1" dirty="0">
                <a:solidFill>
                  <a:schemeClr val="bg1"/>
                </a:solidFill>
                <a:latin typeface="Meiryo" charset="-128"/>
                <a:ea typeface="Meiryo" charset="-128"/>
                <a:cs typeface="Meiryo" charset="-128"/>
              </a:rPr>
              <a:t>変身　</a:t>
            </a:r>
          </a:p>
        </p:txBody>
      </p:sp>
      <p:sp>
        <p:nvSpPr>
          <p:cNvPr id="18" name="正方形/長方形 17"/>
          <p:cNvSpPr/>
          <p:nvPr/>
        </p:nvSpPr>
        <p:spPr>
          <a:xfrm>
            <a:off x="5537294" y="6312164"/>
            <a:ext cx="3429390" cy="338554"/>
          </a:xfrm>
          <a:prstGeom prst="rect">
            <a:avLst/>
          </a:prstGeom>
        </p:spPr>
        <p:txBody>
          <a:bodyPr wrap="square">
            <a:spAutoFit/>
          </a:bodyPr>
          <a:lstStyle/>
          <a:p>
            <a:r>
              <a:rPr lang="en-US" altLang="ja-JP" sz="800" dirty="0"/>
              <a:t>http://</a:t>
            </a:r>
            <a:r>
              <a:rPr lang="en-US" altLang="ja-JP" sz="800" dirty="0" err="1"/>
              <a:t>japan.zdnet.com</a:t>
            </a:r>
            <a:r>
              <a:rPr lang="en-US" altLang="ja-JP" sz="800" dirty="0"/>
              <a:t>/article/35090649/</a:t>
            </a:r>
          </a:p>
          <a:p>
            <a:r>
              <a:rPr lang="ja-JP" altLang="en-US" sz="800" dirty="0"/>
              <a:t>http://torumakabe.github.io/post/bookreview_site_reliability_engineering/</a:t>
            </a:r>
          </a:p>
        </p:txBody>
      </p:sp>
      <p:sp>
        <p:nvSpPr>
          <p:cNvPr id="19" name="テキスト ボックス 18"/>
          <p:cNvSpPr txBox="1"/>
          <p:nvPr/>
        </p:nvSpPr>
        <p:spPr>
          <a:xfrm>
            <a:off x="4689142" y="6351471"/>
            <a:ext cx="1005403" cy="215444"/>
          </a:xfrm>
          <a:prstGeom prst="rect">
            <a:avLst/>
          </a:prstGeom>
          <a:noFill/>
        </p:spPr>
        <p:txBody>
          <a:bodyPr wrap="none" rtlCol="0">
            <a:spAutoFit/>
          </a:bodyPr>
          <a:lstStyle/>
          <a:p>
            <a:r>
              <a:rPr kumimoji="1" lang="ja-JP" altLang="en-US" sz="800" dirty="0">
                <a:latin typeface="Meiryo" charset="-128"/>
                <a:ea typeface="Meiryo" charset="-128"/>
                <a:cs typeface="Meiryo" charset="-128"/>
              </a:rPr>
              <a:t>参考に</a:t>
            </a:r>
            <a:r>
              <a:rPr kumimoji="1" lang="ja-JP" altLang="en-US" sz="800">
                <a:latin typeface="Meiryo" charset="-128"/>
                <a:ea typeface="Meiryo" charset="-128"/>
                <a:cs typeface="Meiryo" charset="-128"/>
              </a:rPr>
              <a:t>なる記事：</a:t>
            </a:r>
            <a:endParaRPr kumimoji="1" lang="ja-JP" altLang="en-US" sz="800" dirty="0">
              <a:latin typeface="Meiryo" charset="-128"/>
              <a:ea typeface="Meiryo" charset="-128"/>
              <a:cs typeface="Meiryo" charset="-128"/>
            </a:endParaRPr>
          </a:p>
        </p:txBody>
      </p:sp>
    </p:spTree>
    <p:extLst>
      <p:ext uri="{BB962C8B-B14F-4D97-AF65-F5344CB8AC3E}">
        <p14:creationId xmlns:p14="http://schemas.microsoft.com/office/powerpoint/2010/main" val="221641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正方形/長方形 52"/>
          <p:cNvSpPr/>
          <p:nvPr/>
        </p:nvSpPr>
        <p:spPr>
          <a:xfrm>
            <a:off x="312615" y="827128"/>
            <a:ext cx="8525282" cy="5737795"/>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 name="正方形/長方形 3"/>
          <p:cNvSpPr/>
          <p:nvPr/>
        </p:nvSpPr>
        <p:spPr>
          <a:xfrm>
            <a:off x="434049" y="918773"/>
            <a:ext cx="8272728" cy="2388867"/>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pic>
        <p:nvPicPr>
          <p:cNvPr id="8" name="図 7"/>
          <p:cNvPicPr>
            <a:picLocks noChangeAspect="1"/>
          </p:cNvPicPr>
          <p:nvPr/>
        </p:nvPicPr>
        <p:blipFill>
          <a:blip r:embed="rId3">
            <a:biLevel thresh="50000"/>
            <a:alphaModFix amt="15000"/>
          </a:blip>
          <a:stretch>
            <a:fillRect/>
          </a:stretch>
        </p:blipFill>
        <p:spPr>
          <a:xfrm>
            <a:off x="2118123" y="986680"/>
            <a:ext cx="6388642" cy="2225587"/>
          </a:xfrm>
          <a:prstGeom prst="rect">
            <a:avLst/>
          </a:prstGeom>
        </p:spPr>
      </p:pic>
      <p:sp>
        <p:nvSpPr>
          <p:cNvPr id="2" name="タイトル 1"/>
          <p:cNvSpPr>
            <a:spLocks noGrp="1"/>
          </p:cNvSpPr>
          <p:nvPr>
            <p:ph type="title"/>
          </p:nvPr>
        </p:nvSpPr>
        <p:spPr/>
        <p:txBody>
          <a:bodyPr/>
          <a:lstStyle/>
          <a:p>
            <a:r>
              <a:rPr lang="ja-JP" altLang="en-US" dirty="0"/>
              <a:t>デジタルコピー／デジタルツイン</a:t>
            </a:r>
            <a:endParaRPr kumimoji="1" lang="ja-JP" altLang="en-US" dirty="0"/>
          </a:p>
        </p:txBody>
      </p:sp>
      <p:sp>
        <p:nvSpPr>
          <p:cNvPr id="3" name="スライド番号プレースホルダー 2"/>
          <p:cNvSpPr>
            <a:spLocks noGrp="1"/>
          </p:cNvSpPr>
          <p:nvPr>
            <p:ph type="sldNum" sz="quarter" idx="12"/>
          </p:nvPr>
        </p:nvSpPr>
        <p:spPr>
          <a:xfrm>
            <a:off x="6844206" y="6660754"/>
            <a:ext cx="2133600" cy="217800"/>
          </a:xfrm>
        </p:spPr>
        <p:txBody>
          <a:bodyPr/>
          <a:lstStyle/>
          <a:p>
            <a:fld id="{8FF8CC5D-A65D-5946-99B5-645367A967AD}" type="slidenum">
              <a:rPr kumimoji="1" lang="ja-JP" altLang="en-US" smtClean="0"/>
              <a:t>12</a:t>
            </a:fld>
            <a:endParaRPr kumimoji="1" lang="ja-JP" altLang="en-US"/>
          </a:p>
        </p:txBody>
      </p:sp>
      <p:sp>
        <p:nvSpPr>
          <p:cNvPr id="5" name="正方形/長方形 4"/>
          <p:cNvSpPr/>
          <p:nvPr/>
        </p:nvSpPr>
        <p:spPr>
          <a:xfrm>
            <a:off x="434049" y="4094339"/>
            <a:ext cx="8272728" cy="2388867"/>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テキスト ボックス 49"/>
          <p:cNvSpPr txBox="1"/>
          <p:nvPr/>
        </p:nvSpPr>
        <p:spPr>
          <a:xfrm>
            <a:off x="670792" y="1864328"/>
            <a:ext cx="1210588" cy="584776"/>
          </a:xfrm>
          <a:prstGeom prst="rect">
            <a:avLst/>
          </a:prstGeom>
          <a:noFill/>
        </p:spPr>
        <p:txBody>
          <a:bodyPr wrap="none" rtlCol="0">
            <a:spAutoFit/>
          </a:bodyPr>
          <a:lstStyle/>
          <a:p>
            <a:pPr algn="ctr"/>
            <a:r>
              <a:rPr lang="ja-JP" altLang="en-US" sz="2000" dirty="0">
                <a:solidFill>
                  <a:srgbClr val="0000FF"/>
                </a:solidFill>
              </a:rPr>
              <a:t>電脳世界</a:t>
            </a:r>
            <a:endParaRPr lang="en-US" altLang="ja-JP" sz="2000" dirty="0">
              <a:solidFill>
                <a:srgbClr val="0000FF"/>
              </a:solidFill>
            </a:endParaRPr>
          </a:p>
          <a:p>
            <a:pPr algn="ctr"/>
            <a:r>
              <a:rPr lang="ja-JP" altLang="en-US" sz="1200" dirty="0">
                <a:solidFill>
                  <a:srgbClr val="0000FF"/>
                </a:solidFill>
              </a:rPr>
              <a:t>（</a:t>
            </a:r>
            <a:r>
              <a:rPr lang="en-US" altLang="ja-JP" sz="1200" dirty="0">
                <a:solidFill>
                  <a:srgbClr val="0000FF"/>
                </a:solidFill>
              </a:rPr>
              <a:t>Cyber World</a:t>
            </a:r>
            <a:r>
              <a:rPr lang="ja-JP" altLang="en-US" sz="1200" dirty="0">
                <a:solidFill>
                  <a:srgbClr val="0000FF"/>
                </a:solidFill>
              </a:rPr>
              <a:t>）</a:t>
            </a:r>
            <a:endParaRPr kumimoji="1" lang="ja-JP" altLang="en-US" sz="1200" dirty="0">
              <a:solidFill>
                <a:srgbClr val="0000FF"/>
              </a:solidFill>
            </a:endParaRPr>
          </a:p>
        </p:txBody>
      </p:sp>
      <p:sp>
        <p:nvSpPr>
          <p:cNvPr id="52" name="テキスト ボックス 51"/>
          <p:cNvSpPr txBox="1"/>
          <p:nvPr/>
        </p:nvSpPr>
        <p:spPr>
          <a:xfrm>
            <a:off x="649001" y="5023769"/>
            <a:ext cx="1260832" cy="584776"/>
          </a:xfrm>
          <a:prstGeom prst="rect">
            <a:avLst/>
          </a:prstGeom>
          <a:noFill/>
        </p:spPr>
        <p:txBody>
          <a:bodyPr wrap="none" rtlCol="0">
            <a:spAutoFit/>
          </a:bodyPr>
          <a:lstStyle/>
          <a:p>
            <a:pPr algn="ctr"/>
            <a:r>
              <a:rPr kumimoji="1" lang="ja-JP" altLang="en-US" sz="2000" dirty="0">
                <a:solidFill>
                  <a:srgbClr val="008000"/>
                </a:solidFill>
              </a:rPr>
              <a:t>現実世界</a:t>
            </a:r>
            <a:endParaRPr kumimoji="1" lang="en-US" altLang="ja-JP" sz="2000" dirty="0">
              <a:solidFill>
                <a:srgbClr val="008000"/>
              </a:solidFill>
            </a:endParaRPr>
          </a:p>
          <a:p>
            <a:pPr algn="ctr"/>
            <a:r>
              <a:rPr kumimoji="1" lang="ja-JP" altLang="en-US" sz="1200" dirty="0">
                <a:solidFill>
                  <a:srgbClr val="008000"/>
                </a:solidFill>
              </a:rPr>
              <a:t>（</a:t>
            </a:r>
            <a:r>
              <a:rPr kumimoji="1" lang="en-US" altLang="ja-JP" sz="1200" dirty="0">
                <a:solidFill>
                  <a:srgbClr val="008000"/>
                </a:solidFill>
              </a:rPr>
              <a:t>Physical World</a:t>
            </a:r>
            <a:r>
              <a:rPr kumimoji="1" lang="ja-JP" altLang="en-US" sz="1200" dirty="0">
                <a:solidFill>
                  <a:srgbClr val="008000"/>
                </a:solidFill>
              </a:rPr>
              <a:t>）</a:t>
            </a:r>
          </a:p>
        </p:txBody>
      </p:sp>
      <p:sp>
        <p:nvSpPr>
          <p:cNvPr id="54" name="テキスト ボックス 53"/>
          <p:cNvSpPr txBox="1"/>
          <p:nvPr/>
        </p:nvSpPr>
        <p:spPr>
          <a:xfrm>
            <a:off x="411504" y="3497707"/>
            <a:ext cx="2488245" cy="400110"/>
          </a:xfrm>
          <a:prstGeom prst="rect">
            <a:avLst/>
          </a:prstGeom>
          <a:noFill/>
        </p:spPr>
        <p:txBody>
          <a:bodyPr wrap="none" rtlCol="0">
            <a:spAutoFit/>
          </a:bodyPr>
          <a:lstStyle/>
          <a:p>
            <a:pPr algn="r"/>
            <a:r>
              <a:rPr kumimoji="1" lang="en-US" altLang="ja-JP" sz="2000" dirty="0">
                <a:solidFill>
                  <a:schemeClr val="bg1"/>
                </a:solidFill>
              </a:rPr>
              <a:t>Cyber-Physical System</a:t>
            </a:r>
            <a:endParaRPr kumimoji="1" lang="ja-JP" altLang="en-US" sz="2000" dirty="0">
              <a:solidFill>
                <a:schemeClr val="bg1"/>
              </a:solidFill>
            </a:endParaRPr>
          </a:p>
        </p:txBody>
      </p:sp>
      <p:sp>
        <p:nvSpPr>
          <p:cNvPr id="69" name="角丸四角形 68"/>
          <p:cNvSpPr/>
          <p:nvPr/>
        </p:nvSpPr>
        <p:spPr bwMode="auto">
          <a:xfrm>
            <a:off x="4935789" y="5010476"/>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スマートフォン</a:t>
            </a:r>
          </a:p>
        </p:txBody>
      </p:sp>
      <p:sp>
        <p:nvSpPr>
          <p:cNvPr id="70" name="角丸四角形 69"/>
          <p:cNvSpPr/>
          <p:nvPr/>
        </p:nvSpPr>
        <p:spPr bwMode="auto">
          <a:xfrm>
            <a:off x="2699792" y="5010476"/>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自動車</a:t>
            </a:r>
          </a:p>
        </p:txBody>
      </p:sp>
      <p:sp>
        <p:nvSpPr>
          <p:cNvPr id="71" name="角丸四角形 70"/>
          <p:cNvSpPr/>
          <p:nvPr/>
        </p:nvSpPr>
        <p:spPr bwMode="auto">
          <a:xfrm>
            <a:off x="6051913" y="5010476"/>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ウェアラブル</a:t>
            </a:r>
          </a:p>
        </p:txBody>
      </p:sp>
      <p:sp>
        <p:nvSpPr>
          <p:cNvPr id="72" name="角丸四角形 71"/>
          <p:cNvSpPr/>
          <p:nvPr/>
        </p:nvSpPr>
        <p:spPr bwMode="auto">
          <a:xfrm>
            <a:off x="7204041" y="5010476"/>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家電</a:t>
            </a:r>
          </a:p>
        </p:txBody>
      </p:sp>
      <p:sp>
        <p:nvSpPr>
          <p:cNvPr id="73" name="角丸四角形 72"/>
          <p:cNvSpPr/>
          <p:nvPr/>
        </p:nvSpPr>
        <p:spPr bwMode="auto">
          <a:xfrm>
            <a:off x="3851920" y="5010476"/>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スマートメーター</a:t>
            </a:r>
          </a:p>
        </p:txBody>
      </p:sp>
      <p:grpSp>
        <p:nvGrpSpPr>
          <p:cNvPr id="77" name="図形グループ 76"/>
          <p:cNvGrpSpPr/>
          <p:nvPr/>
        </p:nvGrpSpPr>
        <p:grpSpPr>
          <a:xfrm>
            <a:off x="6166430" y="4554217"/>
            <a:ext cx="161020" cy="300733"/>
            <a:chOff x="5118100" y="4941610"/>
            <a:chExt cx="190500" cy="405090"/>
          </a:xfrm>
        </p:grpSpPr>
        <p:sp>
          <p:nvSpPr>
            <p:cNvPr id="101" name="正方形/長方形 100"/>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5" name="正方形/長方形 114"/>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6" name="角丸四角形 115"/>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17" name="図形グループ 116"/>
          <p:cNvGrpSpPr/>
          <p:nvPr/>
        </p:nvGrpSpPr>
        <p:grpSpPr>
          <a:xfrm>
            <a:off x="6432141" y="4635606"/>
            <a:ext cx="441102" cy="177800"/>
            <a:chOff x="4715098" y="3962400"/>
            <a:chExt cx="441102" cy="177800"/>
          </a:xfrm>
        </p:grpSpPr>
        <p:sp>
          <p:nvSpPr>
            <p:cNvPr id="118" name="角丸四角形 117"/>
            <p:cNvSpPr/>
            <p:nvPr/>
          </p:nvSpPr>
          <p:spPr>
            <a:xfrm>
              <a:off x="4715098" y="3962400"/>
              <a:ext cx="441102" cy="58091"/>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9" name="角丸四角形 118"/>
            <p:cNvSpPr/>
            <p:nvPr/>
          </p:nvSpPr>
          <p:spPr>
            <a:xfrm>
              <a:off x="4735624"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0" name="角丸四角形 119"/>
            <p:cNvSpPr/>
            <p:nvPr/>
          </p:nvSpPr>
          <p:spPr>
            <a:xfrm>
              <a:off x="4950049"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21" name="図形グループ 120"/>
          <p:cNvGrpSpPr/>
          <p:nvPr/>
        </p:nvGrpSpPr>
        <p:grpSpPr>
          <a:xfrm>
            <a:off x="5022469" y="4340993"/>
            <a:ext cx="679541" cy="593816"/>
            <a:chOff x="-62676" y="3965594"/>
            <a:chExt cx="679541" cy="593816"/>
          </a:xfrm>
        </p:grpSpPr>
        <p:sp>
          <p:nvSpPr>
            <p:cNvPr id="122" name="角丸四角形 121"/>
            <p:cNvSpPr/>
            <p:nvPr/>
          </p:nvSpPr>
          <p:spPr>
            <a:xfrm>
              <a:off x="-37276" y="4051300"/>
              <a:ext cx="627392" cy="489060"/>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23" name="図 122"/>
            <p:cNvPicPr>
              <a:picLocks noChangeAspect="1"/>
            </p:cNvPicPr>
            <p:nvPr/>
          </p:nvPicPr>
          <p:blipFill>
            <a:blip r:embed="rId4">
              <a:clrChange>
                <a:clrFrom>
                  <a:srgbClr val="FFFFFF"/>
                </a:clrFrom>
                <a:clrTo>
                  <a:srgbClr val="FFFFFF">
                    <a:alpha val="0"/>
                  </a:srgbClr>
                </a:clrTo>
              </a:clrChange>
            </a:blip>
            <a:stretch>
              <a:fillRect/>
            </a:stretch>
          </p:blipFill>
          <p:spPr>
            <a:xfrm>
              <a:off x="-62676" y="3965594"/>
              <a:ext cx="679541" cy="593816"/>
            </a:xfrm>
            <a:prstGeom prst="rect">
              <a:avLst/>
            </a:prstGeom>
          </p:spPr>
        </p:pic>
      </p:grpSp>
      <p:grpSp>
        <p:nvGrpSpPr>
          <p:cNvPr id="124" name="図形グループ 123"/>
          <p:cNvGrpSpPr/>
          <p:nvPr/>
        </p:nvGrpSpPr>
        <p:grpSpPr>
          <a:xfrm>
            <a:off x="5509487" y="4460010"/>
            <a:ext cx="341289" cy="550466"/>
            <a:chOff x="1140657" y="4229811"/>
            <a:chExt cx="341289" cy="550466"/>
          </a:xfrm>
        </p:grpSpPr>
        <p:sp>
          <p:nvSpPr>
            <p:cNvPr id="125" name="角丸四角形 124"/>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26" name="図 125"/>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pic>
        <p:nvPicPr>
          <p:cNvPr id="127" name="図 126" descr="imgres.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69642" y="4406852"/>
            <a:ext cx="792088" cy="543647"/>
          </a:xfrm>
          <a:prstGeom prst="rect">
            <a:avLst/>
          </a:prstGeom>
        </p:spPr>
      </p:pic>
      <p:grpSp>
        <p:nvGrpSpPr>
          <p:cNvPr id="128" name="図形グループ 127"/>
          <p:cNvGrpSpPr/>
          <p:nvPr/>
        </p:nvGrpSpPr>
        <p:grpSpPr>
          <a:xfrm>
            <a:off x="4108636" y="4406852"/>
            <a:ext cx="499492" cy="545661"/>
            <a:chOff x="4000500" y="1182650"/>
            <a:chExt cx="499492" cy="545661"/>
          </a:xfrm>
        </p:grpSpPr>
        <p:sp>
          <p:nvSpPr>
            <p:cNvPr id="129" name="角丸四角形 128"/>
            <p:cNvSpPr/>
            <p:nvPr/>
          </p:nvSpPr>
          <p:spPr>
            <a:xfrm>
              <a:off x="4000500" y="1182650"/>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0" name="正方形/長方形 129"/>
            <p:cNvSpPr/>
            <p:nvPr/>
          </p:nvSpPr>
          <p:spPr>
            <a:xfrm>
              <a:off x="4070350" y="1234549"/>
              <a:ext cx="368300" cy="28312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263</a:t>
              </a:r>
            </a:p>
            <a:p>
              <a:pPr algn="ctr"/>
              <a:r>
                <a:rPr kumimoji="1" lang="en-US" altLang="ja-JP" sz="800" dirty="0">
                  <a:solidFill>
                    <a:srgbClr val="FFFFFF"/>
                  </a:solidFill>
                  <a:latin typeface="ＭＳ Ｐゴシック"/>
                  <a:ea typeface="ＭＳ Ｐゴシック"/>
                  <a:cs typeface="ＭＳ Ｐゴシック"/>
                </a:rPr>
                <a:t>Kw</a:t>
              </a:r>
              <a:endParaRPr kumimoji="1" lang="ja-JP" altLang="en-US" sz="800" dirty="0">
                <a:solidFill>
                  <a:srgbClr val="FFFFFF"/>
                </a:solidFill>
                <a:latin typeface="ＭＳ Ｐゴシック"/>
                <a:ea typeface="ＭＳ Ｐゴシック"/>
                <a:cs typeface="ＭＳ Ｐゴシック"/>
              </a:endParaRPr>
            </a:p>
          </p:txBody>
        </p:sp>
        <p:sp>
          <p:nvSpPr>
            <p:cNvPr id="131" name="テキスト ボックス 130"/>
            <p:cNvSpPr txBox="1"/>
            <p:nvPr/>
          </p:nvSpPr>
          <p:spPr>
            <a:xfrm>
              <a:off x="4000500" y="1511573"/>
              <a:ext cx="497352" cy="215444"/>
            </a:xfrm>
            <a:prstGeom prst="rect">
              <a:avLst/>
            </a:prstGeom>
            <a:noFill/>
          </p:spPr>
          <p:txBody>
            <a:bodyPr wrap="none" rtlCol="0">
              <a:spAutoFit/>
            </a:bodyPr>
            <a:lstStyle/>
            <a:p>
              <a:pPr algn="ctr"/>
              <a:r>
                <a:rPr kumimoji="1" lang="en-US" altLang="ja-JP" sz="800" dirty="0">
                  <a:solidFill>
                    <a:schemeClr val="bg1"/>
                  </a:solidFill>
                </a:rPr>
                <a:t>○×</a:t>
              </a:r>
              <a:r>
                <a:rPr kumimoji="1" lang="ja-JP" altLang="en-US" sz="800" dirty="0">
                  <a:solidFill>
                    <a:schemeClr val="bg1"/>
                  </a:solidFill>
                </a:rPr>
                <a:t>電力</a:t>
              </a:r>
            </a:p>
          </p:txBody>
        </p:sp>
      </p:grpSp>
      <p:grpSp>
        <p:nvGrpSpPr>
          <p:cNvPr id="132" name="図形グループ 131"/>
          <p:cNvGrpSpPr/>
          <p:nvPr/>
        </p:nvGrpSpPr>
        <p:grpSpPr>
          <a:xfrm>
            <a:off x="7204041" y="4406852"/>
            <a:ext cx="499492" cy="545661"/>
            <a:chOff x="6373788" y="4940591"/>
            <a:chExt cx="499492" cy="545661"/>
          </a:xfrm>
        </p:grpSpPr>
        <p:sp>
          <p:nvSpPr>
            <p:cNvPr id="133" name="角丸四角形 132"/>
            <p:cNvSpPr/>
            <p:nvPr/>
          </p:nvSpPr>
          <p:spPr>
            <a:xfrm>
              <a:off x="6373788" y="4940591"/>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4" name="円/楕円 133"/>
            <p:cNvSpPr/>
            <p:nvPr/>
          </p:nvSpPr>
          <p:spPr>
            <a:xfrm>
              <a:off x="6461324" y="5001223"/>
              <a:ext cx="328940" cy="33454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5" name="角丸四角形 134"/>
            <p:cNvSpPr/>
            <p:nvPr/>
          </p:nvSpPr>
          <p:spPr>
            <a:xfrm>
              <a:off x="6517804" y="5068906"/>
              <a:ext cx="45719" cy="197839"/>
            </a:xfrm>
            <a:prstGeom prst="roundRect">
              <a:avLst>
                <a:gd name="adj" fmla="val 1031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36" name="図形グループ 135"/>
          <p:cNvGrpSpPr/>
          <p:nvPr/>
        </p:nvGrpSpPr>
        <p:grpSpPr>
          <a:xfrm>
            <a:off x="7635841" y="4470352"/>
            <a:ext cx="499492" cy="445407"/>
            <a:chOff x="6805588" y="5004091"/>
            <a:chExt cx="499492" cy="445407"/>
          </a:xfrm>
        </p:grpSpPr>
        <p:sp>
          <p:nvSpPr>
            <p:cNvPr id="137" name="台形 136"/>
            <p:cNvSpPr/>
            <p:nvPr/>
          </p:nvSpPr>
          <p:spPr>
            <a:xfrm>
              <a:off x="6945288" y="5350626"/>
              <a:ext cx="214536" cy="98872"/>
            </a:xfrm>
            <a:prstGeom prst="trapezoi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8" name="角丸四角形 137"/>
            <p:cNvSpPr/>
            <p:nvPr/>
          </p:nvSpPr>
          <p:spPr>
            <a:xfrm>
              <a:off x="6805588" y="5004091"/>
              <a:ext cx="499492" cy="365585"/>
            </a:xfrm>
            <a:prstGeom prst="roundRect">
              <a:avLst>
                <a:gd name="adj" fmla="val 10310"/>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9" name="角丸四角形 138"/>
            <p:cNvSpPr/>
            <p:nvPr/>
          </p:nvSpPr>
          <p:spPr>
            <a:xfrm>
              <a:off x="6856388" y="5049640"/>
              <a:ext cx="400844" cy="275990"/>
            </a:xfrm>
            <a:prstGeom prst="roundRect">
              <a:avLst>
                <a:gd name="adj" fmla="val 10310"/>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40" name="角丸四角形 139"/>
          <p:cNvSpPr/>
          <p:nvPr/>
        </p:nvSpPr>
        <p:spPr bwMode="auto">
          <a:xfrm>
            <a:off x="2699792" y="5355545"/>
            <a:ext cx="5435541" cy="216024"/>
          </a:xfrm>
          <a:prstGeom prst="roundRect">
            <a:avLst>
              <a:gd name="adj" fmla="val 0"/>
            </a:avLst>
          </a:prstGeom>
          <a:solidFill>
            <a:srgbClr val="3366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dirty="0">
                <a:solidFill>
                  <a:srgbClr val="FFFFFF"/>
                </a:solidFill>
              </a:rPr>
              <a:t>さまざま</a:t>
            </a:r>
            <a:r>
              <a:rPr kumimoji="0" lang="ja-JP" altLang="en-US" sz="800" b="0" i="0" u="none" strike="noStrike" cap="none" normalizeH="0" dirty="0">
                <a:ln>
                  <a:noFill/>
                </a:ln>
                <a:solidFill>
                  <a:srgbClr val="FFFFFF"/>
                </a:solidFill>
                <a:effectLst/>
                <a:latin typeface="+mn-lt"/>
                <a:ea typeface="+mn-ea"/>
              </a:rPr>
              <a:t>なアクティビティ</a:t>
            </a:r>
          </a:p>
        </p:txBody>
      </p:sp>
      <p:grpSp>
        <p:nvGrpSpPr>
          <p:cNvPr id="141" name="図形グループ 140"/>
          <p:cNvGrpSpPr/>
          <p:nvPr/>
        </p:nvGrpSpPr>
        <p:grpSpPr>
          <a:xfrm>
            <a:off x="3878604" y="5692641"/>
            <a:ext cx="228599" cy="443927"/>
            <a:chOff x="1946324" y="4125162"/>
            <a:chExt cx="969964" cy="2007872"/>
          </a:xfrm>
        </p:grpSpPr>
        <p:sp>
          <p:nvSpPr>
            <p:cNvPr id="142" name="円/楕円 14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3" name="フローチャート: 論理積ゲート 14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44" name="図形グループ 143"/>
          <p:cNvGrpSpPr/>
          <p:nvPr/>
        </p:nvGrpSpPr>
        <p:grpSpPr>
          <a:xfrm>
            <a:off x="4389262" y="5692641"/>
            <a:ext cx="228599" cy="443927"/>
            <a:chOff x="1946324" y="4125162"/>
            <a:chExt cx="969964" cy="2007872"/>
          </a:xfrm>
        </p:grpSpPr>
        <p:sp>
          <p:nvSpPr>
            <p:cNvPr id="145" name="円/楕円 14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6" name="フローチャート: 論理積ゲート 14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47" name="図形グループ 146"/>
          <p:cNvGrpSpPr/>
          <p:nvPr/>
        </p:nvGrpSpPr>
        <p:grpSpPr>
          <a:xfrm>
            <a:off x="4160663" y="5622791"/>
            <a:ext cx="228599" cy="443927"/>
            <a:chOff x="1946324" y="4125162"/>
            <a:chExt cx="969964" cy="2007872"/>
          </a:xfrm>
        </p:grpSpPr>
        <p:sp>
          <p:nvSpPr>
            <p:cNvPr id="148" name="円/楕円 14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9" name="フローチャート: 論理積ゲート 14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50" name="図形グループ 149"/>
          <p:cNvGrpSpPr/>
          <p:nvPr/>
        </p:nvGrpSpPr>
        <p:grpSpPr>
          <a:xfrm>
            <a:off x="4634288" y="5622791"/>
            <a:ext cx="228599" cy="443927"/>
            <a:chOff x="1946324" y="4125162"/>
            <a:chExt cx="969964" cy="2007872"/>
          </a:xfrm>
        </p:grpSpPr>
        <p:sp>
          <p:nvSpPr>
            <p:cNvPr id="151" name="円/楕円 15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2" name="フローチャート: 論理積ゲート 15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53" name="図形グループ 152"/>
          <p:cNvGrpSpPr/>
          <p:nvPr/>
        </p:nvGrpSpPr>
        <p:grpSpPr>
          <a:xfrm>
            <a:off x="2834578" y="5692641"/>
            <a:ext cx="228599" cy="443927"/>
            <a:chOff x="1946324" y="4125162"/>
            <a:chExt cx="969964" cy="2007872"/>
          </a:xfrm>
        </p:grpSpPr>
        <p:sp>
          <p:nvSpPr>
            <p:cNvPr id="154" name="円/楕円 15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5" name="フローチャート: 論理積ゲート 15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56" name="図形グループ 155"/>
          <p:cNvGrpSpPr/>
          <p:nvPr/>
        </p:nvGrpSpPr>
        <p:grpSpPr>
          <a:xfrm>
            <a:off x="3345236" y="5692641"/>
            <a:ext cx="228599" cy="443927"/>
            <a:chOff x="1946324" y="4125162"/>
            <a:chExt cx="969964" cy="2007872"/>
          </a:xfrm>
        </p:grpSpPr>
        <p:sp>
          <p:nvSpPr>
            <p:cNvPr id="157" name="円/楕円 15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8" name="フローチャート: 論理積ゲート 15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59" name="図形グループ 158"/>
          <p:cNvGrpSpPr/>
          <p:nvPr/>
        </p:nvGrpSpPr>
        <p:grpSpPr>
          <a:xfrm>
            <a:off x="3116637" y="5622791"/>
            <a:ext cx="228599" cy="443927"/>
            <a:chOff x="1946324" y="4125162"/>
            <a:chExt cx="969964" cy="2007872"/>
          </a:xfrm>
        </p:grpSpPr>
        <p:sp>
          <p:nvSpPr>
            <p:cNvPr id="160" name="円/楕円 15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1" name="フローチャート: 論理積ゲート 16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62" name="図形グループ 161"/>
          <p:cNvGrpSpPr/>
          <p:nvPr/>
        </p:nvGrpSpPr>
        <p:grpSpPr>
          <a:xfrm>
            <a:off x="3590262" y="5622791"/>
            <a:ext cx="228599" cy="443927"/>
            <a:chOff x="1946324" y="4125162"/>
            <a:chExt cx="969964" cy="2007872"/>
          </a:xfrm>
        </p:grpSpPr>
        <p:sp>
          <p:nvSpPr>
            <p:cNvPr id="163" name="円/楕円 16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4" name="フローチャート: 論理積ゲート 16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65" name="図形グループ 164"/>
          <p:cNvGrpSpPr/>
          <p:nvPr/>
        </p:nvGrpSpPr>
        <p:grpSpPr>
          <a:xfrm>
            <a:off x="5950465" y="5697994"/>
            <a:ext cx="228599" cy="443927"/>
            <a:chOff x="1946324" y="4125162"/>
            <a:chExt cx="969964" cy="2007872"/>
          </a:xfrm>
        </p:grpSpPr>
        <p:sp>
          <p:nvSpPr>
            <p:cNvPr id="166" name="円/楕円 16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7" name="フローチャート: 論理積ゲート 16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68" name="図形グループ 167"/>
          <p:cNvGrpSpPr/>
          <p:nvPr/>
        </p:nvGrpSpPr>
        <p:grpSpPr>
          <a:xfrm>
            <a:off x="6461123" y="5697994"/>
            <a:ext cx="228599" cy="443927"/>
            <a:chOff x="1946324" y="4125162"/>
            <a:chExt cx="969964" cy="2007872"/>
          </a:xfrm>
        </p:grpSpPr>
        <p:sp>
          <p:nvSpPr>
            <p:cNvPr id="169" name="円/楕円 16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0" name="フローチャート: 論理積ゲート 16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71" name="図形グループ 170"/>
          <p:cNvGrpSpPr/>
          <p:nvPr/>
        </p:nvGrpSpPr>
        <p:grpSpPr>
          <a:xfrm>
            <a:off x="6232524" y="5628144"/>
            <a:ext cx="228599" cy="443927"/>
            <a:chOff x="1946324" y="4125162"/>
            <a:chExt cx="969964" cy="2007872"/>
          </a:xfrm>
        </p:grpSpPr>
        <p:sp>
          <p:nvSpPr>
            <p:cNvPr id="172" name="円/楕円 17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3" name="フローチャート: 論理積ゲート 17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74" name="図形グループ 173"/>
          <p:cNvGrpSpPr/>
          <p:nvPr/>
        </p:nvGrpSpPr>
        <p:grpSpPr>
          <a:xfrm>
            <a:off x="6706149" y="5628144"/>
            <a:ext cx="228599" cy="443927"/>
            <a:chOff x="1946324" y="4125162"/>
            <a:chExt cx="969964" cy="2007872"/>
          </a:xfrm>
        </p:grpSpPr>
        <p:sp>
          <p:nvSpPr>
            <p:cNvPr id="175" name="円/楕円 17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6" name="フローチャート: 論理積ゲート 17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77" name="図形グループ 176"/>
          <p:cNvGrpSpPr/>
          <p:nvPr/>
        </p:nvGrpSpPr>
        <p:grpSpPr>
          <a:xfrm>
            <a:off x="4918483" y="5691773"/>
            <a:ext cx="228599" cy="443927"/>
            <a:chOff x="1946324" y="4125162"/>
            <a:chExt cx="969964" cy="2007872"/>
          </a:xfrm>
        </p:grpSpPr>
        <p:sp>
          <p:nvSpPr>
            <p:cNvPr id="178" name="円/楕円 17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9" name="フローチャート: 論理積ゲート 17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80" name="図形グループ 179"/>
          <p:cNvGrpSpPr/>
          <p:nvPr/>
        </p:nvGrpSpPr>
        <p:grpSpPr>
          <a:xfrm>
            <a:off x="5429141" y="5691773"/>
            <a:ext cx="228599" cy="443927"/>
            <a:chOff x="1946324" y="4125162"/>
            <a:chExt cx="969964" cy="2007872"/>
          </a:xfrm>
        </p:grpSpPr>
        <p:sp>
          <p:nvSpPr>
            <p:cNvPr id="181" name="円/楕円 18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2" name="フローチャート: 論理積ゲート 18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83" name="図形グループ 182"/>
          <p:cNvGrpSpPr/>
          <p:nvPr/>
        </p:nvGrpSpPr>
        <p:grpSpPr>
          <a:xfrm>
            <a:off x="5200542" y="5621923"/>
            <a:ext cx="228599" cy="443927"/>
            <a:chOff x="1946324" y="4125162"/>
            <a:chExt cx="969964" cy="2007872"/>
          </a:xfrm>
        </p:grpSpPr>
        <p:sp>
          <p:nvSpPr>
            <p:cNvPr id="184" name="円/楕円 18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5" name="フローチャート: 論理積ゲート 18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86" name="図形グループ 185"/>
          <p:cNvGrpSpPr/>
          <p:nvPr/>
        </p:nvGrpSpPr>
        <p:grpSpPr>
          <a:xfrm>
            <a:off x="5674167" y="5621923"/>
            <a:ext cx="228599" cy="443927"/>
            <a:chOff x="1946324" y="4125162"/>
            <a:chExt cx="969964" cy="2007872"/>
          </a:xfrm>
        </p:grpSpPr>
        <p:sp>
          <p:nvSpPr>
            <p:cNvPr id="187" name="円/楕円 18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8" name="フローチャート: 論理積ゲート 18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89" name="図形グループ 188"/>
          <p:cNvGrpSpPr/>
          <p:nvPr/>
        </p:nvGrpSpPr>
        <p:grpSpPr>
          <a:xfrm>
            <a:off x="6971072" y="5705868"/>
            <a:ext cx="228599" cy="443927"/>
            <a:chOff x="1946324" y="4125162"/>
            <a:chExt cx="969964" cy="2007872"/>
          </a:xfrm>
        </p:grpSpPr>
        <p:sp>
          <p:nvSpPr>
            <p:cNvPr id="190" name="円/楕円 18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1" name="フローチャート: 論理積ゲート 19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92" name="図形グループ 191"/>
          <p:cNvGrpSpPr/>
          <p:nvPr/>
        </p:nvGrpSpPr>
        <p:grpSpPr>
          <a:xfrm>
            <a:off x="7481730" y="5705868"/>
            <a:ext cx="228599" cy="443927"/>
            <a:chOff x="1946324" y="4125162"/>
            <a:chExt cx="969964" cy="2007872"/>
          </a:xfrm>
        </p:grpSpPr>
        <p:sp>
          <p:nvSpPr>
            <p:cNvPr id="193" name="円/楕円 19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4" name="フローチャート: 論理積ゲート 19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95" name="図形グループ 194"/>
          <p:cNvGrpSpPr/>
          <p:nvPr/>
        </p:nvGrpSpPr>
        <p:grpSpPr>
          <a:xfrm>
            <a:off x="7253131" y="5636018"/>
            <a:ext cx="228599" cy="443927"/>
            <a:chOff x="1946324" y="4125162"/>
            <a:chExt cx="969964" cy="2007872"/>
          </a:xfrm>
        </p:grpSpPr>
        <p:sp>
          <p:nvSpPr>
            <p:cNvPr id="196" name="円/楕円 19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7" name="フローチャート: 論理積ゲート 19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98" name="図形グループ 197"/>
          <p:cNvGrpSpPr/>
          <p:nvPr/>
        </p:nvGrpSpPr>
        <p:grpSpPr>
          <a:xfrm>
            <a:off x="7726756" y="5636018"/>
            <a:ext cx="228599" cy="443927"/>
            <a:chOff x="1946324" y="4125162"/>
            <a:chExt cx="969964" cy="2007872"/>
          </a:xfrm>
        </p:grpSpPr>
        <p:sp>
          <p:nvSpPr>
            <p:cNvPr id="199" name="円/楕円 19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0" name="フローチャート: 論理積ゲート 19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01" name="角丸四角形 200"/>
          <p:cNvSpPr/>
          <p:nvPr/>
        </p:nvSpPr>
        <p:spPr bwMode="auto">
          <a:xfrm>
            <a:off x="4935789" y="1975543"/>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スマートフォン</a:t>
            </a:r>
          </a:p>
        </p:txBody>
      </p:sp>
      <p:sp>
        <p:nvSpPr>
          <p:cNvPr id="202" name="角丸四角形 201"/>
          <p:cNvSpPr/>
          <p:nvPr/>
        </p:nvSpPr>
        <p:spPr bwMode="auto">
          <a:xfrm>
            <a:off x="2699792" y="1975543"/>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自動車</a:t>
            </a:r>
          </a:p>
        </p:txBody>
      </p:sp>
      <p:sp>
        <p:nvSpPr>
          <p:cNvPr id="203" name="角丸四角形 202"/>
          <p:cNvSpPr/>
          <p:nvPr/>
        </p:nvSpPr>
        <p:spPr bwMode="auto">
          <a:xfrm>
            <a:off x="6051913" y="1975543"/>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ウェアラブル</a:t>
            </a:r>
          </a:p>
        </p:txBody>
      </p:sp>
      <p:sp>
        <p:nvSpPr>
          <p:cNvPr id="204" name="角丸四角形 203"/>
          <p:cNvSpPr/>
          <p:nvPr/>
        </p:nvSpPr>
        <p:spPr bwMode="auto">
          <a:xfrm>
            <a:off x="7204041" y="1975543"/>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家電</a:t>
            </a:r>
          </a:p>
        </p:txBody>
      </p:sp>
      <p:sp>
        <p:nvSpPr>
          <p:cNvPr id="205" name="角丸四角形 204"/>
          <p:cNvSpPr/>
          <p:nvPr/>
        </p:nvSpPr>
        <p:spPr bwMode="auto">
          <a:xfrm>
            <a:off x="3851920" y="1975543"/>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スマートメーター</a:t>
            </a:r>
          </a:p>
        </p:txBody>
      </p:sp>
      <p:grpSp>
        <p:nvGrpSpPr>
          <p:cNvPr id="206" name="図形グループ 205"/>
          <p:cNvGrpSpPr/>
          <p:nvPr/>
        </p:nvGrpSpPr>
        <p:grpSpPr>
          <a:xfrm>
            <a:off x="6166430" y="1519284"/>
            <a:ext cx="161020" cy="300733"/>
            <a:chOff x="5118100" y="4941610"/>
            <a:chExt cx="190500" cy="405090"/>
          </a:xfrm>
        </p:grpSpPr>
        <p:sp>
          <p:nvSpPr>
            <p:cNvPr id="207" name="正方形/長方形 206"/>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8" name="正方形/長方形 207"/>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9" name="角丸四角形 208"/>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10" name="図形グループ 209"/>
          <p:cNvGrpSpPr/>
          <p:nvPr/>
        </p:nvGrpSpPr>
        <p:grpSpPr>
          <a:xfrm>
            <a:off x="6432141" y="1600673"/>
            <a:ext cx="441102" cy="177800"/>
            <a:chOff x="4715098" y="3962400"/>
            <a:chExt cx="441102" cy="177800"/>
          </a:xfrm>
        </p:grpSpPr>
        <p:sp>
          <p:nvSpPr>
            <p:cNvPr id="211" name="角丸四角形 210"/>
            <p:cNvSpPr/>
            <p:nvPr/>
          </p:nvSpPr>
          <p:spPr>
            <a:xfrm>
              <a:off x="4715098" y="3962400"/>
              <a:ext cx="441102" cy="58091"/>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2" name="角丸四角形 211"/>
            <p:cNvSpPr/>
            <p:nvPr/>
          </p:nvSpPr>
          <p:spPr>
            <a:xfrm>
              <a:off x="4735624"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3" name="角丸四角形 212"/>
            <p:cNvSpPr/>
            <p:nvPr/>
          </p:nvSpPr>
          <p:spPr>
            <a:xfrm>
              <a:off x="4950049"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14" name="図形グループ 213"/>
          <p:cNvGrpSpPr/>
          <p:nvPr/>
        </p:nvGrpSpPr>
        <p:grpSpPr>
          <a:xfrm>
            <a:off x="5022469" y="1306060"/>
            <a:ext cx="679541" cy="593816"/>
            <a:chOff x="-62676" y="3965594"/>
            <a:chExt cx="679541" cy="593816"/>
          </a:xfrm>
        </p:grpSpPr>
        <p:sp>
          <p:nvSpPr>
            <p:cNvPr id="215" name="角丸四角形 214"/>
            <p:cNvSpPr/>
            <p:nvPr/>
          </p:nvSpPr>
          <p:spPr>
            <a:xfrm>
              <a:off x="-37276" y="4051300"/>
              <a:ext cx="627392" cy="489060"/>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16" name="図 215"/>
            <p:cNvPicPr>
              <a:picLocks noChangeAspect="1"/>
            </p:cNvPicPr>
            <p:nvPr/>
          </p:nvPicPr>
          <p:blipFill>
            <a:blip r:embed="rId4">
              <a:clrChange>
                <a:clrFrom>
                  <a:srgbClr val="FFFFFF"/>
                </a:clrFrom>
                <a:clrTo>
                  <a:srgbClr val="FFFFFF">
                    <a:alpha val="0"/>
                  </a:srgbClr>
                </a:clrTo>
              </a:clrChange>
            </a:blip>
            <a:stretch>
              <a:fillRect/>
            </a:stretch>
          </p:blipFill>
          <p:spPr>
            <a:xfrm>
              <a:off x="-62676" y="3965594"/>
              <a:ext cx="679541" cy="593816"/>
            </a:xfrm>
            <a:prstGeom prst="rect">
              <a:avLst/>
            </a:prstGeom>
          </p:spPr>
        </p:pic>
      </p:grpSp>
      <p:grpSp>
        <p:nvGrpSpPr>
          <p:cNvPr id="217" name="図形グループ 216"/>
          <p:cNvGrpSpPr/>
          <p:nvPr/>
        </p:nvGrpSpPr>
        <p:grpSpPr>
          <a:xfrm>
            <a:off x="5509487" y="1425077"/>
            <a:ext cx="341289" cy="550466"/>
            <a:chOff x="1140657" y="4229811"/>
            <a:chExt cx="341289" cy="550466"/>
          </a:xfrm>
        </p:grpSpPr>
        <p:sp>
          <p:nvSpPr>
            <p:cNvPr id="218" name="角丸四角形 217"/>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19" name="図 218"/>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pic>
        <p:nvPicPr>
          <p:cNvPr id="220" name="図 219" descr="imgres.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69642" y="1371919"/>
            <a:ext cx="792088" cy="543647"/>
          </a:xfrm>
          <a:prstGeom prst="rect">
            <a:avLst/>
          </a:prstGeom>
        </p:spPr>
      </p:pic>
      <p:grpSp>
        <p:nvGrpSpPr>
          <p:cNvPr id="221" name="図形グループ 220"/>
          <p:cNvGrpSpPr/>
          <p:nvPr/>
        </p:nvGrpSpPr>
        <p:grpSpPr>
          <a:xfrm>
            <a:off x="4108636" y="1371919"/>
            <a:ext cx="499492" cy="545661"/>
            <a:chOff x="4000500" y="1182650"/>
            <a:chExt cx="499492" cy="545661"/>
          </a:xfrm>
        </p:grpSpPr>
        <p:sp>
          <p:nvSpPr>
            <p:cNvPr id="222" name="角丸四角形 221"/>
            <p:cNvSpPr/>
            <p:nvPr/>
          </p:nvSpPr>
          <p:spPr>
            <a:xfrm>
              <a:off x="4000500" y="1182650"/>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3" name="正方形/長方形 222"/>
            <p:cNvSpPr/>
            <p:nvPr/>
          </p:nvSpPr>
          <p:spPr>
            <a:xfrm>
              <a:off x="4070350" y="1234549"/>
              <a:ext cx="368300" cy="28312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263</a:t>
              </a:r>
            </a:p>
            <a:p>
              <a:pPr algn="ctr"/>
              <a:r>
                <a:rPr kumimoji="1" lang="en-US" altLang="ja-JP" sz="800" dirty="0">
                  <a:solidFill>
                    <a:srgbClr val="FFFFFF"/>
                  </a:solidFill>
                  <a:latin typeface="ＭＳ Ｐゴシック"/>
                  <a:ea typeface="ＭＳ Ｐゴシック"/>
                  <a:cs typeface="ＭＳ Ｐゴシック"/>
                </a:rPr>
                <a:t>Kw</a:t>
              </a:r>
              <a:endParaRPr kumimoji="1" lang="ja-JP" altLang="en-US" sz="800" dirty="0">
                <a:solidFill>
                  <a:srgbClr val="FFFFFF"/>
                </a:solidFill>
                <a:latin typeface="ＭＳ Ｐゴシック"/>
                <a:ea typeface="ＭＳ Ｐゴシック"/>
                <a:cs typeface="ＭＳ Ｐゴシック"/>
              </a:endParaRPr>
            </a:p>
          </p:txBody>
        </p:sp>
        <p:sp>
          <p:nvSpPr>
            <p:cNvPr id="224" name="テキスト ボックス 223"/>
            <p:cNvSpPr txBox="1"/>
            <p:nvPr/>
          </p:nvSpPr>
          <p:spPr>
            <a:xfrm>
              <a:off x="4000500" y="1511573"/>
              <a:ext cx="497352" cy="215444"/>
            </a:xfrm>
            <a:prstGeom prst="rect">
              <a:avLst/>
            </a:prstGeom>
            <a:noFill/>
          </p:spPr>
          <p:txBody>
            <a:bodyPr wrap="none" rtlCol="0">
              <a:spAutoFit/>
            </a:bodyPr>
            <a:lstStyle/>
            <a:p>
              <a:pPr algn="ctr"/>
              <a:r>
                <a:rPr kumimoji="1" lang="en-US" altLang="ja-JP" sz="800" dirty="0">
                  <a:solidFill>
                    <a:schemeClr val="bg1"/>
                  </a:solidFill>
                </a:rPr>
                <a:t>○×</a:t>
              </a:r>
              <a:r>
                <a:rPr kumimoji="1" lang="ja-JP" altLang="en-US" sz="800" dirty="0">
                  <a:solidFill>
                    <a:schemeClr val="bg1"/>
                  </a:solidFill>
                </a:rPr>
                <a:t>電力</a:t>
              </a:r>
            </a:p>
          </p:txBody>
        </p:sp>
      </p:grpSp>
      <p:grpSp>
        <p:nvGrpSpPr>
          <p:cNvPr id="225" name="図形グループ 224"/>
          <p:cNvGrpSpPr/>
          <p:nvPr/>
        </p:nvGrpSpPr>
        <p:grpSpPr>
          <a:xfrm>
            <a:off x="7204041" y="1371919"/>
            <a:ext cx="499492" cy="545661"/>
            <a:chOff x="6373788" y="4940591"/>
            <a:chExt cx="499492" cy="545661"/>
          </a:xfrm>
        </p:grpSpPr>
        <p:sp>
          <p:nvSpPr>
            <p:cNvPr id="226" name="角丸四角形 225"/>
            <p:cNvSpPr/>
            <p:nvPr/>
          </p:nvSpPr>
          <p:spPr>
            <a:xfrm>
              <a:off x="6373788" y="4940591"/>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7" name="円/楕円 226"/>
            <p:cNvSpPr/>
            <p:nvPr/>
          </p:nvSpPr>
          <p:spPr>
            <a:xfrm>
              <a:off x="6461324" y="5001223"/>
              <a:ext cx="328940" cy="33454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8" name="角丸四角形 227"/>
            <p:cNvSpPr/>
            <p:nvPr/>
          </p:nvSpPr>
          <p:spPr>
            <a:xfrm>
              <a:off x="6517804" y="5068906"/>
              <a:ext cx="45719" cy="197839"/>
            </a:xfrm>
            <a:prstGeom prst="roundRect">
              <a:avLst>
                <a:gd name="adj" fmla="val 1031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29" name="図形グループ 228"/>
          <p:cNvGrpSpPr/>
          <p:nvPr/>
        </p:nvGrpSpPr>
        <p:grpSpPr>
          <a:xfrm>
            <a:off x="7635841" y="1435419"/>
            <a:ext cx="499492" cy="445407"/>
            <a:chOff x="6805588" y="5004091"/>
            <a:chExt cx="499492" cy="445407"/>
          </a:xfrm>
        </p:grpSpPr>
        <p:sp>
          <p:nvSpPr>
            <p:cNvPr id="230" name="台形 229"/>
            <p:cNvSpPr/>
            <p:nvPr/>
          </p:nvSpPr>
          <p:spPr>
            <a:xfrm>
              <a:off x="6945288" y="5350626"/>
              <a:ext cx="214536" cy="98872"/>
            </a:xfrm>
            <a:prstGeom prst="trapezoi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1" name="角丸四角形 230"/>
            <p:cNvSpPr/>
            <p:nvPr/>
          </p:nvSpPr>
          <p:spPr>
            <a:xfrm>
              <a:off x="6805588" y="5004091"/>
              <a:ext cx="499492" cy="365585"/>
            </a:xfrm>
            <a:prstGeom prst="roundRect">
              <a:avLst>
                <a:gd name="adj" fmla="val 10310"/>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2" name="角丸四角形 231"/>
            <p:cNvSpPr/>
            <p:nvPr/>
          </p:nvSpPr>
          <p:spPr>
            <a:xfrm>
              <a:off x="6856388" y="5049640"/>
              <a:ext cx="400844" cy="275990"/>
            </a:xfrm>
            <a:prstGeom prst="roundRect">
              <a:avLst>
                <a:gd name="adj" fmla="val 10310"/>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33" name="角丸四角形 232"/>
          <p:cNvSpPr/>
          <p:nvPr/>
        </p:nvSpPr>
        <p:spPr bwMode="auto">
          <a:xfrm>
            <a:off x="2699792" y="2320612"/>
            <a:ext cx="5435541" cy="216024"/>
          </a:xfrm>
          <a:prstGeom prst="roundRect">
            <a:avLst>
              <a:gd name="adj" fmla="val 0"/>
            </a:avLst>
          </a:prstGeom>
          <a:solidFill>
            <a:srgbClr val="3366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様々なアクティビティ</a:t>
            </a:r>
          </a:p>
        </p:txBody>
      </p:sp>
      <p:grpSp>
        <p:nvGrpSpPr>
          <p:cNvPr id="234" name="図形グループ 233"/>
          <p:cNvGrpSpPr/>
          <p:nvPr/>
        </p:nvGrpSpPr>
        <p:grpSpPr>
          <a:xfrm>
            <a:off x="3878604" y="2657708"/>
            <a:ext cx="228599" cy="443927"/>
            <a:chOff x="1946324" y="4125162"/>
            <a:chExt cx="969964" cy="2007872"/>
          </a:xfrm>
        </p:grpSpPr>
        <p:sp>
          <p:nvSpPr>
            <p:cNvPr id="235" name="円/楕円 23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6" name="フローチャート: 論理積ゲート 23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37" name="図形グループ 236"/>
          <p:cNvGrpSpPr/>
          <p:nvPr/>
        </p:nvGrpSpPr>
        <p:grpSpPr>
          <a:xfrm>
            <a:off x="4389262" y="2657708"/>
            <a:ext cx="228599" cy="443927"/>
            <a:chOff x="1946324" y="4125162"/>
            <a:chExt cx="969964" cy="2007872"/>
          </a:xfrm>
        </p:grpSpPr>
        <p:sp>
          <p:nvSpPr>
            <p:cNvPr id="238" name="円/楕円 23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9" name="フローチャート: 論理積ゲート 23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40" name="図形グループ 239"/>
          <p:cNvGrpSpPr/>
          <p:nvPr/>
        </p:nvGrpSpPr>
        <p:grpSpPr>
          <a:xfrm>
            <a:off x="4160663" y="2587858"/>
            <a:ext cx="228599" cy="443927"/>
            <a:chOff x="1946324" y="4125162"/>
            <a:chExt cx="969964" cy="2007872"/>
          </a:xfrm>
        </p:grpSpPr>
        <p:sp>
          <p:nvSpPr>
            <p:cNvPr id="241" name="円/楕円 24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2" name="フローチャート: 論理積ゲート 24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43" name="図形グループ 242"/>
          <p:cNvGrpSpPr/>
          <p:nvPr/>
        </p:nvGrpSpPr>
        <p:grpSpPr>
          <a:xfrm>
            <a:off x="4634288" y="2587858"/>
            <a:ext cx="228599" cy="443927"/>
            <a:chOff x="1946324" y="4125162"/>
            <a:chExt cx="969964" cy="2007872"/>
          </a:xfrm>
        </p:grpSpPr>
        <p:sp>
          <p:nvSpPr>
            <p:cNvPr id="244" name="円/楕円 24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5" name="フローチャート: 論理積ゲート 24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46" name="図形グループ 245"/>
          <p:cNvGrpSpPr/>
          <p:nvPr/>
        </p:nvGrpSpPr>
        <p:grpSpPr>
          <a:xfrm>
            <a:off x="2834578" y="2657708"/>
            <a:ext cx="228599" cy="443927"/>
            <a:chOff x="1946324" y="4125162"/>
            <a:chExt cx="969964" cy="2007872"/>
          </a:xfrm>
        </p:grpSpPr>
        <p:sp>
          <p:nvSpPr>
            <p:cNvPr id="247" name="円/楕円 24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8" name="フローチャート: 論理積ゲート 24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49" name="図形グループ 248"/>
          <p:cNvGrpSpPr/>
          <p:nvPr/>
        </p:nvGrpSpPr>
        <p:grpSpPr>
          <a:xfrm>
            <a:off x="3345236" y="2657708"/>
            <a:ext cx="228599" cy="443927"/>
            <a:chOff x="1946324" y="4125162"/>
            <a:chExt cx="969964" cy="2007872"/>
          </a:xfrm>
        </p:grpSpPr>
        <p:sp>
          <p:nvSpPr>
            <p:cNvPr id="250" name="円/楕円 24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1" name="フローチャート: 論理積ゲート 25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52" name="図形グループ 251"/>
          <p:cNvGrpSpPr/>
          <p:nvPr/>
        </p:nvGrpSpPr>
        <p:grpSpPr>
          <a:xfrm>
            <a:off x="3116637" y="2587858"/>
            <a:ext cx="228599" cy="443927"/>
            <a:chOff x="1946324" y="4125162"/>
            <a:chExt cx="969964" cy="2007872"/>
          </a:xfrm>
        </p:grpSpPr>
        <p:sp>
          <p:nvSpPr>
            <p:cNvPr id="253" name="円/楕円 25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4" name="フローチャート: 論理積ゲート 25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55" name="図形グループ 254"/>
          <p:cNvGrpSpPr/>
          <p:nvPr/>
        </p:nvGrpSpPr>
        <p:grpSpPr>
          <a:xfrm>
            <a:off x="3590262" y="2587858"/>
            <a:ext cx="228599" cy="443927"/>
            <a:chOff x="1946324" y="4125162"/>
            <a:chExt cx="969964" cy="2007872"/>
          </a:xfrm>
        </p:grpSpPr>
        <p:sp>
          <p:nvSpPr>
            <p:cNvPr id="256" name="円/楕円 25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7" name="フローチャート: 論理積ゲート 25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58" name="図形グループ 257"/>
          <p:cNvGrpSpPr/>
          <p:nvPr/>
        </p:nvGrpSpPr>
        <p:grpSpPr>
          <a:xfrm>
            <a:off x="5950465" y="2663061"/>
            <a:ext cx="228599" cy="443927"/>
            <a:chOff x="1946324" y="4125162"/>
            <a:chExt cx="969964" cy="2007872"/>
          </a:xfrm>
        </p:grpSpPr>
        <p:sp>
          <p:nvSpPr>
            <p:cNvPr id="259" name="円/楕円 25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0" name="フローチャート: 論理積ゲート 25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61" name="図形グループ 260"/>
          <p:cNvGrpSpPr/>
          <p:nvPr/>
        </p:nvGrpSpPr>
        <p:grpSpPr>
          <a:xfrm>
            <a:off x="6461123" y="2663061"/>
            <a:ext cx="228599" cy="443927"/>
            <a:chOff x="1946324" y="4125162"/>
            <a:chExt cx="969964" cy="2007872"/>
          </a:xfrm>
        </p:grpSpPr>
        <p:sp>
          <p:nvSpPr>
            <p:cNvPr id="262" name="円/楕円 26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3" name="フローチャート: 論理積ゲート 26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64" name="図形グループ 263"/>
          <p:cNvGrpSpPr/>
          <p:nvPr/>
        </p:nvGrpSpPr>
        <p:grpSpPr>
          <a:xfrm>
            <a:off x="6232524" y="2593211"/>
            <a:ext cx="228599" cy="443927"/>
            <a:chOff x="1946324" y="4125162"/>
            <a:chExt cx="969964" cy="2007872"/>
          </a:xfrm>
        </p:grpSpPr>
        <p:sp>
          <p:nvSpPr>
            <p:cNvPr id="265" name="円/楕円 26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6" name="フローチャート: 論理積ゲート 26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67" name="図形グループ 266"/>
          <p:cNvGrpSpPr/>
          <p:nvPr/>
        </p:nvGrpSpPr>
        <p:grpSpPr>
          <a:xfrm>
            <a:off x="6706149" y="2593211"/>
            <a:ext cx="228599" cy="443927"/>
            <a:chOff x="1946324" y="4125162"/>
            <a:chExt cx="969964" cy="2007872"/>
          </a:xfrm>
        </p:grpSpPr>
        <p:sp>
          <p:nvSpPr>
            <p:cNvPr id="268" name="円/楕円 26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9" name="フローチャート: 論理積ゲート 26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70" name="図形グループ 269"/>
          <p:cNvGrpSpPr/>
          <p:nvPr/>
        </p:nvGrpSpPr>
        <p:grpSpPr>
          <a:xfrm>
            <a:off x="4918483" y="2656840"/>
            <a:ext cx="228599" cy="443927"/>
            <a:chOff x="1946324" y="4125162"/>
            <a:chExt cx="969964" cy="2007872"/>
          </a:xfrm>
        </p:grpSpPr>
        <p:sp>
          <p:nvSpPr>
            <p:cNvPr id="271" name="円/楕円 27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2" name="フローチャート: 論理積ゲート 27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73" name="図形グループ 272"/>
          <p:cNvGrpSpPr/>
          <p:nvPr/>
        </p:nvGrpSpPr>
        <p:grpSpPr>
          <a:xfrm>
            <a:off x="5429141" y="2656840"/>
            <a:ext cx="228599" cy="443927"/>
            <a:chOff x="1946324" y="4125162"/>
            <a:chExt cx="969964" cy="2007872"/>
          </a:xfrm>
        </p:grpSpPr>
        <p:sp>
          <p:nvSpPr>
            <p:cNvPr id="274" name="円/楕円 27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5" name="フローチャート: 論理積ゲート 27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76" name="図形グループ 275"/>
          <p:cNvGrpSpPr/>
          <p:nvPr/>
        </p:nvGrpSpPr>
        <p:grpSpPr>
          <a:xfrm>
            <a:off x="5200542" y="2586990"/>
            <a:ext cx="228599" cy="443927"/>
            <a:chOff x="1946324" y="4125162"/>
            <a:chExt cx="969964" cy="2007872"/>
          </a:xfrm>
        </p:grpSpPr>
        <p:sp>
          <p:nvSpPr>
            <p:cNvPr id="277" name="円/楕円 27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8" name="フローチャート: 論理積ゲート 27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79" name="図形グループ 278"/>
          <p:cNvGrpSpPr/>
          <p:nvPr/>
        </p:nvGrpSpPr>
        <p:grpSpPr>
          <a:xfrm>
            <a:off x="5674167" y="2586990"/>
            <a:ext cx="228599" cy="443927"/>
            <a:chOff x="1946324" y="4125162"/>
            <a:chExt cx="969964" cy="2007872"/>
          </a:xfrm>
        </p:grpSpPr>
        <p:sp>
          <p:nvSpPr>
            <p:cNvPr id="280" name="円/楕円 27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1" name="フローチャート: 論理積ゲート 28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82" name="図形グループ 281"/>
          <p:cNvGrpSpPr/>
          <p:nvPr/>
        </p:nvGrpSpPr>
        <p:grpSpPr>
          <a:xfrm>
            <a:off x="6971072" y="2670935"/>
            <a:ext cx="228599" cy="443927"/>
            <a:chOff x="1946324" y="4125162"/>
            <a:chExt cx="969964" cy="2007872"/>
          </a:xfrm>
        </p:grpSpPr>
        <p:sp>
          <p:nvSpPr>
            <p:cNvPr id="283" name="円/楕円 28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4" name="フローチャート: 論理積ゲート 28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85" name="図形グループ 284"/>
          <p:cNvGrpSpPr/>
          <p:nvPr/>
        </p:nvGrpSpPr>
        <p:grpSpPr>
          <a:xfrm>
            <a:off x="7481730" y="2670935"/>
            <a:ext cx="228599" cy="443927"/>
            <a:chOff x="1946324" y="4125162"/>
            <a:chExt cx="969964" cy="2007872"/>
          </a:xfrm>
        </p:grpSpPr>
        <p:sp>
          <p:nvSpPr>
            <p:cNvPr id="286" name="円/楕円 28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7" name="フローチャート: 論理積ゲート 28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88" name="図形グループ 287"/>
          <p:cNvGrpSpPr/>
          <p:nvPr/>
        </p:nvGrpSpPr>
        <p:grpSpPr>
          <a:xfrm>
            <a:off x="7253131" y="2601085"/>
            <a:ext cx="228599" cy="443927"/>
            <a:chOff x="1946324" y="4125162"/>
            <a:chExt cx="969964" cy="2007872"/>
          </a:xfrm>
        </p:grpSpPr>
        <p:sp>
          <p:nvSpPr>
            <p:cNvPr id="289" name="円/楕円 28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0" name="フローチャート: 論理積ゲート 28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91" name="図形グループ 290"/>
          <p:cNvGrpSpPr/>
          <p:nvPr/>
        </p:nvGrpSpPr>
        <p:grpSpPr>
          <a:xfrm>
            <a:off x="7726756" y="2601085"/>
            <a:ext cx="228599" cy="443927"/>
            <a:chOff x="1946324" y="4125162"/>
            <a:chExt cx="969964" cy="2007872"/>
          </a:xfrm>
        </p:grpSpPr>
        <p:sp>
          <p:nvSpPr>
            <p:cNvPr id="292" name="円/楕円 29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3" name="フローチャート: 論理積ゲート 29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0" name="上矢印 9"/>
          <p:cNvSpPr/>
          <p:nvPr/>
        </p:nvSpPr>
        <p:spPr>
          <a:xfrm>
            <a:off x="3052566" y="3193831"/>
            <a:ext cx="1267406" cy="1011505"/>
          </a:xfrm>
          <a:prstGeom prst="up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4" name="上矢印 293"/>
          <p:cNvSpPr/>
          <p:nvPr/>
        </p:nvSpPr>
        <p:spPr>
          <a:xfrm rot="10800000">
            <a:off x="6432141" y="3204726"/>
            <a:ext cx="1267406" cy="1011505"/>
          </a:xfrm>
          <a:prstGeom prst="up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5" name="テキスト ボックス 294"/>
          <p:cNvSpPr txBox="1"/>
          <p:nvPr/>
        </p:nvSpPr>
        <p:spPr>
          <a:xfrm>
            <a:off x="2640127" y="1005777"/>
            <a:ext cx="5543184" cy="369332"/>
          </a:xfrm>
          <a:prstGeom prst="rect">
            <a:avLst/>
          </a:prstGeom>
          <a:noFill/>
        </p:spPr>
        <p:txBody>
          <a:bodyPr wrap="none" rtlCol="0">
            <a:spAutoFit/>
          </a:bodyPr>
          <a:lstStyle/>
          <a:p>
            <a:pPr algn="ctr"/>
            <a:r>
              <a:rPr lang="ja-JP" altLang="en-US" b="1" dirty="0">
                <a:ln>
                  <a:solidFill>
                    <a:srgbClr val="C00000"/>
                  </a:solidFill>
                </a:ln>
                <a:solidFill>
                  <a:schemeClr val="accent2"/>
                </a:solidFill>
                <a:effectLst>
                  <a:glow rad="127000">
                    <a:schemeClr val="bg1"/>
                  </a:glow>
                </a:effectLst>
                <a:latin typeface="Meiryo" charset="-128"/>
                <a:ea typeface="Meiryo" charset="-128"/>
                <a:cs typeface="Meiryo" charset="-128"/>
              </a:rPr>
              <a:t>デジタルコピー／デジタルツイン（</a:t>
            </a:r>
            <a:r>
              <a:rPr lang="en-US" altLang="ja-JP" b="1" dirty="0">
                <a:ln>
                  <a:solidFill>
                    <a:srgbClr val="C00000"/>
                  </a:solidFill>
                </a:ln>
                <a:solidFill>
                  <a:schemeClr val="accent2"/>
                </a:solidFill>
                <a:effectLst>
                  <a:glow rad="127000">
                    <a:schemeClr val="bg1"/>
                  </a:glow>
                </a:effectLst>
                <a:latin typeface="Meiryo" charset="-128"/>
                <a:ea typeface="Meiryo" charset="-128"/>
                <a:cs typeface="Meiryo" charset="-128"/>
              </a:rPr>
              <a:t>Digital Twin</a:t>
            </a:r>
            <a:r>
              <a:rPr lang="ja-JP" altLang="en-US" b="1" dirty="0">
                <a:ln>
                  <a:solidFill>
                    <a:srgbClr val="C00000"/>
                  </a:solidFill>
                </a:ln>
                <a:solidFill>
                  <a:schemeClr val="accent2"/>
                </a:solidFill>
                <a:effectLst>
                  <a:glow rad="127000">
                    <a:schemeClr val="bg1"/>
                  </a:glow>
                </a:effectLst>
                <a:latin typeface="Meiryo" charset="-128"/>
                <a:ea typeface="Meiryo" charset="-128"/>
                <a:cs typeface="Meiryo" charset="-128"/>
              </a:rPr>
              <a:t>）</a:t>
            </a:r>
            <a:endParaRPr kumimoji="1" lang="ja-JP" altLang="en-US" b="1" dirty="0">
              <a:ln>
                <a:solidFill>
                  <a:srgbClr val="C00000"/>
                </a:solidFill>
              </a:ln>
              <a:solidFill>
                <a:schemeClr val="accent2"/>
              </a:solidFill>
              <a:effectLst>
                <a:glow rad="127000">
                  <a:schemeClr val="bg1"/>
                </a:glow>
              </a:effectLst>
              <a:latin typeface="Meiryo" charset="-128"/>
              <a:ea typeface="Meiryo" charset="-128"/>
              <a:cs typeface="Meiryo" charset="-128"/>
            </a:endParaRPr>
          </a:p>
        </p:txBody>
      </p:sp>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4044" y="1240140"/>
            <a:ext cx="1932582" cy="1938481"/>
          </a:xfrm>
          <a:prstGeom prst="rect">
            <a:avLst/>
          </a:prstGeom>
        </p:spPr>
      </p:pic>
      <p:sp>
        <p:nvSpPr>
          <p:cNvPr id="14" name="テキスト ボックス 13"/>
          <p:cNvSpPr txBox="1"/>
          <p:nvPr/>
        </p:nvSpPr>
        <p:spPr>
          <a:xfrm>
            <a:off x="4247023" y="2092461"/>
            <a:ext cx="2236510" cy="400110"/>
          </a:xfrm>
          <a:prstGeom prst="rect">
            <a:avLst/>
          </a:prstGeom>
          <a:noFill/>
          <a:effectLst>
            <a:glow rad="228600">
              <a:schemeClr val="accent2">
                <a:satMod val="175000"/>
                <a:alpha val="40000"/>
              </a:schemeClr>
            </a:glow>
          </a:effectLst>
        </p:spPr>
        <p:txBody>
          <a:bodyPr wrap="none" rtlCol="0">
            <a:spAutoFit/>
          </a:bodyPr>
          <a:lstStyle/>
          <a:p>
            <a:pPr algn="ctr"/>
            <a:r>
              <a:rPr lang="ja-JP" altLang="en-US" sz="2000" b="1" dirty="0">
                <a:solidFill>
                  <a:schemeClr val="bg1"/>
                </a:solidFill>
                <a:effectLst>
                  <a:glow rad="228600">
                    <a:schemeClr val="tx1">
                      <a:alpha val="40000"/>
                    </a:schemeClr>
                  </a:glow>
                </a:effectLst>
                <a:latin typeface="Hiragino Kaku Gothic Pro W6" charset="-128"/>
                <a:ea typeface="Hiragino Kaku Gothic Pro W6" charset="-128"/>
                <a:cs typeface="Hiragino Kaku Gothic Pro W6" charset="-128"/>
              </a:rPr>
              <a:t>シミュレーション</a:t>
            </a:r>
            <a:endParaRPr kumimoji="1" lang="ja-JP" altLang="en-US" sz="2000" b="1" dirty="0">
              <a:solidFill>
                <a:schemeClr val="bg1"/>
              </a:solidFill>
              <a:effectLst>
                <a:glow rad="228600">
                  <a:schemeClr val="tx1">
                    <a:alpha val="40000"/>
                  </a:schemeClr>
                </a:glow>
              </a:effectLst>
              <a:latin typeface="Hiragino Kaku Gothic Pro W6" charset="-128"/>
              <a:ea typeface="Hiragino Kaku Gothic Pro W6" charset="-128"/>
              <a:cs typeface="Hiragino Kaku Gothic Pro W6" charset="-128"/>
            </a:endParaRPr>
          </a:p>
        </p:txBody>
      </p:sp>
      <p:sp>
        <p:nvSpPr>
          <p:cNvPr id="15" name="テキスト ボックス 14"/>
          <p:cNvSpPr txBox="1"/>
          <p:nvPr/>
        </p:nvSpPr>
        <p:spPr>
          <a:xfrm>
            <a:off x="3344669" y="3647069"/>
            <a:ext cx="723275" cy="307777"/>
          </a:xfrm>
          <a:prstGeom prst="rect">
            <a:avLst/>
          </a:prstGeom>
          <a:noFill/>
        </p:spPr>
        <p:txBody>
          <a:bodyPr wrap="none" rtlCol="0">
            <a:spAutoFit/>
          </a:bodyPr>
          <a:lstStyle/>
          <a:p>
            <a:r>
              <a:rPr kumimoji="1" lang="ja-JP" altLang="en-US" sz="1400" b="1" dirty="0">
                <a:solidFill>
                  <a:schemeClr val="bg1"/>
                </a:solidFill>
                <a:latin typeface="Meiryo" charset="-128"/>
                <a:ea typeface="Meiryo" charset="-128"/>
                <a:cs typeface="Meiryo" charset="-128"/>
              </a:rPr>
              <a:t>データ</a:t>
            </a:r>
          </a:p>
        </p:txBody>
      </p:sp>
      <p:sp>
        <p:nvSpPr>
          <p:cNvPr id="296" name="テキスト ボックス 295"/>
          <p:cNvSpPr txBox="1"/>
          <p:nvPr/>
        </p:nvSpPr>
        <p:spPr>
          <a:xfrm>
            <a:off x="6718147" y="3542486"/>
            <a:ext cx="723275" cy="307777"/>
          </a:xfrm>
          <a:prstGeom prst="rect">
            <a:avLst/>
          </a:prstGeom>
          <a:noFill/>
        </p:spPr>
        <p:txBody>
          <a:bodyPr wrap="none" rtlCol="0">
            <a:spAutoFit/>
          </a:bodyPr>
          <a:lstStyle/>
          <a:p>
            <a:r>
              <a:rPr kumimoji="1" lang="ja-JP" altLang="en-US" sz="1400" b="1" dirty="0">
                <a:solidFill>
                  <a:schemeClr val="bg1"/>
                </a:solidFill>
                <a:latin typeface="Meiryo" charset="-128"/>
                <a:ea typeface="Meiryo" charset="-128"/>
                <a:cs typeface="Meiryo" charset="-128"/>
              </a:rPr>
              <a:t>最適解</a:t>
            </a:r>
          </a:p>
        </p:txBody>
      </p:sp>
      <p:sp>
        <p:nvSpPr>
          <p:cNvPr id="297" name="テキスト ボックス 296"/>
          <p:cNvSpPr txBox="1"/>
          <p:nvPr/>
        </p:nvSpPr>
        <p:spPr>
          <a:xfrm>
            <a:off x="8146612" y="33889"/>
            <a:ext cx="997389" cy="369332"/>
          </a:xfrm>
          <a:prstGeom prst="rect">
            <a:avLst/>
          </a:prstGeom>
          <a:noFill/>
        </p:spPr>
        <p:txBody>
          <a:bodyPr wrap="none" rtlCol="0">
            <a:spAutoFit/>
          </a:bodyPr>
          <a:lstStyle/>
          <a:p>
            <a:pPr algn="r"/>
            <a:r>
              <a:rPr kumimoji="1" lang="ja-JP" altLang="en-US" dirty="0">
                <a:solidFill>
                  <a:srgbClr val="0432FF"/>
                </a:solidFill>
              </a:rPr>
              <a:t>未来</a:t>
            </a:r>
            <a:r>
              <a:rPr lang="en-US" altLang="ja-JP" dirty="0">
                <a:solidFill>
                  <a:srgbClr val="0432FF"/>
                </a:solidFill>
              </a:rPr>
              <a:t>173</a:t>
            </a:r>
            <a:endParaRPr kumimoji="1" lang="ja-JP" altLang="en-US" dirty="0">
              <a:solidFill>
                <a:srgbClr val="0432FF"/>
              </a:solidFill>
            </a:endParaRPr>
          </a:p>
        </p:txBody>
      </p:sp>
    </p:spTree>
    <p:extLst>
      <p:ext uri="{BB962C8B-B14F-4D97-AF65-F5344CB8AC3E}">
        <p14:creationId xmlns:p14="http://schemas.microsoft.com/office/powerpoint/2010/main" val="17161959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830355" y="2775338"/>
            <a:ext cx="7499634" cy="1307324"/>
          </a:xfrm>
          <a:prstGeom prst="rect">
            <a:avLst/>
          </a:prstGeom>
          <a:solidFill>
            <a:srgbClr val="33ACB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dirty="0">
                <a:solidFill>
                  <a:srgbClr val="FFFFFF"/>
                </a:solidFill>
                <a:latin typeface="Arial"/>
                <a:ea typeface="HGP創英角ｺﾞｼｯｸUB" pitchFamily="50" charset="-128"/>
                <a:cs typeface="Arial"/>
              </a:rPr>
              <a:t>巻末　</a:t>
            </a:r>
            <a:endParaRPr lang="en-US" altLang="ja-JP" sz="2800" dirty="0">
              <a:solidFill>
                <a:srgbClr val="FFFFFF"/>
              </a:solidFill>
              <a:latin typeface="Arial"/>
              <a:ea typeface="HGP創英角ｺﾞｼｯｸUB" pitchFamily="50" charset="-128"/>
              <a:cs typeface="Arial"/>
            </a:endParaRPr>
          </a:p>
          <a:p>
            <a:pPr algn="ctr"/>
            <a:r>
              <a:rPr lang="ja-JP" altLang="en-US" sz="2800" dirty="0">
                <a:solidFill>
                  <a:srgbClr val="FFFFFF"/>
                </a:solidFill>
                <a:latin typeface="Arial"/>
                <a:ea typeface="HGP創英角ｺﾞｼｯｸUB" pitchFamily="50" charset="-128"/>
                <a:cs typeface="Arial"/>
              </a:rPr>
              <a:t>最新トレンドを理解するための</a:t>
            </a:r>
            <a:r>
              <a:rPr lang="en-US" altLang="ja-JP" sz="2800" dirty="0">
                <a:solidFill>
                  <a:srgbClr val="FFFFFF"/>
                </a:solidFill>
                <a:latin typeface="Arial"/>
                <a:ea typeface="HGP創英角ｺﾞｼｯｸUB" pitchFamily="50" charset="-128"/>
                <a:cs typeface="Arial"/>
              </a:rPr>
              <a:t>IT</a:t>
            </a:r>
            <a:r>
              <a:rPr lang="ja-JP" altLang="en-US" sz="2800" dirty="0">
                <a:solidFill>
                  <a:srgbClr val="FFFFFF"/>
                </a:solidFill>
                <a:latin typeface="Arial"/>
                <a:ea typeface="HGP創英角ｺﾞｼｯｸUB" pitchFamily="50" charset="-128"/>
                <a:cs typeface="Arial"/>
              </a:rPr>
              <a:t>の基礎知識　</a:t>
            </a:r>
            <a:endParaRPr lang="en-US" altLang="ja-JP" sz="2800" dirty="0">
              <a:solidFill>
                <a:srgbClr val="FFFFFF"/>
              </a:solidFill>
              <a:effectLst/>
              <a:latin typeface="Arial"/>
              <a:ea typeface="HGP創英角ｺﾞｼｯｸUB" pitchFamily="50" charset="-128"/>
              <a:cs typeface="Arial"/>
            </a:endParaRPr>
          </a:p>
        </p:txBody>
      </p:sp>
      <p:sp>
        <p:nvSpPr>
          <p:cNvPr id="7" name="正方形/長方形 6"/>
          <p:cNvSpPr/>
          <p:nvPr/>
        </p:nvSpPr>
        <p:spPr>
          <a:xfrm>
            <a:off x="830354" y="2775338"/>
            <a:ext cx="83270" cy="1307324"/>
          </a:xfrm>
          <a:prstGeom prst="rect">
            <a:avLst/>
          </a:prstGeom>
          <a:solidFill>
            <a:srgbClr val="CC0000"/>
          </a:solidFill>
          <a:ln>
            <a:noFill/>
          </a:ln>
        </p:spPr>
        <p:style>
          <a:lnRef idx="2">
            <a:schemeClr val="dk1"/>
          </a:lnRef>
          <a:fillRef idx="1">
            <a:schemeClr val="lt1"/>
          </a:fillRef>
          <a:effectRef idx="0">
            <a:schemeClr val="dk1"/>
          </a:effectRef>
          <a:fontRef idx="minor">
            <a:schemeClr val="dk1"/>
          </a:fontRef>
        </p:style>
        <p:txBody>
          <a:bodyPr rtlCol="0" anchor="ctr"/>
          <a:lstStyle/>
          <a:p>
            <a:pPr algn="r"/>
            <a:endParaRPr lang="en-US" altLang="ja-JP" sz="2400" dirty="0">
              <a:solidFill>
                <a:srgbClr val="FFFFFF"/>
              </a:solidFill>
              <a:effectLst/>
              <a:latin typeface="Arial"/>
              <a:ea typeface="HGP創英角ｺﾞｼｯｸUB" pitchFamily="50" charset="-128"/>
              <a:cs typeface="Arial"/>
            </a:endParaRPr>
          </a:p>
        </p:txBody>
      </p:sp>
      <p:pic>
        <p:nvPicPr>
          <p:cNvPr id="8" name="図 7"/>
          <p:cNvPicPr>
            <a:picLocks noChangeAspect="1"/>
          </p:cNvPicPr>
          <p:nvPr/>
        </p:nvPicPr>
        <p:blipFill>
          <a:blip r:embed="rId2"/>
          <a:stretch>
            <a:fillRect/>
          </a:stretch>
        </p:blipFill>
        <p:spPr>
          <a:xfrm>
            <a:off x="8128001" y="6690381"/>
            <a:ext cx="882650" cy="15069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225335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a:off x="683568" y="1124744"/>
            <a:ext cx="8280920" cy="510298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endParaRPr kumimoji="1" lang="ja-JP" altLang="en-US" sz="1200" dirty="0">
              <a:solidFill>
                <a:srgbClr val="FFFFFF"/>
              </a:solidFill>
              <a:latin typeface="ＭＳ Ｐゴシック"/>
              <a:ea typeface="ＭＳ Ｐゴシック"/>
              <a:cs typeface="ＭＳ Ｐゴシック"/>
            </a:endParaRPr>
          </a:p>
        </p:txBody>
      </p:sp>
      <p:sp>
        <p:nvSpPr>
          <p:cNvPr id="35" name="正方形/長方形 34"/>
          <p:cNvSpPr/>
          <p:nvPr/>
        </p:nvSpPr>
        <p:spPr>
          <a:xfrm>
            <a:off x="6656132" y="1628800"/>
            <a:ext cx="1071923" cy="449936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正方形/長方形 35"/>
          <p:cNvSpPr/>
          <p:nvPr/>
        </p:nvSpPr>
        <p:spPr>
          <a:xfrm>
            <a:off x="7748549" y="1628800"/>
            <a:ext cx="1071923" cy="4499369"/>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正方形/長方形 30"/>
          <p:cNvSpPr/>
          <p:nvPr/>
        </p:nvSpPr>
        <p:spPr>
          <a:xfrm>
            <a:off x="755576" y="1628800"/>
            <a:ext cx="5760640" cy="4499369"/>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en-US" altLang="ja-JP" dirty="0"/>
              <a:t>IT</a:t>
            </a:r>
            <a:r>
              <a:rPr kumimoji="1" lang="ja-JP" altLang="en-US" dirty="0"/>
              <a:t>と情報システムの関係</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121</a:t>
            </a:fld>
            <a:endParaRPr kumimoji="1" lang="ja-JP" altLang="en-US"/>
          </a:p>
        </p:txBody>
      </p:sp>
      <p:sp>
        <p:nvSpPr>
          <p:cNvPr id="4" name="正方形/長方形 3"/>
          <p:cNvSpPr/>
          <p:nvPr/>
        </p:nvSpPr>
        <p:spPr>
          <a:xfrm>
            <a:off x="2771800" y="2555060"/>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ja-JP" sz="1200" dirty="0">
                <a:solidFill>
                  <a:schemeClr val="bg1"/>
                </a:solidFill>
                <a:latin typeface="Meiryo" charset="-128"/>
                <a:ea typeface="Meiryo" charset="-128"/>
                <a:cs typeface="Meiryo" charset="-128"/>
              </a:rPr>
              <a:t>交通費の精算 </a:t>
            </a:r>
            <a:endParaRPr kumimoji="1" lang="ja-JP" altLang="en-US" sz="1200" dirty="0">
              <a:solidFill>
                <a:schemeClr val="bg1"/>
              </a:solidFill>
              <a:latin typeface="Meiryo" charset="-128"/>
              <a:ea typeface="Meiryo" charset="-128"/>
              <a:cs typeface="Meiryo" charset="-128"/>
            </a:endParaRPr>
          </a:p>
        </p:txBody>
      </p:sp>
      <p:sp>
        <p:nvSpPr>
          <p:cNvPr id="5" name="正方形/長方形 4"/>
          <p:cNvSpPr/>
          <p:nvPr/>
        </p:nvSpPr>
        <p:spPr>
          <a:xfrm>
            <a:off x="971600" y="2555060"/>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ja-JP" sz="1200" dirty="0">
                <a:solidFill>
                  <a:schemeClr val="bg1"/>
                </a:solidFill>
                <a:latin typeface="Meiryo" charset="-128"/>
                <a:ea typeface="Meiryo" charset="-128"/>
                <a:cs typeface="Meiryo" charset="-128"/>
              </a:rPr>
              <a:t>生産計画の策定</a:t>
            </a:r>
            <a:endParaRPr kumimoji="1" lang="ja-JP" altLang="en-US" sz="1200" dirty="0">
              <a:solidFill>
                <a:schemeClr val="bg1"/>
              </a:solidFill>
              <a:latin typeface="Meiryo" charset="-128"/>
              <a:ea typeface="Meiryo" charset="-128"/>
              <a:cs typeface="Meiryo" charset="-128"/>
            </a:endParaRPr>
          </a:p>
        </p:txBody>
      </p:sp>
      <p:sp>
        <p:nvSpPr>
          <p:cNvPr id="6" name="正方形/長方形 5"/>
          <p:cNvSpPr/>
          <p:nvPr/>
        </p:nvSpPr>
        <p:spPr>
          <a:xfrm>
            <a:off x="4572000" y="2555060"/>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latin typeface="Meiryo" charset="-128"/>
                <a:ea typeface="Meiryo" charset="-128"/>
                <a:cs typeface="Meiryo" charset="-128"/>
              </a:rPr>
              <a:t>取引履歴の管理</a:t>
            </a:r>
            <a:endParaRPr kumimoji="1" lang="ja-JP" altLang="en-US" sz="1200" dirty="0">
              <a:solidFill>
                <a:schemeClr val="bg1"/>
              </a:solidFill>
              <a:latin typeface="Meiryo" charset="-128"/>
              <a:ea typeface="Meiryo" charset="-128"/>
              <a:cs typeface="Meiryo" charset="-128"/>
            </a:endParaRPr>
          </a:p>
        </p:txBody>
      </p:sp>
      <p:sp>
        <p:nvSpPr>
          <p:cNvPr id="7" name="正方形/長方形 6"/>
          <p:cNvSpPr/>
          <p:nvPr/>
        </p:nvSpPr>
        <p:spPr>
          <a:xfrm>
            <a:off x="2784099" y="3500143"/>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200" dirty="0">
                <a:solidFill>
                  <a:schemeClr val="bg1"/>
                </a:solidFill>
                <a:latin typeface="Meiryo" charset="-128"/>
                <a:ea typeface="Meiryo" charset="-128"/>
                <a:cs typeface="Meiryo" charset="-128"/>
              </a:rPr>
              <a:t>SNS</a:t>
            </a:r>
          </a:p>
          <a:p>
            <a:pPr algn="ctr"/>
            <a:r>
              <a:rPr lang="ja-JP" altLang="en-US" sz="700" dirty="0">
                <a:solidFill>
                  <a:schemeClr val="bg1"/>
                </a:solidFill>
                <a:latin typeface="Meiryo" charset="-128"/>
                <a:ea typeface="Meiryo" charset="-128"/>
                <a:cs typeface="Meiryo" charset="-128"/>
              </a:rPr>
              <a:t>ソーシャルネットワークサービス</a:t>
            </a:r>
            <a:endParaRPr lang="en-US" altLang="ja-JP" sz="700" dirty="0">
              <a:solidFill>
                <a:schemeClr val="bg1"/>
              </a:solidFill>
              <a:latin typeface="Meiryo" charset="-128"/>
              <a:ea typeface="Meiryo" charset="-128"/>
              <a:cs typeface="Meiryo" charset="-128"/>
            </a:endParaRPr>
          </a:p>
        </p:txBody>
      </p:sp>
      <p:sp>
        <p:nvSpPr>
          <p:cNvPr id="8" name="正方形/長方形 7"/>
          <p:cNvSpPr/>
          <p:nvPr/>
        </p:nvSpPr>
        <p:spPr>
          <a:xfrm>
            <a:off x="971600" y="3501008"/>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latin typeface="Meiryo" charset="-128"/>
                <a:ea typeface="Meiryo" charset="-128"/>
                <a:cs typeface="Meiryo" charset="-128"/>
              </a:rPr>
              <a:t>電子メール</a:t>
            </a:r>
            <a:endParaRPr kumimoji="1" lang="ja-JP" altLang="en-US" sz="1200" dirty="0">
              <a:solidFill>
                <a:schemeClr val="bg1"/>
              </a:solidFill>
              <a:latin typeface="Meiryo" charset="-128"/>
              <a:ea typeface="Meiryo" charset="-128"/>
              <a:cs typeface="Meiryo" charset="-128"/>
            </a:endParaRPr>
          </a:p>
        </p:txBody>
      </p:sp>
      <p:sp>
        <p:nvSpPr>
          <p:cNvPr id="9" name="正方形/長方形 8"/>
          <p:cNvSpPr/>
          <p:nvPr/>
        </p:nvSpPr>
        <p:spPr>
          <a:xfrm>
            <a:off x="4572000" y="3500143"/>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latin typeface="Meiryo" charset="-128"/>
                <a:ea typeface="Meiryo" charset="-128"/>
                <a:cs typeface="Meiryo" charset="-128"/>
              </a:rPr>
              <a:t>オンライン</a:t>
            </a:r>
            <a:endParaRPr lang="en-US" altLang="ja-JP" sz="1200" dirty="0">
              <a:solidFill>
                <a:schemeClr val="bg1"/>
              </a:solidFill>
              <a:latin typeface="Meiryo" charset="-128"/>
              <a:ea typeface="Meiryo" charset="-128"/>
              <a:cs typeface="Meiryo" charset="-128"/>
            </a:endParaRPr>
          </a:p>
          <a:p>
            <a:pPr algn="ctr"/>
            <a:r>
              <a:rPr lang="ja-JP" altLang="en-US" sz="1200" dirty="0">
                <a:solidFill>
                  <a:schemeClr val="bg1"/>
                </a:solidFill>
                <a:latin typeface="Meiryo" charset="-128"/>
                <a:ea typeface="Meiryo" charset="-128"/>
                <a:cs typeface="Meiryo" charset="-128"/>
              </a:rPr>
              <a:t>ショッピング</a:t>
            </a:r>
            <a:endParaRPr kumimoji="1" lang="ja-JP" altLang="en-US" sz="1200" dirty="0">
              <a:solidFill>
                <a:schemeClr val="bg1"/>
              </a:solidFill>
              <a:latin typeface="Meiryo" charset="-128"/>
              <a:ea typeface="Meiryo" charset="-128"/>
              <a:cs typeface="Meiryo" charset="-128"/>
            </a:endParaRPr>
          </a:p>
        </p:txBody>
      </p:sp>
      <p:sp>
        <p:nvSpPr>
          <p:cNvPr id="10" name="正方形/長方形 9"/>
          <p:cNvSpPr/>
          <p:nvPr/>
        </p:nvSpPr>
        <p:spPr>
          <a:xfrm>
            <a:off x="2784099" y="4494677"/>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latin typeface="Meiryo" charset="-128"/>
                <a:ea typeface="Meiryo" charset="-128"/>
                <a:cs typeface="Meiryo" charset="-128"/>
              </a:rPr>
              <a:t>災害の監視や通報</a:t>
            </a:r>
            <a:endParaRPr lang="en-US" altLang="ja-JP" sz="1200" dirty="0">
              <a:solidFill>
                <a:schemeClr val="bg1"/>
              </a:solidFill>
              <a:latin typeface="Meiryo" charset="-128"/>
              <a:ea typeface="Meiryo" charset="-128"/>
              <a:cs typeface="Meiryo" charset="-128"/>
            </a:endParaRPr>
          </a:p>
        </p:txBody>
      </p:sp>
      <p:sp>
        <p:nvSpPr>
          <p:cNvPr id="11" name="正方形/長方形 10"/>
          <p:cNvSpPr/>
          <p:nvPr/>
        </p:nvSpPr>
        <p:spPr>
          <a:xfrm>
            <a:off x="971600" y="4494677"/>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latin typeface="Meiryo" charset="-128"/>
                <a:ea typeface="Meiryo" charset="-128"/>
                <a:cs typeface="Meiryo" charset="-128"/>
              </a:rPr>
              <a:t>鉄道や航空機の管制</a:t>
            </a:r>
            <a:endParaRPr kumimoji="1" lang="ja-JP" altLang="en-US" sz="1200" dirty="0">
              <a:solidFill>
                <a:schemeClr val="bg1"/>
              </a:solidFill>
              <a:latin typeface="Meiryo" charset="-128"/>
              <a:ea typeface="Meiryo" charset="-128"/>
              <a:cs typeface="Meiryo" charset="-128"/>
            </a:endParaRPr>
          </a:p>
        </p:txBody>
      </p:sp>
      <p:sp>
        <p:nvSpPr>
          <p:cNvPr id="12" name="正方形/長方形 11"/>
          <p:cNvSpPr/>
          <p:nvPr/>
        </p:nvSpPr>
        <p:spPr>
          <a:xfrm>
            <a:off x="4572000" y="4492947"/>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latin typeface="Meiryo" charset="-128"/>
                <a:ea typeface="Meiryo" charset="-128"/>
                <a:cs typeface="Meiryo" charset="-128"/>
              </a:rPr>
              <a:t>建物の監視や</a:t>
            </a:r>
            <a:endParaRPr lang="en-US" altLang="ja-JP" sz="1200" dirty="0">
              <a:solidFill>
                <a:schemeClr val="bg1"/>
              </a:solidFill>
              <a:latin typeface="Meiryo" charset="-128"/>
              <a:ea typeface="Meiryo" charset="-128"/>
              <a:cs typeface="Meiryo" charset="-128"/>
            </a:endParaRPr>
          </a:p>
          <a:p>
            <a:pPr algn="ctr"/>
            <a:r>
              <a:rPr lang="ja-JP" altLang="en-US" sz="1200" dirty="0">
                <a:solidFill>
                  <a:schemeClr val="bg1"/>
                </a:solidFill>
                <a:latin typeface="Meiryo" charset="-128"/>
                <a:ea typeface="Meiryo" charset="-128"/>
                <a:cs typeface="Meiryo" charset="-128"/>
              </a:rPr>
              <a:t>入退室管理</a:t>
            </a:r>
            <a:endParaRPr kumimoji="1" lang="ja-JP" altLang="en-US" sz="1200" dirty="0">
              <a:solidFill>
                <a:schemeClr val="bg1"/>
              </a:solidFill>
              <a:latin typeface="Meiryo" charset="-128"/>
              <a:ea typeface="Meiryo" charset="-128"/>
              <a:cs typeface="Meiryo" charset="-128"/>
            </a:endParaRPr>
          </a:p>
        </p:txBody>
      </p:sp>
      <p:sp>
        <p:nvSpPr>
          <p:cNvPr id="13" name="正方形/長方形 12"/>
          <p:cNvSpPr/>
          <p:nvPr/>
        </p:nvSpPr>
        <p:spPr>
          <a:xfrm>
            <a:off x="2771800" y="5457613"/>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latin typeface="Meiryo" charset="-128"/>
                <a:ea typeface="Meiryo" charset="-128"/>
                <a:cs typeface="Meiryo" charset="-128"/>
              </a:rPr>
              <a:t>投資アドバイス</a:t>
            </a:r>
            <a:endParaRPr lang="en-US" altLang="ja-JP" sz="1200" dirty="0">
              <a:solidFill>
                <a:schemeClr val="bg1"/>
              </a:solidFill>
              <a:latin typeface="Meiryo" charset="-128"/>
              <a:ea typeface="Meiryo" charset="-128"/>
              <a:cs typeface="Meiryo" charset="-128"/>
            </a:endParaRPr>
          </a:p>
        </p:txBody>
      </p:sp>
      <p:sp>
        <p:nvSpPr>
          <p:cNvPr id="14" name="正方形/長方形 13"/>
          <p:cNvSpPr/>
          <p:nvPr/>
        </p:nvSpPr>
        <p:spPr>
          <a:xfrm>
            <a:off x="971600" y="5455068"/>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bg1"/>
                </a:solidFill>
                <a:latin typeface="Meiryo" charset="-128"/>
                <a:ea typeface="Meiryo" charset="-128"/>
                <a:cs typeface="Meiryo" charset="-128"/>
              </a:rPr>
              <a:t>検査結果・画像から</a:t>
            </a:r>
            <a:endParaRPr kumimoji="1" lang="en-US" altLang="ja-JP" sz="1200" dirty="0">
              <a:solidFill>
                <a:schemeClr val="bg1"/>
              </a:solidFill>
              <a:latin typeface="Meiryo" charset="-128"/>
              <a:ea typeface="Meiryo" charset="-128"/>
              <a:cs typeface="Meiryo" charset="-128"/>
            </a:endParaRPr>
          </a:p>
          <a:p>
            <a:pPr algn="ctr"/>
            <a:r>
              <a:rPr kumimoji="1" lang="ja-JP" altLang="en-US" sz="1200" dirty="0">
                <a:solidFill>
                  <a:schemeClr val="bg1"/>
                </a:solidFill>
                <a:latin typeface="Meiryo" charset="-128"/>
                <a:ea typeface="Meiryo" charset="-128"/>
                <a:cs typeface="Meiryo" charset="-128"/>
              </a:rPr>
              <a:t>病気の兆候を発見</a:t>
            </a:r>
          </a:p>
        </p:txBody>
      </p:sp>
      <p:sp>
        <p:nvSpPr>
          <p:cNvPr id="15" name="正方形/長方形 14"/>
          <p:cNvSpPr/>
          <p:nvPr/>
        </p:nvSpPr>
        <p:spPr>
          <a:xfrm>
            <a:off x="4569892" y="5452473"/>
            <a:ext cx="1728192"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bg1"/>
                </a:solidFill>
                <a:latin typeface="Meiryo" charset="-128"/>
                <a:ea typeface="Meiryo" charset="-128"/>
                <a:cs typeface="Meiryo" charset="-128"/>
              </a:rPr>
              <a:t>販売傾向の予測</a:t>
            </a:r>
          </a:p>
        </p:txBody>
      </p:sp>
      <p:sp>
        <p:nvSpPr>
          <p:cNvPr id="16" name="正方形/長方形 15"/>
          <p:cNvSpPr/>
          <p:nvPr/>
        </p:nvSpPr>
        <p:spPr>
          <a:xfrm>
            <a:off x="6876256" y="2564904"/>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半導体</a:t>
            </a:r>
            <a:endParaRPr kumimoji="1" lang="ja-JP" altLang="en-US" sz="1200" dirty="0">
              <a:solidFill>
                <a:srgbClr val="FFFFFF"/>
              </a:solidFill>
              <a:latin typeface="Meiryo" charset="-128"/>
              <a:ea typeface="Meiryo" charset="-128"/>
              <a:cs typeface="Meiryo" charset="-128"/>
            </a:endParaRPr>
          </a:p>
        </p:txBody>
      </p:sp>
      <p:sp>
        <p:nvSpPr>
          <p:cNvPr id="17" name="正方形/長方形 16"/>
          <p:cNvSpPr/>
          <p:nvPr/>
        </p:nvSpPr>
        <p:spPr>
          <a:xfrm>
            <a:off x="6876256" y="4173919"/>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アルゴリズム</a:t>
            </a:r>
            <a:endParaRPr kumimoji="1" lang="ja-JP" altLang="en-US" sz="1200" dirty="0">
              <a:solidFill>
                <a:srgbClr val="FFFFFF"/>
              </a:solidFill>
              <a:latin typeface="Meiryo" charset="-128"/>
              <a:ea typeface="Meiryo" charset="-128"/>
              <a:cs typeface="Meiryo" charset="-128"/>
            </a:endParaRPr>
          </a:p>
        </p:txBody>
      </p:sp>
      <p:sp>
        <p:nvSpPr>
          <p:cNvPr id="18" name="正方形/長方形 17"/>
          <p:cNvSpPr/>
          <p:nvPr/>
        </p:nvSpPr>
        <p:spPr>
          <a:xfrm>
            <a:off x="6877271" y="4499417"/>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Meiryo" charset="-128"/>
                <a:ea typeface="Meiryo" charset="-128"/>
                <a:cs typeface="Meiryo" charset="-128"/>
              </a:rPr>
              <a:t>コンピュータ</a:t>
            </a:r>
          </a:p>
        </p:txBody>
      </p:sp>
      <p:sp>
        <p:nvSpPr>
          <p:cNvPr id="19" name="正方形/長方形 18"/>
          <p:cNvSpPr/>
          <p:nvPr/>
        </p:nvSpPr>
        <p:spPr>
          <a:xfrm>
            <a:off x="6876256" y="5132108"/>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ストレージ</a:t>
            </a:r>
          </a:p>
        </p:txBody>
      </p:sp>
      <p:sp>
        <p:nvSpPr>
          <p:cNvPr id="20" name="正方形/長方形 19"/>
          <p:cNvSpPr/>
          <p:nvPr/>
        </p:nvSpPr>
        <p:spPr>
          <a:xfrm>
            <a:off x="6876256" y="4812795"/>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ネットワーク</a:t>
            </a:r>
            <a:endParaRPr kumimoji="1" lang="ja-JP" altLang="en-US" sz="1200" dirty="0">
              <a:solidFill>
                <a:srgbClr val="FFFFFF"/>
              </a:solidFill>
              <a:latin typeface="Meiryo" charset="-128"/>
              <a:ea typeface="Meiryo" charset="-128"/>
              <a:cs typeface="Meiryo" charset="-128"/>
            </a:endParaRPr>
          </a:p>
        </p:txBody>
      </p:sp>
      <p:sp>
        <p:nvSpPr>
          <p:cNvPr id="21" name="正方形/長方形 20"/>
          <p:cNvSpPr/>
          <p:nvPr/>
        </p:nvSpPr>
        <p:spPr>
          <a:xfrm>
            <a:off x="6876256" y="5451421"/>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無線通信</a:t>
            </a:r>
            <a:endParaRPr kumimoji="1" lang="ja-JP" altLang="en-US" sz="1200" dirty="0">
              <a:solidFill>
                <a:srgbClr val="FFFFFF"/>
              </a:solidFill>
              <a:latin typeface="Meiryo" charset="-128"/>
              <a:ea typeface="Meiryo" charset="-128"/>
              <a:cs typeface="Meiryo" charset="-128"/>
            </a:endParaRPr>
          </a:p>
        </p:txBody>
      </p:sp>
      <p:sp>
        <p:nvSpPr>
          <p:cNvPr id="22" name="正方形/長方形 21"/>
          <p:cNvSpPr/>
          <p:nvPr/>
        </p:nvSpPr>
        <p:spPr>
          <a:xfrm>
            <a:off x="6876256" y="5764278"/>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データ記憶</a:t>
            </a:r>
          </a:p>
        </p:txBody>
      </p:sp>
      <p:sp>
        <p:nvSpPr>
          <p:cNvPr id="23" name="正方形/長方形 22"/>
          <p:cNvSpPr/>
          <p:nvPr/>
        </p:nvSpPr>
        <p:spPr>
          <a:xfrm>
            <a:off x="6876256" y="3529448"/>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ウイルス検知</a:t>
            </a:r>
          </a:p>
        </p:txBody>
      </p:sp>
      <p:sp>
        <p:nvSpPr>
          <p:cNvPr id="24" name="正方形/長方形 23"/>
          <p:cNvSpPr/>
          <p:nvPr/>
        </p:nvSpPr>
        <p:spPr>
          <a:xfrm>
            <a:off x="6876256" y="3847123"/>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不正侵入検知</a:t>
            </a:r>
          </a:p>
        </p:txBody>
      </p:sp>
      <p:sp>
        <p:nvSpPr>
          <p:cNvPr id="25" name="正方形/長方形 24"/>
          <p:cNvSpPr/>
          <p:nvPr/>
        </p:nvSpPr>
        <p:spPr>
          <a:xfrm>
            <a:off x="6876256" y="3207830"/>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人工知能</a:t>
            </a:r>
            <a:endParaRPr kumimoji="1" lang="ja-JP" altLang="en-US" sz="1200" dirty="0">
              <a:solidFill>
                <a:srgbClr val="FFFFFF"/>
              </a:solidFill>
              <a:latin typeface="Meiryo" charset="-128"/>
              <a:ea typeface="Meiryo" charset="-128"/>
              <a:cs typeface="Meiryo" charset="-128"/>
            </a:endParaRPr>
          </a:p>
        </p:txBody>
      </p:sp>
      <p:sp>
        <p:nvSpPr>
          <p:cNvPr id="26" name="正方形/長方形 25"/>
          <p:cNvSpPr/>
          <p:nvPr/>
        </p:nvSpPr>
        <p:spPr>
          <a:xfrm>
            <a:off x="6876256" y="2884217"/>
            <a:ext cx="1728192" cy="28368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ロボット</a:t>
            </a:r>
          </a:p>
        </p:txBody>
      </p:sp>
      <p:sp>
        <p:nvSpPr>
          <p:cNvPr id="27" name="正方形/長方形 26"/>
          <p:cNvSpPr/>
          <p:nvPr/>
        </p:nvSpPr>
        <p:spPr>
          <a:xfrm>
            <a:off x="971600" y="2267923"/>
            <a:ext cx="5328592" cy="276999"/>
          </a:xfrm>
          <a:prstGeom prst="rect">
            <a:avLst/>
          </a:prstGeom>
        </p:spPr>
        <p:txBody>
          <a:bodyPr wrap="square">
            <a:spAutoFit/>
          </a:bodyPr>
          <a:lstStyle/>
          <a:p>
            <a:r>
              <a:rPr lang="ja-JP" altLang="ja-JP" sz="1200" dirty="0">
                <a:solidFill>
                  <a:srgbClr val="000000"/>
                </a:solidFill>
                <a:latin typeface="Meiryo" charset="-128"/>
                <a:ea typeface="Meiryo" charset="-128"/>
                <a:cs typeface="Meiryo" charset="-128"/>
              </a:rPr>
              <a:t>業務の流れ（ビジネスプロセス）を円滑にし</a:t>
            </a:r>
            <a:r>
              <a:rPr lang="ja-JP" altLang="en-US" sz="1200" dirty="0">
                <a:solidFill>
                  <a:srgbClr val="000000"/>
                </a:solidFill>
                <a:latin typeface="Meiryo" charset="-128"/>
                <a:ea typeface="Meiryo" charset="-128"/>
                <a:cs typeface="Meiryo" charset="-128"/>
              </a:rPr>
              <a:t>、</a:t>
            </a:r>
            <a:r>
              <a:rPr lang="ja-JP" altLang="ja-JP" sz="1200" dirty="0">
                <a:solidFill>
                  <a:srgbClr val="000000"/>
                </a:solidFill>
                <a:latin typeface="Meiryo" charset="-128"/>
                <a:ea typeface="Meiryo" charset="-128"/>
                <a:cs typeface="Meiryo" charset="-128"/>
              </a:rPr>
              <a:t>効率を高める</a:t>
            </a:r>
            <a:endParaRPr lang="ja-JP" altLang="en-US" sz="1200" dirty="0">
              <a:latin typeface="Meiryo" charset="-128"/>
              <a:ea typeface="Meiryo" charset="-128"/>
              <a:cs typeface="Meiryo" charset="-128"/>
            </a:endParaRPr>
          </a:p>
        </p:txBody>
      </p:sp>
      <p:sp>
        <p:nvSpPr>
          <p:cNvPr id="28" name="正方形/長方形 27"/>
          <p:cNvSpPr/>
          <p:nvPr/>
        </p:nvSpPr>
        <p:spPr>
          <a:xfrm>
            <a:off x="971600" y="3219613"/>
            <a:ext cx="5328592" cy="276999"/>
          </a:xfrm>
          <a:prstGeom prst="rect">
            <a:avLst/>
          </a:prstGeom>
        </p:spPr>
        <p:txBody>
          <a:bodyPr wrap="square">
            <a:spAutoFit/>
          </a:bodyPr>
          <a:lstStyle/>
          <a:p>
            <a:r>
              <a:rPr lang="en-US" altLang="ja-JP" sz="1200" dirty="0">
                <a:latin typeface="Meiryo" charset="-128"/>
                <a:ea typeface="Meiryo" charset="-128"/>
                <a:cs typeface="Meiryo" charset="-128"/>
              </a:rPr>
              <a:t>IT</a:t>
            </a:r>
            <a:r>
              <a:rPr lang="ja-JP" altLang="ja-JP" sz="1200" dirty="0">
                <a:latin typeface="Meiryo" charset="-128"/>
                <a:ea typeface="Meiryo" charset="-128"/>
                <a:cs typeface="Meiryo" charset="-128"/>
              </a:rPr>
              <a:t>がなければ決してできないことを実現してくれる </a:t>
            </a:r>
            <a:endParaRPr lang="ja-JP" altLang="en-US" sz="1200" dirty="0">
              <a:latin typeface="Meiryo" charset="-128"/>
              <a:ea typeface="Meiryo" charset="-128"/>
              <a:cs typeface="Meiryo" charset="-128"/>
            </a:endParaRPr>
          </a:p>
        </p:txBody>
      </p:sp>
      <p:sp>
        <p:nvSpPr>
          <p:cNvPr id="29" name="正方形/長方形 28"/>
          <p:cNvSpPr/>
          <p:nvPr/>
        </p:nvSpPr>
        <p:spPr>
          <a:xfrm>
            <a:off x="971600" y="4221088"/>
            <a:ext cx="2699778" cy="276999"/>
          </a:xfrm>
          <a:prstGeom prst="rect">
            <a:avLst/>
          </a:prstGeom>
        </p:spPr>
        <p:txBody>
          <a:bodyPr wrap="none">
            <a:spAutoFit/>
          </a:bodyPr>
          <a:lstStyle/>
          <a:p>
            <a:r>
              <a:rPr lang="ja-JP" altLang="ja-JP" sz="1200">
                <a:solidFill>
                  <a:srgbClr val="000000"/>
                </a:solidFill>
                <a:latin typeface="Meiryo" charset="-128"/>
                <a:ea typeface="Meiryo" charset="-128"/>
                <a:cs typeface="Meiryo" charset="-128"/>
              </a:rPr>
              <a:t>私たちの安心や安全を支えてくれる</a:t>
            </a:r>
            <a:r>
              <a:rPr lang="ja-JP" altLang="ja-JP" sz="1200">
                <a:latin typeface="Meiryo" charset="-128"/>
                <a:ea typeface="Meiryo" charset="-128"/>
                <a:cs typeface="Meiryo" charset="-128"/>
              </a:rPr>
              <a:t> </a:t>
            </a:r>
            <a:endParaRPr lang="ja-JP" altLang="en-US" sz="1200">
              <a:latin typeface="Meiryo" charset="-128"/>
              <a:ea typeface="Meiryo" charset="-128"/>
              <a:cs typeface="Meiryo" charset="-128"/>
            </a:endParaRPr>
          </a:p>
        </p:txBody>
      </p:sp>
      <p:sp>
        <p:nvSpPr>
          <p:cNvPr id="30" name="正方形/長方形 29"/>
          <p:cNvSpPr/>
          <p:nvPr/>
        </p:nvSpPr>
        <p:spPr>
          <a:xfrm>
            <a:off x="971600" y="5175474"/>
            <a:ext cx="5303184" cy="276999"/>
          </a:xfrm>
          <a:prstGeom prst="rect">
            <a:avLst/>
          </a:prstGeom>
        </p:spPr>
        <p:txBody>
          <a:bodyPr wrap="square">
            <a:spAutoFit/>
          </a:bodyPr>
          <a:lstStyle/>
          <a:p>
            <a:r>
              <a:rPr lang="ja-JP" altLang="ja-JP" sz="1200">
                <a:solidFill>
                  <a:srgbClr val="000000"/>
                </a:solidFill>
                <a:latin typeface="Meiryo" charset="-128"/>
                <a:ea typeface="Meiryo" charset="-128"/>
                <a:cs typeface="Meiryo" charset="-128"/>
              </a:rPr>
              <a:t>人間の能力や知識だけではとてもできないようなことを実現してくれる</a:t>
            </a:r>
            <a:r>
              <a:rPr lang="ja-JP" altLang="ja-JP" sz="1200">
                <a:latin typeface="Meiryo" charset="-128"/>
                <a:ea typeface="Meiryo" charset="-128"/>
                <a:cs typeface="Meiryo" charset="-128"/>
              </a:rPr>
              <a:t> </a:t>
            </a:r>
            <a:endParaRPr lang="ja-JP" altLang="en-US" sz="1200">
              <a:latin typeface="Meiryo" charset="-128"/>
              <a:ea typeface="Meiryo" charset="-128"/>
              <a:cs typeface="Meiryo" charset="-128"/>
            </a:endParaRPr>
          </a:p>
        </p:txBody>
      </p:sp>
      <p:sp>
        <p:nvSpPr>
          <p:cNvPr id="33" name="テキスト ボックス 32"/>
          <p:cNvSpPr txBox="1"/>
          <p:nvPr/>
        </p:nvSpPr>
        <p:spPr>
          <a:xfrm>
            <a:off x="683568" y="1202303"/>
            <a:ext cx="7704856" cy="461665"/>
          </a:xfrm>
          <a:prstGeom prst="rect">
            <a:avLst/>
          </a:prstGeom>
          <a:noFill/>
        </p:spPr>
        <p:txBody>
          <a:bodyPr wrap="square" rtlCol="0">
            <a:spAutoFit/>
          </a:bodyPr>
          <a:lstStyle/>
          <a:p>
            <a:pPr algn="ctr"/>
            <a:r>
              <a:rPr kumimoji="1" lang="en-US" altLang="ja-JP" sz="2400" b="1" dirty="0">
                <a:solidFill>
                  <a:srgbClr val="0432FF"/>
                </a:solidFill>
                <a:latin typeface="Meiryo" charset="-128"/>
                <a:ea typeface="Meiryo" charset="-128"/>
                <a:cs typeface="Meiryo" charset="-128"/>
              </a:rPr>
              <a:t>IT</a:t>
            </a:r>
            <a:r>
              <a:rPr kumimoji="1" lang="ja-JP" altLang="en-US" sz="2400" dirty="0">
                <a:solidFill>
                  <a:srgbClr val="0432FF"/>
                </a:solidFill>
                <a:latin typeface="Meiryo" charset="-128"/>
                <a:ea typeface="Meiryo" charset="-128"/>
                <a:cs typeface="Meiryo" charset="-128"/>
              </a:rPr>
              <a:t>（</a:t>
            </a:r>
            <a:r>
              <a:rPr kumimoji="1" lang="en-US" altLang="ja-JP" sz="2400" dirty="0">
                <a:solidFill>
                  <a:srgbClr val="0432FF"/>
                </a:solidFill>
                <a:latin typeface="Meiryo" charset="-128"/>
                <a:ea typeface="Meiryo" charset="-128"/>
                <a:cs typeface="Meiryo" charset="-128"/>
              </a:rPr>
              <a:t>Information Technology</a:t>
            </a:r>
            <a:r>
              <a:rPr kumimoji="1" lang="ja-JP" altLang="en-US" sz="2400" dirty="0">
                <a:solidFill>
                  <a:srgbClr val="0432FF"/>
                </a:solidFill>
                <a:latin typeface="Meiryo" charset="-128"/>
                <a:ea typeface="Meiryo" charset="-128"/>
                <a:cs typeface="Meiryo" charset="-128"/>
              </a:rPr>
              <a:t>：情報技術）</a:t>
            </a:r>
          </a:p>
        </p:txBody>
      </p:sp>
      <p:sp>
        <p:nvSpPr>
          <p:cNvPr id="34" name="テキスト ボックス 33"/>
          <p:cNvSpPr txBox="1"/>
          <p:nvPr/>
        </p:nvSpPr>
        <p:spPr>
          <a:xfrm>
            <a:off x="755576" y="1706724"/>
            <a:ext cx="5760640" cy="461665"/>
          </a:xfrm>
          <a:prstGeom prst="rect">
            <a:avLst/>
          </a:prstGeom>
          <a:noFill/>
        </p:spPr>
        <p:txBody>
          <a:bodyPr wrap="square" rtlCol="0">
            <a:spAutoFit/>
          </a:bodyPr>
          <a:lstStyle/>
          <a:p>
            <a:pPr algn="ctr"/>
            <a:r>
              <a:rPr kumimoji="1" lang="ja-JP" altLang="en-US" sz="2400" b="1" dirty="0">
                <a:solidFill>
                  <a:srgbClr val="009051"/>
                </a:solidFill>
                <a:latin typeface="Meiryo" charset="-128"/>
                <a:ea typeface="Meiryo" charset="-128"/>
                <a:cs typeface="Meiryo" charset="-128"/>
              </a:rPr>
              <a:t>情報システム</a:t>
            </a:r>
            <a:endParaRPr kumimoji="1" lang="ja-JP" altLang="en-US" sz="2400" dirty="0">
              <a:solidFill>
                <a:srgbClr val="009051"/>
              </a:solidFill>
              <a:latin typeface="Meiryo" charset="-128"/>
              <a:ea typeface="Meiryo" charset="-128"/>
              <a:cs typeface="Meiryo" charset="-128"/>
            </a:endParaRPr>
          </a:p>
        </p:txBody>
      </p:sp>
      <p:sp>
        <p:nvSpPr>
          <p:cNvPr id="37" name="テキスト ボックス 36"/>
          <p:cNvSpPr txBox="1"/>
          <p:nvPr/>
        </p:nvSpPr>
        <p:spPr>
          <a:xfrm>
            <a:off x="6656132" y="1918158"/>
            <a:ext cx="1071923" cy="415498"/>
          </a:xfrm>
          <a:prstGeom prst="rect">
            <a:avLst/>
          </a:prstGeom>
          <a:noFill/>
        </p:spPr>
        <p:txBody>
          <a:bodyPr wrap="square" rtlCol="0">
            <a:spAutoFit/>
          </a:bodyPr>
          <a:lstStyle/>
          <a:p>
            <a:pPr algn="ctr"/>
            <a:r>
              <a:rPr kumimoji="1" lang="ja-JP" altLang="en-US" sz="1050" b="1" dirty="0">
                <a:solidFill>
                  <a:schemeClr val="bg1"/>
                </a:solidFill>
                <a:latin typeface="Meiryo" charset="-128"/>
                <a:ea typeface="Meiryo" charset="-128"/>
                <a:cs typeface="Meiryo" charset="-128"/>
              </a:rPr>
              <a:t>ソフトウェア</a:t>
            </a:r>
            <a:endParaRPr kumimoji="1" lang="en-US" altLang="ja-JP" sz="1050" b="1" dirty="0">
              <a:solidFill>
                <a:schemeClr val="bg1"/>
              </a:solidFill>
              <a:latin typeface="Meiryo" charset="-128"/>
              <a:ea typeface="Meiryo" charset="-128"/>
              <a:cs typeface="Meiryo" charset="-128"/>
            </a:endParaRPr>
          </a:p>
          <a:p>
            <a:pPr algn="ctr"/>
            <a:r>
              <a:rPr kumimoji="1" lang="ja-JP" altLang="en-US" sz="1050" b="1" dirty="0">
                <a:solidFill>
                  <a:schemeClr val="bg1"/>
                </a:solidFill>
                <a:latin typeface="Meiryo" charset="-128"/>
                <a:ea typeface="Meiryo" charset="-128"/>
                <a:cs typeface="Meiryo" charset="-128"/>
              </a:rPr>
              <a:t>技術</a:t>
            </a:r>
          </a:p>
        </p:txBody>
      </p:sp>
      <p:sp>
        <p:nvSpPr>
          <p:cNvPr id="38" name="テキスト ボックス 37"/>
          <p:cNvSpPr txBox="1"/>
          <p:nvPr/>
        </p:nvSpPr>
        <p:spPr>
          <a:xfrm>
            <a:off x="7769043" y="1916832"/>
            <a:ext cx="1071923" cy="415498"/>
          </a:xfrm>
          <a:prstGeom prst="rect">
            <a:avLst/>
          </a:prstGeom>
          <a:noFill/>
        </p:spPr>
        <p:txBody>
          <a:bodyPr wrap="square" rtlCol="0">
            <a:spAutoFit/>
          </a:bodyPr>
          <a:lstStyle/>
          <a:p>
            <a:pPr algn="ctr"/>
            <a:r>
              <a:rPr kumimoji="1" lang="ja-JP" altLang="en-US" sz="1050" b="1" dirty="0">
                <a:solidFill>
                  <a:schemeClr val="bg1"/>
                </a:solidFill>
                <a:latin typeface="Meiryo" charset="-128"/>
                <a:ea typeface="Meiryo" charset="-128"/>
                <a:cs typeface="Meiryo" charset="-128"/>
              </a:rPr>
              <a:t>ハードウェア</a:t>
            </a:r>
            <a:endParaRPr kumimoji="1" lang="en-US" altLang="ja-JP" sz="1050" b="1" dirty="0">
              <a:solidFill>
                <a:schemeClr val="bg1"/>
              </a:solidFill>
              <a:latin typeface="Meiryo" charset="-128"/>
              <a:ea typeface="Meiryo" charset="-128"/>
              <a:cs typeface="Meiryo" charset="-128"/>
            </a:endParaRPr>
          </a:p>
          <a:p>
            <a:pPr algn="ctr"/>
            <a:r>
              <a:rPr kumimoji="1" lang="ja-JP" altLang="en-US" sz="1050" b="1" dirty="0">
                <a:solidFill>
                  <a:schemeClr val="bg1"/>
                </a:solidFill>
                <a:latin typeface="Meiryo" charset="-128"/>
                <a:ea typeface="Meiryo" charset="-128"/>
                <a:cs typeface="Meiryo" charset="-128"/>
              </a:rPr>
              <a:t>技術</a:t>
            </a:r>
          </a:p>
        </p:txBody>
      </p:sp>
    </p:spTree>
    <p:extLst>
      <p:ext uri="{BB962C8B-B14F-4D97-AF65-F5344CB8AC3E}">
        <p14:creationId xmlns:p14="http://schemas.microsoft.com/office/powerpoint/2010/main" val="177094657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502624" y="2425538"/>
            <a:ext cx="8245839" cy="4166193"/>
          </a:xfrm>
          <a:prstGeom prst="rect">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t>情報システムの構造</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122</a:t>
            </a:fld>
            <a:endParaRPr kumimoji="1" lang="ja-JP" altLang="en-US"/>
          </a:p>
        </p:txBody>
      </p:sp>
      <p:sp>
        <p:nvSpPr>
          <p:cNvPr id="4" name="正方形/長方形 3"/>
          <p:cNvSpPr/>
          <p:nvPr/>
        </p:nvSpPr>
        <p:spPr>
          <a:xfrm>
            <a:off x="577997" y="2540077"/>
            <a:ext cx="8098459" cy="3625227"/>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513234" y="837609"/>
            <a:ext cx="8227110" cy="144164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577997" y="3764213"/>
            <a:ext cx="8026451" cy="233622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577997" y="4988349"/>
            <a:ext cx="7974013" cy="1065191"/>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テキスト ボックス 9"/>
          <p:cNvSpPr txBox="1"/>
          <p:nvPr/>
        </p:nvSpPr>
        <p:spPr>
          <a:xfrm>
            <a:off x="4696446" y="1292984"/>
            <a:ext cx="3980010" cy="646331"/>
          </a:xfrm>
          <a:prstGeom prst="rect">
            <a:avLst/>
          </a:prstGeom>
          <a:noFill/>
        </p:spPr>
        <p:txBody>
          <a:bodyPr wrap="square" rtlCol="0">
            <a:spAutoFit/>
          </a:bodyPr>
          <a:lstStyle/>
          <a:p>
            <a:r>
              <a:rPr kumimoji="1" lang="ja-JP" altLang="en-US" dirty="0">
                <a:solidFill>
                  <a:schemeClr val="bg1">
                    <a:lumMod val="50000"/>
                  </a:schemeClr>
                </a:solidFill>
                <a:latin typeface="Meiryo" charset="-128"/>
                <a:ea typeface="Meiryo" charset="-128"/>
                <a:cs typeface="Meiryo" charset="-128"/>
              </a:rPr>
              <a:t>業務や経営の目的を達成するための仕事の手順</a:t>
            </a:r>
          </a:p>
        </p:txBody>
      </p:sp>
      <p:sp>
        <p:nvSpPr>
          <p:cNvPr id="11" name="テキスト ボックス 10"/>
          <p:cNvSpPr txBox="1"/>
          <p:nvPr/>
        </p:nvSpPr>
        <p:spPr>
          <a:xfrm>
            <a:off x="494506" y="847077"/>
            <a:ext cx="8245838" cy="400110"/>
          </a:xfrm>
          <a:prstGeom prst="rect">
            <a:avLst/>
          </a:prstGeom>
          <a:noFill/>
        </p:spPr>
        <p:txBody>
          <a:bodyPr wrap="square" rtlCol="0">
            <a:spAutoFit/>
          </a:bodyPr>
          <a:lstStyle/>
          <a:p>
            <a:pPr algn="ctr"/>
            <a:r>
              <a:rPr kumimoji="1" lang="ja-JP" altLang="en-US" sz="2000" b="1" dirty="0">
                <a:solidFill>
                  <a:srgbClr val="00B050"/>
                </a:solidFill>
                <a:latin typeface="Meiryo" charset="-128"/>
                <a:ea typeface="Meiryo" charset="-128"/>
                <a:cs typeface="Meiryo" charset="-128"/>
              </a:rPr>
              <a:t>ビジネスプロセス</a:t>
            </a:r>
          </a:p>
        </p:txBody>
      </p:sp>
      <p:sp>
        <p:nvSpPr>
          <p:cNvPr id="12" name="テキスト ボックス 11"/>
          <p:cNvSpPr txBox="1"/>
          <p:nvPr/>
        </p:nvSpPr>
        <p:spPr>
          <a:xfrm>
            <a:off x="502625" y="6234968"/>
            <a:ext cx="8245838" cy="400110"/>
          </a:xfrm>
          <a:prstGeom prst="rect">
            <a:avLst/>
          </a:prstGeom>
          <a:noFill/>
        </p:spPr>
        <p:txBody>
          <a:bodyPr wrap="square" rtlCol="0">
            <a:spAutoFit/>
          </a:bodyPr>
          <a:lstStyle/>
          <a:p>
            <a:pPr algn="ctr"/>
            <a:r>
              <a:rPr kumimoji="1" lang="ja-JP" altLang="en-US" sz="2000" b="1">
                <a:solidFill>
                  <a:srgbClr val="C00000"/>
                </a:solidFill>
                <a:latin typeface="Meiryo" charset="-128"/>
                <a:ea typeface="Meiryo" charset="-128"/>
                <a:cs typeface="Meiryo" charset="-128"/>
              </a:rPr>
              <a:t>情報システム</a:t>
            </a:r>
            <a:endParaRPr kumimoji="1" lang="ja-JP" altLang="en-US" sz="2000" b="1" dirty="0">
              <a:solidFill>
                <a:srgbClr val="C00000"/>
              </a:solidFill>
              <a:latin typeface="Meiryo" charset="-128"/>
              <a:ea typeface="Meiryo" charset="-128"/>
              <a:cs typeface="Meiryo" charset="-128"/>
            </a:endParaRPr>
          </a:p>
        </p:txBody>
      </p:sp>
      <p:sp>
        <p:nvSpPr>
          <p:cNvPr id="13" name="テキスト ボックス 12"/>
          <p:cNvSpPr txBox="1"/>
          <p:nvPr/>
        </p:nvSpPr>
        <p:spPr>
          <a:xfrm>
            <a:off x="4572000" y="2824054"/>
            <a:ext cx="3980010" cy="646331"/>
          </a:xfrm>
          <a:prstGeom prst="rect">
            <a:avLst/>
          </a:prstGeom>
          <a:noFill/>
        </p:spPr>
        <p:txBody>
          <a:bodyPr wrap="square" rtlCol="0">
            <a:spAutoFit/>
          </a:bodyPr>
          <a:lstStyle/>
          <a:p>
            <a:r>
              <a:rPr kumimoji="1" lang="ja-JP" altLang="en-US" dirty="0">
                <a:solidFill>
                  <a:schemeClr val="bg1"/>
                </a:solidFill>
                <a:latin typeface="Meiryo" charset="-128"/>
                <a:ea typeface="Meiryo" charset="-128"/>
                <a:cs typeface="Meiryo" charset="-128"/>
              </a:rPr>
              <a:t>ビジネスプロセスを効率的・効果的に機能させるためのソフトウェア</a:t>
            </a:r>
          </a:p>
        </p:txBody>
      </p:sp>
      <p:sp>
        <p:nvSpPr>
          <p:cNvPr id="14" name="テキスト ボックス 13"/>
          <p:cNvSpPr txBox="1"/>
          <p:nvPr/>
        </p:nvSpPr>
        <p:spPr>
          <a:xfrm>
            <a:off x="4572000" y="4076983"/>
            <a:ext cx="3980010" cy="646331"/>
          </a:xfrm>
          <a:prstGeom prst="rect">
            <a:avLst/>
          </a:prstGeom>
          <a:noFill/>
        </p:spPr>
        <p:txBody>
          <a:bodyPr wrap="square" rtlCol="0">
            <a:spAutoFit/>
          </a:bodyPr>
          <a:lstStyle/>
          <a:p>
            <a:r>
              <a:rPr kumimoji="1" lang="ja-JP" altLang="en-US" dirty="0">
                <a:solidFill>
                  <a:schemeClr val="bg1"/>
                </a:solidFill>
                <a:latin typeface="Meiryo" charset="-128"/>
                <a:ea typeface="Meiryo" charset="-128"/>
                <a:cs typeface="Meiryo" charset="-128"/>
              </a:rPr>
              <a:t>アプリケーションの開発や実行に共通して使われるソフトウェア</a:t>
            </a:r>
          </a:p>
        </p:txBody>
      </p:sp>
      <p:sp>
        <p:nvSpPr>
          <p:cNvPr id="15" name="テキスト ボックス 14"/>
          <p:cNvSpPr txBox="1"/>
          <p:nvPr/>
        </p:nvSpPr>
        <p:spPr>
          <a:xfrm>
            <a:off x="4579660" y="5229200"/>
            <a:ext cx="3980010" cy="646331"/>
          </a:xfrm>
          <a:prstGeom prst="rect">
            <a:avLst/>
          </a:prstGeom>
          <a:noFill/>
        </p:spPr>
        <p:txBody>
          <a:bodyPr wrap="square" rtlCol="0">
            <a:spAutoFit/>
          </a:bodyPr>
          <a:lstStyle/>
          <a:p>
            <a:r>
              <a:rPr kumimoji="1" lang="ja-JP" altLang="en-US" dirty="0">
                <a:solidFill>
                  <a:schemeClr val="bg1"/>
                </a:solidFill>
                <a:latin typeface="Meiryo" charset="-128"/>
                <a:ea typeface="Meiryo" charset="-128"/>
                <a:cs typeface="Meiryo" charset="-128"/>
              </a:rPr>
              <a:t>ソフトウェアを稼働させるためのハードウェアや設備</a:t>
            </a:r>
          </a:p>
        </p:txBody>
      </p:sp>
      <p:sp>
        <p:nvSpPr>
          <p:cNvPr id="16" name="テキスト ボックス 15"/>
          <p:cNvSpPr txBox="1"/>
          <p:nvPr/>
        </p:nvSpPr>
        <p:spPr>
          <a:xfrm>
            <a:off x="502625" y="2591322"/>
            <a:ext cx="4114800" cy="338554"/>
          </a:xfrm>
          <a:prstGeom prst="rect">
            <a:avLst/>
          </a:prstGeom>
          <a:noFill/>
        </p:spPr>
        <p:txBody>
          <a:bodyPr wrap="square" rtlCol="0">
            <a:spAutoFit/>
          </a:bodyPr>
          <a:lstStyle/>
          <a:p>
            <a:pPr algn="ctr"/>
            <a:r>
              <a:rPr kumimoji="1" lang="ja-JP" altLang="en-US" sz="1600" b="1">
                <a:solidFill>
                  <a:schemeClr val="bg1"/>
                </a:solidFill>
                <a:latin typeface="Meiryo" charset="-128"/>
                <a:ea typeface="Meiryo" charset="-128"/>
                <a:cs typeface="Meiryo" charset="-128"/>
              </a:rPr>
              <a:t>アプリケーション</a:t>
            </a:r>
            <a:endParaRPr kumimoji="1" lang="ja-JP" altLang="en-US" sz="1600" b="1" dirty="0">
              <a:solidFill>
                <a:schemeClr val="bg1"/>
              </a:solidFill>
              <a:latin typeface="Meiryo" charset="-128"/>
              <a:ea typeface="Meiryo" charset="-128"/>
              <a:cs typeface="Meiryo" charset="-128"/>
            </a:endParaRPr>
          </a:p>
        </p:txBody>
      </p:sp>
      <p:sp>
        <p:nvSpPr>
          <p:cNvPr id="17" name="テキスト ボックス 16"/>
          <p:cNvSpPr txBox="1"/>
          <p:nvPr/>
        </p:nvSpPr>
        <p:spPr>
          <a:xfrm>
            <a:off x="508343" y="3799466"/>
            <a:ext cx="4114800" cy="338554"/>
          </a:xfrm>
          <a:prstGeom prst="rect">
            <a:avLst/>
          </a:prstGeom>
          <a:noFill/>
        </p:spPr>
        <p:txBody>
          <a:bodyPr wrap="square" rtlCol="0">
            <a:spAutoFit/>
          </a:bodyPr>
          <a:lstStyle/>
          <a:p>
            <a:pPr algn="ctr"/>
            <a:r>
              <a:rPr kumimoji="1" lang="ja-JP" altLang="en-US" sz="1600" b="1">
                <a:solidFill>
                  <a:schemeClr val="bg1"/>
                </a:solidFill>
                <a:latin typeface="Meiryo" charset="-128"/>
                <a:ea typeface="Meiryo" charset="-128"/>
                <a:cs typeface="Meiryo" charset="-128"/>
              </a:rPr>
              <a:t>プラットフォーム</a:t>
            </a:r>
            <a:endParaRPr kumimoji="1" lang="ja-JP" altLang="en-US" sz="1600" b="1" dirty="0">
              <a:solidFill>
                <a:schemeClr val="bg1"/>
              </a:solidFill>
              <a:latin typeface="Meiryo" charset="-128"/>
              <a:ea typeface="Meiryo" charset="-128"/>
              <a:cs typeface="Meiryo" charset="-128"/>
            </a:endParaRPr>
          </a:p>
        </p:txBody>
      </p:sp>
      <p:sp>
        <p:nvSpPr>
          <p:cNvPr id="18" name="テキスト ボックス 17"/>
          <p:cNvSpPr txBox="1"/>
          <p:nvPr/>
        </p:nvSpPr>
        <p:spPr>
          <a:xfrm>
            <a:off x="506274" y="5023602"/>
            <a:ext cx="4114800" cy="338554"/>
          </a:xfrm>
          <a:prstGeom prst="rect">
            <a:avLst/>
          </a:prstGeom>
          <a:noFill/>
        </p:spPr>
        <p:txBody>
          <a:bodyPr wrap="square" rtlCol="0">
            <a:spAutoFit/>
          </a:bodyPr>
          <a:lstStyle/>
          <a:p>
            <a:pPr algn="ctr"/>
            <a:r>
              <a:rPr kumimoji="1" lang="ja-JP" altLang="en-US" sz="1600" b="1" dirty="0">
                <a:solidFill>
                  <a:schemeClr val="bg1"/>
                </a:solidFill>
                <a:latin typeface="Meiryo" charset="-128"/>
                <a:ea typeface="Meiryo" charset="-128"/>
                <a:cs typeface="Meiryo" charset="-128"/>
              </a:rPr>
              <a:t>インフラストラクチャ</a:t>
            </a:r>
          </a:p>
        </p:txBody>
      </p:sp>
      <p:sp>
        <p:nvSpPr>
          <p:cNvPr id="9" name="正方形/長方形 8"/>
          <p:cNvSpPr/>
          <p:nvPr/>
        </p:nvSpPr>
        <p:spPr>
          <a:xfrm>
            <a:off x="795829" y="1275940"/>
            <a:ext cx="648072" cy="445370"/>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販売</a:t>
            </a:r>
            <a:endParaRPr kumimoji="1" lang="en-US" altLang="ja-JP" sz="1200" dirty="0">
              <a:solidFill>
                <a:srgbClr val="FFFFFF"/>
              </a:solidFill>
              <a:latin typeface="ＭＳ Ｐゴシック"/>
              <a:ea typeface="ＭＳ Ｐゴシック"/>
              <a:cs typeface="ＭＳ Ｐゴシック"/>
            </a:endParaRPr>
          </a:p>
          <a:p>
            <a:pPr algn="ctr"/>
            <a:r>
              <a:rPr lang="ja-JP" altLang="en-US" sz="1200" dirty="0">
                <a:solidFill>
                  <a:srgbClr val="FFFFFF"/>
                </a:solidFill>
                <a:latin typeface="ＭＳ Ｐゴシック"/>
                <a:ea typeface="ＭＳ Ｐゴシック"/>
                <a:cs typeface="ＭＳ Ｐゴシック"/>
              </a:rPr>
              <a:t>管理</a:t>
            </a:r>
            <a:endParaRPr kumimoji="1" lang="ja-JP" altLang="en-US" sz="1200" dirty="0">
              <a:solidFill>
                <a:srgbClr val="FFFFFF"/>
              </a:solidFill>
              <a:latin typeface="ＭＳ Ｐゴシック"/>
              <a:ea typeface="ＭＳ Ｐゴシック"/>
              <a:cs typeface="ＭＳ Ｐゴシック"/>
            </a:endParaRPr>
          </a:p>
        </p:txBody>
      </p:sp>
      <p:sp>
        <p:nvSpPr>
          <p:cNvPr id="19" name="正方形/長方形 18"/>
          <p:cNvSpPr/>
          <p:nvPr/>
        </p:nvSpPr>
        <p:spPr>
          <a:xfrm>
            <a:off x="1515909" y="1275940"/>
            <a:ext cx="648072" cy="445370"/>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給与</a:t>
            </a:r>
            <a:endParaRPr kumimoji="1" lang="en-US" altLang="ja-JP" sz="1200" dirty="0">
              <a:solidFill>
                <a:srgbClr val="FFFFFF"/>
              </a:solidFill>
              <a:latin typeface="ＭＳ Ｐゴシック"/>
              <a:ea typeface="ＭＳ Ｐゴシック"/>
              <a:cs typeface="ＭＳ Ｐゴシック"/>
            </a:endParaRPr>
          </a:p>
          <a:p>
            <a:pPr algn="ctr"/>
            <a:r>
              <a:rPr kumimoji="1" lang="ja-JP" altLang="en-US" sz="1200" dirty="0">
                <a:solidFill>
                  <a:srgbClr val="FFFFFF"/>
                </a:solidFill>
                <a:latin typeface="ＭＳ Ｐゴシック"/>
                <a:ea typeface="ＭＳ Ｐゴシック"/>
                <a:cs typeface="ＭＳ Ｐゴシック"/>
              </a:rPr>
              <a:t>計算</a:t>
            </a:r>
          </a:p>
        </p:txBody>
      </p:sp>
      <p:sp>
        <p:nvSpPr>
          <p:cNvPr id="20" name="正方形/長方形 19"/>
          <p:cNvSpPr/>
          <p:nvPr/>
        </p:nvSpPr>
        <p:spPr>
          <a:xfrm>
            <a:off x="2235989" y="1282619"/>
            <a:ext cx="648072" cy="445370"/>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生産</a:t>
            </a:r>
            <a:endParaRPr kumimoji="1" lang="en-US" altLang="ja-JP" sz="1200" dirty="0">
              <a:solidFill>
                <a:srgbClr val="FFFFFF"/>
              </a:solidFill>
              <a:latin typeface="ＭＳ Ｐゴシック"/>
              <a:ea typeface="ＭＳ Ｐゴシック"/>
              <a:cs typeface="ＭＳ Ｐゴシック"/>
            </a:endParaRPr>
          </a:p>
          <a:p>
            <a:pPr algn="ctr"/>
            <a:r>
              <a:rPr lang="ja-JP" altLang="en-US" sz="1200" dirty="0">
                <a:solidFill>
                  <a:srgbClr val="FFFFFF"/>
                </a:solidFill>
                <a:latin typeface="ＭＳ Ｐゴシック"/>
                <a:ea typeface="ＭＳ Ｐゴシック"/>
                <a:cs typeface="ＭＳ Ｐゴシック"/>
              </a:rPr>
              <a:t>計画</a:t>
            </a:r>
            <a:endParaRPr kumimoji="1" lang="ja-JP" altLang="en-US" sz="1200" dirty="0">
              <a:solidFill>
                <a:srgbClr val="FFFFFF"/>
              </a:solidFill>
              <a:latin typeface="ＭＳ Ｐゴシック"/>
              <a:ea typeface="ＭＳ Ｐゴシック"/>
              <a:cs typeface="ＭＳ Ｐゴシック"/>
            </a:endParaRPr>
          </a:p>
        </p:txBody>
      </p:sp>
      <p:sp>
        <p:nvSpPr>
          <p:cNvPr id="21" name="正方形/長方形 20"/>
          <p:cNvSpPr/>
          <p:nvPr/>
        </p:nvSpPr>
        <p:spPr>
          <a:xfrm>
            <a:off x="2956069" y="1282619"/>
            <a:ext cx="648072" cy="445370"/>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文書</a:t>
            </a:r>
            <a:endParaRPr kumimoji="1" lang="en-US" altLang="ja-JP" sz="1200" dirty="0">
              <a:solidFill>
                <a:srgbClr val="FFFFFF"/>
              </a:solidFill>
              <a:latin typeface="ＭＳ Ｐゴシック"/>
              <a:ea typeface="ＭＳ Ｐゴシック"/>
              <a:cs typeface="ＭＳ Ｐゴシック"/>
            </a:endParaRPr>
          </a:p>
          <a:p>
            <a:pPr algn="ctr"/>
            <a:r>
              <a:rPr kumimoji="1" lang="ja-JP" altLang="en-US" sz="1200" dirty="0">
                <a:solidFill>
                  <a:srgbClr val="FFFFFF"/>
                </a:solidFill>
                <a:latin typeface="ＭＳ Ｐゴシック"/>
                <a:ea typeface="ＭＳ Ｐゴシック"/>
                <a:cs typeface="ＭＳ Ｐゴシック"/>
              </a:rPr>
              <a:t>管理</a:t>
            </a:r>
          </a:p>
        </p:txBody>
      </p:sp>
      <p:sp>
        <p:nvSpPr>
          <p:cNvPr id="22" name="正方形/長方形 21"/>
          <p:cNvSpPr/>
          <p:nvPr/>
        </p:nvSpPr>
        <p:spPr>
          <a:xfrm>
            <a:off x="3676149" y="1282619"/>
            <a:ext cx="648072" cy="445370"/>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経費</a:t>
            </a:r>
            <a:endParaRPr kumimoji="1" lang="en-US" altLang="ja-JP" sz="1200" dirty="0">
              <a:solidFill>
                <a:srgbClr val="FFFFFF"/>
              </a:solidFill>
              <a:latin typeface="ＭＳ Ｐゴシック"/>
              <a:ea typeface="ＭＳ Ｐゴシック"/>
              <a:cs typeface="ＭＳ Ｐゴシック"/>
            </a:endParaRPr>
          </a:p>
          <a:p>
            <a:pPr algn="ctr"/>
            <a:r>
              <a:rPr kumimoji="1" lang="ja-JP" altLang="en-US" sz="1200" dirty="0">
                <a:solidFill>
                  <a:srgbClr val="FFFFFF"/>
                </a:solidFill>
                <a:latin typeface="ＭＳ Ｐゴシック"/>
                <a:ea typeface="ＭＳ Ｐゴシック"/>
                <a:cs typeface="ＭＳ Ｐゴシック"/>
              </a:rPr>
              <a:t>精算</a:t>
            </a:r>
          </a:p>
        </p:txBody>
      </p:sp>
      <p:grpSp>
        <p:nvGrpSpPr>
          <p:cNvPr id="24" name="図形グループ 23"/>
          <p:cNvGrpSpPr/>
          <p:nvPr/>
        </p:nvGrpSpPr>
        <p:grpSpPr>
          <a:xfrm>
            <a:off x="971600" y="1776354"/>
            <a:ext cx="266802" cy="281800"/>
            <a:chOff x="2667295" y="1059799"/>
            <a:chExt cx="681672" cy="722281"/>
          </a:xfrm>
        </p:grpSpPr>
        <p:sp>
          <p:nvSpPr>
            <p:cNvPr id="25" name="角丸四角形 24"/>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26" name="図 25"/>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7" name="図形グループ 26"/>
          <p:cNvGrpSpPr/>
          <p:nvPr/>
        </p:nvGrpSpPr>
        <p:grpSpPr>
          <a:xfrm>
            <a:off x="960992" y="1868106"/>
            <a:ext cx="131025" cy="265860"/>
            <a:chOff x="1946324" y="4125162"/>
            <a:chExt cx="969964" cy="2007872"/>
          </a:xfrm>
        </p:grpSpPr>
        <p:sp>
          <p:nvSpPr>
            <p:cNvPr id="28" name="円/楕円 2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29" name="フローチャート: 論理積ゲート 2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30" name="図形グループ 29"/>
          <p:cNvGrpSpPr/>
          <p:nvPr/>
        </p:nvGrpSpPr>
        <p:grpSpPr>
          <a:xfrm>
            <a:off x="1689051" y="1779493"/>
            <a:ext cx="266802" cy="281800"/>
            <a:chOff x="2667295" y="1059799"/>
            <a:chExt cx="681672" cy="722281"/>
          </a:xfrm>
        </p:grpSpPr>
        <p:sp>
          <p:nvSpPr>
            <p:cNvPr id="31" name="角丸四角形 30"/>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32" name="図 31"/>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33" name="図形グループ 32"/>
          <p:cNvGrpSpPr/>
          <p:nvPr/>
        </p:nvGrpSpPr>
        <p:grpSpPr>
          <a:xfrm>
            <a:off x="1674607" y="1872537"/>
            <a:ext cx="131025" cy="265860"/>
            <a:chOff x="1946324" y="4125162"/>
            <a:chExt cx="969964" cy="2007872"/>
          </a:xfrm>
        </p:grpSpPr>
        <p:sp>
          <p:nvSpPr>
            <p:cNvPr id="34" name="円/楕円 3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35" name="フローチャート: 論理積ゲート 3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36" name="図形グループ 35"/>
          <p:cNvGrpSpPr/>
          <p:nvPr/>
        </p:nvGrpSpPr>
        <p:grpSpPr>
          <a:xfrm>
            <a:off x="2408212" y="1775171"/>
            <a:ext cx="266802" cy="281800"/>
            <a:chOff x="2667295" y="1059799"/>
            <a:chExt cx="681672" cy="722281"/>
          </a:xfrm>
        </p:grpSpPr>
        <p:sp>
          <p:nvSpPr>
            <p:cNvPr id="37" name="角丸四角形 36"/>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38" name="図 37"/>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39" name="図形グループ 38"/>
          <p:cNvGrpSpPr/>
          <p:nvPr/>
        </p:nvGrpSpPr>
        <p:grpSpPr>
          <a:xfrm>
            <a:off x="2397604" y="1866923"/>
            <a:ext cx="131025" cy="265860"/>
            <a:chOff x="1946324" y="4125162"/>
            <a:chExt cx="969964" cy="2007872"/>
          </a:xfrm>
        </p:grpSpPr>
        <p:sp>
          <p:nvSpPr>
            <p:cNvPr id="40" name="円/楕円 3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41" name="フローチャート: 論理積ゲート 4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42" name="図形グループ 41"/>
          <p:cNvGrpSpPr/>
          <p:nvPr/>
        </p:nvGrpSpPr>
        <p:grpSpPr>
          <a:xfrm>
            <a:off x="3125663" y="1778310"/>
            <a:ext cx="266802" cy="281800"/>
            <a:chOff x="2667295" y="1059799"/>
            <a:chExt cx="681672" cy="722281"/>
          </a:xfrm>
        </p:grpSpPr>
        <p:sp>
          <p:nvSpPr>
            <p:cNvPr id="43" name="角丸四角形 42"/>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44" name="図 43"/>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45" name="図形グループ 44"/>
          <p:cNvGrpSpPr/>
          <p:nvPr/>
        </p:nvGrpSpPr>
        <p:grpSpPr>
          <a:xfrm>
            <a:off x="3111219" y="1871354"/>
            <a:ext cx="131025" cy="265860"/>
            <a:chOff x="1946324" y="4125162"/>
            <a:chExt cx="969964" cy="2007872"/>
          </a:xfrm>
        </p:grpSpPr>
        <p:sp>
          <p:nvSpPr>
            <p:cNvPr id="46" name="円/楕円 4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47" name="フローチャート: 論理積ゲート 4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48" name="図形グループ 47"/>
          <p:cNvGrpSpPr/>
          <p:nvPr/>
        </p:nvGrpSpPr>
        <p:grpSpPr>
          <a:xfrm>
            <a:off x="3879355" y="1784716"/>
            <a:ext cx="266802" cy="281800"/>
            <a:chOff x="2667295" y="1059799"/>
            <a:chExt cx="681672" cy="722281"/>
          </a:xfrm>
        </p:grpSpPr>
        <p:sp>
          <p:nvSpPr>
            <p:cNvPr id="49" name="角丸四角形 48"/>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50" name="図 49"/>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51" name="図形グループ 50"/>
          <p:cNvGrpSpPr/>
          <p:nvPr/>
        </p:nvGrpSpPr>
        <p:grpSpPr>
          <a:xfrm>
            <a:off x="3864911" y="1877760"/>
            <a:ext cx="131025" cy="265860"/>
            <a:chOff x="1946324" y="4125162"/>
            <a:chExt cx="969964" cy="2007872"/>
          </a:xfrm>
        </p:grpSpPr>
        <p:sp>
          <p:nvSpPr>
            <p:cNvPr id="52" name="円/楕円 5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53" name="フローチャート: 論理積ゲート 5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sp>
        <p:nvSpPr>
          <p:cNvPr id="54" name="正方形/長方形 53"/>
          <p:cNvSpPr/>
          <p:nvPr/>
        </p:nvSpPr>
        <p:spPr>
          <a:xfrm>
            <a:off x="795829" y="2997997"/>
            <a:ext cx="648072" cy="44537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販売</a:t>
            </a:r>
            <a:endParaRPr kumimoji="1" lang="en-US" altLang="ja-JP" sz="1200" dirty="0">
              <a:solidFill>
                <a:srgbClr val="FFFFFF"/>
              </a:solidFill>
              <a:latin typeface="ＭＳ Ｐゴシック"/>
              <a:ea typeface="ＭＳ Ｐゴシック"/>
              <a:cs typeface="ＭＳ Ｐゴシック"/>
            </a:endParaRPr>
          </a:p>
          <a:p>
            <a:pPr algn="ctr"/>
            <a:r>
              <a:rPr lang="ja-JP" altLang="en-US" sz="1200" dirty="0">
                <a:solidFill>
                  <a:srgbClr val="FFFFFF"/>
                </a:solidFill>
                <a:latin typeface="ＭＳ Ｐゴシック"/>
                <a:ea typeface="ＭＳ Ｐゴシック"/>
                <a:cs typeface="ＭＳ Ｐゴシック"/>
              </a:rPr>
              <a:t>管理</a:t>
            </a:r>
            <a:endParaRPr kumimoji="1" lang="ja-JP" altLang="en-US" sz="1200" dirty="0">
              <a:solidFill>
                <a:srgbClr val="FFFFFF"/>
              </a:solidFill>
              <a:latin typeface="ＭＳ Ｐゴシック"/>
              <a:ea typeface="ＭＳ Ｐゴシック"/>
              <a:cs typeface="ＭＳ Ｐゴシック"/>
            </a:endParaRPr>
          </a:p>
        </p:txBody>
      </p:sp>
      <p:sp>
        <p:nvSpPr>
          <p:cNvPr id="55" name="正方形/長方形 54"/>
          <p:cNvSpPr/>
          <p:nvPr/>
        </p:nvSpPr>
        <p:spPr>
          <a:xfrm>
            <a:off x="1515909" y="2997997"/>
            <a:ext cx="648072" cy="44537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給与</a:t>
            </a:r>
            <a:endParaRPr kumimoji="1" lang="en-US" altLang="ja-JP" sz="1200" dirty="0">
              <a:solidFill>
                <a:srgbClr val="FFFFFF"/>
              </a:solidFill>
              <a:latin typeface="ＭＳ Ｐゴシック"/>
              <a:ea typeface="ＭＳ Ｐゴシック"/>
              <a:cs typeface="ＭＳ Ｐゴシック"/>
            </a:endParaRPr>
          </a:p>
          <a:p>
            <a:pPr algn="ctr"/>
            <a:r>
              <a:rPr kumimoji="1" lang="ja-JP" altLang="en-US" sz="1200" dirty="0">
                <a:solidFill>
                  <a:srgbClr val="FFFFFF"/>
                </a:solidFill>
                <a:latin typeface="ＭＳ Ｐゴシック"/>
                <a:ea typeface="ＭＳ Ｐゴシック"/>
                <a:cs typeface="ＭＳ Ｐゴシック"/>
              </a:rPr>
              <a:t>計算</a:t>
            </a:r>
          </a:p>
        </p:txBody>
      </p:sp>
      <p:sp>
        <p:nvSpPr>
          <p:cNvPr id="56" name="正方形/長方形 55"/>
          <p:cNvSpPr/>
          <p:nvPr/>
        </p:nvSpPr>
        <p:spPr>
          <a:xfrm>
            <a:off x="2235989" y="3004676"/>
            <a:ext cx="648072" cy="44537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生産</a:t>
            </a:r>
            <a:endParaRPr kumimoji="1" lang="en-US" altLang="ja-JP" sz="1200" dirty="0">
              <a:solidFill>
                <a:srgbClr val="FFFFFF"/>
              </a:solidFill>
              <a:latin typeface="ＭＳ Ｐゴシック"/>
              <a:ea typeface="ＭＳ Ｐゴシック"/>
              <a:cs typeface="ＭＳ Ｐゴシック"/>
            </a:endParaRPr>
          </a:p>
          <a:p>
            <a:pPr algn="ctr"/>
            <a:r>
              <a:rPr lang="ja-JP" altLang="en-US" sz="1200" dirty="0">
                <a:solidFill>
                  <a:srgbClr val="FFFFFF"/>
                </a:solidFill>
                <a:latin typeface="ＭＳ Ｐゴシック"/>
                <a:ea typeface="ＭＳ Ｐゴシック"/>
                <a:cs typeface="ＭＳ Ｐゴシック"/>
              </a:rPr>
              <a:t>計画</a:t>
            </a:r>
            <a:endParaRPr kumimoji="1" lang="ja-JP" altLang="en-US" sz="1200" dirty="0">
              <a:solidFill>
                <a:srgbClr val="FFFFFF"/>
              </a:solidFill>
              <a:latin typeface="ＭＳ Ｐゴシック"/>
              <a:ea typeface="ＭＳ Ｐゴシック"/>
              <a:cs typeface="ＭＳ Ｐゴシック"/>
            </a:endParaRPr>
          </a:p>
        </p:txBody>
      </p:sp>
      <p:sp>
        <p:nvSpPr>
          <p:cNvPr id="57" name="正方形/長方形 56"/>
          <p:cNvSpPr/>
          <p:nvPr/>
        </p:nvSpPr>
        <p:spPr>
          <a:xfrm>
            <a:off x="2956069" y="3004676"/>
            <a:ext cx="648072" cy="44537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文書</a:t>
            </a:r>
            <a:endParaRPr kumimoji="1" lang="en-US" altLang="ja-JP" sz="1200" dirty="0">
              <a:solidFill>
                <a:srgbClr val="FFFFFF"/>
              </a:solidFill>
              <a:latin typeface="ＭＳ Ｐゴシック"/>
              <a:ea typeface="ＭＳ Ｐゴシック"/>
              <a:cs typeface="ＭＳ Ｐゴシック"/>
            </a:endParaRPr>
          </a:p>
          <a:p>
            <a:pPr algn="ctr"/>
            <a:r>
              <a:rPr kumimoji="1" lang="ja-JP" altLang="en-US" sz="1200" dirty="0">
                <a:solidFill>
                  <a:srgbClr val="FFFFFF"/>
                </a:solidFill>
                <a:latin typeface="ＭＳ Ｐゴシック"/>
                <a:ea typeface="ＭＳ Ｐゴシック"/>
                <a:cs typeface="ＭＳ Ｐゴシック"/>
              </a:rPr>
              <a:t>管理</a:t>
            </a:r>
          </a:p>
        </p:txBody>
      </p:sp>
      <p:sp>
        <p:nvSpPr>
          <p:cNvPr id="58" name="正方形/長方形 57"/>
          <p:cNvSpPr/>
          <p:nvPr/>
        </p:nvSpPr>
        <p:spPr>
          <a:xfrm>
            <a:off x="3676149" y="3004676"/>
            <a:ext cx="648072" cy="44537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経費</a:t>
            </a:r>
            <a:endParaRPr kumimoji="1" lang="en-US" altLang="ja-JP" sz="1200" dirty="0">
              <a:solidFill>
                <a:srgbClr val="FFFFFF"/>
              </a:solidFill>
              <a:latin typeface="ＭＳ Ｐゴシック"/>
              <a:ea typeface="ＭＳ Ｐゴシック"/>
              <a:cs typeface="ＭＳ Ｐゴシック"/>
            </a:endParaRPr>
          </a:p>
          <a:p>
            <a:pPr algn="ctr"/>
            <a:r>
              <a:rPr kumimoji="1" lang="ja-JP" altLang="en-US" sz="1200" dirty="0">
                <a:solidFill>
                  <a:srgbClr val="FFFFFF"/>
                </a:solidFill>
                <a:latin typeface="ＭＳ Ｐゴシック"/>
                <a:ea typeface="ＭＳ Ｐゴシック"/>
                <a:cs typeface="ＭＳ Ｐゴシック"/>
              </a:rPr>
              <a:t>精算</a:t>
            </a:r>
          </a:p>
        </p:txBody>
      </p:sp>
      <p:sp>
        <p:nvSpPr>
          <p:cNvPr id="59" name="円柱 58"/>
          <p:cNvSpPr/>
          <p:nvPr/>
        </p:nvSpPr>
        <p:spPr>
          <a:xfrm>
            <a:off x="795829" y="4087111"/>
            <a:ext cx="1023811" cy="742805"/>
          </a:xfrm>
          <a:prstGeom prst="can">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データベース</a:t>
            </a:r>
          </a:p>
        </p:txBody>
      </p:sp>
      <p:sp>
        <p:nvSpPr>
          <p:cNvPr id="60" name="正方形/長方形 59"/>
          <p:cNvSpPr/>
          <p:nvPr/>
        </p:nvSpPr>
        <p:spPr>
          <a:xfrm>
            <a:off x="1879956" y="4086260"/>
            <a:ext cx="2444265" cy="232601"/>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dirty="0">
                <a:solidFill>
                  <a:srgbClr val="FFFFFF"/>
                </a:solidFill>
                <a:latin typeface="ＭＳ Ｐゴシック"/>
                <a:ea typeface="ＭＳ Ｐゴシック"/>
                <a:cs typeface="ＭＳ Ｐゴシック"/>
              </a:rPr>
              <a:t>プログラム開発や実行を支援</a:t>
            </a:r>
          </a:p>
        </p:txBody>
      </p:sp>
      <p:sp>
        <p:nvSpPr>
          <p:cNvPr id="61" name="正方形/長方形 60"/>
          <p:cNvSpPr/>
          <p:nvPr/>
        </p:nvSpPr>
        <p:spPr>
          <a:xfrm>
            <a:off x="1879956" y="4340118"/>
            <a:ext cx="2444265" cy="232601"/>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dirty="0">
                <a:solidFill>
                  <a:srgbClr val="FFFFFF"/>
                </a:solidFill>
                <a:latin typeface="ＭＳ Ｐゴシック"/>
                <a:ea typeface="ＭＳ Ｐゴシック"/>
                <a:cs typeface="ＭＳ Ｐゴシック"/>
              </a:rPr>
              <a:t>稼働状況やセキュリティを管理</a:t>
            </a:r>
          </a:p>
        </p:txBody>
      </p:sp>
      <p:sp>
        <p:nvSpPr>
          <p:cNvPr id="62" name="正方形/長方形 61"/>
          <p:cNvSpPr/>
          <p:nvPr/>
        </p:nvSpPr>
        <p:spPr>
          <a:xfrm>
            <a:off x="1878616" y="4597315"/>
            <a:ext cx="2444265" cy="232601"/>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dirty="0">
                <a:solidFill>
                  <a:srgbClr val="FFFFFF"/>
                </a:solidFill>
                <a:latin typeface="ＭＳ Ｐゴシック"/>
                <a:ea typeface="ＭＳ Ｐゴシック"/>
                <a:cs typeface="ＭＳ Ｐゴシック"/>
              </a:rPr>
              <a:t>ハードウェアの動作を制御</a:t>
            </a:r>
            <a:endParaRPr kumimoji="1" lang="ja-JP" altLang="en-US" sz="900" dirty="0">
              <a:solidFill>
                <a:srgbClr val="FFFFFF"/>
              </a:solidFill>
              <a:latin typeface="ＭＳ Ｐゴシック"/>
              <a:ea typeface="ＭＳ Ｐゴシック"/>
              <a:cs typeface="ＭＳ Ｐゴシック"/>
            </a:endParaRPr>
          </a:p>
        </p:txBody>
      </p:sp>
      <p:sp>
        <p:nvSpPr>
          <p:cNvPr id="63" name="正方形/長方形 62"/>
          <p:cNvSpPr/>
          <p:nvPr/>
        </p:nvSpPr>
        <p:spPr>
          <a:xfrm>
            <a:off x="795829" y="5400215"/>
            <a:ext cx="648072" cy="44537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65" name="正方形/長方形 64"/>
          <p:cNvSpPr/>
          <p:nvPr/>
        </p:nvSpPr>
        <p:spPr>
          <a:xfrm>
            <a:off x="2954729" y="5377422"/>
            <a:ext cx="648072" cy="535885"/>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700" dirty="0">
                <a:solidFill>
                  <a:srgbClr val="FFFFFF"/>
                </a:solidFill>
                <a:latin typeface="ＭＳ Ｐゴシック"/>
                <a:ea typeface="ＭＳ Ｐゴシック"/>
                <a:cs typeface="ＭＳ Ｐゴシック"/>
              </a:rPr>
              <a:t>ネットワーク</a:t>
            </a:r>
            <a:endParaRPr kumimoji="1" lang="en-US" altLang="ja-JP" sz="7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機器</a:t>
            </a:r>
          </a:p>
        </p:txBody>
      </p:sp>
      <p:sp>
        <p:nvSpPr>
          <p:cNvPr id="66" name="正方形/長方形 65"/>
          <p:cNvSpPr/>
          <p:nvPr/>
        </p:nvSpPr>
        <p:spPr>
          <a:xfrm>
            <a:off x="3674809" y="5377422"/>
            <a:ext cx="648072" cy="535885"/>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a:solidFill>
                  <a:srgbClr val="FFFFFF"/>
                </a:solidFill>
                <a:latin typeface="ＭＳ Ｐゴシック"/>
                <a:ea typeface="ＭＳ Ｐゴシック"/>
                <a:cs typeface="ＭＳ Ｐゴシック"/>
              </a:rPr>
              <a:t>電源設備</a:t>
            </a:r>
            <a:endParaRPr kumimoji="1" lang="ja-JP" altLang="en-US" sz="800" dirty="0">
              <a:solidFill>
                <a:srgbClr val="FFFFFF"/>
              </a:solidFill>
              <a:latin typeface="ＭＳ Ｐゴシック"/>
              <a:ea typeface="ＭＳ Ｐゴシック"/>
              <a:cs typeface="ＭＳ Ｐゴシック"/>
            </a:endParaRPr>
          </a:p>
        </p:txBody>
      </p:sp>
      <p:sp>
        <p:nvSpPr>
          <p:cNvPr id="67" name="正方形/長方形 66"/>
          <p:cNvSpPr/>
          <p:nvPr/>
        </p:nvSpPr>
        <p:spPr>
          <a:xfrm>
            <a:off x="1116362" y="5472101"/>
            <a:ext cx="648072" cy="445370"/>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サーバー</a:t>
            </a:r>
          </a:p>
        </p:txBody>
      </p:sp>
      <p:sp>
        <p:nvSpPr>
          <p:cNvPr id="68" name="円柱 67"/>
          <p:cNvSpPr/>
          <p:nvPr/>
        </p:nvSpPr>
        <p:spPr>
          <a:xfrm>
            <a:off x="1878616" y="5373216"/>
            <a:ext cx="660417" cy="420174"/>
          </a:xfrm>
          <a:prstGeom prst="can">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69" name="円柱 68"/>
          <p:cNvSpPr/>
          <p:nvPr/>
        </p:nvSpPr>
        <p:spPr>
          <a:xfrm>
            <a:off x="2162281" y="5508905"/>
            <a:ext cx="660417" cy="420174"/>
          </a:xfrm>
          <a:prstGeom prst="can">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a:solidFill>
                  <a:srgbClr val="FFFFFF"/>
                </a:solidFill>
                <a:latin typeface="ＭＳ Ｐゴシック"/>
                <a:ea typeface="ＭＳ Ｐゴシック"/>
                <a:cs typeface="ＭＳ Ｐゴシック"/>
              </a:rPr>
              <a:t>ストレージ</a:t>
            </a:r>
            <a:endParaRPr kumimoji="1" lang="ja-JP" altLang="en-US" sz="8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17568818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プラットフォームの変遷</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123</a:t>
            </a:fld>
            <a:endParaRPr kumimoji="1" lang="ja-JP" altLang="en-US"/>
          </a:p>
        </p:txBody>
      </p:sp>
      <p:sp>
        <p:nvSpPr>
          <p:cNvPr id="5" name="正方形/長方形 4"/>
          <p:cNvSpPr/>
          <p:nvPr/>
        </p:nvSpPr>
        <p:spPr>
          <a:xfrm>
            <a:off x="6034930" y="4286697"/>
            <a:ext cx="2582678" cy="79231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200" dirty="0">
                <a:solidFill>
                  <a:srgbClr val="FFFFFF"/>
                </a:solidFill>
                <a:latin typeface="Meiryo" charset="-128"/>
                <a:ea typeface="Meiryo" charset="-128"/>
                <a:cs typeface="Meiryo" charset="-128"/>
              </a:rPr>
              <a:t>オペレーティング・システム</a:t>
            </a:r>
            <a:endParaRPr lang="en-US" altLang="ja-JP" sz="1200" dirty="0">
              <a:solidFill>
                <a:srgbClr val="FFFFFF"/>
              </a:solidFill>
              <a:latin typeface="Meiryo" charset="-128"/>
              <a:ea typeface="Meiryo" charset="-128"/>
              <a:cs typeface="Meiryo" charset="-128"/>
            </a:endParaRPr>
          </a:p>
          <a:p>
            <a:pPr marL="171450" indent="-171450">
              <a:buFont typeface="Wingdings" charset="2"/>
              <a:buChar char="Ø"/>
            </a:pPr>
            <a:r>
              <a:rPr kumimoji="1" lang="ja-JP" altLang="en-US" sz="800" dirty="0">
                <a:solidFill>
                  <a:srgbClr val="FFFFFF"/>
                </a:solidFill>
                <a:latin typeface="Meiryo" charset="-128"/>
                <a:ea typeface="Meiryo" charset="-128"/>
                <a:cs typeface="Meiryo" charset="-128"/>
              </a:rPr>
              <a:t>ハードウェアを無駄なく・効率よく動かす</a:t>
            </a:r>
            <a:endParaRPr kumimoji="1" lang="en-US" altLang="ja-JP" sz="800" dirty="0">
              <a:solidFill>
                <a:srgbClr val="FFFFFF"/>
              </a:solidFill>
              <a:latin typeface="Meiryo" charset="-128"/>
              <a:ea typeface="Meiryo" charset="-128"/>
              <a:cs typeface="Meiryo" charset="-128"/>
            </a:endParaRPr>
          </a:p>
          <a:p>
            <a:pPr marL="171450" indent="-171450">
              <a:buFont typeface="Wingdings" charset="2"/>
              <a:buChar char="Ø"/>
            </a:pPr>
            <a:r>
              <a:rPr lang="ja-JP" altLang="en-US" sz="800" dirty="0">
                <a:solidFill>
                  <a:srgbClr val="FFFFFF"/>
                </a:solidFill>
                <a:latin typeface="Meiryo" charset="-128"/>
                <a:ea typeface="Meiryo" charset="-128"/>
                <a:cs typeface="Meiryo" charset="-128"/>
              </a:rPr>
              <a:t>アプリケーション</a:t>
            </a:r>
            <a:r>
              <a:rPr lang="ja-JP" altLang="en-US" sz="700" dirty="0">
                <a:solidFill>
                  <a:srgbClr val="FFFFFF"/>
                </a:solidFill>
                <a:latin typeface="Meiryo" charset="-128"/>
                <a:ea typeface="Meiryo" charset="-128"/>
                <a:cs typeface="Meiryo" charset="-128"/>
              </a:rPr>
              <a:t>から</a:t>
            </a:r>
            <a:r>
              <a:rPr lang="ja-JP" altLang="en-US" sz="800" dirty="0">
                <a:solidFill>
                  <a:srgbClr val="FFFFFF"/>
                </a:solidFill>
                <a:latin typeface="Meiryo" charset="-128"/>
                <a:ea typeface="Meiryo" charset="-128"/>
                <a:cs typeface="Meiryo" charset="-128"/>
              </a:rPr>
              <a:t>ハードウェアをかんたんに使う</a:t>
            </a:r>
            <a:endParaRPr kumimoji="1" lang="ja-JP" altLang="en-US" sz="800" dirty="0">
              <a:solidFill>
                <a:srgbClr val="FFFFFF"/>
              </a:solidFill>
              <a:latin typeface="Meiryo" charset="-128"/>
              <a:ea typeface="Meiryo" charset="-128"/>
              <a:cs typeface="Meiryo" charset="-128"/>
            </a:endParaRPr>
          </a:p>
        </p:txBody>
      </p:sp>
      <p:sp>
        <p:nvSpPr>
          <p:cNvPr id="6" name="正方形/長方形 5"/>
          <p:cNvSpPr/>
          <p:nvPr/>
        </p:nvSpPr>
        <p:spPr>
          <a:xfrm>
            <a:off x="3285466" y="5157192"/>
            <a:ext cx="2582678" cy="792312"/>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200" dirty="0">
                <a:solidFill>
                  <a:srgbClr val="FFFFFF"/>
                </a:solidFill>
                <a:latin typeface="Meiryo" charset="-128"/>
                <a:ea typeface="Meiryo" charset="-128"/>
                <a:cs typeface="Meiryo" charset="-128"/>
              </a:rPr>
              <a:t>ハードウェア</a:t>
            </a:r>
            <a:endParaRPr kumimoji="1" lang="en-US" altLang="ja-JP" sz="1200" dirty="0">
              <a:solidFill>
                <a:srgbClr val="FFFFFF"/>
              </a:solidFill>
              <a:latin typeface="Meiryo" charset="-128"/>
              <a:ea typeface="Meiryo" charset="-128"/>
              <a:cs typeface="Meiryo" charset="-128"/>
            </a:endParaRPr>
          </a:p>
        </p:txBody>
      </p:sp>
      <p:sp>
        <p:nvSpPr>
          <p:cNvPr id="7" name="正方形/長方形 6"/>
          <p:cNvSpPr/>
          <p:nvPr/>
        </p:nvSpPr>
        <p:spPr>
          <a:xfrm>
            <a:off x="3280661" y="1412776"/>
            <a:ext cx="789686" cy="2808536"/>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marL="266700"/>
            <a:endParaRPr lang="en-US" altLang="ja-JP" sz="1200" dirty="0">
              <a:solidFill>
                <a:srgbClr val="FFFFFF"/>
              </a:solidFill>
              <a:latin typeface="Meiryo" charset="-128"/>
              <a:ea typeface="Meiryo" charset="-128"/>
              <a:cs typeface="Meiryo" charset="-128"/>
            </a:endParaRPr>
          </a:p>
        </p:txBody>
      </p:sp>
      <p:sp>
        <p:nvSpPr>
          <p:cNvPr id="13" name="正方形/長方形 12"/>
          <p:cNvSpPr/>
          <p:nvPr/>
        </p:nvSpPr>
        <p:spPr>
          <a:xfrm>
            <a:off x="6021769" y="1412776"/>
            <a:ext cx="789686" cy="1944552"/>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marL="266700"/>
            <a:endParaRPr lang="en-US" altLang="ja-JP" sz="1200" dirty="0">
              <a:solidFill>
                <a:srgbClr val="FFFFFF"/>
              </a:solidFill>
              <a:latin typeface="Meiryo" charset="-128"/>
              <a:ea typeface="Meiryo" charset="-128"/>
              <a:cs typeface="Meiryo" charset="-128"/>
            </a:endParaRPr>
          </a:p>
        </p:txBody>
      </p:sp>
      <p:sp>
        <p:nvSpPr>
          <p:cNvPr id="14" name="正方形/長方形 13"/>
          <p:cNvSpPr/>
          <p:nvPr/>
        </p:nvSpPr>
        <p:spPr>
          <a:xfrm>
            <a:off x="6021768" y="3429112"/>
            <a:ext cx="2582678" cy="792312"/>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endParaRPr kumimoji="1" lang="ja-JP" altLang="en-US" sz="1200" dirty="0">
              <a:solidFill>
                <a:srgbClr val="FFFFFF"/>
              </a:solidFill>
              <a:latin typeface="Meiryo" charset="-128"/>
              <a:ea typeface="Meiryo" charset="-128"/>
              <a:cs typeface="Meiryo" charset="-128"/>
            </a:endParaRPr>
          </a:p>
        </p:txBody>
      </p:sp>
      <p:sp>
        <p:nvSpPr>
          <p:cNvPr id="15" name="正方形/長方形 14"/>
          <p:cNvSpPr/>
          <p:nvPr/>
        </p:nvSpPr>
        <p:spPr>
          <a:xfrm>
            <a:off x="4177157" y="1412776"/>
            <a:ext cx="789686" cy="2808536"/>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marL="266700"/>
            <a:endParaRPr lang="en-US" altLang="ja-JP" sz="1200" dirty="0">
              <a:solidFill>
                <a:srgbClr val="FFFFFF"/>
              </a:solidFill>
              <a:latin typeface="Meiryo" charset="-128"/>
              <a:ea typeface="Meiryo" charset="-128"/>
              <a:cs typeface="Meiryo" charset="-128"/>
            </a:endParaRPr>
          </a:p>
        </p:txBody>
      </p:sp>
      <p:sp>
        <p:nvSpPr>
          <p:cNvPr id="16" name="正方形/長方形 15"/>
          <p:cNvSpPr/>
          <p:nvPr/>
        </p:nvSpPr>
        <p:spPr>
          <a:xfrm>
            <a:off x="6918264" y="1412776"/>
            <a:ext cx="789686" cy="1944552"/>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marL="266700"/>
            <a:endParaRPr lang="en-US" altLang="ja-JP" sz="1200" dirty="0">
              <a:solidFill>
                <a:srgbClr val="FFFFFF"/>
              </a:solidFill>
              <a:latin typeface="Meiryo" charset="-128"/>
              <a:ea typeface="Meiryo" charset="-128"/>
              <a:cs typeface="Meiryo" charset="-128"/>
            </a:endParaRPr>
          </a:p>
        </p:txBody>
      </p:sp>
      <p:sp>
        <p:nvSpPr>
          <p:cNvPr id="17" name="正方形/長方形 16"/>
          <p:cNvSpPr/>
          <p:nvPr/>
        </p:nvSpPr>
        <p:spPr>
          <a:xfrm>
            <a:off x="7814760" y="1412776"/>
            <a:ext cx="789686" cy="1944552"/>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marL="266700"/>
            <a:endParaRPr lang="en-US" altLang="ja-JP" sz="1200" dirty="0">
              <a:solidFill>
                <a:srgbClr val="FFFFFF"/>
              </a:solidFill>
              <a:latin typeface="Meiryo" charset="-128"/>
              <a:ea typeface="Meiryo" charset="-128"/>
              <a:cs typeface="Meiryo" charset="-128"/>
            </a:endParaRPr>
          </a:p>
        </p:txBody>
      </p:sp>
      <p:sp>
        <p:nvSpPr>
          <p:cNvPr id="18" name="正方形/長方形 17"/>
          <p:cNvSpPr/>
          <p:nvPr/>
        </p:nvSpPr>
        <p:spPr>
          <a:xfrm>
            <a:off x="5078458" y="1412776"/>
            <a:ext cx="789686" cy="2808536"/>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marL="266700"/>
            <a:endParaRPr lang="en-US" altLang="ja-JP" sz="1200" dirty="0">
              <a:solidFill>
                <a:srgbClr val="FFFFFF"/>
              </a:solidFill>
              <a:latin typeface="Meiryo" charset="-128"/>
              <a:ea typeface="Meiryo" charset="-128"/>
              <a:cs typeface="Meiryo" charset="-128"/>
            </a:endParaRPr>
          </a:p>
        </p:txBody>
      </p:sp>
      <p:sp>
        <p:nvSpPr>
          <p:cNvPr id="20" name="正方形/長方形 19"/>
          <p:cNvSpPr/>
          <p:nvPr/>
        </p:nvSpPr>
        <p:spPr>
          <a:xfrm>
            <a:off x="534684" y="5157192"/>
            <a:ext cx="784881" cy="792312"/>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200" dirty="0">
                <a:solidFill>
                  <a:srgbClr val="FFFFFF"/>
                </a:solidFill>
                <a:latin typeface="Meiryo" charset="-128"/>
                <a:ea typeface="Meiryo" charset="-128"/>
                <a:cs typeface="Meiryo" charset="-128"/>
              </a:rPr>
              <a:t>ハード</a:t>
            </a:r>
            <a:endParaRPr kumimoji="1" lang="en-US" altLang="ja-JP" sz="1200" dirty="0">
              <a:solidFill>
                <a:srgbClr val="FFFFFF"/>
              </a:solidFill>
              <a:latin typeface="Meiryo" charset="-128"/>
              <a:ea typeface="Meiryo" charset="-128"/>
              <a:cs typeface="Meiryo" charset="-128"/>
            </a:endParaRPr>
          </a:p>
          <a:p>
            <a:pPr algn="ctr"/>
            <a:r>
              <a:rPr kumimoji="1" lang="ja-JP" altLang="en-US" sz="1200" dirty="0">
                <a:solidFill>
                  <a:srgbClr val="FFFFFF"/>
                </a:solidFill>
                <a:latin typeface="Meiryo" charset="-128"/>
                <a:ea typeface="Meiryo" charset="-128"/>
                <a:cs typeface="Meiryo" charset="-128"/>
              </a:rPr>
              <a:t>ウェア</a:t>
            </a:r>
          </a:p>
        </p:txBody>
      </p:sp>
      <p:sp>
        <p:nvSpPr>
          <p:cNvPr id="21" name="正方形/長方形 20"/>
          <p:cNvSpPr/>
          <p:nvPr/>
        </p:nvSpPr>
        <p:spPr>
          <a:xfrm>
            <a:off x="529879" y="1412776"/>
            <a:ext cx="789686" cy="3672632"/>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marL="266700"/>
            <a:endParaRPr kumimoji="1" lang="en-US" altLang="ja-JP" sz="1200" dirty="0">
              <a:solidFill>
                <a:srgbClr val="FFFFFF"/>
              </a:solidFill>
              <a:latin typeface="Meiryo" charset="-128"/>
              <a:ea typeface="Meiryo" charset="-128"/>
              <a:cs typeface="Meiryo" charset="-128"/>
            </a:endParaRPr>
          </a:p>
        </p:txBody>
      </p:sp>
      <p:sp>
        <p:nvSpPr>
          <p:cNvPr id="22" name="正方形/長方形 21"/>
          <p:cNvSpPr/>
          <p:nvPr/>
        </p:nvSpPr>
        <p:spPr>
          <a:xfrm>
            <a:off x="1426375" y="1412776"/>
            <a:ext cx="789686" cy="3672632"/>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marL="266700"/>
            <a:endParaRPr lang="en-US" altLang="ja-JP" sz="1200" dirty="0">
              <a:solidFill>
                <a:srgbClr val="FFFFFF"/>
              </a:solidFill>
              <a:latin typeface="Meiryo" charset="-128"/>
              <a:ea typeface="Meiryo" charset="-128"/>
              <a:cs typeface="Meiryo" charset="-128"/>
            </a:endParaRPr>
          </a:p>
        </p:txBody>
      </p:sp>
      <p:sp>
        <p:nvSpPr>
          <p:cNvPr id="23" name="正方形/長方形 22"/>
          <p:cNvSpPr/>
          <p:nvPr/>
        </p:nvSpPr>
        <p:spPr>
          <a:xfrm>
            <a:off x="2327674" y="1412776"/>
            <a:ext cx="789686" cy="3672632"/>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marL="266700"/>
            <a:endParaRPr lang="en-US" altLang="ja-JP" sz="1200" dirty="0">
              <a:solidFill>
                <a:srgbClr val="FFFFFF"/>
              </a:solidFill>
              <a:latin typeface="Meiryo" charset="-128"/>
              <a:ea typeface="Meiryo" charset="-128"/>
              <a:cs typeface="Meiryo" charset="-128"/>
            </a:endParaRPr>
          </a:p>
        </p:txBody>
      </p:sp>
      <p:sp>
        <p:nvSpPr>
          <p:cNvPr id="27" name="正方形/長方形 26"/>
          <p:cNvSpPr/>
          <p:nvPr/>
        </p:nvSpPr>
        <p:spPr>
          <a:xfrm>
            <a:off x="6125176" y="3789040"/>
            <a:ext cx="720080"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 name="正方形/長方形 27"/>
          <p:cNvSpPr/>
          <p:nvPr/>
        </p:nvSpPr>
        <p:spPr>
          <a:xfrm>
            <a:off x="6966229" y="3789040"/>
            <a:ext cx="720080"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正方形/長方形 28"/>
          <p:cNvSpPr/>
          <p:nvPr/>
        </p:nvSpPr>
        <p:spPr>
          <a:xfrm>
            <a:off x="7785337" y="3789040"/>
            <a:ext cx="720080"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正方形/長方形 29"/>
          <p:cNvSpPr/>
          <p:nvPr/>
        </p:nvSpPr>
        <p:spPr>
          <a:xfrm>
            <a:off x="6021768" y="3861048"/>
            <a:ext cx="2582678" cy="246221"/>
          </a:xfrm>
          <a:prstGeom prst="rect">
            <a:avLst/>
          </a:prstGeom>
        </p:spPr>
        <p:txBody>
          <a:bodyPr wrap="square">
            <a:spAutoFit/>
          </a:bodyPr>
          <a:lstStyle/>
          <a:p>
            <a:pPr algn="ctr"/>
            <a:r>
              <a:rPr lang="ja-JP" altLang="en-US" sz="1000" dirty="0">
                <a:solidFill>
                  <a:srgbClr val="FFFFFF"/>
                </a:solidFill>
                <a:latin typeface="Meiryo" charset="-128"/>
                <a:ea typeface="Meiryo" charset="-128"/>
                <a:cs typeface="Meiryo" charset="-128"/>
              </a:rPr>
              <a:t>アプリケーションで共通に使う機能</a:t>
            </a:r>
          </a:p>
        </p:txBody>
      </p:sp>
      <p:sp>
        <p:nvSpPr>
          <p:cNvPr id="31" name="正方形/長方形 30"/>
          <p:cNvSpPr/>
          <p:nvPr/>
        </p:nvSpPr>
        <p:spPr>
          <a:xfrm>
            <a:off x="6021768" y="3487533"/>
            <a:ext cx="2582678" cy="276999"/>
          </a:xfrm>
          <a:prstGeom prst="rect">
            <a:avLst/>
          </a:prstGeom>
        </p:spPr>
        <p:txBody>
          <a:bodyPr wrap="square">
            <a:spAutoFit/>
          </a:bodyPr>
          <a:lstStyle/>
          <a:p>
            <a:pPr algn="ctr"/>
            <a:r>
              <a:rPr lang="ja-JP" altLang="en-US" sz="1200" dirty="0">
                <a:solidFill>
                  <a:srgbClr val="FFFFFF"/>
                </a:solidFill>
                <a:latin typeface="Meiryo" charset="-128"/>
                <a:ea typeface="Meiryo" charset="-128"/>
                <a:cs typeface="Meiryo" charset="-128"/>
              </a:rPr>
              <a:t>ミドルウェア</a:t>
            </a:r>
          </a:p>
        </p:txBody>
      </p:sp>
      <p:sp>
        <p:nvSpPr>
          <p:cNvPr id="32" name="正方形/長方形 31"/>
          <p:cNvSpPr/>
          <p:nvPr/>
        </p:nvSpPr>
        <p:spPr>
          <a:xfrm>
            <a:off x="6034930" y="5150793"/>
            <a:ext cx="2582678" cy="792312"/>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200" dirty="0">
                <a:solidFill>
                  <a:srgbClr val="FFFFFF"/>
                </a:solidFill>
                <a:latin typeface="Meiryo" charset="-128"/>
                <a:ea typeface="Meiryo" charset="-128"/>
                <a:cs typeface="Meiryo" charset="-128"/>
              </a:rPr>
              <a:t>ハードウェア</a:t>
            </a:r>
            <a:endParaRPr kumimoji="1" lang="en-US" altLang="ja-JP" sz="1200" dirty="0">
              <a:solidFill>
                <a:srgbClr val="FFFFFF"/>
              </a:solidFill>
              <a:latin typeface="Meiryo" charset="-128"/>
              <a:ea typeface="Meiryo" charset="-128"/>
              <a:cs typeface="Meiryo" charset="-128"/>
            </a:endParaRPr>
          </a:p>
        </p:txBody>
      </p:sp>
      <p:sp>
        <p:nvSpPr>
          <p:cNvPr id="33" name="正方形/長方形 32"/>
          <p:cNvSpPr/>
          <p:nvPr/>
        </p:nvSpPr>
        <p:spPr>
          <a:xfrm>
            <a:off x="1420529" y="5157080"/>
            <a:ext cx="784881" cy="792312"/>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200" dirty="0">
                <a:solidFill>
                  <a:srgbClr val="FFFFFF"/>
                </a:solidFill>
                <a:latin typeface="Meiryo" charset="-128"/>
                <a:ea typeface="Meiryo" charset="-128"/>
                <a:cs typeface="Meiryo" charset="-128"/>
              </a:rPr>
              <a:t>ハード</a:t>
            </a:r>
            <a:endParaRPr kumimoji="1" lang="en-US" altLang="ja-JP" sz="1200" dirty="0">
              <a:solidFill>
                <a:srgbClr val="FFFFFF"/>
              </a:solidFill>
              <a:latin typeface="Meiryo" charset="-128"/>
              <a:ea typeface="Meiryo" charset="-128"/>
              <a:cs typeface="Meiryo" charset="-128"/>
            </a:endParaRPr>
          </a:p>
          <a:p>
            <a:pPr algn="ctr"/>
            <a:r>
              <a:rPr kumimoji="1" lang="ja-JP" altLang="en-US" sz="1200" dirty="0">
                <a:solidFill>
                  <a:srgbClr val="FFFFFF"/>
                </a:solidFill>
                <a:latin typeface="Meiryo" charset="-128"/>
                <a:ea typeface="Meiryo" charset="-128"/>
                <a:cs typeface="Meiryo" charset="-128"/>
              </a:rPr>
              <a:t>ウェア</a:t>
            </a:r>
          </a:p>
        </p:txBody>
      </p:sp>
      <p:sp>
        <p:nvSpPr>
          <p:cNvPr id="34" name="正方形/長方形 33"/>
          <p:cNvSpPr/>
          <p:nvPr/>
        </p:nvSpPr>
        <p:spPr>
          <a:xfrm>
            <a:off x="2332479" y="5157080"/>
            <a:ext cx="784881" cy="792312"/>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200" dirty="0">
                <a:solidFill>
                  <a:srgbClr val="FFFFFF"/>
                </a:solidFill>
                <a:latin typeface="Meiryo" charset="-128"/>
                <a:ea typeface="Meiryo" charset="-128"/>
                <a:cs typeface="Meiryo" charset="-128"/>
              </a:rPr>
              <a:t>ハード</a:t>
            </a:r>
            <a:endParaRPr kumimoji="1" lang="en-US" altLang="ja-JP" sz="1200" dirty="0">
              <a:solidFill>
                <a:srgbClr val="FFFFFF"/>
              </a:solidFill>
              <a:latin typeface="Meiryo" charset="-128"/>
              <a:ea typeface="Meiryo" charset="-128"/>
              <a:cs typeface="Meiryo" charset="-128"/>
            </a:endParaRPr>
          </a:p>
          <a:p>
            <a:pPr algn="ctr"/>
            <a:r>
              <a:rPr kumimoji="1" lang="ja-JP" altLang="en-US" sz="1200" dirty="0">
                <a:solidFill>
                  <a:srgbClr val="FFFFFF"/>
                </a:solidFill>
                <a:latin typeface="Meiryo" charset="-128"/>
                <a:ea typeface="Meiryo" charset="-128"/>
                <a:cs typeface="Meiryo" charset="-128"/>
              </a:rPr>
              <a:t>ウェア</a:t>
            </a:r>
          </a:p>
        </p:txBody>
      </p:sp>
      <p:sp>
        <p:nvSpPr>
          <p:cNvPr id="36" name="正方形/長方形 35"/>
          <p:cNvSpPr/>
          <p:nvPr/>
        </p:nvSpPr>
        <p:spPr>
          <a:xfrm>
            <a:off x="3419872" y="3284984"/>
            <a:ext cx="2301820" cy="822285"/>
          </a:xfrm>
          <a:prstGeom prst="rect">
            <a:avLst/>
          </a:prstGeom>
          <a:solidFill>
            <a:schemeClr val="accent5">
              <a:lumMod val="40000"/>
              <a:lumOff val="60000"/>
              <a:alpha val="54902"/>
            </a:schemeClr>
          </a:solidFill>
          <a:ln>
            <a:solidFill>
              <a:schemeClr val="bg1">
                <a:lumMod val="95000"/>
                <a:alpha val="42745"/>
              </a:schemeClr>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600" dirty="0">
                <a:solidFill>
                  <a:schemeClr val="bg1"/>
                </a:solidFill>
                <a:latin typeface="Meiryo" charset="-128"/>
                <a:ea typeface="Meiryo" charset="-128"/>
                <a:cs typeface="Meiryo" charset="-128"/>
              </a:rPr>
              <a:t>共通で使う機能</a:t>
            </a:r>
          </a:p>
        </p:txBody>
      </p:sp>
      <p:sp>
        <p:nvSpPr>
          <p:cNvPr id="37" name="正方形/長方形 36"/>
          <p:cNvSpPr/>
          <p:nvPr/>
        </p:nvSpPr>
        <p:spPr>
          <a:xfrm>
            <a:off x="3285466" y="4293096"/>
            <a:ext cx="2582678" cy="79231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200" dirty="0">
                <a:solidFill>
                  <a:srgbClr val="FFFFFF"/>
                </a:solidFill>
                <a:latin typeface="Meiryo" charset="-128"/>
                <a:ea typeface="Meiryo" charset="-128"/>
                <a:cs typeface="Meiryo" charset="-128"/>
              </a:rPr>
              <a:t>オペレーティングシステム</a:t>
            </a:r>
            <a:endParaRPr lang="en-US" altLang="ja-JP" sz="1200" dirty="0">
              <a:solidFill>
                <a:srgbClr val="FFFFFF"/>
              </a:solidFill>
              <a:latin typeface="Meiryo" charset="-128"/>
              <a:ea typeface="Meiryo" charset="-128"/>
              <a:cs typeface="Meiryo" charset="-128"/>
            </a:endParaRPr>
          </a:p>
          <a:p>
            <a:pPr marL="171450" indent="-171450">
              <a:buFont typeface="Wingdings" charset="2"/>
              <a:buChar char="Ø"/>
            </a:pPr>
            <a:r>
              <a:rPr kumimoji="1" lang="ja-JP" altLang="en-US" sz="800" dirty="0">
                <a:solidFill>
                  <a:srgbClr val="FFFFFF"/>
                </a:solidFill>
                <a:latin typeface="Meiryo" charset="-128"/>
                <a:ea typeface="Meiryo" charset="-128"/>
                <a:cs typeface="Meiryo" charset="-128"/>
              </a:rPr>
              <a:t>ハードウェアを無駄なく・効率よく動かす</a:t>
            </a:r>
            <a:endParaRPr kumimoji="1" lang="en-US" altLang="ja-JP" sz="800" dirty="0">
              <a:solidFill>
                <a:srgbClr val="FFFFFF"/>
              </a:solidFill>
              <a:latin typeface="Meiryo" charset="-128"/>
              <a:ea typeface="Meiryo" charset="-128"/>
              <a:cs typeface="Meiryo" charset="-128"/>
            </a:endParaRPr>
          </a:p>
          <a:p>
            <a:pPr marL="171450" indent="-171450">
              <a:buFont typeface="Wingdings" charset="2"/>
              <a:buChar char="Ø"/>
            </a:pPr>
            <a:r>
              <a:rPr lang="ja-JP" altLang="en-US" sz="800" dirty="0">
                <a:solidFill>
                  <a:srgbClr val="FFFFFF"/>
                </a:solidFill>
                <a:latin typeface="Meiryo" charset="-128"/>
                <a:ea typeface="Meiryo" charset="-128"/>
                <a:cs typeface="Meiryo" charset="-128"/>
              </a:rPr>
              <a:t>アプリケーション</a:t>
            </a:r>
            <a:r>
              <a:rPr lang="ja-JP" altLang="en-US" sz="700" dirty="0">
                <a:solidFill>
                  <a:srgbClr val="FFFFFF"/>
                </a:solidFill>
                <a:latin typeface="Meiryo" charset="-128"/>
                <a:ea typeface="Meiryo" charset="-128"/>
                <a:cs typeface="Meiryo" charset="-128"/>
              </a:rPr>
              <a:t>から</a:t>
            </a:r>
            <a:r>
              <a:rPr lang="ja-JP" altLang="en-US" sz="800" dirty="0">
                <a:solidFill>
                  <a:srgbClr val="FFFFFF"/>
                </a:solidFill>
                <a:latin typeface="Meiryo" charset="-128"/>
                <a:ea typeface="Meiryo" charset="-128"/>
                <a:cs typeface="Meiryo" charset="-128"/>
              </a:rPr>
              <a:t>ハードウェアをかんたんに使う</a:t>
            </a:r>
            <a:endParaRPr kumimoji="1" lang="ja-JP" altLang="en-US" sz="800" dirty="0">
              <a:solidFill>
                <a:srgbClr val="FFFFFF"/>
              </a:solidFill>
              <a:latin typeface="Meiryo" charset="-128"/>
              <a:ea typeface="Meiryo" charset="-128"/>
              <a:cs typeface="Meiryo" charset="-128"/>
            </a:endParaRPr>
          </a:p>
        </p:txBody>
      </p:sp>
      <p:sp>
        <p:nvSpPr>
          <p:cNvPr id="38" name="正方形/長方形 37"/>
          <p:cNvSpPr/>
          <p:nvPr/>
        </p:nvSpPr>
        <p:spPr>
          <a:xfrm>
            <a:off x="676329" y="4107269"/>
            <a:ext cx="2304256" cy="806475"/>
          </a:xfrm>
          <a:prstGeom prst="rect">
            <a:avLst/>
          </a:prstGeom>
          <a:solidFill>
            <a:schemeClr val="accent3">
              <a:lumMod val="60000"/>
              <a:lumOff val="40000"/>
              <a:alpha val="54902"/>
            </a:schemeClr>
          </a:solidFill>
          <a:ln>
            <a:solidFill>
              <a:schemeClr val="bg1">
                <a:lumMod val="95000"/>
                <a:alpha val="42745"/>
              </a:schemeClr>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600" dirty="0">
                <a:solidFill>
                  <a:schemeClr val="bg1"/>
                </a:solidFill>
                <a:latin typeface="Meiryo" charset="-128"/>
                <a:ea typeface="Meiryo" charset="-128"/>
                <a:cs typeface="Meiryo" charset="-128"/>
              </a:rPr>
              <a:t>ハードウェアを</a:t>
            </a:r>
            <a:endParaRPr kumimoji="1" lang="en-US" altLang="ja-JP" sz="1600" dirty="0">
              <a:solidFill>
                <a:schemeClr val="bg1"/>
              </a:solidFill>
              <a:latin typeface="Meiryo" charset="-128"/>
              <a:ea typeface="Meiryo" charset="-128"/>
              <a:cs typeface="Meiryo" charset="-128"/>
            </a:endParaRPr>
          </a:p>
          <a:p>
            <a:pPr algn="ctr"/>
            <a:r>
              <a:rPr kumimoji="1" lang="ja-JP" altLang="en-US" sz="1600" dirty="0">
                <a:solidFill>
                  <a:schemeClr val="bg1"/>
                </a:solidFill>
                <a:latin typeface="Meiryo" charset="-128"/>
                <a:ea typeface="Meiryo" charset="-128"/>
                <a:cs typeface="Meiryo" charset="-128"/>
              </a:rPr>
              <a:t>制御する機能</a:t>
            </a:r>
          </a:p>
        </p:txBody>
      </p:sp>
      <p:cxnSp>
        <p:nvCxnSpPr>
          <p:cNvPr id="40" name="直線矢印コネクタ 39"/>
          <p:cNvCxnSpPr/>
          <p:nvPr/>
        </p:nvCxnSpPr>
        <p:spPr>
          <a:xfrm>
            <a:off x="2980585" y="4107269"/>
            <a:ext cx="300076" cy="185827"/>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線矢印コネクタ 40"/>
          <p:cNvCxnSpPr/>
          <p:nvPr/>
        </p:nvCxnSpPr>
        <p:spPr>
          <a:xfrm>
            <a:off x="2980585" y="4927568"/>
            <a:ext cx="300076" cy="148844"/>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直線矢印コネクタ 44"/>
          <p:cNvCxnSpPr/>
          <p:nvPr/>
        </p:nvCxnSpPr>
        <p:spPr>
          <a:xfrm>
            <a:off x="5722371" y="3269616"/>
            <a:ext cx="300076" cy="1858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p:nvPr/>
        </p:nvCxnSpPr>
        <p:spPr>
          <a:xfrm>
            <a:off x="5722371" y="4089915"/>
            <a:ext cx="300076" cy="14884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47" name="テキスト ボックス 46"/>
          <p:cNvSpPr txBox="1"/>
          <p:nvPr/>
        </p:nvSpPr>
        <p:spPr>
          <a:xfrm>
            <a:off x="529879" y="998842"/>
            <a:ext cx="1588897" cy="400110"/>
          </a:xfrm>
          <a:prstGeom prst="rect">
            <a:avLst/>
          </a:prstGeom>
          <a:noFill/>
        </p:spPr>
        <p:txBody>
          <a:bodyPr wrap="none" rtlCol="0">
            <a:spAutoFit/>
          </a:bodyPr>
          <a:lstStyle/>
          <a:p>
            <a:r>
              <a:rPr kumimoji="1" lang="en-US" altLang="ja-JP" sz="2000" dirty="0">
                <a:latin typeface="Meiryo" charset="-128"/>
                <a:ea typeface="Meiryo" charset="-128"/>
                <a:cs typeface="Meiryo" charset="-128"/>
              </a:rPr>
              <a:t>1950</a:t>
            </a:r>
            <a:r>
              <a:rPr kumimoji="1" lang="ja-JP" altLang="en-US" sz="2000" dirty="0">
                <a:latin typeface="Meiryo" charset="-128"/>
                <a:ea typeface="Meiryo" charset="-128"/>
                <a:cs typeface="Meiryo" charset="-128"/>
              </a:rPr>
              <a:t>年代</a:t>
            </a:r>
            <a:r>
              <a:rPr kumimoji="1" lang="en-US" altLang="ja-JP" sz="2000" dirty="0">
                <a:latin typeface="Meiryo" charset="-128"/>
                <a:ea typeface="Meiryo" charset="-128"/>
                <a:cs typeface="Meiryo" charset="-128"/>
              </a:rPr>
              <a:t>〜</a:t>
            </a:r>
            <a:endParaRPr kumimoji="1" lang="ja-JP" altLang="en-US" sz="2000" dirty="0">
              <a:latin typeface="Meiryo" charset="-128"/>
              <a:ea typeface="Meiryo" charset="-128"/>
              <a:cs typeface="Meiryo" charset="-128"/>
            </a:endParaRPr>
          </a:p>
        </p:txBody>
      </p:sp>
      <p:sp>
        <p:nvSpPr>
          <p:cNvPr id="48" name="テキスト ボックス 47"/>
          <p:cNvSpPr txBox="1"/>
          <p:nvPr/>
        </p:nvSpPr>
        <p:spPr>
          <a:xfrm>
            <a:off x="3280661" y="1012666"/>
            <a:ext cx="1588897" cy="400110"/>
          </a:xfrm>
          <a:prstGeom prst="rect">
            <a:avLst/>
          </a:prstGeom>
          <a:noFill/>
        </p:spPr>
        <p:txBody>
          <a:bodyPr wrap="none" rtlCol="0">
            <a:spAutoFit/>
          </a:bodyPr>
          <a:lstStyle/>
          <a:p>
            <a:r>
              <a:rPr kumimoji="1" lang="en-US" altLang="ja-JP" sz="2000">
                <a:latin typeface="Meiryo" charset="-128"/>
                <a:ea typeface="Meiryo" charset="-128"/>
                <a:cs typeface="Meiryo" charset="-128"/>
              </a:rPr>
              <a:t>1960</a:t>
            </a:r>
            <a:r>
              <a:rPr kumimoji="1" lang="ja-JP" altLang="en-US" sz="2000" dirty="0">
                <a:latin typeface="Meiryo" charset="-128"/>
                <a:ea typeface="Meiryo" charset="-128"/>
                <a:cs typeface="Meiryo" charset="-128"/>
              </a:rPr>
              <a:t>年代</a:t>
            </a:r>
            <a:r>
              <a:rPr kumimoji="1" lang="en-US" altLang="ja-JP" sz="2000" dirty="0">
                <a:latin typeface="Meiryo" charset="-128"/>
                <a:ea typeface="Meiryo" charset="-128"/>
                <a:cs typeface="Meiryo" charset="-128"/>
              </a:rPr>
              <a:t>〜</a:t>
            </a:r>
            <a:endParaRPr kumimoji="1" lang="ja-JP" altLang="en-US" sz="2000" dirty="0">
              <a:latin typeface="Meiryo" charset="-128"/>
              <a:ea typeface="Meiryo" charset="-128"/>
              <a:cs typeface="Meiryo" charset="-128"/>
            </a:endParaRPr>
          </a:p>
        </p:txBody>
      </p:sp>
      <p:sp>
        <p:nvSpPr>
          <p:cNvPr id="49" name="テキスト ボックス 48"/>
          <p:cNvSpPr txBox="1"/>
          <p:nvPr/>
        </p:nvSpPr>
        <p:spPr>
          <a:xfrm>
            <a:off x="6017006" y="1002105"/>
            <a:ext cx="1588897" cy="400110"/>
          </a:xfrm>
          <a:prstGeom prst="rect">
            <a:avLst/>
          </a:prstGeom>
          <a:noFill/>
        </p:spPr>
        <p:txBody>
          <a:bodyPr wrap="none" rtlCol="0">
            <a:spAutoFit/>
          </a:bodyPr>
          <a:lstStyle/>
          <a:p>
            <a:r>
              <a:rPr kumimoji="1" lang="en-US" altLang="ja-JP" sz="2000" dirty="0">
                <a:latin typeface="Meiryo" charset="-128"/>
                <a:ea typeface="Meiryo" charset="-128"/>
                <a:cs typeface="Meiryo" charset="-128"/>
              </a:rPr>
              <a:t>1970</a:t>
            </a:r>
            <a:r>
              <a:rPr kumimoji="1" lang="ja-JP" altLang="en-US" sz="2000" dirty="0">
                <a:latin typeface="Meiryo" charset="-128"/>
                <a:ea typeface="Meiryo" charset="-128"/>
                <a:cs typeface="Meiryo" charset="-128"/>
              </a:rPr>
              <a:t>年代</a:t>
            </a:r>
            <a:r>
              <a:rPr kumimoji="1" lang="en-US" altLang="ja-JP" sz="2000" dirty="0">
                <a:latin typeface="Meiryo" charset="-128"/>
                <a:ea typeface="Meiryo" charset="-128"/>
                <a:cs typeface="Meiryo" charset="-128"/>
              </a:rPr>
              <a:t>〜</a:t>
            </a:r>
            <a:endParaRPr kumimoji="1" lang="ja-JP" altLang="en-US" sz="2000" dirty="0">
              <a:latin typeface="Meiryo" charset="-128"/>
              <a:ea typeface="Meiryo" charset="-128"/>
              <a:cs typeface="Meiryo" charset="-128"/>
            </a:endParaRPr>
          </a:p>
        </p:txBody>
      </p:sp>
      <p:sp>
        <p:nvSpPr>
          <p:cNvPr id="12" name="テキスト ボックス 11"/>
          <p:cNvSpPr txBox="1"/>
          <p:nvPr/>
        </p:nvSpPr>
        <p:spPr>
          <a:xfrm rot="5400000">
            <a:off x="114243" y="2122065"/>
            <a:ext cx="1620957"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アプリケーション</a:t>
            </a:r>
          </a:p>
        </p:txBody>
      </p:sp>
      <p:sp>
        <p:nvSpPr>
          <p:cNvPr id="42" name="テキスト ボックス 41"/>
          <p:cNvSpPr txBox="1"/>
          <p:nvPr/>
        </p:nvSpPr>
        <p:spPr>
          <a:xfrm rot="5400000">
            <a:off x="1002490" y="2122065"/>
            <a:ext cx="1620957"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アプリケーション</a:t>
            </a:r>
          </a:p>
        </p:txBody>
      </p:sp>
      <p:sp>
        <p:nvSpPr>
          <p:cNvPr id="43" name="テキスト ボックス 42"/>
          <p:cNvSpPr txBox="1"/>
          <p:nvPr/>
        </p:nvSpPr>
        <p:spPr>
          <a:xfrm rot="5400000">
            <a:off x="1912038" y="2122065"/>
            <a:ext cx="1620957"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アプリケーション</a:t>
            </a:r>
          </a:p>
        </p:txBody>
      </p:sp>
      <p:sp>
        <p:nvSpPr>
          <p:cNvPr id="44" name="テキスト ボックス 43"/>
          <p:cNvSpPr txBox="1"/>
          <p:nvPr/>
        </p:nvSpPr>
        <p:spPr>
          <a:xfrm rot="5400000">
            <a:off x="2835290" y="2141150"/>
            <a:ext cx="1620957"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アプリケーション</a:t>
            </a:r>
          </a:p>
        </p:txBody>
      </p:sp>
      <p:sp>
        <p:nvSpPr>
          <p:cNvPr id="50" name="テキスト ボックス 49"/>
          <p:cNvSpPr txBox="1"/>
          <p:nvPr/>
        </p:nvSpPr>
        <p:spPr>
          <a:xfrm rot="5400000">
            <a:off x="3760303" y="2141148"/>
            <a:ext cx="1620957"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アプリケーション</a:t>
            </a:r>
          </a:p>
        </p:txBody>
      </p:sp>
      <p:sp>
        <p:nvSpPr>
          <p:cNvPr id="51" name="テキスト ボックス 50"/>
          <p:cNvSpPr txBox="1"/>
          <p:nvPr/>
        </p:nvSpPr>
        <p:spPr>
          <a:xfrm rot="5400000">
            <a:off x="4662822" y="2122065"/>
            <a:ext cx="1620957"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アプリケーション</a:t>
            </a:r>
          </a:p>
        </p:txBody>
      </p:sp>
      <p:sp>
        <p:nvSpPr>
          <p:cNvPr id="52" name="テキスト ボックス 51"/>
          <p:cNvSpPr txBox="1"/>
          <p:nvPr/>
        </p:nvSpPr>
        <p:spPr>
          <a:xfrm rot="5400000">
            <a:off x="5571594" y="2141150"/>
            <a:ext cx="1620957"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アプリケーション</a:t>
            </a:r>
          </a:p>
        </p:txBody>
      </p:sp>
      <p:sp>
        <p:nvSpPr>
          <p:cNvPr id="53" name="テキスト ボックス 52"/>
          <p:cNvSpPr txBox="1"/>
          <p:nvPr/>
        </p:nvSpPr>
        <p:spPr>
          <a:xfrm rot="5400000">
            <a:off x="6496607" y="2141148"/>
            <a:ext cx="1620957"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アプリケーション</a:t>
            </a:r>
          </a:p>
        </p:txBody>
      </p:sp>
      <p:sp>
        <p:nvSpPr>
          <p:cNvPr id="54" name="テキスト ボックス 53"/>
          <p:cNvSpPr txBox="1"/>
          <p:nvPr/>
        </p:nvSpPr>
        <p:spPr>
          <a:xfrm rot="5400000">
            <a:off x="7399126" y="2122065"/>
            <a:ext cx="1620957"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アプリケーション</a:t>
            </a:r>
          </a:p>
        </p:txBody>
      </p:sp>
    </p:spTree>
    <p:extLst>
      <p:ext uri="{BB962C8B-B14F-4D97-AF65-F5344CB8AC3E}">
        <p14:creationId xmlns:p14="http://schemas.microsoft.com/office/powerpoint/2010/main" val="12938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インターネットとは</a:t>
            </a:r>
          </a:p>
        </p:txBody>
      </p:sp>
      <p:sp>
        <p:nvSpPr>
          <p:cNvPr id="3" name="スライド番号プレースホルダー 2"/>
          <p:cNvSpPr>
            <a:spLocks noGrp="1"/>
          </p:cNvSpPr>
          <p:nvPr>
            <p:ph type="sldNum" sz="quarter" idx="12"/>
          </p:nvPr>
        </p:nvSpPr>
        <p:spPr>
          <a:xfrm>
            <a:off x="6948860" y="6669360"/>
            <a:ext cx="2133600" cy="217800"/>
          </a:xfrm>
        </p:spPr>
        <p:txBody>
          <a:bodyPr/>
          <a:lstStyle/>
          <a:p>
            <a:fld id="{8FF8CC5D-A65D-5946-99B5-645367A967AD}" type="slidenum">
              <a:rPr kumimoji="1" lang="ja-JP" altLang="en-US" smtClean="0"/>
              <a:t>124</a:t>
            </a:fld>
            <a:endParaRPr kumimoji="1" lang="ja-JP" altLang="en-US" dirty="0"/>
          </a:p>
        </p:txBody>
      </p:sp>
      <p:sp>
        <p:nvSpPr>
          <p:cNvPr id="24" name="角丸四角形 23"/>
          <p:cNvSpPr/>
          <p:nvPr/>
        </p:nvSpPr>
        <p:spPr>
          <a:xfrm>
            <a:off x="1071852" y="2045267"/>
            <a:ext cx="2016224" cy="432048"/>
          </a:xfrm>
          <a:prstGeom prst="round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通信事業者</a:t>
            </a:r>
            <a:r>
              <a:rPr kumimoji="1" lang="en-US" altLang="ja-JP" sz="1200" dirty="0">
                <a:solidFill>
                  <a:srgbClr val="FFFFFF"/>
                </a:solidFill>
                <a:latin typeface="Meiryo" charset="-128"/>
                <a:ea typeface="Meiryo" charset="-128"/>
                <a:cs typeface="Meiryo" charset="-128"/>
              </a:rPr>
              <a:t>A</a:t>
            </a:r>
          </a:p>
          <a:p>
            <a:pPr algn="ctr"/>
            <a:r>
              <a:rPr lang="ja-JP" altLang="en-US" sz="1200" dirty="0">
                <a:solidFill>
                  <a:srgbClr val="FFFFFF"/>
                </a:solidFill>
                <a:latin typeface="Meiryo" charset="-128"/>
                <a:ea typeface="Meiryo" charset="-128"/>
                <a:cs typeface="Meiryo" charset="-128"/>
              </a:rPr>
              <a:t>ネットワーク</a:t>
            </a:r>
            <a:endParaRPr kumimoji="1" lang="ja-JP" altLang="en-US" sz="1200" dirty="0">
              <a:solidFill>
                <a:srgbClr val="FFFFFF"/>
              </a:solidFill>
              <a:latin typeface="Meiryo" charset="-128"/>
              <a:ea typeface="Meiryo" charset="-128"/>
              <a:cs typeface="Meiryo" charset="-128"/>
            </a:endParaRPr>
          </a:p>
        </p:txBody>
      </p:sp>
      <p:sp>
        <p:nvSpPr>
          <p:cNvPr id="99" name="角丸四角形 98"/>
          <p:cNvSpPr/>
          <p:nvPr/>
        </p:nvSpPr>
        <p:spPr>
          <a:xfrm>
            <a:off x="1071852" y="3343248"/>
            <a:ext cx="2016224" cy="432048"/>
          </a:xfrm>
          <a:prstGeom prst="round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通信事業者</a:t>
            </a:r>
            <a:r>
              <a:rPr lang="en-US" altLang="ja-JP" sz="1200" dirty="0">
                <a:solidFill>
                  <a:srgbClr val="FFFFFF"/>
                </a:solidFill>
                <a:latin typeface="Meiryo" charset="-128"/>
                <a:ea typeface="Meiryo" charset="-128"/>
                <a:cs typeface="Meiryo" charset="-128"/>
              </a:rPr>
              <a:t>C</a:t>
            </a:r>
          </a:p>
          <a:p>
            <a:pPr algn="ctr"/>
            <a:r>
              <a:rPr lang="ja-JP" altLang="en-US" sz="1200" dirty="0">
                <a:solidFill>
                  <a:srgbClr val="FFFFFF"/>
                </a:solidFill>
                <a:latin typeface="Meiryo" charset="-128"/>
                <a:ea typeface="Meiryo" charset="-128"/>
                <a:cs typeface="Meiryo" charset="-128"/>
              </a:rPr>
              <a:t>ネットワーク</a:t>
            </a:r>
          </a:p>
        </p:txBody>
      </p:sp>
      <p:sp>
        <p:nvSpPr>
          <p:cNvPr id="27" name="円/楕円 26"/>
          <p:cNvSpPr/>
          <p:nvPr/>
        </p:nvSpPr>
        <p:spPr>
          <a:xfrm>
            <a:off x="3347864" y="2477315"/>
            <a:ext cx="792088" cy="792088"/>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000" dirty="0">
                <a:solidFill>
                  <a:srgbClr val="FFFFFF"/>
                </a:solidFill>
                <a:latin typeface="Meiryo" charset="-128"/>
                <a:ea typeface="Meiryo" charset="-128"/>
                <a:cs typeface="Meiryo" charset="-128"/>
              </a:rPr>
              <a:t>IX</a:t>
            </a:r>
          </a:p>
          <a:p>
            <a:pPr algn="ctr"/>
            <a:endParaRPr lang="en-US" altLang="ja-JP" sz="2000" dirty="0">
              <a:solidFill>
                <a:srgbClr val="FFFFFF"/>
              </a:solidFill>
              <a:latin typeface="Meiryo" charset="-128"/>
              <a:ea typeface="Meiryo" charset="-128"/>
              <a:cs typeface="Meiryo" charset="-128"/>
            </a:endParaRPr>
          </a:p>
        </p:txBody>
      </p:sp>
      <p:cxnSp>
        <p:nvCxnSpPr>
          <p:cNvPr id="30" name="直線コネクタ 29"/>
          <p:cNvCxnSpPr>
            <a:stCxn id="24" idx="3"/>
            <a:endCxn id="27" idx="1"/>
          </p:cNvCxnSpPr>
          <p:nvPr/>
        </p:nvCxnSpPr>
        <p:spPr>
          <a:xfrm>
            <a:off x="3088076" y="2261291"/>
            <a:ext cx="375787" cy="332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線コネクタ 99"/>
          <p:cNvCxnSpPr>
            <a:stCxn id="99" idx="3"/>
            <a:endCxn id="27" idx="3"/>
          </p:cNvCxnSpPr>
          <p:nvPr/>
        </p:nvCxnSpPr>
        <p:spPr>
          <a:xfrm flipV="1">
            <a:off x="3088076" y="3153404"/>
            <a:ext cx="375787" cy="405868"/>
          </a:xfrm>
          <a:prstGeom prst="line">
            <a:avLst/>
          </a:prstGeom>
        </p:spPr>
        <p:style>
          <a:lnRef idx="2">
            <a:schemeClr val="accent1"/>
          </a:lnRef>
          <a:fillRef idx="0">
            <a:schemeClr val="accent1"/>
          </a:fillRef>
          <a:effectRef idx="1">
            <a:schemeClr val="accent1"/>
          </a:effectRef>
          <a:fontRef idx="minor">
            <a:schemeClr val="tx1"/>
          </a:fontRef>
        </p:style>
      </p:cxnSp>
      <p:sp>
        <p:nvSpPr>
          <p:cNvPr id="105" name="角丸四角形 104"/>
          <p:cNvSpPr/>
          <p:nvPr/>
        </p:nvSpPr>
        <p:spPr>
          <a:xfrm>
            <a:off x="4399740" y="2045267"/>
            <a:ext cx="2016224" cy="432048"/>
          </a:xfrm>
          <a:prstGeom prst="round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通信事業者</a:t>
            </a:r>
            <a:r>
              <a:rPr lang="en-US" altLang="ja-JP" sz="1200" dirty="0">
                <a:solidFill>
                  <a:srgbClr val="FFFFFF"/>
                </a:solidFill>
                <a:latin typeface="Meiryo" charset="-128"/>
                <a:ea typeface="Meiryo" charset="-128"/>
                <a:cs typeface="Meiryo" charset="-128"/>
              </a:rPr>
              <a:t>B</a:t>
            </a:r>
          </a:p>
          <a:p>
            <a:pPr algn="ctr"/>
            <a:r>
              <a:rPr lang="ja-JP" altLang="en-US" sz="1200" dirty="0">
                <a:solidFill>
                  <a:srgbClr val="FFFFFF"/>
                </a:solidFill>
                <a:latin typeface="Meiryo" charset="-128"/>
                <a:ea typeface="Meiryo" charset="-128"/>
                <a:cs typeface="Meiryo" charset="-128"/>
              </a:rPr>
              <a:t>ネットワーク</a:t>
            </a:r>
          </a:p>
        </p:txBody>
      </p:sp>
      <p:cxnSp>
        <p:nvCxnSpPr>
          <p:cNvPr id="126" name="直線コネクタ 125"/>
          <p:cNvCxnSpPr>
            <a:stCxn id="27" idx="7"/>
            <a:endCxn id="105" idx="1"/>
          </p:cNvCxnSpPr>
          <p:nvPr/>
        </p:nvCxnSpPr>
        <p:spPr>
          <a:xfrm flipV="1">
            <a:off x="4023953" y="2261291"/>
            <a:ext cx="375787" cy="332023"/>
          </a:xfrm>
          <a:prstGeom prst="line">
            <a:avLst/>
          </a:prstGeom>
        </p:spPr>
        <p:style>
          <a:lnRef idx="2">
            <a:schemeClr val="accent1"/>
          </a:lnRef>
          <a:fillRef idx="0">
            <a:schemeClr val="accent1"/>
          </a:fillRef>
          <a:effectRef idx="1">
            <a:schemeClr val="accent1"/>
          </a:effectRef>
          <a:fontRef idx="minor">
            <a:schemeClr val="tx1"/>
          </a:fontRef>
        </p:style>
      </p:cxnSp>
      <p:sp>
        <p:nvSpPr>
          <p:cNvPr id="135" name="角丸四角形 134"/>
          <p:cNvSpPr/>
          <p:nvPr/>
        </p:nvSpPr>
        <p:spPr>
          <a:xfrm>
            <a:off x="5999436" y="5036863"/>
            <a:ext cx="2016224" cy="432048"/>
          </a:xfrm>
          <a:prstGeom prst="round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通信事業者</a:t>
            </a:r>
            <a:r>
              <a:rPr lang="en-US" altLang="ja-JP" sz="1200" dirty="0">
                <a:solidFill>
                  <a:srgbClr val="FFFFFF"/>
                </a:solidFill>
                <a:latin typeface="Meiryo" charset="-128"/>
                <a:ea typeface="Meiryo" charset="-128"/>
                <a:cs typeface="Meiryo" charset="-128"/>
              </a:rPr>
              <a:t>Z</a:t>
            </a:r>
          </a:p>
          <a:p>
            <a:pPr algn="ctr"/>
            <a:r>
              <a:rPr lang="ja-JP" altLang="en-US" sz="1200" dirty="0">
                <a:solidFill>
                  <a:srgbClr val="FFFFFF"/>
                </a:solidFill>
                <a:latin typeface="Meiryo" charset="-128"/>
                <a:ea typeface="Meiryo" charset="-128"/>
                <a:cs typeface="Meiryo" charset="-128"/>
              </a:rPr>
              <a:t>ネットワーク</a:t>
            </a:r>
          </a:p>
        </p:txBody>
      </p:sp>
      <p:sp>
        <p:nvSpPr>
          <p:cNvPr id="136" name="角丸四角形 135"/>
          <p:cNvSpPr/>
          <p:nvPr/>
        </p:nvSpPr>
        <p:spPr>
          <a:xfrm>
            <a:off x="2671548" y="5040278"/>
            <a:ext cx="2016224" cy="432048"/>
          </a:xfrm>
          <a:prstGeom prst="round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通信事業者</a:t>
            </a:r>
            <a:r>
              <a:rPr lang="en-US" altLang="ja-JP" sz="1200" dirty="0">
                <a:solidFill>
                  <a:srgbClr val="FFFFFF"/>
                </a:solidFill>
                <a:latin typeface="Meiryo" charset="-128"/>
                <a:ea typeface="Meiryo" charset="-128"/>
                <a:cs typeface="Meiryo" charset="-128"/>
              </a:rPr>
              <a:t>Y</a:t>
            </a:r>
          </a:p>
          <a:p>
            <a:pPr algn="ctr"/>
            <a:r>
              <a:rPr lang="ja-JP" altLang="en-US" sz="1200" dirty="0">
                <a:solidFill>
                  <a:srgbClr val="FFFFFF"/>
                </a:solidFill>
                <a:latin typeface="Meiryo" charset="-128"/>
                <a:ea typeface="Meiryo" charset="-128"/>
                <a:cs typeface="Meiryo" charset="-128"/>
              </a:rPr>
              <a:t>ネットワーク</a:t>
            </a:r>
          </a:p>
        </p:txBody>
      </p:sp>
      <p:sp>
        <p:nvSpPr>
          <p:cNvPr id="137" name="円/楕円 136"/>
          <p:cNvSpPr/>
          <p:nvPr/>
        </p:nvSpPr>
        <p:spPr>
          <a:xfrm>
            <a:off x="4947560" y="4174345"/>
            <a:ext cx="792088" cy="792088"/>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solidFill>
                  <a:srgbClr val="FFFFFF"/>
                </a:solidFill>
                <a:latin typeface="Meiryo" charset="-128"/>
                <a:ea typeface="Meiryo" charset="-128"/>
                <a:cs typeface="Meiryo" charset="-128"/>
              </a:rPr>
              <a:t>IX</a:t>
            </a:r>
            <a:endParaRPr kumimoji="1" lang="ja-JP" altLang="en-US" sz="2000" dirty="0">
              <a:solidFill>
                <a:srgbClr val="FFFFFF"/>
              </a:solidFill>
              <a:latin typeface="Meiryo" charset="-128"/>
              <a:ea typeface="Meiryo" charset="-128"/>
              <a:cs typeface="Meiryo" charset="-128"/>
            </a:endParaRPr>
          </a:p>
        </p:txBody>
      </p:sp>
      <p:cxnSp>
        <p:nvCxnSpPr>
          <p:cNvPr id="138" name="直線コネクタ 137"/>
          <p:cNvCxnSpPr>
            <a:stCxn id="135" idx="1"/>
            <a:endCxn id="137" idx="5"/>
          </p:cNvCxnSpPr>
          <p:nvPr/>
        </p:nvCxnSpPr>
        <p:spPr>
          <a:xfrm flipH="1" flipV="1">
            <a:off x="5623649" y="4850434"/>
            <a:ext cx="375787" cy="402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直線コネクタ 138"/>
          <p:cNvCxnSpPr>
            <a:stCxn id="136" idx="3"/>
            <a:endCxn id="137" idx="3"/>
          </p:cNvCxnSpPr>
          <p:nvPr/>
        </p:nvCxnSpPr>
        <p:spPr>
          <a:xfrm flipV="1">
            <a:off x="4687772" y="4850434"/>
            <a:ext cx="375787" cy="405868"/>
          </a:xfrm>
          <a:prstGeom prst="line">
            <a:avLst/>
          </a:prstGeom>
        </p:spPr>
        <p:style>
          <a:lnRef idx="2">
            <a:schemeClr val="accent1"/>
          </a:lnRef>
          <a:fillRef idx="0">
            <a:schemeClr val="accent1"/>
          </a:fillRef>
          <a:effectRef idx="1">
            <a:schemeClr val="accent1"/>
          </a:effectRef>
          <a:fontRef idx="minor">
            <a:schemeClr val="tx1"/>
          </a:fontRef>
        </p:style>
      </p:cxnSp>
      <p:sp>
        <p:nvSpPr>
          <p:cNvPr id="140" name="角丸四角形 139"/>
          <p:cNvSpPr/>
          <p:nvPr/>
        </p:nvSpPr>
        <p:spPr>
          <a:xfrm>
            <a:off x="5999436" y="3742297"/>
            <a:ext cx="2016224" cy="432048"/>
          </a:xfrm>
          <a:prstGeom prst="round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通信事業者</a:t>
            </a:r>
            <a:r>
              <a:rPr lang="en-US" altLang="ja-JP" sz="1200" dirty="0">
                <a:solidFill>
                  <a:srgbClr val="FFFFFF"/>
                </a:solidFill>
                <a:latin typeface="Meiryo" charset="-128"/>
                <a:ea typeface="Meiryo" charset="-128"/>
                <a:cs typeface="Meiryo" charset="-128"/>
              </a:rPr>
              <a:t>X</a:t>
            </a:r>
          </a:p>
          <a:p>
            <a:pPr algn="ctr"/>
            <a:r>
              <a:rPr lang="ja-JP" altLang="en-US" sz="1200" dirty="0">
                <a:solidFill>
                  <a:srgbClr val="FFFFFF"/>
                </a:solidFill>
                <a:latin typeface="Meiryo" charset="-128"/>
                <a:ea typeface="Meiryo" charset="-128"/>
                <a:cs typeface="Meiryo" charset="-128"/>
              </a:rPr>
              <a:t>ネットワーク</a:t>
            </a:r>
          </a:p>
        </p:txBody>
      </p:sp>
      <p:cxnSp>
        <p:nvCxnSpPr>
          <p:cNvPr id="141" name="直線コネクタ 140"/>
          <p:cNvCxnSpPr>
            <a:stCxn id="137" idx="7"/>
            <a:endCxn id="140" idx="1"/>
          </p:cNvCxnSpPr>
          <p:nvPr/>
        </p:nvCxnSpPr>
        <p:spPr>
          <a:xfrm flipV="1">
            <a:off x="5623649" y="3958321"/>
            <a:ext cx="375787" cy="332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直線コネクタ 141"/>
          <p:cNvCxnSpPr>
            <a:stCxn id="143" idx="4"/>
            <a:endCxn id="27" idx="0"/>
          </p:cNvCxnSpPr>
          <p:nvPr/>
        </p:nvCxnSpPr>
        <p:spPr>
          <a:xfrm>
            <a:off x="3743908" y="2045267"/>
            <a:ext cx="0" cy="432048"/>
          </a:xfrm>
          <a:prstGeom prst="line">
            <a:avLst/>
          </a:prstGeom>
        </p:spPr>
        <p:style>
          <a:lnRef idx="2">
            <a:schemeClr val="accent1"/>
          </a:lnRef>
          <a:fillRef idx="0">
            <a:schemeClr val="accent1"/>
          </a:fillRef>
          <a:effectRef idx="1">
            <a:schemeClr val="accent1"/>
          </a:effectRef>
          <a:fontRef idx="minor">
            <a:schemeClr val="tx1"/>
          </a:fontRef>
        </p:style>
      </p:cxnSp>
      <p:sp>
        <p:nvSpPr>
          <p:cNvPr id="143" name="円/楕円 142"/>
          <p:cNvSpPr/>
          <p:nvPr/>
        </p:nvSpPr>
        <p:spPr>
          <a:xfrm>
            <a:off x="3347864" y="1253179"/>
            <a:ext cx="792088" cy="792088"/>
          </a:xfrm>
          <a:prstGeom prst="ellipse">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solidFill>
                  <a:srgbClr val="FFFFFF"/>
                </a:solidFill>
                <a:latin typeface="Meiryo" charset="-128"/>
                <a:ea typeface="Meiryo" charset="-128"/>
                <a:cs typeface="Meiryo" charset="-128"/>
              </a:rPr>
              <a:t>IX</a:t>
            </a:r>
          </a:p>
        </p:txBody>
      </p:sp>
      <p:cxnSp>
        <p:nvCxnSpPr>
          <p:cNvPr id="144" name="直線コネクタ 143"/>
          <p:cNvCxnSpPr>
            <a:stCxn id="27" idx="5"/>
            <a:endCxn id="137" idx="1"/>
          </p:cNvCxnSpPr>
          <p:nvPr/>
        </p:nvCxnSpPr>
        <p:spPr>
          <a:xfrm>
            <a:off x="4023953" y="3153404"/>
            <a:ext cx="1039606" cy="11369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9" name="直線コネクタ 158"/>
          <p:cNvCxnSpPr>
            <a:stCxn id="137" idx="4"/>
            <a:endCxn id="160" idx="0"/>
          </p:cNvCxnSpPr>
          <p:nvPr/>
        </p:nvCxnSpPr>
        <p:spPr>
          <a:xfrm>
            <a:off x="5343604" y="4966433"/>
            <a:ext cx="0" cy="505893"/>
          </a:xfrm>
          <a:prstGeom prst="line">
            <a:avLst/>
          </a:prstGeom>
        </p:spPr>
        <p:style>
          <a:lnRef idx="2">
            <a:schemeClr val="accent1"/>
          </a:lnRef>
          <a:fillRef idx="0">
            <a:schemeClr val="accent1"/>
          </a:fillRef>
          <a:effectRef idx="1">
            <a:schemeClr val="accent1"/>
          </a:effectRef>
          <a:fontRef idx="minor">
            <a:schemeClr val="tx1"/>
          </a:fontRef>
        </p:style>
      </p:cxnSp>
      <p:sp>
        <p:nvSpPr>
          <p:cNvPr id="160" name="円/楕円 159"/>
          <p:cNvSpPr/>
          <p:nvPr/>
        </p:nvSpPr>
        <p:spPr>
          <a:xfrm>
            <a:off x="4947560" y="5472326"/>
            <a:ext cx="792088" cy="792088"/>
          </a:xfrm>
          <a:prstGeom prst="ellipse">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solidFill>
                  <a:srgbClr val="FFFFFF"/>
                </a:solidFill>
                <a:latin typeface="Meiryo" charset="-128"/>
                <a:ea typeface="Meiryo" charset="-128"/>
                <a:cs typeface="Meiryo" charset="-128"/>
              </a:rPr>
              <a:t>IX</a:t>
            </a:r>
            <a:endParaRPr kumimoji="1" lang="ja-JP" altLang="en-US" sz="2000" dirty="0">
              <a:solidFill>
                <a:srgbClr val="FFFFFF"/>
              </a:solidFill>
              <a:latin typeface="Meiryo" charset="-128"/>
              <a:ea typeface="Meiryo" charset="-128"/>
              <a:cs typeface="Meiryo" charset="-128"/>
            </a:endParaRPr>
          </a:p>
        </p:txBody>
      </p:sp>
      <p:sp>
        <p:nvSpPr>
          <p:cNvPr id="168" name="円/楕円 167"/>
          <p:cNvSpPr/>
          <p:nvPr/>
        </p:nvSpPr>
        <p:spPr>
          <a:xfrm>
            <a:off x="7245503" y="2477315"/>
            <a:ext cx="792088" cy="792088"/>
          </a:xfrm>
          <a:prstGeom prst="ellipse">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solidFill>
                  <a:srgbClr val="FFFFFF"/>
                </a:solidFill>
                <a:latin typeface="Meiryo" charset="-128"/>
                <a:ea typeface="Meiryo" charset="-128"/>
                <a:cs typeface="Meiryo" charset="-128"/>
              </a:rPr>
              <a:t>IX</a:t>
            </a:r>
            <a:endParaRPr kumimoji="1" lang="ja-JP" altLang="en-US" sz="2000" dirty="0">
              <a:solidFill>
                <a:srgbClr val="FFFFFF"/>
              </a:solidFill>
              <a:latin typeface="Meiryo" charset="-128"/>
              <a:ea typeface="Meiryo" charset="-128"/>
              <a:cs typeface="Meiryo" charset="-128"/>
            </a:endParaRPr>
          </a:p>
        </p:txBody>
      </p:sp>
      <p:cxnSp>
        <p:nvCxnSpPr>
          <p:cNvPr id="169" name="直線コネクタ 168"/>
          <p:cNvCxnSpPr>
            <a:stCxn id="168" idx="2"/>
            <a:endCxn id="27" idx="6"/>
          </p:cNvCxnSpPr>
          <p:nvPr/>
        </p:nvCxnSpPr>
        <p:spPr>
          <a:xfrm flipH="1">
            <a:off x="4139952" y="2873359"/>
            <a:ext cx="3105551" cy="0"/>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79" name="円/楕円 178"/>
          <p:cNvSpPr/>
          <p:nvPr/>
        </p:nvSpPr>
        <p:spPr>
          <a:xfrm>
            <a:off x="1071852" y="4174345"/>
            <a:ext cx="792088" cy="792088"/>
          </a:xfrm>
          <a:prstGeom prst="ellipse">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a:solidFill>
                  <a:srgbClr val="FFFFFF"/>
                </a:solidFill>
                <a:latin typeface="Meiryo" charset="-128"/>
                <a:ea typeface="Meiryo" charset="-128"/>
                <a:cs typeface="Meiryo" charset="-128"/>
              </a:rPr>
              <a:t>IX</a:t>
            </a:r>
            <a:endParaRPr kumimoji="1" lang="ja-JP" altLang="en-US" sz="2000" dirty="0">
              <a:solidFill>
                <a:srgbClr val="FFFFFF"/>
              </a:solidFill>
              <a:latin typeface="Meiryo" charset="-128"/>
              <a:ea typeface="Meiryo" charset="-128"/>
              <a:cs typeface="Meiryo" charset="-128"/>
            </a:endParaRPr>
          </a:p>
        </p:txBody>
      </p:sp>
      <p:cxnSp>
        <p:nvCxnSpPr>
          <p:cNvPr id="180" name="直線コネクタ 179"/>
          <p:cNvCxnSpPr>
            <a:stCxn id="137" idx="2"/>
            <a:endCxn id="179" idx="6"/>
          </p:cNvCxnSpPr>
          <p:nvPr/>
        </p:nvCxnSpPr>
        <p:spPr>
          <a:xfrm flipH="1">
            <a:off x="1863940" y="4570389"/>
            <a:ext cx="3083620" cy="0"/>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85" name="正方形/長方形 184"/>
          <p:cNvSpPr/>
          <p:nvPr/>
        </p:nvSpPr>
        <p:spPr>
          <a:xfrm>
            <a:off x="3347864" y="2809338"/>
            <a:ext cx="792088" cy="461665"/>
          </a:xfrm>
          <a:prstGeom prst="rect">
            <a:avLst/>
          </a:prstGeom>
        </p:spPr>
        <p:txBody>
          <a:bodyPr wrap="square">
            <a:spAutoFit/>
          </a:bodyPr>
          <a:lstStyle/>
          <a:p>
            <a:pPr algn="ctr"/>
            <a:r>
              <a:rPr lang="en-US" altLang="ja-JP" sz="800" dirty="0">
                <a:solidFill>
                  <a:srgbClr val="FFFFFF"/>
                </a:solidFill>
                <a:latin typeface="Meiryo" charset="-128"/>
                <a:ea typeface="Meiryo" charset="-128"/>
                <a:cs typeface="Meiryo" charset="-128"/>
              </a:rPr>
              <a:t>Internet</a:t>
            </a:r>
          </a:p>
          <a:p>
            <a:pPr algn="ctr"/>
            <a:r>
              <a:rPr lang="en-US" altLang="ja-JP" sz="800" dirty="0" err="1">
                <a:solidFill>
                  <a:srgbClr val="FFFFFF"/>
                </a:solidFill>
                <a:latin typeface="Meiryo" charset="-128"/>
                <a:ea typeface="Meiryo" charset="-128"/>
                <a:cs typeface="Meiryo" charset="-128"/>
              </a:rPr>
              <a:t>eXchange</a:t>
            </a:r>
            <a:endParaRPr lang="en-US" altLang="ja-JP" sz="800" dirty="0">
              <a:solidFill>
                <a:srgbClr val="FFFFFF"/>
              </a:solidFill>
              <a:latin typeface="Meiryo" charset="-128"/>
              <a:ea typeface="Meiryo" charset="-128"/>
              <a:cs typeface="Meiryo" charset="-128"/>
            </a:endParaRPr>
          </a:p>
          <a:p>
            <a:pPr algn="ctr"/>
            <a:r>
              <a:rPr lang="en-US" altLang="ja-JP" sz="800" dirty="0">
                <a:solidFill>
                  <a:srgbClr val="FFFFFF"/>
                </a:solidFill>
                <a:latin typeface="Meiryo" charset="-128"/>
                <a:ea typeface="Meiryo" charset="-128"/>
                <a:cs typeface="Meiryo" charset="-128"/>
              </a:rPr>
              <a:t>point</a:t>
            </a:r>
            <a:endParaRPr lang="ja-JP" altLang="en-US" sz="800" dirty="0">
              <a:solidFill>
                <a:srgbClr val="FFFFFF"/>
              </a:solidFill>
              <a:latin typeface="Meiryo" charset="-128"/>
              <a:ea typeface="Meiryo" charset="-128"/>
              <a:cs typeface="Meiryo" charset="-128"/>
            </a:endParaRPr>
          </a:p>
        </p:txBody>
      </p:sp>
      <p:sp>
        <p:nvSpPr>
          <p:cNvPr id="189" name="正方形/長方形 188"/>
          <p:cNvSpPr/>
          <p:nvPr/>
        </p:nvSpPr>
        <p:spPr>
          <a:xfrm>
            <a:off x="1071852" y="1250174"/>
            <a:ext cx="576064" cy="73434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90" name="図形グループ 189"/>
          <p:cNvGrpSpPr/>
          <p:nvPr/>
        </p:nvGrpSpPr>
        <p:grpSpPr>
          <a:xfrm>
            <a:off x="3103823" y="5527942"/>
            <a:ext cx="360040" cy="415415"/>
            <a:chOff x="2667295" y="1059799"/>
            <a:chExt cx="681672" cy="722281"/>
          </a:xfrm>
        </p:grpSpPr>
        <p:sp>
          <p:nvSpPr>
            <p:cNvPr id="191" name="角丸四角形 190"/>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192" name="図 191"/>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193" name="図形グループ 192"/>
          <p:cNvGrpSpPr/>
          <p:nvPr/>
        </p:nvGrpSpPr>
        <p:grpSpPr>
          <a:xfrm>
            <a:off x="3059066" y="5595605"/>
            <a:ext cx="231465" cy="443150"/>
            <a:chOff x="1946324" y="4125162"/>
            <a:chExt cx="969964" cy="2007872"/>
          </a:xfrm>
        </p:grpSpPr>
        <p:sp>
          <p:nvSpPr>
            <p:cNvPr id="194" name="円/楕円 19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195" name="フローチャート: 論理積ゲート 19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201" name="図形グループ 200"/>
          <p:cNvGrpSpPr/>
          <p:nvPr/>
        </p:nvGrpSpPr>
        <p:grpSpPr>
          <a:xfrm>
            <a:off x="3515308" y="5558571"/>
            <a:ext cx="512674" cy="492133"/>
            <a:chOff x="674950" y="5188180"/>
            <a:chExt cx="1376864" cy="1162951"/>
          </a:xfrm>
        </p:grpSpPr>
        <p:sp>
          <p:nvSpPr>
            <p:cNvPr id="196" name="正方形/長方形 195"/>
            <p:cNvSpPr/>
            <p:nvPr/>
          </p:nvSpPr>
          <p:spPr>
            <a:xfrm>
              <a:off x="674951" y="5188180"/>
              <a:ext cx="1376862" cy="1162951"/>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7" name="正方形/長方形 196"/>
            <p:cNvSpPr/>
            <p:nvPr/>
          </p:nvSpPr>
          <p:spPr>
            <a:xfrm>
              <a:off x="674950" y="5188180"/>
              <a:ext cx="1376864" cy="134732"/>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8" name="正方形/長方形 197"/>
            <p:cNvSpPr/>
            <p:nvPr/>
          </p:nvSpPr>
          <p:spPr>
            <a:xfrm>
              <a:off x="730942" y="5397271"/>
              <a:ext cx="589511" cy="348166"/>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9" name="正方形/長方形 198"/>
            <p:cNvSpPr/>
            <p:nvPr/>
          </p:nvSpPr>
          <p:spPr>
            <a:xfrm>
              <a:off x="1420749" y="5397271"/>
              <a:ext cx="539364" cy="348166"/>
            </a:xfrm>
            <a:prstGeom prst="rect">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0" name="正方形/長方形 199"/>
            <p:cNvSpPr/>
            <p:nvPr/>
          </p:nvSpPr>
          <p:spPr>
            <a:xfrm>
              <a:off x="730942" y="5883927"/>
              <a:ext cx="1229171" cy="348166"/>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sp>
        <p:nvSpPr>
          <p:cNvPr id="202" name="テキスト ボックス 201"/>
          <p:cNvSpPr txBox="1"/>
          <p:nvPr/>
        </p:nvSpPr>
        <p:spPr>
          <a:xfrm>
            <a:off x="1059293" y="1246916"/>
            <a:ext cx="588623" cy="338554"/>
          </a:xfrm>
          <a:prstGeom prst="rect">
            <a:avLst/>
          </a:prstGeom>
          <a:noFill/>
        </p:spPr>
        <p:txBody>
          <a:bodyPr wrap="none" rtlCol="0">
            <a:spAutoFit/>
          </a:bodyPr>
          <a:lstStyle/>
          <a:p>
            <a:r>
              <a:rPr kumimoji="1" lang="en-US" altLang="ja-JP" sz="800" dirty="0">
                <a:solidFill>
                  <a:srgbClr val="0070C0"/>
                </a:solidFill>
              </a:rPr>
              <a:t>Web</a:t>
            </a:r>
          </a:p>
          <a:p>
            <a:r>
              <a:rPr kumimoji="1" lang="ja-JP" altLang="en-US" sz="800" dirty="0">
                <a:solidFill>
                  <a:srgbClr val="0070C0"/>
                </a:solidFill>
              </a:rPr>
              <a:t>サーバー</a:t>
            </a:r>
          </a:p>
        </p:txBody>
      </p:sp>
      <p:sp>
        <p:nvSpPr>
          <p:cNvPr id="203" name="テキスト ボックス 202"/>
          <p:cNvSpPr txBox="1"/>
          <p:nvPr/>
        </p:nvSpPr>
        <p:spPr>
          <a:xfrm>
            <a:off x="3152077" y="6050704"/>
            <a:ext cx="768159" cy="215444"/>
          </a:xfrm>
          <a:prstGeom prst="rect">
            <a:avLst/>
          </a:prstGeom>
          <a:noFill/>
        </p:spPr>
        <p:txBody>
          <a:bodyPr wrap="none" rtlCol="0">
            <a:spAutoFit/>
          </a:bodyPr>
          <a:lstStyle/>
          <a:p>
            <a:r>
              <a:rPr kumimoji="1" lang="ja-JP" altLang="en-US" sz="800">
                <a:solidFill>
                  <a:srgbClr val="0070C0"/>
                </a:solidFill>
              </a:rPr>
              <a:t>ホームページ</a:t>
            </a:r>
            <a:endParaRPr kumimoji="1" lang="ja-JP" altLang="en-US" sz="800" dirty="0">
              <a:solidFill>
                <a:srgbClr val="0070C0"/>
              </a:solidFill>
            </a:endParaRPr>
          </a:p>
        </p:txBody>
      </p:sp>
      <p:sp>
        <p:nvSpPr>
          <p:cNvPr id="204" name="円柱 203"/>
          <p:cNvSpPr/>
          <p:nvPr/>
        </p:nvSpPr>
        <p:spPr>
          <a:xfrm>
            <a:off x="1109699" y="1585470"/>
            <a:ext cx="509973" cy="334007"/>
          </a:xfrm>
          <a:prstGeom prst="can">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nvGrpSpPr>
          <p:cNvPr id="205" name="図形グループ 204"/>
          <p:cNvGrpSpPr/>
          <p:nvPr/>
        </p:nvGrpSpPr>
        <p:grpSpPr>
          <a:xfrm>
            <a:off x="5927263" y="1504062"/>
            <a:ext cx="360040" cy="415415"/>
            <a:chOff x="2667295" y="1059799"/>
            <a:chExt cx="681672" cy="722281"/>
          </a:xfrm>
        </p:grpSpPr>
        <p:sp>
          <p:nvSpPr>
            <p:cNvPr id="206" name="角丸四角形 205"/>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207" name="図 206"/>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08" name="図形グループ 207"/>
          <p:cNvGrpSpPr/>
          <p:nvPr/>
        </p:nvGrpSpPr>
        <p:grpSpPr>
          <a:xfrm>
            <a:off x="6171571" y="1556792"/>
            <a:ext cx="231465" cy="443150"/>
            <a:chOff x="1946324" y="4125162"/>
            <a:chExt cx="969964" cy="2007872"/>
          </a:xfrm>
        </p:grpSpPr>
        <p:sp>
          <p:nvSpPr>
            <p:cNvPr id="209" name="円/楕円 20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210" name="フローチャート: 論理積ゲート 20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211" name="図形グループ 210"/>
          <p:cNvGrpSpPr/>
          <p:nvPr/>
        </p:nvGrpSpPr>
        <p:grpSpPr>
          <a:xfrm>
            <a:off x="7677551" y="5514480"/>
            <a:ext cx="360040" cy="415415"/>
            <a:chOff x="2667295" y="1059799"/>
            <a:chExt cx="681672" cy="722281"/>
          </a:xfrm>
        </p:grpSpPr>
        <p:sp>
          <p:nvSpPr>
            <p:cNvPr id="212" name="角丸四角形 211"/>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213" name="図 212"/>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14" name="図形グループ 213"/>
          <p:cNvGrpSpPr/>
          <p:nvPr/>
        </p:nvGrpSpPr>
        <p:grpSpPr>
          <a:xfrm>
            <a:off x="7912050" y="5591309"/>
            <a:ext cx="231465" cy="443150"/>
            <a:chOff x="1946324" y="4125162"/>
            <a:chExt cx="969964" cy="2007872"/>
          </a:xfrm>
        </p:grpSpPr>
        <p:sp>
          <p:nvSpPr>
            <p:cNvPr id="215" name="円/楕円 21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216" name="フローチャート: 論理積ゲート 21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pic>
        <p:nvPicPr>
          <p:cNvPr id="219" name="図 2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700" y="1187593"/>
            <a:ext cx="457200" cy="457200"/>
          </a:xfrm>
          <a:prstGeom prst="rect">
            <a:avLst/>
          </a:prstGeom>
        </p:spPr>
      </p:pic>
      <p:pic>
        <p:nvPicPr>
          <p:cNvPr id="220" name="図 2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347" y="5807214"/>
            <a:ext cx="457200" cy="457200"/>
          </a:xfrm>
          <a:prstGeom prst="rect">
            <a:avLst/>
          </a:prstGeom>
        </p:spPr>
      </p:pic>
      <p:sp>
        <p:nvSpPr>
          <p:cNvPr id="225" name="フリーフォーム 224"/>
          <p:cNvSpPr/>
          <p:nvPr/>
        </p:nvSpPr>
        <p:spPr>
          <a:xfrm>
            <a:off x="3928077" y="1423758"/>
            <a:ext cx="3869879" cy="4627238"/>
          </a:xfrm>
          <a:custGeom>
            <a:avLst/>
            <a:gdLst>
              <a:gd name="connsiteX0" fmla="*/ 1760841 w 3869879"/>
              <a:gd name="connsiteY0" fmla="*/ 205 h 4461741"/>
              <a:gd name="connsiteX1" fmla="*/ 2178151 w 3869879"/>
              <a:gd name="connsiteY1" fmla="*/ 98396 h 4461741"/>
              <a:gd name="connsiteX2" fmla="*/ 367762 w 3869879"/>
              <a:gd name="connsiteY2" fmla="*/ 601623 h 4461741"/>
              <a:gd name="connsiteX3" fmla="*/ 85464 w 3869879"/>
              <a:gd name="connsiteY3" fmla="*/ 1172356 h 4461741"/>
              <a:gd name="connsiteX4" fmla="*/ 1460132 w 3869879"/>
              <a:gd name="connsiteY4" fmla="*/ 2743405 h 4461741"/>
              <a:gd name="connsiteX5" fmla="*/ 2159740 w 3869879"/>
              <a:gd name="connsiteY5" fmla="*/ 3553478 h 4461741"/>
              <a:gd name="connsiteX6" fmla="*/ 2577051 w 3869879"/>
              <a:gd name="connsiteY6" fmla="*/ 3903282 h 4461741"/>
              <a:gd name="connsiteX7" fmla="*/ 3804433 w 3869879"/>
              <a:gd name="connsiteY7" fmla="*/ 4062842 h 4461741"/>
              <a:gd name="connsiteX8" fmla="*/ 3712379 w 3869879"/>
              <a:gd name="connsiteY8" fmla="*/ 4461741 h 4461741"/>
              <a:gd name="connsiteX0" fmla="*/ 1944948 w 3869879"/>
              <a:gd name="connsiteY0" fmla="*/ 5 h 4633374"/>
              <a:gd name="connsiteX1" fmla="*/ 2178151 w 3869879"/>
              <a:gd name="connsiteY1" fmla="*/ 270029 h 4633374"/>
              <a:gd name="connsiteX2" fmla="*/ 367762 w 3869879"/>
              <a:gd name="connsiteY2" fmla="*/ 773256 h 4633374"/>
              <a:gd name="connsiteX3" fmla="*/ 85464 w 3869879"/>
              <a:gd name="connsiteY3" fmla="*/ 1343989 h 4633374"/>
              <a:gd name="connsiteX4" fmla="*/ 1460132 w 3869879"/>
              <a:gd name="connsiteY4" fmla="*/ 2915038 h 4633374"/>
              <a:gd name="connsiteX5" fmla="*/ 2159740 w 3869879"/>
              <a:gd name="connsiteY5" fmla="*/ 3725111 h 4633374"/>
              <a:gd name="connsiteX6" fmla="*/ 2577051 w 3869879"/>
              <a:gd name="connsiteY6" fmla="*/ 4074915 h 4633374"/>
              <a:gd name="connsiteX7" fmla="*/ 3804433 w 3869879"/>
              <a:gd name="connsiteY7" fmla="*/ 4234475 h 4633374"/>
              <a:gd name="connsiteX8" fmla="*/ 3712379 w 3869879"/>
              <a:gd name="connsiteY8" fmla="*/ 4633374 h 4633374"/>
              <a:gd name="connsiteX0" fmla="*/ 2037001 w 3869879"/>
              <a:gd name="connsiteY0" fmla="*/ 6 h 4627238"/>
              <a:gd name="connsiteX1" fmla="*/ 2178151 w 3869879"/>
              <a:gd name="connsiteY1" fmla="*/ 263893 h 4627238"/>
              <a:gd name="connsiteX2" fmla="*/ 367762 w 3869879"/>
              <a:gd name="connsiteY2" fmla="*/ 767120 h 4627238"/>
              <a:gd name="connsiteX3" fmla="*/ 85464 w 3869879"/>
              <a:gd name="connsiteY3" fmla="*/ 1337853 h 4627238"/>
              <a:gd name="connsiteX4" fmla="*/ 1460132 w 3869879"/>
              <a:gd name="connsiteY4" fmla="*/ 2908902 h 4627238"/>
              <a:gd name="connsiteX5" fmla="*/ 2159740 w 3869879"/>
              <a:gd name="connsiteY5" fmla="*/ 3718975 h 4627238"/>
              <a:gd name="connsiteX6" fmla="*/ 2577051 w 3869879"/>
              <a:gd name="connsiteY6" fmla="*/ 4068779 h 4627238"/>
              <a:gd name="connsiteX7" fmla="*/ 3804433 w 3869879"/>
              <a:gd name="connsiteY7" fmla="*/ 4228339 h 4627238"/>
              <a:gd name="connsiteX8" fmla="*/ 3712379 w 3869879"/>
              <a:gd name="connsiteY8" fmla="*/ 4627238 h 462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879" h="4627238">
                <a:moveTo>
                  <a:pt x="2037001" y="6"/>
                </a:moveTo>
                <a:cubicBezTo>
                  <a:pt x="2361746" y="-1017"/>
                  <a:pt x="2456357" y="136041"/>
                  <a:pt x="2178151" y="263893"/>
                </a:cubicBezTo>
                <a:cubicBezTo>
                  <a:pt x="1899945" y="391745"/>
                  <a:pt x="716543" y="588127"/>
                  <a:pt x="367762" y="767120"/>
                </a:cubicBezTo>
                <a:cubicBezTo>
                  <a:pt x="18981" y="946113"/>
                  <a:pt x="-96598" y="980889"/>
                  <a:pt x="85464" y="1337853"/>
                </a:cubicBezTo>
                <a:cubicBezTo>
                  <a:pt x="267526" y="1694817"/>
                  <a:pt x="1460132" y="2908902"/>
                  <a:pt x="1460132" y="2908902"/>
                </a:cubicBezTo>
                <a:cubicBezTo>
                  <a:pt x="1805845" y="3305756"/>
                  <a:pt x="1973587" y="3525662"/>
                  <a:pt x="2159740" y="3718975"/>
                </a:cubicBezTo>
                <a:cubicBezTo>
                  <a:pt x="2345893" y="3912288"/>
                  <a:pt x="2302936" y="3983885"/>
                  <a:pt x="2577051" y="4068779"/>
                </a:cubicBezTo>
                <a:cubicBezTo>
                  <a:pt x="2851167" y="4153673"/>
                  <a:pt x="3615212" y="4135263"/>
                  <a:pt x="3804433" y="4228339"/>
                </a:cubicBezTo>
                <a:cubicBezTo>
                  <a:pt x="3993654" y="4321415"/>
                  <a:pt x="3712379" y="4627238"/>
                  <a:pt x="3712379" y="4627238"/>
                </a:cubicBezTo>
              </a:path>
            </a:pathLst>
          </a:custGeom>
          <a:noFill/>
          <a:ln>
            <a:solidFill>
              <a:schemeClr val="accent6">
                <a:lumMod val="75000"/>
              </a:schemeClr>
            </a:solidFill>
            <a:prstDash val="sysDot"/>
            <a:headEnd type="arrow" w="med" len="med"/>
            <a:tailEnd type="arrow"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6" name="フリーフォーム 225"/>
          <p:cNvSpPr/>
          <p:nvPr/>
        </p:nvSpPr>
        <p:spPr>
          <a:xfrm>
            <a:off x="1681513" y="1749020"/>
            <a:ext cx="3382533" cy="4044226"/>
          </a:xfrm>
          <a:custGeom>
            <a:avLst/>
            <a:gdLst>
              <a:gd name="connsiteX0" fmla="*/ 0 w 3389698"/>
              <a:gd name="connsiteY0" fmla="*/ 0 h 4044226"/>
              <a:gd name="connsiteX1" fmla="*/ 1374669 w 3389698"/>
              <a:gd name="connsiteY1" fmla="*/ 386626 h 4044226"/>
              <a:gd name="connsiteX2" fmla="*/ 1798116 w 3389698"/>
              <a:gd name="connsiteY2" fmla="*/ 1663103 h 4044226"/>
              <a:gd name="connsiteX3" fmla="*/ 3356891 w 3389698"/>
              <a:gd name="connsiteY3" fmla="*/ 2798432 h 4044226"/>
              <a:gd name="connsiteX4" fmla="*/ 2816843 w 3389698"/>
              <a:gd name="connsiteY4" fmla="*/ 3602368 h 4044226"/>
              <a:gd name="connsiteX5" fmla="*/ 2313616 w 3389698"/>
              <a:gd name="connsiteY5" fmla="*/ 4044226 h 4044226"/>
              <a:gd name="connsiteX6" fmla="*/ 2313616 w 3389698"/>
              <a:gd name="connsiteY6" fmla="*/ 4044226 h 4044226"/>
              <a:gd name="connsiteX0" fmla="*/ 0 w 3383402"/>
              <a:gd name="connsiteY0" fmla="*/ 0 h 4044226"/>
              <a:gd name="connsiteX1" fmla="*/ 1374669 w 3383402"/>
              <a:gd name="connsiteY1" fmla="*/ 386626 h 4044226"/>
              <a:gd name="connsiteX2" fmla="*/ 1926991 w 3383402"/>
              <a:gd name="connsiteY2" fmla="*/ 1626281 h 4044226"/>
              <a:gd name="connsiteX3" fmla="*/ 3356891 w 3383402"/>
              <a:gd name="connsiteY3" fmla="*/ 2798432 h 4044226"/>
              <a:gd name="connsiteX4" fmla="*/ 2816843 w 3383402"/>
              <a:gd name="connsiteY4" fmla="*/ 3602368 h 4044226"/>
              <a:gd name="connsiteX5" fmla="*/ 2313616 w 3383402"/>
              <a:gd name="connsiteY5" fmla="*/ 4044226 h 4044226"/>
              <a:gd name="connsiteX6" fmla="*/ 2313616 w 3383402"/>
              <a:gd name="connsiteY6" fmla="*/ 4044226 h 4044226"/>
              <a:gd name="connsiteX0" fmla="*/ 0 w 3383402"/>
              <a:gd name="connsiteY0" fmla="*/ 0 h 4044226"/>
              <a:gd name="connsiteX1" fmla="*/ 1374669 w 3383402"/>
              <a:gd name="connsiteY1" fmla="*/ 386626 h 4044226"/>
              <a:gd name="connsiteX2" fmla="*/ 1926991 w 3383402"/>
              <a:gd name="connsiteY2" fmla="*/ 1626281 h 4044226"/>
              <a:gd name="connsiteX3" fmla="*/ 3356891 w 3383402"/>
              <a:gd name="connsiteY3" fmla="*/ 2798432 h 4044226"/>
              <a:gd name="connsiteX4" fmla="*/ 2816843 w 3383402"/>
              <a:gd name="connsiteY4" fmla="*/ 3602368 h 4044226"/>
              <a:gd name="connsiteX5" fmla="*/ 2313616 w 3383402"/>
              <a:gd name="connsiteY5" fmla="*/ 4044226 h 4044226"/>
              <a:gd name="connsiteX6" fmla="*/ 2313616 w 3383402"/>
              <a:gd name="connsiteY6" fmla="*/ 4044226 h 4044226"/>
              <a:gd name="connsiteX0" fmla="*/ 0 w 3383402"/>
              <a:gd name="connsiteY0" fmla="*/ 0 h 4044226"/>
              <a:gd name="connsiteX1" fmla="*/ 1356259 w 3383402"/>
              <a:gd name="connsiteY1" fmla="*/ 423447 h 4044226"/>
              <a:gd name="connsiteX2" fmla="*/ 1926991 w 3383402"/>
              <a:gd name="connsiteY2" fmla="*/ 1626281 h 4044226"/>
              <a:gd name="connsiteX3" fmla="*/ 3356891 w 3383402"/>
              <a:gd name="connsiteY3" fmla="*/ 2798432 h 4044226"/>
              <a:gd name="connsiteX4" fmla="*/ 2816843 w 3383402"/>
              <a:gd name="connsiteY4" fmla="*/ 3602368 h 4044226"/>
              <a:gd name="connsiteX5" fmla="*/ 2313616 w 3383402"/>
              <a:gd name="connsiteY5" fmla="*/ 4044226 h 4044226"/>
              <a:gd name="connsiteX6" fmla="*/ 2313616 w 3383402"/>
              <a:gd name="connsiteY6" fmla="*/ 4044226 h 4044226"/>
              <a:gd name="connsiteX0" fmla="*/ 0 w 3382533"/>
              <a:gd name="connsiteY0" fmla="*/ 0 h 4044226"/>
              <a:gd name="connsiteX1" fmla="*/ 1356259 w 3382533"/>
              <a:gd name="connsiteY1" fmla="*/ 423447 h 4044226"/>
              <a:gd name="connsiteX2" fmla="*/ 1945401 w 3382533"/>
              <a:gd name="connsiteY2" fmla="*/ 1607870 h 4044226"/>
              <a:gd name="connsiteX3" fmla="*/ 3356891 w 3382533"/>
              <a:gd name="connsiteY3" fmla="*/ 2798432 h 4044226"/>
              <a:gd name="connsiteX4" fmla="*/ 2816843 w 3382533"/>
              <a:gd name="connsiteY4" fmla="*/ 3602368 h 4044226"/>
              <a:gd name="connsiteX5" fmla="*/ 2313616 w 3382533"/>
              <a:gd name="connsiteY5" fmla="*/ 4044226 h 4044226"/>
              <a:gd name="connsiteX6" fmla="*/ 2313616 w 3382533"/>
              <a:gd name="connsiteY6" fmla="*/ 4044226 h 404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533" h="4044226">
                <a:moveTo>
                  <a:pt x="0" y="0"/>
                </a:moveTo>
                <a:cubicBezTo>
                  <a:pt x="537491" y="54721"/>
                  <a:pt x="1032026" y="155469"/>
                  <a:pt x="1356259" y="423447"/>
                </a:cubicBezTo>
                <a:cubicBezTo>
                  <a:pt x="1680493" y="691425"/>
                  <a:pt x="1611962" y="1212039"/>
                  <a:pt x="1945401" y="1607870"/>
                </a:cubicBezTo>
                <a:cubicBezTo>
                  <a:pt x="2278840" y="2003701"/>
                  <a:pt x="3211651" y="2466016"/>
                  <a:pt x="3356891" y="2798432"/>
                </a:cubicBezTo>
                <a:cubicBezTo>
                  <a:pt x="3502131" y="3130848"/>
                  <a:pt x="2990722" y="3394736"/>
                  <a:pt x="2816843" y="3602368"/>
                </a:cubicBezTo>
                <a:cubicBezTo>
                  <a:pt x="2642964" y="3810000"/>
                  <a:pt x="2313616" y="4044226"/>
                  <a:pt x="2313616" y="4044226"/>
                </a:cubicBezTo>
                <a:lnTo>
                  <a:pt x="2313616" y="4044226"/>
                </a:lnTo>
              </a:path>
            </a:pathLst>
          </a:custGeom>
          <a:noFill/>
          <a:ln>
            <a:solidFill>
              <a:srgbClr val="C00000"/>
            </a:solidFill>
            <a:prstDash val="sysDot"/>
            <a:headEnd type="arrow" w="med" len="med"/>
            <a:tailEnd type="arrow"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227" name="四角形吹き出し 226"/>
          <p:cNvSpPr/>
          <p:nvPr/>
        </p:nvSpPr>
        <p:spPr>
          <a:xfrm>
            <a:off x="6741446" y="1246916"/>
            <a:ext cx="1919727" cy="648314"/>
          </a:xfrm>
          <a:prstGeom prst="wedgeRectCallout">
            <a:avLst>
              <a:gd name="adj1" fmla="val -49604"/>
              <a:gd name="adj2" fmla="val 130655"/>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Meiryo" charset="-128"/>
                <a:ea typeface="Meiryo" charset="-128"/>
                <a:cs typeface="Meiryo" charset="-128"/>
              </a:rPr>
              <a:t>世界各国の通信事業者が所有するネットワークを相互接続</a:t>
            </a:r>
            <a:endParaRPr kumimoji="1" lang="en-US" altLang="ja-JP" sz="1050" dirty="0">
              <a:solidFill>
                <a:srgbClr val="FFFFFF"/>
              </a:solidFill>
              <a:latin typeface="Meiryo" charset="-128"/>
              <a:ea typeface="Meiryo" charset="-128"/>
              <a:cs typeface="Meiryo" charset="-128"/>
            </a:endParaRPr>
          </a:p>
          <a:p>
            <a:pPr algn="ctr"/>
            <a:r>
              <a:rPr lang="en-US" altLang="ja-JP" sz="1600" dirty="0">
                <a:solidFill>
                  <a:srgbClr val="FFFFFF"/>
                </a:solidFill>
                <a:latin typeface="Meiryo" charset="-128"/>
                <a:ea typeface="Meiryo" charset="-128"/>
                <a:cs typeface="Meiryo" charset="-128"/>
              </a:rPr>
              <a:t>Inter-Network</a:t>
            </a:r>
            <a:endParaRPr kumimoji="1" lang="ja-JP" altLang="en-US" sz="1600" dirty="0">
              <a:solidFill>
                <a:srgbClr val="FFFFFF"/>
              </a:solidFill>
              <a:latin typeface="Meiryo" charset="-128"/>
              <a:ea typeface="Meiryo" charset="-128"/>
              <a:cs typeface="Meiryo" charset="-128"/>
            </a:endParaRPr>
          </a:p>
        </p:txBody>
      </p:sp>
      <p:sp>
        <p:nvSpPr>
          <p:cNvPr id="228" name="四角形吹き出し 227"/>
          <p:cNvSpPr/>
          <p:nvPr/>
        </p:nvSpPr>
        <p:spPr>
          <a:xfrm>
            <a:off x="457200" y="5616100"/>
            <a:ext cx="1919727" cy="648314"/>
          </a:xfrm>
          <a:prstGeom prst="wedgeRectCallout">
            <a:avLst>
              <a:gd name="adj1" fmla="val 47258"/>
              <a:gd name="adj2" fmla="val -151430"/>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Meiryo" charset="-128"/>
                <a:ea typeface="Meiryo" charset="-128"/>
                <a:cs typeface="Meiryo" charset="-128"/>
              </a:rPr>
              <a:t>世界各国の通信事業者が</a:t>
            </a:r>
            <a:endParaRPr kumimoji="1" lang="en-US" altLang="ja-JP" sz="1050" dirty="0">
              <a:solidFill>
                <a:srgbClr val="FFFFFF"/>
              </a:solidFill>
              <a:latin typeface="Meiryo" charset="-128"/>
              <a:ea typeface="Meiryo" charset="-128"/>
              <a:cs typeface="Meiryo" charset="-128"/>
            </a:endParaRPr>
          </a:p>
          <a:p>
            <a:pPr algn="ctr"/>
            <a:r>
              <a:rPr kumimoji="1" lang="ja-JP" altLang="en-US" sz="1050" dirty="0">
                <a:solidFill>
                  <a:srgbClr val="FFFFFF"/>
                </a:solidFill>
                <a:latin typeface="Meiryo" charset="-128"/>
                <a:ea typeface="Meiryo" charset="-128"/>
                <a:cs typeface="Meiryo" charset="-128"/>
              </a:rPr>
              <a:t>共通の通信手順で</a:t>
            </a:r>
            <a:endParaRPr kumimoji="1" lang="en-US" altLang="ja-JP" sz="1050" dirty="0">
              <a:solidFill>
                <a:srgbClr val="FFFFFF"/>
              </a:solidFill>
              <a:latin typeface="Meiryo" charset="-128"/>
              <a:ea typeface="Meiryo" charset="-128"/>
              <a:cs typeface="Meiryo" charset="-128"/>
            </a:endParaRPr>
          </a:p>
          <a:p>
            <a:pPr algn="ctr"/>
            <a:r>
              <a:rPr kumimoji="1" lang="ja-JP" altLang="en-US" sz="1050" dirty="0">
                <a:solidFill>
                  <a:srgbClr val="FFFFFF"/>
                </a:solidFill>
                <a:latin typeface="Meiryo" charset="-128"/>
                <a:ea typeface="Meiryo" charset="-128"/>
                <a:cs typeface="Meiryo" charset="-128"/>
              </a:rPr>
              <a:t>データをやりとり</a:t>
            </a:r>
            <a:endParaRPr kumimoji="1" lang="ja-JP" altLang="en-US" sz="1600" dirty="0">
              <a:solidFill>
                <a:srgbClr val="FFFFFF"/>
              </a:solidFill>
              <a:latin typeface="Meiryo" charset="-128"/>
              <a:ea typeface="Meiryo" charset="-128"/>
              <a:cs typeface="Meiryo" charset="-128"/>
            </a:endParaRPr>
          </a:p>
        </p:txBody>
      </p:sp>
    </p:spTree>
    <p:extLst>
      <p:ext uri="{BB962C8B-B14F-4D97-AF65-F5344CB8AC3E}">
        <p14:creationId xmlns:p14="http://schemas.microsoft.com/office/powerpoint/2010/main" val="27111897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インターネットと</a:t>
            </a:r>
            <a:r>
              <a:rPr kumimoji="1" lang="en-US" altLang="ja-JP" dirty="0"/>
              <a:t>Web</a:t>
            </a:r>
            <a:r>
              <a:rPr kumimoji="1" lang="ja-JP" altLang="en-US" dirty="0"/>
              <a:t>サイト</a:t>
            </a:r>
          </a:p>
        </p:txBody>
      </p:sp>
      <p:sp>
        <p:nvSpPr>
          <p:cNvPr id="3" name="スライド番号プレースホルダー 2"/>
          <p:cNvSpPr>
            <a:spLocks noGrp="1"/>
          </p:cNvSpPr>
          <p:nvPr>
            <p:ph type="sldNum" sz="quarter" idx="12"/>
          </p:nvPr>
        </p:nvSpPr>
        <p:spPr>
          <a:xfrm>
            <a:off x="6932246" y="6667857"/>
            <a:ext cx="2133600" cy="217800"/>
          </a:xfrm>
        </p:spPr>
        <p:txBody>
          <a:bodyPr/>
          <a:lstStyle/>
          <a:p>
            <a:fld id="{8FF8CC5D-A65D-5946-99B5-645367A967AD}" type="slidenum">
              <a:rPr kumimoji="1" lang="ja-JP" altLang="en-US" smtClean="0"/>
              <a:t>125</a:t>
            </a:fld>
            <a:endParaRPr kumimoji="1" lang="ja-JP" altLang="en-US"/>
          </a:p>
        </p:txBody>
      </p:sp>
      <p:sp>
        <p:nvSpPr>
          <p:cNvPr id="4" name="角丸四角形 3"/>
          <p:cNvSpPr/>
          <p:nvPr/>
        </p:nvSpPr>
        <p:spPr>
          <a:xfrm>
            <a:off x="1205626" y="3229454"/>
            <a:ext cx="6732748" cy="1152128"/>
          </a:xfrm>
          <a:prstGeom prst="roundRect">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1673678" y="2581382"/>
            <a:ext cx="864096" cy="79208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2688513" y="2595701"/>
            <a:ext cx="864096" cy="79208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3703349" y="2596269"/>
            <a:ext cx="864096" cy="79208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正方形/長方形 7"/>
          <p:cNvSpPr/>
          <p:nvPr/>
        </p:nvSpPr>
        <p:spPr>
          <a:xfrm>
            <a:off x="5364088" y="1340768"/>
            <a:ext cx="2088232" cy="2047022"/>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 name="フローチャート: 書類 11"/>
          <p:cNvSpPr/>
          <p:nvPr/>
        </p:nvSpPr>
        <p:spPr>
          <a:xfrm>
            <a:off x="5902769" y="1929025"/>
            <a:ext cx="1426713" cy="1333351"/>
          </a:xfrm>
          <a:prstGeom prst="flowChartDocumen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 name="フローチャート: 書類 13"/>
          <p:cNvSpPr/>
          <p:nvPr/>
        </p:nvSpPr>
        <p:spPr>
          <a:xfrm>
            <a:off x="5740808" y="1837159"/>
            <a:ext cx="1426713" cy="1333351"/>
          </a:xfrm>
          <a:prstGeom prst="flowChartDocumen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3" name="図形グループ 12"/>
          <p:cNvGrpSpPr/>
          <p:nvPr/>
        </p:nvGrpSpPr>
        <p:grpSpPr>
          <a:xfrm>
            <a:off x="5580112" y="1746119"/>
            <a:ext cx="1444670" cy="1333351"/>
            <a:chOff x="5604837" y="1879947"/>
            <a:chExt cx="1444670" cy="1333351"/>
          </a:xfrm>
        </p:grpSpPr>
        <p:sp>
          <p:nvSpPr>
            <p:cNvPr id="9" name="フローチャート: 書類 8"/>
            <p:cNvSpPr/>
            <p:nvPr/>
          </p:nvSpPr>
          <p:spPr>
            <a:xfrm>
              <a:off x="5604837" y="1879947"/>
              <a:ext cx="1426713" cy="1333351"/>
            </a:xfrm>
            <a:prstGeom prst="flowChartDocumen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 name="正方形/長方形 10"/>
            <p:cNvSpPr/>
            <p:nvPr/>
          </p:nvSpPr>
          <p:spPr>
            <a:xfrm>
              <a:off x="5614156" y="1903755"/>
              <a:ext cx="1435351" cy="1200329"/>
            </a:xfrm>
            <a:prstGeom prst="rect">
              <a:avLst/>
            </a:prstGeom>
          </p:spPr>
          <p:txBody>
            <a:bodyPr wrap="square">
              <a:spAutoFit/>
            </a:bodyPr>
            <a:lstStyle/>
            <a:p>
              <a:r>
                <a:rPr lang="ja-JP" altLang="en-US" sz="800" dirty="0">
                  <a:solidFill>
                    <a:schemeClr val="bg1"/>
                  </a:solidFill>
                </a:rPr>
                <a:t>&lt;title&gt;ネットコマース株式会社&lt;/title&gt;&lt;link rel="shortcut icon" href="http://www.netcommerce.co.jp/cms/wp-content/uploads/2013/08/favicon1281.png" /&gt;&lt;link rel="apple-touch-icon" sizes="144x144"</a:t>
              </a:r>
            </a:p>
          </p:txBody>
        </p:sp>
      </p:grpSp>
      <p:grpSp>
        <p:nvGrpSpPr>
          <p:cNvPr id="15" name="図形グループ 14"/>
          <p:cNvGrpSpPr/>
          <p:nvPr/>
        </p:nvGrpSpPr>
        <p:grpSpPr>
          <a:xfrm>
            <a:off x="1652908" y="5208973"/>
            <a:ext cx="884866" cy="946075"/>
            <a:chOff x="2667295" y="1059799"/>
            <a:chExt cx="681672" cy="722281"/>
          </a:xfrm>
        </p:grpSpPr>
        <p:sp>
          <p:nvSpPr>
            <p:cNvPr id="16" name="角丸四角形 15"/>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17" name="図 16"/>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18" name="図形グループ 17"/>
          <p:cNvGrpSpPr/>
          <p:nvPr/>
        </p:nvGrpSpPr>
        <p:grpSpPr>
          <a:xfrm>
            <a:off x="1640840" y="5366922"/>
            <a:ext cx="454501" cy="930640"/>
            <a:chOff x="1946324" y="4125162"/>
            <a:chExt cx="969964" cy="2007872"/>
          </a:xfrm>
        </p:grpSpPr>
        <p:sp>
          <p:nvSpPr>
            <p:cNvPr id="19" name="円/楕円 1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20" name="フローチャート: 論理積ゲート 1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sp>
        <p:nvSpPr>
          <p:cNvPr id="22" name="正方形/長方形 21"/>
          <p:cNvSpPr/>
          <p:nvPr/>
        </p:nvSpPr>
        <p:spPr>
          <a:xfrm>
            <a:off x="2154186" y="4484983"/>
            <a:ext cx="1376862" cy="1162951"/>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正方形/長方形 22"/>
          <p:cNvSpPr/>
          <p:nvPr/>
        </p:nvSpPr>
        <p:spPr>
          <a:xfrm>
            <a:off x="2154185" y="4484983"/>
            <a:ext cx="1376864" cy="134732"/>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正方形/長方形 24"/>
          <p:cNvSpPr/>
          <p:nvPr/>
        </p:nvSpPr>
        <p:spPr>
          <a:xfrm>
            <a:off x="2210177" y="4694074"/>
            <a:ext cx="589511" cy="348166"/>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 name="正方形/長方形 25"/>
          <p:cNvSpPr/>
          <p:nvPr/>
        </p:nvSpPr>
        <p:spPr>
          <a:xfrm>
            <a:off x="2899984" y="4694074"/>
            <a:ext cx="539364" cy="348166"/>
          </a:xfrm>
          <a:prstGeom prst="rect">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 name="正方形/長方形 26"/>
          <p:cNvSpPr/>
          <p:nvPr/>
        </p:nvSpPr>
        <p:spPr>
          <a:xfrm>
            <a:off x="2210177" y="5180730"/>
            <a:ext cx="1229171" cy="348166"/>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9" name="カギ線コネクタ 28"/>
          <p:cNvCxnSpPr>
            <a:stCxn id="9" idx="2"/>
            <a:endCxn id="22" idx="3"/>
          </p:cNvCxnSpPr>
          <p:nvPr/>
        </p:nvCxnSpPr>
        <p:spPr>
          <a:xfrm rot="5400000">
            <a:off x="3874690" y="2647680"/>
            <a:ext cx="2075138" cy="2762421"/>
          </a:xfrm>
          <a:prstGeom prst="bentConnector2">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a:stCxn id="25" idx="0"/>
            <a:endCxn id="5" idx="2"/>
          </p:cNvCxnSpPr>
          <p:nvPr/>
        </p:nvCxnSpPr>
        <p:spPr>
          <a:xfrm flipH="1" flipV="1">
            <a:off x="2105726" y="3373470"/>
            <a:ext cx="399207" cy="1320604"/>
          </a:xfrm>
          <a:prstGeom prst="straightConnector1">
            <a:avLst/>
          </a:prstGeom>
          <a:ln>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a:stCxn id="27" idx="0"/>
            <a:endCxn id="6" idx="2"/>
          </p:cNvCxnSpPr>
          <p:nvPr/>
        </p:nvCxnSpPr>
        <p:spPr>
          <a:xfrm flipV="1">
            <a:off x="2824763" y="3387789"/>
            <a:ext cx="295798" cy="1792941"/>
          </a:xfrm>
          <a:prstGeom prst="straightConnector1">
            <a:avLst/>
          </a:prstGeom>
          <a:ln>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直線矢印コネクタ 34"/>
          <p:cNvCxnSpPr>
            <a:stCxn id="26" idx="0"/>
          </p:cNvCxnSpPr>
          <p:nvPr/>
        </p:nvCxnSpPr>
        <p:spPr>
          <a:xfrm flipV="1">
            <a:off x="3169666" y="3408854"/>
            <a:ext cx="984728" cy="1285220"/>
          </a:xfrm>
          <a:prstGeom prst="straightConnector1">
            <a:avLst/>
          </a:prstGeom>
          <a:ln>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正方形/長方形 37"/>
          <p:cNvSpPr/>
          <p:nvPr/>
        </p:nvSpPr>
        <p:spPr>
          <a:xfrm>
            <a:off x="1095038" y="1639983"/>
            <a:ext cx="4572000" cy="553998"/>
          </a:xfrm>
          <a:prstGeom prst="rect">
            <a:avLst/>
          </a:prstGeom>
        </p:spPr>
        <p:txBody>
          <a:bodyPr>
            <a:spAutoFit/>
          </a:bodyPr>
          <a:lstStyle/>
          <a:p>
            <a:pPr algn="just">
              <a:lnSpc>
                <a:spcPts val="1200"/>
              </a:lnSpc>
              <a:spcAft>
                <a:spcPts val="0"/>
              </a:spcAft>
            </a:pPr>
            <a:r>
              <a:rPr lang="en-US" altLang="ja-JP" sz="1600" u="sng" kern="100" dirty="0">
                <a:solidFill>
                  <a:srgbClr val="FF0000"/>
                </a:solidFill>
                <a:latin typeface="Century" charset="0"/>
                <a:ea typeface="ＭＳ 明朝" charset="-128"/>
                <a:cs typeface="Times New Roman" charset="0"/>
              </a:rPr>
              <a:t>http://netcommerce.co.jp  </a:t>
            </a:r>
            <a:r>
              <a:rPr lang="en-US" altLang="ja-JP" sz="1600" kern="100" dirty="0">
                <a:latin typeface="Century" charset="0"/>
                <a:ea typeface="ＭＳ 明朝" charset="-128"/>
                <a:cs typeface="Times New Roman" charset="0"/>
              </a:rPr>
              <a:t>/  </a:t>
            </a:r>
            <a:r>
              <a:rPr lang="en-US" altLang="ja-JP" sz="1600" kern="100" dirty="0">
                <a:solidFill>
                  <a:srgbClr val="0070C0"/>
                </a:solidFill>
                <a:latin typeface="Century" charset="0"/>
                <a:ea typeface="ＭＳ 明朝" charset="-128"/>
                <a:cs typeface="Times New Roman" charset="0"/>
              </a:rPr>
              <a:t>document.html</a:t>
            </a:r>
          </a:p>
          <a:p>
            <a:pPr algn="just">
              <a:lnSpc>
                <a:spcPts val="1200"/>
              </a:lnSpc>
              <a:spcAft>
                <a:spcPts val="0"/>
              </a:spcAft>
            </a:pPr>
            <a:r>
              <a:rPr lang="en-US" altLang="ja-JP" sz="1600" kern="100" dirty="0">
                <a:latin typeface="Century" charset="0"/>
                <a:ea typeface="ＭＳ 明朝" charset="-128"/>
                <a:cs typeface="Times New Roman" charset="0"/>
              </a:rPr>
              <a:t> </a:t>
            </a:r>
            <a:endParaRPr lang="ja-JP" altLang="ja-JP" sz="1600" kern="100" dirty="0">
              <a:latin typeface="Century" charset="0"/>
              <a:ea typeface="ＭＳ 明朝" charset="-128"/>
              <a:cs typeface="Times New Roman" charset="0"/>
            </a:endParaRPr>
          </a:p>
          <a:p>
            <a:pPr algn="just">
              <a:lnSpc>
                <a:spcPts val="1200"/>
              </a:lnSpc>
              <a:spcAft>
                <a:spcPts val="0"/>
              </a:spcAft>
            </a:pPr>
            <a:r>
              <a:rPr lang="en-US" altLang="ja-JP" sz="1600" kern="100" dirty="0">
                <a:solidFill>
                  <a:srgbClr val="FF0000"/>
                </a:solidFill>
                <a:latin typeface="Meiryo" charset="-128"/>
                <a:ea typeface="Meiryo" charset="-128"/>
                <a:cs typeface="Meiryo" charset="-128"/>
              </a:rPr>
              <a:t> Web</a:t>
            </a:r>
            <a:r>
              <a:rPr lang="ja-JP" altLang="ja-JP" sz="1600" kern="100" dirty="0">
                <a:solidFill>
                  <a:srgbClr val="FF0000"/>
                </a:solidFill>
                <a:latin typeface="Meiryo" charset="-128"/>
                <a:ea typeface="Meiryo" charset="-128"/>
                <a:cs typeface="Meiryo" charset="-128"/>
              </a:rPr>
              <a:t>サーバーの名称</a:t>
            </a:r>
            <a:r>
              <a:rPr lang="en-US" altLang="ja-JP" sz="1600" kern="100">
                <a:solidFill>
                  <a:srgbClr val="FF0000"/>
                </a:solidFill>
                <a:latin typeface="Meiryo" charset="-128"/>
                <a:ea typeface="Meiryo" charset="-128"/>
                <a:cs typeface="Meiryo" charset="-128"/>
              </a:rPr>
              <a:t>   </a:t>
            </a:r>
            <a:r>
              <a:rPr lang="ja-JP" altLang="ja-JP" sz="1600" kern="100" dirty="0">
                <a:latin typeface="Meiryo" charset="-128"/>
                <a:ea typeface="Meiryo" charset="-128"/>
                <a:cs typeface="Meiryo" charset="-128"/>
              </a:rPr>
              <a:t>　</a:t>
            </a:r>
            <a:r>
              <a:rPr lang="en-US" altLang="ja-JP" sz="1600" kern="100" dirty="0">
                <a:latin typeface="Meiryo" charset="-128"/>
                <a:ea typeface="Meiryo" charset="-128"/>
                <a:cs typeface="Meiryo" charset="-128"/>
              </a:rPr>
              <a:t>    </a:t>
            </a:r>
            <a:r>
              <a:rPr lang="ja-JP" altLang="ja-JP" sz="1600" kern="100" dirty="0">
                <a:solidFill>
                  <a:srgbClr val="0070C0"/>
                </a:solidFill>
                <a:latin typeface="Meiryo" charset="-128"/>
                <a:ea typeface="Meiryo" charset="-128"/>
                <a:cs typeface="Meiryo" charset="-128"/>
              </a:rPr>
              <a:t>文書の名前</a:t>
            </a:r>
            <a:endParaRPr lang="ja-JP" altLang="ja-JP" sz="1600" kern="100" dirty="0">
              <a:effectLst/>
              <a:latin typeface="Meiryo" charset="-128"/>
              <a:ea typeface="Meiryo" charset="-128"/>
              <a:cs typeface="Meiryo" charset="-128"/>
            </a:endParaRPr>
          </a:p>
        </p:txBody>
      </p:sp>
      <p:sp>
        <p:nvSpPr>
          <p:cNvPr id="43" name="正方形/長方形 42"/>
          <p:cNvSpPr/>
          <p:nvPr/>
        </p:nvSpPr>
        <p:spPr>
          <a:xfrm>
            <a:off x="1092877" y="1573270"/>
            <a:ext cx="2459731" cy="607809"/>
          </a:xfrm>
          <a:prstGeom prst="rect">
            <a:avLst/>
          </a:prstGeom>
          <a:noFill/>
          <a:ln>
            <a:solidFill>
              <a:srgbClr val="FF0000"/>
            </a:solid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4" name="カギ線コネクタ 43"/>
          <p:cNvCxnSpPr>
            <a:stCxn id="43" idx="0"/>
            <a:endCxn id="8" idx="0"/>
          </p:cNvCxnSpPr>
          <p:nvPr/>
        </p:nvCxnSpPr>
        <p:spPr>
          <a:xfrm rot="5400000" flipH="1" flipV="1">
            <a:off x="4249222" y="-585711"/>
            <a:ext cx="232502" cy="4085461"/>
          </a:xfrm>
          <a:prstGeom prst="bentConnector3">
            <a:avLst>
              <a:gd name="adj1" fmla="val 198322"/>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51" name="正方形/長方形 50"/>
          <p:cNvSpPr/>
          <p:nvPr/>
        </p:nvSpPr>
        <p:spPr>
          <a:xfrm>
            <a:off x="3674567" y="1573005"/>
            <a:ext cx="1615752" cy="607809"/>
          </a:xfrm>
          <a:prstGeom prst="rect">
            <a:avLst/>
          </a:prstGeom>
          <a:noFill/>
          <a:ln>
            <a:solidFill>
              <a:schemeClr val="tx2">
                <a:lumMod val="60000"/>
                <a:lumOff val="40000"/>
              </a:schemeClr>
            </a:solidFill>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2" name="カギ線コネクタ 51"/>
          <p:cNvCxnSpPr>
            <a:stCxn id="51" idx="2"/>
            <a:endCxn id="9" idx="1"/>
          </p:cNvCxnSpPr>
          <p:nvPr/>
        </p:nvCxnSpPr>
        <p:spPr>
          <a:xfrm rot="16200000" flipH="1">
            <a:off x="4915287" y="1747969"/>
            <a:ext cx="231981" cy="1097669"/>
          </a:xfrm>
          <a:prstGeom prst="bentConnector2">
            <a:avLst/>
          </a:prstGeom>
          <a:ln>
            <a:solidFill>
              <a:schemeClr val="tx2">
                <a:lumMod val="60000"/>
                <a:lumOff val="4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55" name="テキスト ボックス 54"/>
          <p:cNvSpPr txBox="1"/>
          <p:nvPr/>
        </p:nvSpPr>
        <p:spPr>
          <a:xfrm flipH="1">
            <a:off x="5364087" y="1382526"/>
            <a:ext cx="2088232" cy="307777"/>
          </a:xfrm>
          <a:prstGeom prst="rect">
            <a:avLst/>
          </a:prstGeom>
          <a:noFill/>
        </p:spPr>
        <p:txBody>
          <a:bodyPr wrap="square" rtlCol="0">
            <a:spAutoFit/>
          </a:bodyPr>
          <a:lstStyle/>
          <a:p>
            <a:pPr algn="ctr"/>
            <a:r>
              <a:rPr lang="en-US" altLang="ja-JP" sz="1400" dirty="0">
                <a:solidFill>
                  <a:schemeClr val="bg1"/>
                </a:solidFill>
                <a:latin typeface="Meiryo" charset="-128"/>
                <a:ea typeface="Meiryo" charset="-128"/>
                <a:cs typeface="Meiryo" charset="-128"/>
              </a:rPr>
              <a:t>Web</a:t>
            </a:r>
            <a:r>
              <a:rPr kumimoji="1" lang="ja-JP" altLang="en-US" sz="1400" dirty="0">
                <a:solidFill>
                  <a:schemeClr val="bg1"/>
                </a:solidFill>
                <a:latin typeface="Meiryo" charset="-128"/>
                <a:ea typeface="Meiryo" charset="-128"/>
                <a:cs typeface="Meiryo" charset="-128"/>
              </a:rPr>
              <a:t>サーバー</a:t>
            </a:r>
          </a:p>
        </p:txBody>
      </p:sp>
      <p:sp>
        <p:nvSpPr>
          <p:cNvPr id="56" name="テキスト ボックス 55"/>
          <p:cNvSpPr txBox="1"/>
          <p:nvPr/>
        </p:nvSpPr>
        <p:spPr>
          <a:xfrm>
            <a:off x="2264487" y="3517486"/>
            <a:ext cx="1441420" cy="307777"/>
          </a:xfrm>
          <a:prstGeom prst="rect">
            <a:avLst/>
          </a:prstGeom>
          <a:noFill/>
        </p:spPr>
        <p:txBody>
          <a:bodyPr wrap="none" rtlCol="0">
            <a:spAutoFit/>
          </a:bodyPr>
          <a:lstStyle/>
          <a:p>
            <a:pPr algn="ctr"/>
            <a:r>
              <a:rPr kumimoji="1" lang="ja-JP" altLang="en-US" sz="1400" dirty="0">
                <a:solidFill>
                  <a:schemeClr val="accent6">
                    <a:lumMod val="75000"/>
                  </a:schemeClr>
                </a:solidFill>
                <a:latin typeface="Meiryo" charset="-128"/>
                <a:ea typeface="Meiryo" charset="-128"/>
                <a:cs typeface="Meiryo" charset="-128"/>
              </a:rPr>
              <a:t>ハイパーリンク</a:t>
            </a:r>
          </a:p>
        </p:txBody>
      </p:sp>
      <p:sp>
        <p:nvSpPr>
          <p:cNvPr id="57" name="テキスト ボックス 56"/>
          <p:cNvSpPr txBox="1"/>
          <p:nvPr/>
        </p:nvSpPr>
        <p:spPr>
          <a:xfrm>
            <a:off x="3954365" y="3918234"/>
            <a:ext cx="2339103" cy="461665"/>
          </a:xfrm>
          <a:prstGeom prst="rect">
            <a:avLst/>
          </a:prstGeom>
          <a:noFill/>
        </p:spPr>
        <p:txBody>
          <a:bodyPr wrap="none" rtlCol="0">
            <a:spAutoFit/>
          </a:bodyPr>
          <a:lstStyle/>
          <a:p>
            <a:pPr algn="ctr"/>
            <a:r>
              <a:rPr kumimoji="1" lang="ja-JP" altLang="en-US" sz="2400">
                <a:solidFill>
                  <a:schemeClr val="tx1">
                    <a:lumMod val="75000"/>
                    <a:lumOff val="25000"/>
                  </a:schemeClr>
                </a:solidFill>
                <a:latin typeface="Meiryo" charset="-128"/>
                <a:ea typeface="Meiryo" charset="-128"/>
                <a:cs typeface="Meiryo" charset="-128"/>
              </a:rPr>
              <a:t>インターネット</a:t>
            </a:r>
          </a:p>
        </p:txBody>
      </p:sp>
      <p:sp>
        <p:nvSpPr>
          <p:cNvPr id="58" name="テキスト ボックス 57"/>
          <p:cNvSpPr txBox="1"/>
          <p:nvPr/>
        </p:nvSpPr>
        <p:spPr>
          <a:xfrm>
            <a:off x="2579386" y="5737846"/>
            <a:ext cx="1082349" cy="307777"/>
          </a:xfrm>
          <a:prstGeom prst="rect">
            <a:avLst/>
          </a:prstGeom>
          <a:noFill/>
        </p:spPr>
        <p:txBody>
          <a:bodyPr wrap="none" rtlCol="0">
            <a:spAutoFit/>
          </a:bodyPr>
          <a:lstStyle/>
          <a:p>
            <a:pPr algn="ctr"/>
            <a:r>
              <a:rPr kumimoji="1" lang="ja-JP" altLang="en-US" sz="1400" dirty="0">
                <a:solidFill>
                  <a:srgbClr val="0070C0"/>
                </a:solidFill>
                <a:latin typeface="Meiryo" charset="-128"/>
                <a:ea typeface="Meiryo" charset="-128"/>
                <a:cs typeface="Meiryo" charset="-128"/>
              </a:rPr>
              <a:t>ブラウザー</a:t>
            </a:r>
          </a:p>
        </p:txBody>
      </p:sp>
      <p:sp>
        <p:nvSpPr>
          <p:cNvPr id="59" name="テキスト ボックス 58"/>
          <p:cNvSpPr txBox="1"/>
          <p:nvPr/>
        </p:nvSpPr>
        <p:spPr>
          <a:xfrm>
            <a:off x="1673679" y="2852936"/>
            <a:ext cx="2879740" cy="338554"/>
          </a:xfrm>
          <a:prstGeom prst="rect">
            <a:avLst/>
          </a:prstGeom>
          <a:noFill/>
        </p:spPr>
        <p:txBody>
          <a:bodyPr wrap="square" rtlCol="0">
            <a:spAutoFit/>
          </a:bodyPr>
          <a:lstStyle/>
          <a:p>
            <a:pPr algn="ctr"/>
            <a:r>
              <a:rPr kumimoji="1" lang="ja-JP" altLang="en-US" sz="1600" dirty="0">
                <a:solidFill>
                  <a:srgbClr val="0070C0"/>
                </a:solidFill>
                <a:latin typeface="Meiryo" charset="-128"/>
                <a:ea typeface="Meiryo" charset="-128"/>
                <a:cs typeface="Meiryo" charset="-128"/>
              </a:rPr>
              <a:t>世界中の</a:t>
            </a:r>
            <a:r>
              <a:rPr kumimoji="1" lang="en-US" altLang="ja-JP" sz="1600" dirty="0">
                <a:solidFill>
                  <a:srgbClr val="0070C0"/>
                </a:solidFill>
                <a:latin typeface="Meiryo" charset="-128"/>
                <a:ea typeface="Meiryo" charset="-128"/>
                <a:cs typeface="Meiryo" charset="-128"/>
              </a:rPr>
              <a:t>Web</a:t>
            </a:r>
            <a:r>
              <a:rPr kumimoji="1" lang="ja-JP" altLang="en-US" sz="1600" dirty="0">
                <a:solidFill>
                  <a:srgbClr val="0070C0"/>
                </a:solidFill>
                <a:latin typeface="Meiryo" charset="-128"/>
                <a:ea typeface="Meiryo" charset="-128"/>
                <a:cs typeface="Meiryo" charset="-128"/>
              </a:rPr>
              <a:t>サーバー</a:t>
            </a:r>
          </a:p>
        </p:txBody>
      </p:sp>
      <p:sp>
        <p:nvSpPr>
          <p:cNvPr id="60" name="テキスト ボックス 59"/>
          <p:cNvSpPr txBox="1"/>
          <p:nvPr/>
        </p:nvSpPr>
        <p:spPr>
          <a:xfrm>
            <a:off x="3504704" y="5157192"/>
            <a:ext cx="2816797" cy="523220"/>
          </a:xfrm>
          <a:prstGeom prst="rect">
            <a:avLst/>
          </a:prstGeom>
          <a:noFill/>
        </p:spPr>
        <p:txBody>
          <a:bodyPr wrap="none" rtlCol="0">
            <a:spAutoFit/>
          </a:bodyPr>
          <a:lstStyle/>
          <a:p>
            <a:pPr algn="ctr"/>
            <a:r>
              <a:rPr lang="en-US" altLang="ja-JP" sz="1600" dirty="0">
                <a:solidFill>
                  <a:schemeClr val="accent6">
                    <a:lumMod val="75000"/>
                  </a:schemeClr>
                </a:solidFill>
                <a:latin typeface="Meiryo" charset="-128"/>
                <a:ea typeface="Meiryo" charset="-128"/>
                <a:cs typeface="Meiryo" charset="-128"/>
              </a:rPr>
              <a:t>http</a:t>
            </a:r>
            <a:r>
              <a:rPr lang="ja-JP" altLang="en-US" sz="1600" dirty="0">
                <a:solidFill>
                  <a:schemeClr val="accent6">
                    <a:lumMod val="75000"/>
                  </a:schemeClr>
                </a:solidFill>
                <a:latin typeface="Meiryo" charset="-128"/>
                <a:ea typeface="Meiryo" charset="-128"/>
                <a:cs typeface="Meiryo" charset="-128"/>
              </a:rPr>
              <a:t>または</a:t>
            </a:r>
            <a:r>
              <a:rPr lang="en-US" altLang="ja-JP" sz="1600" dirty="0">
                <a:solidFill>
                  <a:schemeClr val="accent6">
                    <a:lumMod val="75000"/>
                  </a:schemeClr>
                </a:solidFill>
                <a:latin typeface="Meiryo" charset="-128"/>
                <a:ea typeface="Meiryo" charset="-128"/>
                <a:cs typeface="Meiryo" charset="-128"/>
              </a:rPr>
              <a:t>https </a:t>
            </a:r>
            <a:r>
              <a:rPr lang="ja-JP" altLang="en-US" sz="1600" dirty="0">
                <a:solidFill>
                  <a:schemeClr val="accent6">
                    <a:lumMod val="75000"/>
                  </a:schemeClr>
                </a:solidFill>
                <a:latin typeface="Meiryo" charset="-128"/>
                <a:ea typeface="Meiryo" charset="-128"/>
                <a:cs typeface="Meiryo" charset="-128"/>
              </a:rPr>
              <a:t>プロトコル</a:t>
            </a:r>
            <a:endParaRPr lang="en-US" altLang="ja-JP" sz="1600" dirty="0">
              <a:solidFill>
                <a:schemeClr val="accent6">
                  <a:lumMod val="75000"/>
                </a:schemeClr>
              </a:solidFill>
              <a:latin typeface="Meiryo" charset="-128"/>
              <a:ea typeface="Meiryo" charset="-128"/>
              <a:cs typeface="Meiryo" charset="-128"/>
            </a:endParaRPr>
          </a:p>
          <a:p>
            <a:pPr algn="ctr"/>
            <a:r>
              <a:rPr lang="en-US" altLang="ja-JP" sz="1200" dirty="0">
                <a:solidFill>
                  <a:schemeClr val="accent6">
                    <a:lumMod val="75000"/>
                  </a:schemeClr>
                </a:solidFill>
                <a:latin typeface="Meiryo" charset="-128"/>
                <a:ea typeface="Meiryo" charset="-128"/>
                <a:cs typeface="Meiryo" charset="-128"/>
              </a:rPr>
              <a:t>HTML</a:t>
            </a:r>
            <a:r>
              <a:rPr lang="ja-JP" altLang="en-US" sz="1200" dirty="0">
                <a:solidFill>
                  <a:schemeClr val="accent6">
                    <a:lumMod val="75000"/>
                  </a:schemeClr>
                </a:solidFill>
                <a:latin typeface="Meiryo" charset="-128"/>
                <a:ea typeface="Meiryo" charset="-128"/>
                <a:cs typeface="Meiryo" charset="-128"/>
              </a:rPr>
              <a:t>ファイルを送り届ける通信手順</a:t>
            </a:r>
            <a:endParaRPr kumimoji="1" lang="ja-JP" altLang="en-US" sz="1200" dirty="0">
              <a:solidFill>
                <a:schemeClr val="accent6">
                  <a:lumMod val="75000"/>
                </a:schemeClr>
              </a:solidFill>
              <a:latin typeface="Meiryo" charset="-128"/>
              <a:ea typeface="Meiryo" charset="-128"/>
              <a:cs typeface="Meiryo" charset="-128"/>
            </a:endParaRPr>
          </a:p>
        </p:txBody>
      </p:sp>
      <p:sp>
        <p:nvSpPr>
          <p:cNvPr id="10" name="テキスト ボックス 9"/>
          <p:cNvSpPr txBox="1"/>
          <p:nvPr/>
        </p:nvSpPr>
        <p:spPr>
          <a:xfrm>
            <a:off x="1059240" y="1012871"/>
            <a:ext cx="1226618" cy="523220"/>
          </a:xfrm>
          <a:prstGeom prst="rect">
            <a:avLst/>
          </a:prstGeom>
          <a:noFill/>
        </p:spPr>
        <p:txBody>
          <a:bodyPr wrap="none" rtlCol="0">
            <a:spAutoFit/>
          </a:bodyPr>
          <a:lstStyle/>
          <a:p>
            <a:r>
              <a:rPr kumimoji="1" lang="en-US" altLang="ja-JP" sz="2000" dirty="0">
                <a:solidFill>
                  <a:srgbClr val="C00000"/>
                </a:solidFill>
              </a:rPr>
              <a:t>URL</a:t>
            </a:r>
            <a:endParaRPr lang="en-US" altLang="ja-JP" sz="2000" dirty="0">
              <a:solidFill>
                <a:srgbClr val="C00000"/>
              </a:solidFill>
            </a:endParaRPr>
          </a:p>
          <a:p>
            <a:r>
              <a:rPr lang="en-US" altLang="ja-JP" sz="800" dirty="0">
                <a:solidFill>
                  <a:srgbClr val="C00000"/>
                </a:solidFill>
              </a:rPr>
              <a:t>uniform resource locator</a:t>
            </a:r>
            <a:endParaRPr kumimoji="1" lang="en-US" altLang="ja-JP" sz="800" dirty="0">
              <a:solidFill>
                <a:srgbClr val="C00000"/>
              </a:solidFill>
            </a:endParaRPr>
          </a:p>
        </p:txBody>
      </p:sp>
    </p:spTree>
    <p:extLst>
      <p:ext uri="{BB962C8B-B14F-4D97-AF65-F5344CB8AC3E}">
        <p14:creationId xmlns:p14="http://schemas.microsoft.com/office/powerpoint/2010/main" val="18837303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角丸四角形 68"/>
          <p:cNvSpPr/>
          <p:nvPr/>
        </p:nvSpPr>
        <p:spPr>
          <a:xfrm>
            <a:off x="1378662" y="5448288"/>
            <a:ext cx="6386247" cy="830255"/>
          </a:xfrm>
          <a:prstGeom prst="roundRect">
            <a:avLst>
              <a:gd name="adj" fmla="val 0"/>
            </a:avLst>
          </a:prstGeom>
          <a:solidFill>
            <a:srgbClr val="FFFBD2"/>
          </a:solidFill>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dirty="0">
              <a:latin typeface="メイリオ"/>
              <a:ea typeface="メイリオ"/>
              <a:cs typeface="メイリオ"/>
            </a:endParaRPr>
          </a:p>
        </p:txBody>
      </p:sp>
      <p:sp>
        <p:nvSpPr>
          <p:cNvPr id="37" name="角丸四角形 36"/>
          <p:cNvSpPr/>
          <p:nvPr/>
        </p:nvSpPr>
        <p:spPr>
          <a:xfrm>
            <a:off x="4809134" y="1025713"/>
            <a:ext cx="2955776" cy="4367809"/>
          </a:xfrm>
          <a:prstGeom prst="roundRect">
            <a:avLst>
              <a:gd name="adj" fmla="val 0"/>
            </a:avLst>
          </a:prstGeom>
          <a:solidFill>
            <a:schemeClr val="accent3">
              <a:lumMod val="20000"/>
              <a:lumOff val="80000"/>
            </a:schemeClr>
          </a:solidFill>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latin typeface="メイリオ"/>
              <a:ea typeface="メイリオ"/>
              <a:cs typeface="メイリオ"/>
            </a:endParaRPr>
          </a:p>
        </p:txBody>
      </p:sp>
      <p:sp>
        <p:nvSpPr>
          <p:cNvPr id="26" name="角丸四角形 25"/>
          <p:cNvSpPr/>
          <p:nvPr/>
        </p:nvSpPr>
        <p:spPr>
          <a:xfrm>
            <a:off x="1379090" y="1026065"/>
            <a:ext cx="2955776" cy="4367810"/>
          </a:xfrm>
          <a:prstGeom prst="roundRect">
            <a:avLst>
              <a:gd name="adj" fmla="val 0"/>
            </a:avLst>
          </a:prstGeom>
          <a:solidFill>
            <a:schemeClr val="accent1">
              <a:lumMod val="20000"/>
              <a:lumOff val="80000"/>
            </a:schemeClr>
          </a:solidFill>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dirty="0">
              <a:latin typeface="メイリオ"/>
              <a:ea typeface="メイリオ"/>
              <a:cs typeface="メイリオ"/>
            </a:endParaRPr>
          </a:p>
        </p:txBody>
      </p:sp>
      <p:sp>
        <p:nvSpPr>
          <p:cNvPr id="2" name="タイトル 1"/>
          <p:cNvSpPr>
            <a:spLocks noGrp="1"/>
          </p:cNvSpPr>
          <p:nvPr>
            <p:ph type="title"/>
          </p:nvPr>
        </p:nvSpPr>
        <p:spPr/>
        <p:txBody>
          <a:bodyPr/>
          <a:lstStyle/>
          <a:p>
            <a:r>
              <a:rPr lang="ja-JP" altLang="en-US" sz="2400" dirty="0">
                <a:latin typeface="メイリオ"/>
                <a:ea typeface="メイリオ"/>
                <a:cs typeface="メイリオ"/>
              </a:rPr>
              <a:t>企業情報システム</a:t>
            </a:r>
            <a:r>
              <a:rPr lang="ja-JP" altLang="en-US" sz="2400">
                <a:latin typeface="メイリオ"/>
                <a:ea typeface="メイリオ"/>
                <a:cs typeface="メイリオ"/>
              </a:rPr>
              <a:t>（エンタープライズアプリケーション）</a:t>
            </a:r>
            <a:endParaRPr kumimoji="1" lang="ja-JP" altLang="en-US" sz="2400" dirty="0">
              <a:latin typeface="メイリオ"/>
              <a:ea typeface="メイリオ"/>
              <a:cs typeface="メイリオ"/>
            </a:endParaRPr>
          </a:p>
        </p:txBody>
      </p:sp>
      <p:sp>
        <p:nvSpPr>
          <p:cNvPr id="3" name="円/楕円 2"/>
          <p:cNvSpPr/>
          <p:nvPr/>
        </p:nvSpPr>
        <p:spPr>
          <a:xfrm>
            <a:off x="3959981" y="1664930"/>
            <a:ext cx="1219200" cy="1219200"/>
          </a:xfrm>
          <a:prstGeom prst="ellipse">
            <a:avLst/>
          </a:prstGeom>
          <a:solidFill>
            <a:srgbClr val="00B0F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2000" dirty="0">
                <a:latin typeface="メイリオ"/>
                <a:ea typeface="メイリオ"/>
                <a:cs typeface="メイリオ"/>
              </a:rPr>
              <a:t>生産</a:t>
            </a:r>
          </a:p>
        </p:txBody>
      </p:sp>
      <p:sp>
        <p:nvSpPr>
          <p:cNvPr id="4" name="円/楕円 3"/>
          <p:cNvSpPr/>
          <p:nvPr/>
        </p:nvSpPr>
        <p:spPr>
          <a:xfrm>
            <a:off x="3962400" y="3114415"/>
            <a:ext cx="1219200" cy="1219200"/>
          </a:xfrm>
          <a:prstGeom prst="ellipse">
            <a:avLst/>
          </a:prstGeom>
          <a:solidFill>
            <a:srgbClr val="3366FF"/>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2000" dirty="0">
                <a:latin typeface="メイリオ"/>
                <a:ea typeface="メイリオ"/>
                <a:cs typeface="メイリオ"/>
              </a:rPr>
              <a:t>物流</a:t>
            </a:r>
          </a:p>
        </p:txBody>
      </p:sp>
      <p:sp>
        <p:nvSpPr>
          <p:cNvPr id="5" name="円/楕円 4"/>
          <p:cNvSpPr/>
          <p:nvPr/>
        </p:nvSpPr>
        <p:spPr>
          <a:xfrm>
            <a:off x="3954907" y="4479122"/>
            <a:ext cx="1219200" cy="1219200"/>
          </a:xfrm>
          <a:prstGeom prst="ellipse">
            <a:avLst/>
          </a:prstGeom>
          <a:solidFill>
            <a:srgbClr val="0000FF"/>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2000" dirty="0">
                <a:latin typeface="メイリオ"/>
                <a:ea typeface="メイリオ"/>
                <a:cs typeface="メイリオ"/>
              </a:rPr>
              <a:t>販売</a:t>
            </a:r>
          </a:p>
        </p:txBody>
      </p:sp>
      <p:sp>
        <p:nvSpPr>
          <p:cNvPr id="13" name="角丸四角形 12"/>
          <p:cNvSpPr/>
          <p:nvPr/>
        </p:nvSpPr>
        <p:spPr>
          <a:xfrm>
            <a:off x="3052013" y="980728"/>
            <a:ext cx="3063447" cy="381000"/>
          </a:xfrm>
          <a:prstGeom prst="roundRect">
            <a:avLst>
              <a:gd name="adj" fmla="val 0"/>
            </a:avLst>
          </a:pr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部品・材料サプライヤー／下請け会社</a:t>
            </a:r>
            <a:endParaRPr kumimoji="1" lang="ja-JP" altLang="en-US" sz="1200" dirty="0">
              <a:latin typeface="メイリオ"/>
              <a:ea typeface="メイリオ"/>
              <a:cs typeface="メイリオ"/>
            </a:endParaRPr>
          </a:p>
        </p:txBody>
      </p:sp>
      <p:sp>
        <p:nvSpPr>
          <p:cNvPr id="14" name="角丸四角形 13"/>
          <p:cNvSpPr/>
          <p:nvPr/>
        </p:nvSpPr>
        <p:spPr>
          <a:xfrm>
            <a:off x="3044520" y="6002628"/>
            <a:ext cx="3063447" cy="381000"/>
          </a:xfrm>
          <a:prstGeom prst="roundRect">
            <a:avLst>
              <a:gd name="adj" fmla="val 0"/>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1200" dirty="0">
                <a:latin typeface="メイリオ"/>
                <a:ea typeface="メイリオ"/>
                <a:cs typeface="メイリオ"/>
              </a:rPr>
              <a:t>消費者</a:t>
            </a:r>
            <a:r>
              <a:rPr lang="ja-JP" altLang="en-US" sz="1200" dirty="0">
                <a:latin typeface="メイリオ"/>
                <a:ea typeface="メイリオ"/>
                <a:cs typeface="メイリオ"/>
              </a:rPr>
              <a:t>／購入企業</a:t>
            </a:r>
            <a:endParaRPr kumimoji="1" lang="ja-JP" altLang="en-US" sz="1200" dirty="0">
              <a:latin typeface="メイリオ"/>
              <a:ea typeface="メイリオ"/>
              <a:cs typeface="メイリオ"/>
            </a:endParaRPr>
          </a:p>
        </p:txBody>
      </p:sp>
      <p:sp>
        <p:nvSpPr>
          <p:cNvPr id="21" name="下矢印 20"/>
          <p:cNvSpPr/>
          <p:nvPr/>
        </p:nvSpPr>
        <p:spPr>
          <a:xfrm>
            <a:off x="4324502" y="2834495"/>
            <a:ext cx="484632" cy="304800"/>
          </a:xfrm>
          <a:prstGeom prst="downArrow">
            <a:avLst/>
          </a:prstGeom>
          <a:solidFill>
            <a:srgbClr val="FF660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200" dirty="0">
              <a:latin typeface="メイリオ"/>
              <a:ea typeface="メイリオ"/>
              <a:cs typeface="メイリオ"/>
            </a:endParaRPr>
          </a:p>
        </p:txBody>
      </p:sp>
      <p:sp>
        <p:nvSpPr>
          <p:cNvPr id="22" name="下矢印 21"/>
          <p:cNvSpPr/>
          <p:nvPr/>
        </p:nvSpPr>
        <p:spPr>
          <a:xfrm>
            <a:off x="4324502" y="4253969"/>
            <a:ext cx="484632" cy="304800"/>
          </a:xfrm>
          <a:prstGeom prst="downArrow">
            <a:avLst/>
          </a:prstGeom>
          <a:solidFill>
            <a:srgbClr val="FF660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200" dirty="0">
              <a:latin typeface="メイリオ"/>
              <a:ea typeface="メイリオ"/>
              <a:cs typeface="メイリオ"/>
            </a:endParaRPr>
          </a:p>
        </p:txBody>
      </p:sp>
      <p:sp>
        <p:nvSpPr>
          <p:cNvPr id="44" name="下矢印 43"/>
          <p:cNvSpPr/>
          <p:nvPr/>
        </p:nvSpPr>
        <p:spPr>
          <a:xfrm>
            <a:off x="4335293" y="1361728"/>
            <a:ext cx="484632" cy="304800"/>
          </a:xfrm>
          <a:prstGeom prst="downArrow">
            <a:avLst/>
          </a:prstGeom>
          <a:solidFill>
            <a:srgbClr val="FF660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800" dirty="0">
              <a:latin typeface="メイリオ"/>
              <a:ea typeface="メイリオ"/>
              <a:cs typeface="メイリオ"/>
            </a:endParaRPr>
          </a:p>
        </p:txBody>
      </p:sp>
      <p:sp>
        <p:nvSpPr>
          <p:cNvPr id="45" name="下矢印 44"/>
          <p:cNvSpPr/>
          <p:nvPr/>
        </p:nvSpPr>
        <p:spPr>
          <a:xfrm>
            <a:off x="4329684" y="5667139"/>
            <a:ext cx="484632" cy="304800"/>
          </a:xfrm>
          <a:prstGeom prst="downArrow">
            <a:avLst/>
          </a:prstGeom>
          <a:solidFill>
            <a:srgbClr val="FF660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200" dirty="0">
              <a:latin typeface="メイリオ"/>
              <a:ea typeface="メイリオ"/>
              <a:cs typeface="メイリオ"/>
            </a:endParaRPr>
          </a:p>
        </p:txBody>
      </p:sp>
      <p:sp>
        <p:nvSpPr>
          <p:cNvPr id="70" name="角丸四角形 69"/>
          <p:cNvSpPr/>
          <p:nvPr/>
        </p:nvSpPr>
        <p:spPr>
          <a:xfrm>
            <a:off x="2184850" y="3533515"/>
            <a:ext cx="1344256" cy="381000"/>
          </a:xfrm>
          <a:prstGeom prst="roundRect">
            <a:avLst>
              <a:gd name="adj" fmla="val 0"/>
            </a:avLst>
          </a:prstGeom>
          <a:solidFill>
            <a:schemeClr val="accent1">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会計・財務</a:t>
            </a:r>
            <a:endParaRPr kumimoji="1" lang="ja-JP" altLang="en-US" sz="1200" dirty="0">
              <a:latin typeface="メイリオ"/>
              <a:ea typeface="メイリオ"/>
              <a:cs typeface="メイリオ"/>
            </a:endParaRPr>
          </a:p>
        </p:txBody>
      </p:sp>
      <p:sp>
        <p:nvSpPr>
          <p:cNvPr id="71" name="角丸四角形 70"/>
          <p:cNvSpPr/>
          <p:nvPr/>
        </p:nvSpPr>
        <p:spPr>
          <a:xfrm>
            <a:off x="5614894" y="3533515"/>
            <a:ext cx="1344256" cy="381000"/>
          </a:xfrm>
          <a:prstGeom prst="roundRect">
            <a:avLst>
              <a:gd name="adj" fmla="val 0"/>
            </a:avLst>
          </a:prstGeom>
          <a:solidFill>
            <a:schemeClr val="accent3">
              <a:lumMod val="5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在庫</a:t>
            </a:r>
            <a:endParaRPr kumimoji="1" lang="ja-JP" altLang="en-US" sz="1200" dirty="0">
              <a:latin typeface="メイリオ"/>
              <a:ea typeface="メイリオ"/>
              <a:cs typeface="メイリオ"/>
            </a:endParaRPr>
          </a:p>
        </p:txBody>
      </p:sp>
      <p:sp>
        <p:nvSpPr>
          <p:cNvPr id="73" name="角丸四角形 72"/>
          <p:cNvSpPr/>
          <p:nvPr/>
        </p:nvSpPr>
        <p:spPr>
          <a:xfrm>
            <a:off x="2184850" y="2084030"/>
            <a:ext cx="1344256" cy="381000"/>
          </a:xfrm>
          <a:prstGeom prst="roundRect">
            <a:avLst>
              <a:gd name="adj" fmla="val 0"/>
            </a:avLst>
          </a:prstGeom>
          <a:solidFill>
            <a:schemeClr val="tx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生産計画・管理</a:t>
            </a:r>
            <a:endParaRPr kumimoji="1" lang="ja-JP" altLang="en-US" sz="1200" dirty="0">
              <a:latin typeface="メイリオ"/>
              <a:ea typeface="メイリオ"/>
              <a:cs typeface="メイリオ"/>
            </a:endParaRPr>
          </a:p>
        </p:txBody>
      </p:sp>
      <p:sp>
        <p:nvSpPr>
          <p:cNvPr id="75" name="角丸四角形 74"/>
          <p:cNvSpPr/>
          <p:nvPr/>
        </p:nvSpPr>
        <p:spPr>
          <a:xfrm>
            <a:off x="2184850" y="4898222"/>
            <a:ext cx="1344256" cy="381000"/>
          </a:xfrm>
          <a:prstGeom prst="roundRect">
            <a:avLst>
              <a:gd name="adj" fmla="val 0"/>
            </a:avLst>
          </a:prstGeom>
          <a:solidFill>
            <a:schemeClr val="tx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販売</a:t>
            </a:r>
            <a:endParaRPr kumimoji="1" lang="ja-JP" altLang="en-US" sz="1200" dirty="0">
              <a:latin typeface="メイリオ"/>
              <a:ea typeface="メイリオ"/>
              <a:cs typeface="メイリオ"/>
            </a:endParaRPr>
          </a:p>
        </p:txBody>
      </p:sp>
      <p:sp>
        <p:nvSpPr>
          <p:cNvPr id="76" name="角丸四角形 75"/>
          <p:cNvSpPr/>
          <p:nvPr/>
        </p:nvSpPr>
        <p:spPr>
          <a:xfrm>
            <a:off x="5612313" y="2084030"/>
            <a:ext cx="1344256" cy="381000"/>
          </a:xfrm>
          <a:prstGeom prst="roundRect">
            <a:avLst>
              <a:gd name="adj" fmla="val 0"/>
            </a:avLst>
          </a:prstGeom>
          <a:solidFill>
            <a:schemeClr val="accent3">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調達計画・管理</a:t>
            </a:r>
            <a:endParaRPr kumimoji="1" lang="ja-JP" altLang="en-US" sz="1200" dirty="0">
              <a:latin typeface="メイリオ"/>
              <a:ea typeface="メイリオ"/>
              <a:cs typeface="メイリオ"/>
            </a:endParaRPr>
          </a:p>
        </p:txBody>
      </p:sp>
      <p:sp>
        <p:nvSpPr>
          <p:cNvPr id="78" name="角丸四角形 77"/>
          <p:cNvSpPr/>
          <p:nvPr/>
        </p:nvSpPr>
        <p:spPr>
          <a:xfrm>
            <a:off x="5612313" y="4898222"/>
            <a:ext cx="1344256" cy="381000"/>
          </a:xfrm>
          <a:prstGeom prst="roundRect">
            <a:avLst>
              <a:gd name="adj" fmla="val 0"/>
            </a:avLst>
          </a:prstGeom>
          <a:solidFill>
            <a:schemeClr val="accent3">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需要予測</a:t>
            </a:r>
            <a:endParaRPr kumimoji="1" lang="ja-JP" altLang="en-US" sz="1200" dirty="0">
              <a:latin typeface="メイリオ"/>
              <a:ea typeface="メイリオ"/>
              <a:cs typeface="メイリオ"/>
            </a:endParaRPr>
          </a:p>
        </p:txBody>
      </p:sp>
      <p:sp>
        <p:nvSpPr>
          <p:cNvPr id="79" name="角丸四角形 78"/>
          <p:cNvSpPr/>
          <p:nvPr/>
        </p:nvSpPr>
        <p:spPr>
          <a:xfrm>
            <a:off x="1557604" y="2811008"/>
            <a:ext cx="1035224" cy="376529"/>
          </a:xfrm>
          <a:prstGeom prst="roundRect">
            <a:avLst>
              <a:gd name="adj" fmla="val 0"/>
            </a:avLst>
          </a:prstGeom>
          <a:solidFill>
            <a:schemeClr val="tx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人事・給与</a:t>
            </a:r>
            <a:endParaRPr kumimoji="1" lang="ja-JP" altLang="en-US" sz="1200" dirty="0">
              <a:latin typeface="メイリオ"/>
              <a:ea typeface="メイリオ"/>
              <a:cs typeface="メイリオ"/>
            </a:endParaRPr>
          </a:p>
        </p:txBody>
      </p:sp>
      <p:sp>
        <p:nvSpPr>
          <p:cNvPr id="80" name="角丸四角形 79"/>
          <p:cNvSpPr/>
          <p:nvPr/>
        </p:nvSpPr>
        <p:spPr>
          <a:xfrm>
            <a:off x="3052013" y="5530826"/>
            <a:ext cx="1015931" cy="381000"/>
          </a:xfrm>
          <a:prstGeom prst="roundRect">
            <a:avLst>
              <a:gd name="adj" fmla="val 0"/>
            </a:avLst>
          </a:prstGeom>
          <a:solidFill>
            <a:schemeClr val="accent4">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顧客情報</a:t>
            </a:r>
            <a:endParaRPr kumimoji="1" lang="ja-JP" altLang="en-US" sz="1200" dirty="0">
              <a:latin typeface="メイリオ"/>
              <a:ea typeface="メイリオ"/>
              <a:cs typeface="メイリオ"/>
            </a:endParaRPr>
          </a:p>
        </p:txBody>
      </p:sp>
      <p:sp>
        <p:nvSpPr>
          <p:cNvPr id="84" name="角丸四角形 83"/>
          <p:cNvSpPr/>
          <p:nvPr/>
        </p:nvSpPr>
        <p:spPr>
          <a:xfrm>
            <a:off x="5099529" y="5530826"/>
            <a:ext cx="1015931" cy="381000"/>
          </a:xfrm>
          <a:prstGeom prst="roundRect">
            <a:avLst>
              <a:gd name="adj" fmla="val 0"/>
            </a:avLst>
          </a:prstGeom>
          <a:solidFill>
            <a:schemeClr val="accent4">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取引履歴</a:t>
            </a:r>
            <a:endParaRPr kumimoji="1" lang="ja-JP" altLang="en-US" sz="1200" dirty="0">
              <a:latin typeface="メイリオ"/>
              <a:ea typeface="メイリオ"/>
              <a:cs typeface="メイリオ"/>
            </a:endParaRPr>
          </a:p>
        </p:txBody>
      </p:sp>
      <p:cxnSp>
        <p:nvCxnSpPr>
          <p:cNvPr id="8" name="直線矢印コネクタ 7"/>
          <p:cNvCxnSpPr>
            <a:stCxn id="3" idx="3"/>
            <a:endCxn id="70" idx="3"/>
          </p:cNvCxnSpPr>
          <p:nvPr/>
        </p:nvCxnSpPr>
        <p:spPr>
          <a:xfrm flipH="1">
            <a:off x="3529106" y="2705582"/>
            <a:ext cx="609423" cy="1018433"/>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85" name="直線矢印コネクタ 84"/>
          <p:cNvCxnSpPr>
            <a:stCxn id="4" idx="2"/>
            <a:endCxn id="70" idx="3"/>
          </p:cNvCxnSpPr>
          <p:nvPr/>
        </p:nvCxnSpPr>
        <p:spPr>
          <a:xfrm flipH="1">
            <a:off x="3529106" y="3724015"/>
            <a:ext cx="433294"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直線矢印コネクタ 88"/>
          <p:cNvCxnSpPr>
            <a:stCxn id="5" idx="1"/>
            <a:endCxn id="70" idx="3"/>
          </p:cNvCxnSpPr>
          <p:nvPr/>
        </p:nvCxnSpPr>
        <p:spPr>
          <a:xfrm flipH="1" flipV="1">
            <a:off x="3529106" y="3724015"/>
            <a:ext cx="604349" cy="93365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直線矢印コネクタ 103"/>
          <p:cNvCxnSpPr>
            <a:stCxn id="3" idx="5"/>
            <a:endCxn id="71" idx="1"/>
          </p:cNvCxnSpPr>
          <p:nvPr/>
        </p:nvCxnSpPr>
        <p:spPr>
          <a:xfrm>
            <a:off x="5000633" y="2705582"/>
            <a:ext cx="614261" cy="1018433"/>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直線矢印コネクタ 105"/>
          <p:cNvCxnSpPr>
            <a:stCxn id="4" idx="6"/>
            <a:endCxn id="71" idx="1"/>
          </p:cNvCxnSpPr>
          <p:nvPr/>
        </p:nvCxnSpPr>
        <p:spPr>
          <a:xfrm>
            <a:off x="5181600" y="3724015"/>
            <a:ext cx="433294"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直線矢印コネクタ 106"/>
          <p:cNvCxnSpPr>
            <a:stCxn id="5" idx="7"/>
            <a:endCxn id="71" idx="1"/>
          </p:cNvCxnSpPr>
          <p:nvPr/>
        </p:nvCxnSpPr>
        <p:spPr>
          <a:xfrm flipV="1">
            <a:off x="4995559" y="3724015"/>
            <a:ext cx="619335" cy="933655"/>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カギ線コネクタ 31"/>
          <p:cNvCxnSpPr>
            <a:stCxn id="78" idx="3"/>
            <a:endCxn id="76" idx="3"/>
          </p:cNvCxnSpPr>
          <p:nvPr/>
        </p:nvCxnSpPr>
        <p:spPr>
          <a:xfrm flipV="1">
            <a:off x="6956569" y="2274530"/>
            <a:ext cx="12700" cy="2814192"/>
          </a:xfrm>
          <a:prstGeom prst="bentConnector3">
            <a:avLst>
              <a:gd name="adj1" fmla="val 1800000"/>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カギ線コネクタ 107"/>
          <p:cNvCxnSpPr>
            <a:stCxn id="76" idx="0"/>
            <a:endCxn id="13" idx="3"/>
          </p:cNvCxnSpPr>
          <p:nvPr/>
        </p:nvCxnSpPr>
        <p:spPr>
          <a:xfrm rot="16200000" flipV="1">
            <a:off x="5743550" y="1543138"/>
            <a:ext cx="912802" cy="168981"/>
          </a:xfrm>
          <a:prstGeom prst="bentConnector2">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カギ線コネクタ 117"/>
          <p:cNvCxnSpPr>
            <a:stCxn id="14" idx="3"/>
            <a:endCxn id="78" idx="2"/>
          </p:cNvCxnSpPr>
          <p:nvPr/>
        </p:nvCxnSpPr>
        <p:spPr>
          <a:xfrm flipV="1">
            <a:off x="6107967" y="5279222"/>
            <a:ext cx="176474" cy="913906"/>
          </a:xfrm>
          <a:prstGeom prst="bentConnector2">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直線矢印コネクタ 118"/>
          <p:cNvCxnSpPr>
            <a:stCxn id="5" idx="6"/>
            <a:endCxn id="78" idx="1"/>
          </p:cNvCxnSpPr>
          <p:nvPr/>
        </p:nvCxnSpPr>
        <p:spPr>
          <a:xfrm>
            <a:off x="5174107" y="5088722"/>
            <a:ext cx="438206"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直線矢印コネクタ 119"/>
          <p:cNvCxnSpPr>
            <a:stCxn id="3" idx="6"/>
            <a:endCxn id="76" idx="1"/>
          </p:cNvCxnSpPr>
          <p:nvPr/>
        </p:nvCxnSpPr>
        <p:spPr>
          <a:xfrm>
            <a:off x="5179181" y="2274530"/>
            <a:ext cx="433132"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直線矢印コネクタ 121"/>
          <p:cNvCxnSpPr>
            <a:stCxn id="73" idx="3"/>
            <a:endCxn id="3" idx="2"/>
          </p:cNvCxnSpPr>
          <p:nvPr/>
        </p:nvCxnSpPr>
        <p:spPr>
          <a:xfrm>
            <a:off x="3529106" y="2274530"/>
            <a:ext cx="430875"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カギ線コネクタ 125"/>
          <p:cNvCxnSpPr>
            <a:stCxn id="79" idx="2"/>
            <a:endCxn id="70" idx="1"/>
          </p:cNvCxnSpPr>
          <p:nvPr/>
        </p:nvCxnSpPr>
        <p:spPr>
          <a:xfrm rot="16200000" flipH="1">
            <a:off x="1861794" y="3400959"/>
            <a:ext cx="536478" cy="109634"/>
          </a:xfrm>
          <a:prstGeom prst="bentConnector2">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直線矢印コネクタ 129"/>
          <p:cNvCxnSpPr>
            <a:stCxn id="73" idx="2"/>
            <a:endCxn id="70" idx="0"/>
          </p:cNvCxnSpPr>
          <p:nvPr/>
        </p:nvCxnSpPr>
        <p:spPr>
          <a:xfrm>
            <a:off x="2856978" y="2465030"/>
            <a:ext cx="0" cy="106848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直線矢印コネクタ 132"/>
          <p:cNvCxnSpPr>
            <a:stCxn id="75" idx="3"/>
            <a:endCxn id="5" idx="2"/>
          </p:cNvCxnSpPr>
          <p:nvPr/>
        </p:nvCxnSpPr>
        <p:spPr>
          <a:xfrm>
            <a:off x="3529106" y="5088722"/>
            <a:ext cx="425801"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直線矢印コネクタ 138"/>
          <p:cNvCxnSpPr>
            <a:stCxn id="75" idx="0"/>
            <a:endCxn id="70" idx="2"/>
          </p:cNvCxnSpPr>
          <p:nvPr/>
        </p:nvCxnSpPr>
        <p:spPr>
          <a:xfrm flipV="1">
            <a:off x="2856978" y="3914515"/>
            <a:ext cx="0" cy="983707"/>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カギ線コネクタ 142"/>
          <p:cNvCxnSpPr>
            <a:stCxn id="75" idx="2"/>
            <a:endCxn id="14" idx="1"/>
          </p:cNvCxnSpPr>
          <p:nvPr/>
        </p:nvCxnSpPr>
        <p:spPr>
          <a:xfrm rot="16200000" flipH="1">
            <a:off x="2493796" y="5642404"/>
            <a:ext cx="913906" cy="187542"/>
          </a:xfrm>
          <a:prstGeom prst="bentConnector2">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46" name="テキスト ボックス 145"/>
          <p:cNvSpPr txBox="1"/>
          <p:nvPr/>
        </p:nvSpPr>
        <p:spPr>
          <a:xfrm>
            <a:off x="1378662" y="1026568"/>
            <a:ext cx="864339" cy="523220"/>
          </a:xfrm>
          <a:prstGeom prst="rect">
            <a:avLst/>
          </a:prstGeom>
          <a:noFill/>
        </p:spPr>
        <p:txBody>
          <a:bodyPr wrap="none" rtlCol="0">
            <a:spAutoFit/>
          </a:bodyPr>
          <a:lstStyle/>
          <a:p>
            <a:r>
              <a:rPr kumimoji="1" lang="en-US" altLang="ja-JP" sz="2800">
                <a:solidFill>
                  <a:srgbClr val="0432FF"/>
                </a:solidFill>
                <a:latin typeface="Meiryo" charset="-128"/>
                <a:ea typeface="Meiryo" charset="-128"/>
                <a:cs typeface="Meiryo" charset="-128"/>
              </a:rPr>
              <a:t>ERP</a:t>
            </a:r>
            <a:endParaRPr kumimoji="1" lang="ja-JP" altLang="en-US" sz="2800" dirty="0">
              <a:solidFill>
                <a:srgbClr val="0432FF"/>
              </a:solidFill>
              <a:latin typeface="Meiryo" charset="-128"/>
              <a:ea typeface="Meiryo" charset="-128"/>
              <a:cs typeface="Meiryo" charset="-128"/>
            </a:endParaRPr>
          </a:p>
        </p:txBody>
      </p:sp>
      <p:sp>
        <p:nvSpPr>
          <p:cNvPr id="147" name="テキスト ボックス 146"/>
          <p:cNvSpPr txBox="1"/>
          <p:nvPr/>
        </p:nvSpPr>
        <p:spPr>
          <a:xfrm>
            <a:off x="6823124" y="1015545"/>
            <a:ext cx="952505" cy="523220"/>
          </a:xfrm>
          <a:prstGeom prst="rect">
            <a:avLst/>
          </a:prstGeom>
          <a:noFill/>
        </p:spPr>
        <p:txBody>
          <a:bodyPr wrap="none" rtlCol="0">
            <a:spAutoFit/>
          </a:bodyPr>
          <a:lstStyle/>
          <a:p>
            <a:r>
              <a:rPr kumimoji="1" lang="en-US" altLang="ja-JP" sz="2800" dirty="0">
                <a:solidFill>
                  <a:srgbClr val="00B050"/>
                </a:solidFill>
                <a:latin typeface="Meiryo" charset="-128"/>
                <a:ea typeface="Meiryo" charset="-128"/>
                <a:cs typeface="Meiryo" charset="-128"/>
              </a:rPr>
              <a:t>SCM</a:t>
            </a:r>
            <a:endParaRPr kumimoji="1" lang="ja-JP" altLang="en-US" sz="2800" dirty="0">
              <a:solidFill>
                <a:srgbClr val="00B050"/>
              </a:solidFill>
              <a:latin typeface="Meiryo" charset="-128"/>
              <a:ea typeface="Meiryo" charset="-128"/>
              <a:cs typeface="Meiryo" charset="-128"/>
            </a:endParaRPr>
          </a:p>
        </p:txBody>
      </p:sp>
      <p:sp>
        <p:nvSpPr>
          <p:cNvPr id="148" name="テキスト ボックス 147"/>
          <p:cNvSpPr txBox="1"/>
          <p:nvPr/>
        </p:nvSpPr>
        <p:spPr>
          <a:xfrm>
            <a:off x="1376509" y="5443975"/>
            <a:ext cx="970137" cy="523220"/>
          </a:xfrm>
          <a:prstGeom prst="rect">
            <a:avLst/>
          </a:prstGeom>
          <a:noFill/>
        </p:spPr>
        <p:txBody>
          <a:bodyPr wrap="none" rtlCol="0">
            <a:spAutoFit/>
          </a:bodyPr>
          <a:lstStyle/>
          <a:p>
            <a:r>
              <a:rPr kumimoji="1" lang="en-US" altLang="ja-JP" sz="2800" dirty="0">
                <a:solidFill>
                  <a:srgbClr val="7030A0"/>
                </a:solidFill>
                <a:latin typeface="Meiryo" charset="-128"/>
                <a:ea typeface="Meiryo" charset="-128"/>
                <a:cs typeface="Meiryo" charset="-128"/>
              </a:rPr>
              <a:t>CRM</a:t>
            </a:r>
            <a:endParaRPr kumimoji="1" lang="ja-JP" altLang="en-US" sz="2800" dirty="0">
              <a:solidFill>
                <a:srgbClr val="7030A0"/>
              </a:solidFill>
              <a:latin typeface="Meiryo" charset="-128"/>
              <a:ea typeface="Meiryo" charset="-128"/>
              <a:cs typeface="Meiryo" charset="-128"/>
            </a:endParaRPr>
          </a:p>
        </p:txBody>
      </p:sp>
      <p:sp>
        <p:nvSpPr>
          <p:cNvPr id="149" name="正方形/長方形 148"/>
          <p:cNvSpPr/>
          <p:nvPr/>
        </p:nvSpPr>
        <p:spPr>
          <a:xfrm>
            <a:off x="1385583" y="1416141"/>
            <a:ext cx="1761067" cy="215444"/>
          </a:xfrm>
          <a:prstGeom prst="rect">
            <a:avLst/>
          </a:prstGeom>
        </p:spPr>
        <p:txBody>
          <a:bodyPr wrap="square">
            <a:spAutoFit/>
          </a:bodyPr>
          <a:lstStyle/>
          <a:p>
            <a:pPr lvl="0"/>
            <a:r>
              <a:rPr lang="en-US" altLang="ja-JP" sz="800" dirty="0">
                <a:solidFill>
                  <a:srgbClr val="0432FF"/>
                </a:solidFill>
                <a:latin typeface="メイリオ"/>
                <a:ea typeface="メイリオ"/>
                <a:cs typeface="メイリオ"/>
              </a:rPr>
              <a:t>Enterprise Resource Planning</a:t>
            </a:r>
          </a:p>
        </p:txBody>
      </p:sp>
      <p:sp>
        <p:nvSpPr>
          <p:cNvPr id="150" name="正方形/長方形 149"/>
          <p:cNvSpPr/>
          <p:nvPr/>
        </p:nvSpPr>
        <p:spPr>
          <a:xfrm>
            <a:off x="6003842" y="1412260"/>
            <a:ext cx="1761067" cy="215444"/>
          </a:xfrm>
          <a:prstGeom prst="rect">
            <a:avLst/>
          </a:prstGeom>
        </p:spPr>
        <p:txBody>
          <a:bodyPr wrap="square">
            <a:spAutoFit/>
          </a:bodyPr>
          <a:lstStyle/>
          <a:p>
            <a:pPr lvl="0" algn="r"/>
            <a:r>
              <a:rPr lang="en-US" altLang="ja-JP" sz="800" dirty="0">
                <a:solidFill>
                  <a:srgbClr val="00B050"/>
                </a:solidFill>
                <a:latin typeface="メイリオ"/>
                <a:ea typeface="メイリオ"/>
                <a:cs typeface="メイリオ"/>
              </a:rPr>
              <a:t>Supply Chain Management</a:t>
            </a:r>
          </a:p>
        </p:txBody>
      </p:sp>
      <p:sp>
        <p:nvSpPr>
          <p:cNvPr id="151" name="正方形/長方形 150"/>
          <p:cNvSpPr/>
          <p:nvPr/>
        </p:nvSpPr>
        <p:spPr>
          <a:xfrm>
            <a:off x="1375395" y="5852249"/>
            <a:ext cx="1761067" cy="338554"/>
          </a:xfrm>
          <a:prstGeom prst="rect">
            <a:avLst/>
          </a:prstGeom>
        </p:spPr>
        <p:txBody>
          <a:bodyPr wrap="square">
            <a:spAutoFit/>
          </a:bodyPr>
          <a:lstStyle/>
          <a:p>
            <a:pPr lvl="0"/>
            <a:r>
              <a:rPr lang="en-US" altLang="ja-JP" sz="800" dirty="0">
                <a:solidFill>
                  <a:srgbClr val="7030A0"/>
                </a:solidFill>
                <a:latin typeface="メイリオ"/>
                <a:ea typeface="メイリオ"/>
                <a:cs typeface="メイリオ"/>
              </a:rPr>
              <a:t>Customer Relationship</a:t>
            </a:r>
          </a:p>
          <a:p>
            <a:pPr lvl="0"/>
            <a:r>
              <a:rPr lang="en-US" altLang="ja-JP" sz="800" dirty="0">
                <a:solidFill>
                  <a:srgbClr val="7030A0"/>
                </a:solidFill>
                <a:latin typeface="メイリオ"/>
                <a:ea typeface="メイリオ"/>
                <a:cs typeface="メイリオ"/>
              </a:rPr>
              <a:t>Management</a:t>
            </a:r>
          </a:p>
        </p:txBody>
      </p:sp>
      <p:sp>
        <p:nvSpPr>
          <p:cNvPr id="152" name="テキスト ボックス 151"/>
          <p:cNvSpPr txBox="1"/>
          <p:nvPr/>
        </p:nvSpPr>
        <p:spPr>
          <a:xfrm>
            <a:off x="1368371" y="1594008"/>
            <a:ext cx="1826141" cy="338554"/>
          </a:xfrm>
          <a:prstGeom prst="rect">
            <a:avLst/>
          </a:prstGeom>
          <a:noFill/>
          <a:effectLst/>
        </p:spPr>
        <p:txBody>
          <a:bodyPr wrap="none" rtlCol="0">
            <a:spAutoFit/>
          </a:bodyPr>
          <a:lstStyle/>
          <a:p>
            <a:r>
              <a:rPr kumimoji="1" lang="ja-JP" altLang="en-US" sz="1600" dirty="0">
                <a:solidFill>
                  <a:srgbClr val="0432FF"/>
                </a:solidFill>
                <a:latin typeface="メイリオ"/>
                <a:ea typeface="メイリオ"/>
                <a:cs typeface="メイリオ"/>
              </a:rPr>
              <a:t>経営資産を捉える</a:t>
            </a:r>
          </a:p>
        </p:txBody>
      </p:sp>
      <p:sp>
        <p:nvSpPr>
          <p:cNvPr id="153" name="テキスト ボックス 152"/>
          <p:cNvSpPr txBox="1"/>
          <p:nvPr/>
        </p:nvSpPr>
        <p:spPr>
          <a:xfrm>
            <a:off x="6355488" y="1594505"/>
            <a:ext cx="1415772" cy="584775"/>
          </a:xfrm>
          <a:prstGeom prst="rect">
            <a:avLst/>
          </a:prstGeom>
          <a:noFill/>
          <a:effectLst/>
        </p:spPr>
        <p:txBody>
          <a:bodyPr wrap="none" rtlCol="0">
            <a:spAutoFit/>
          </a:bodyPr>
          <a:lstStyle/>
          <a:p>
            <a:pPr algn="r"/>
            <a:r>
              <a:rPr kumimoji="1" lang="ja-JP" altLang="en-US" sz="1600" dirty="0">
                <a:solidFill>
                  <a:srgbClr val="00B050"/>
                </a:solidFill>
                <a:latin typeface="メイリオ"/>
                <a:ea typeface="メイリオ"/>
                <a:cs typeface="メイリオ"/>
              </a:rPr>
              <a:t>モノの動きを</a:t>
            </a:r>
            <a:endParaRPr kumimoji="1" lang="en-US" altLang="ja-JP" sz="1600" dirty="0">
              <a:solidFill>
                <a:srgbClr val="00B050"/>
              </a:solidFill>
              <a:latin typeface="メイリオ"/>
              <a:ea typeface="メイリオ"/>
              <a:cs typeface="メイリオ"/>
            </a:endParaRPr>
          </a:p>
          <a:p>
            <a:pPr algn="r"/>
            <a:r>
              <a:rPr kumimoji="1" lang="ja-JP" altLang="en-US" sz="1600" dirty="0">
                <a:solidFill>
                  <a:srgbClr val="00B050"/>
                </a:solidFill>
                <a:latin typeface="メイリオ"/>
                <a:ea typeface="メイリオ"/>
                <a:cs typeface="メイリオ"/>
              </a:rPr>
              <a:t>捉える</a:t>
            </a:r>
          </a:p>
        </p:txBody>
      </p:sp>
      <p:sp>
        <p:nvSpPr>
          <p:cNvPr id="155" name="テキスト ボックス 154"/>
          <p:cNvSpPr txBox="1"/>
          <p:nvPr/>
        </p:nvSpPr>
        <p:spPr>
          <a:xfrm>
            <a:off x="6355488" y="5664074"/>
            <a:ext cx="1415772" cy="338554"/>
          </a:xfrm>
          <a:prstGeom prst="rect">
            <a:avLst/>
          </a:prstGeom>
          <a:noFill/>
          <a:effectLst/>
        </p:spPr>
        <p:txBody>
          <a:bodyPr wrap="none" rtlCol="0">
            <a:spAutoFit/>
          </a:bodyPr>
          <a:lstStyle/>
          <a:p>
            <a:pPr algn="r"/>
            <a:r>
              <a:rPr kumimoji="1" lang="ja-JP" altLang="en-US" sz="1600">
                <a:solidFill>
                  <a:srgbClr val="7030A0"/>
                </a:solidFill>
                <a:latin typeface="メイリオ"/>
                <a:ea typeface="メイリオ"/>
                <a:cs typeface="メイリオ"/>
              </a:rPr>
              <a:t>顧客を捉える</a:t>
            </a:r>
            <a:endParaRPr kumimoji="1" lang="ja-JP" altLang="en-US" sz="1600" dirty="0">
              <a:solidFill>
                <a:srgbClr val="7030A0"/>
              </a:solidFill>
              <a:latin typeface="メイリオ"/>
              <a:ea typeface="メイリオ"/>
              <a:cs typeface="メイリオ"/>
            </a:endParaRPr>
          </a:p>
        </p:txBody>
      </p:sp>
    </p:spTree>
    <p:extLst>
      <p:ext uri="{BB962C8B-B14F-4D97-AF65-F5344CB8AC3E}">
        <p14:creationId xmlns:p14="http://schemas.microsoft.com/office/powerpoint/2010/main" val="10426998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 磁気ディスク 124"/>
          <p:cNvSpPr/>
          <p:nvPr/>
        </p:nvSpPr>
        <p:spPr bwMode="auto">
          <a:xfrm>
            <a:off x="4970099" y="3348360"/>
            <a:ext cx="3196001" cy="1143000"/>
          </a:xfrm>
          <a:prstGeom prst="flowChartMagneticDisk">
            <a:avLst/>
          </a:prstGeom>
          <a:solidFill>
            <a:srgbClr val="008000"/>
          </a:solidFill>
          <a:ln w="25400">
            <a:headEnd type="none" w="med" len="med"/>
            <a:tailEnd type="none" w="med" len="med"/>
          </a:ln>
          <a:effectLst>
            <a:outerShdw blurRad="50800" dist="38100" dir="2700000" algn="tl" rotWithShape="0">
              <a:prstClr val="black">
                <a:alpha val="40000"/>
              </a:prstClr>
            </a:outerShdw>
          </a:effectLst>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統合</a:t>
            </a:r>
            <a:r>
              <a:rPr kumimoji="0" lang="ja-JP" altLang="en-US" sz="1600" dirty="0">
                <a:solidFill>
                  <a:schemeClr val="bg1"/>
                </a:solidFill>
                <a:latin typeface="メイリオ"/>
                <a:ea typeface="メイリオ"/>
                <a:cs typeface="メイリオ"/>
              </a:rPr>
              <a:t>データベース</a:t>
            </a:r>
            <a:endParaRPr kumimoji="0" lang="ja-JP" altLang="en-US" sz="1600" b="0" i="0" u="none" strike="noStrike" cap="none" normalizeH="0" baseline="0" dirty="0">
              <a:ln>
                <a:noFill/>
              </a:ln>
              <a:solidFill>
                <a:schemeClr val="bg1"/>
              </a:solidFill>
              <a:effectLst/>
              <a:latin typeface="メイリオ"/>
              <a:ea typeface="メイリオ"/>
              <a:cs typeface="メイリオ"/>
            </a:endParaRPr>
          </a:p>
        </p:txBody>
      </p:sp>
      <p:sp>
        <p:nvSpPr>
          <p:cNvPr id="11273" name="タイトル 3"/>
          <p:cNvSpPr>
            <a:spLocks noGrp="1"/>
          </p:cNvSpPr>
          <p:nvPr>
            <p:ph type="title"/>
          </p:nvPr>
        </p:nvSpPr>
        <p:spPr/>
        <p:txBody>
          <a:bodyPr/>
          <a:lstStyle/>
          <a:p>
            <a:r>
              <a:rPr lang="ja-JP" altLang="en-US" dirty="0"/>
              <a:t>個別業務システムと</a:t>
            </a:r>
            <a:r>
              <a:rPr lang="en-US" altLang="ja-JP" dirty="0"/>
              <a:t>ERP</a:t>
            </a:r>
            <a:r>
              <a:rPr lang="ja-JP" altLang="en-US" dirty="0"/>
              <a:t>システムの違い</a:t>
            </a:r>
          </a:p>
        </p:txBody>
      </p:sp>
      <p:sp>
        <p:nvSpPr>
          <p:cNvPr id="21" name="角丸四角形 20"/>
          <p:cNvSpPr/>
          <p:nvPr/>
        </p:nvSpPr>
        <p:spPr bwMode="auto">
          <a:xfrm>
            <a:off x="999067" y="3056880"/>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販売</a:t>
            </a:r>
          </a:p>
        </p:txBody>
      </p:sp>
      <p:sp>
        <p:nvSpPr>
          <p:cNvPr id="22" name="角丸四角形 21"/>
          <p:cNvSpPr/>
          <p:nvPr/>
        </p:nvSpPr>
        <p:spPr bwMode="auto">
          <a:xfrm>
            <a:off x="2142067" y="3056880"/>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生産</a:t>
            </a:r>
          </a:p>
        </p:txBody>
      </p:sp>
      <p:sp>
        <p:nvSpPr>
          <p:cNvPr id="23" name="角丸四角形 22"/>
          <p:cNvSpPr/>
          <p:nvPr/>
        </p:nvSpPr>
        <p:spPr bwMode="auto">
          <a:xfrm>
            <a:off x="3272367" y="3056880"/>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a:t>
            </a:r>
          </a:p>
        </p:txBody>
      </p:sp>
      <p:sp>
        <p:nvSpPr>
          <p:cNvPr id="24" name="角丸四角形 23"/>
          <p:cNvSpPr/>
          <p:nvPr/>
        </p:nvSpPr>
        <p:spPr bwMode="auto">
          <a:xfrm>
            <a:off x="999067" y="4276824"/>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a:t>
            </a:r>
          </a:p>
        </p:txBody>
      </p:sp>
      <p:sp>
        <p:nvSpPr>
          <p:cNvPr id="25" name="角丸四角形 24"/>
          <p:cNvSpPr/>
          <p:nvPr/>
        </p:nvSpPr>
        <p:spPr bwMode="auto">
          <a:xfrm>
            <a:off x="2142067" y="4276824"/>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会計</a:t>
            </a:r>
          </a:p>
        </p:txBody>
      </p:sp>
      <p:sp>
        <p:nvSpPr>
          <p:cNvPr id="26" name="角丸四角形 25"/>
          <p:cNvSpPr/>
          <p:nvPr/>
        </p:nvSpPr>
        <p:spPr bwMode="auto">
          <a:xfrm>
            <a:off x="3272367" y="4276824"/>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dirty="0">
                <a:solidFill>
                  <a:schemeClr val="bg1"/>
                </a:solidFill>
                <a:latin typeface="メイリオ"/>
                <a:ea typeface="メイリオ"/>
                <a:cs typeface="メイリオ"/>
              </a:rPr>
              <a:t>人事</a:t>
            </a:r>
            <a:endParaRPr kumimoji="0" lang="ja-JP" altLang="en-US" sz="1600" b="0" i="0" u="none" strike="noStrike" cap="none" normalizeH="0" baseline="0" dirty="0">
              <a:ln>
                <a:noFill/>
              </a:ln>
              <a:solidFill>
                <a:schemeClr val="bg1"/>
              </a:solidFill>
              <a:effectLst/>
              <a:latin typeface="メイリオ"/>
              <a:ea typeface="メイリオ"/>
              <a:cs typeface="メイリオ"/>
            </a:endParaRPr>
          </a:p>
        </p:txBody>
      </p:sp>
      <p:sp>
        <p:nvSpPr>
          <p:cNvPr id="27" name="フローチャート : 磁気ディスク 3"/>
          <p:cNvSpPr/>
          <p:nvPr/>
        </p:nvSpPr>
        <p:spPr bwMode="auto">
          <a:xfrm>
            <a:off x="999067" y="2294880"/>
            <a:ext cx="914400" cy="533400"/>
          </a:xfrm>
          <a:prstGeom prst="flowChartMagneticDisk">
            <a:avLst/>
          </a:prstGeom>
          <a:solidFill>
            <a:schemeClr val="accent5">
              <a:lumMod val="75000"/>
            </a:schemeClr>
          </a:solidFill>
          <a:ln w="25400">
            <a:headEnd type="none" w="med" len="med"/>
            <a:tailEnd type="none" w="med" len="med"/>
          </a:ln>
          <a:effectLst>
            <a:outerShdw blurRad="50800" dist="38100" dir="2700000" algn="tl" rotWithShape="0">
              <a:prstClr val="black">
                <a:alpha val="40000"/>
              </a:prstClr>
            </a:outerShdw>
          </a:effectLst>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600" b="0" i="0" u="none" strike="noStrike" cap="none" normalizeH="0" baseline="0">
              <a:ln>
                <a:noFill/>
              </a:ln>
              <a:solidFill>
                <a:schemeClr val="bg1"/>
              </a:solidFill>
              <a:effectLst/>
              <a:latin typeface="メイリオ"/>
              <a:ea typeface="メイリオ"/>
              <a:cs typeface="メイリオ"/>
            </a:endParaRPr>
          </a:p>
        </p:txBody>
      </p:sp>
      <p:sp>
        <p:nvSpPr>
          <p:cNvPr id="28" name="フローチャート : 磁気ディスク 41"/>
          <p:cNvSpPr/>
          <p:nvPr/>
        </p:nvSpPr>
        <p:spPr bwMode="auto">
          <a:xfrm>
            <a:off x="2142067" y="2294880"/>
            <a:ext cx="914400" cy="533400"/>
          </a:xfrm>
          <a:prstGeom prst="flowChartMagneticDisk">
            <a:avLst/>
          </a:prstGeom>
          <a:solidFill>
            <a:schemeClr val="accent5">
              <a:lumMod val="75000"/>
            </a:schemeClr>
          </a:solidFill>
          <a:ln w="25400">
            <a:headEnd type="none" w="med" len="med"/>
            <a:tailEnd type="none" w="med" len="med"/>
          </a:ln>
          <a:effectLst>
            <a:outerShdw blurRad="50800" dist="38100" dir="2700000" algn="tl" rotWithShape="0">
              <a:prstClr val="black">
                <a:alpha val="40000"/>
              </a:prstClr>
            </a:outerShdw>
          </a:effectLst>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600" b="0" i="0" u="none" strike="noStrike" cap="none" normalizeH="0" baseline="0">
              <a:ln>
                <a:noFill/>
              </a:ln>
              <a:solidFill>
                <a:schemeClr val="bg1"/>
              </a:solidFill>
              <a:effectLst/>
              <a:latin typeface="メイリオ"/>
              <a:ea typeface="メイリオ"/>
              <a:cs typeface="メイリオ"/>
            </a:endParaRPr>
          </a:p>
        </p:txBody>
      </p:sp>
      <p:sp>
        <p:nvSpPr>
          <p:cNvPr id="29" name="フローチャート : 磁気ディスク 42"/>
          <p:cNvSpPr/>
          <p:nvPr/>
        </p:nvSpPr>
        <p:spPr bwMode="auto">
          <a:xfrm>
            <a:off x="3272367" y="2294880"/>
            <a:ext cx="914400" cy="533400"/>
          </a:xfrm>
          <a:prstGeom prst="flowChartMagneticDisk">
            <a:avLst/>
          </a:prstGeom>
          <a:solidFill>
            <a:schemeClr val="accent5">
              <a:lumMod val="75000"/>
            </a:schemeClr>
          </a:solidFill>
          <a:ln w="25400">
            <a:headEnd type="none" w="med" len="med"/>
            <a:tailEnd type="none" w="med" len="med"/>
          </a:ln>
          <a:effectLst>
            <a:outerShdw blurRad="50800" dist="38100" dir="2700000" algn="tl" rotWithShape="0">
              <a:prstClr val="black">
                <a:alpha val="40000"/>
              </a:prstClr>
            </a:outerShdw>
          </a:effectLst>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600" b="0" i="0" u="none" strike="noStrike" cap="none" normalizeH="0" baseline="0">
              <a:ln>
                <a:noFill/>
              </a:ln>
              <a:solidFill>
                <a:schemeClr val="bg1"/>
              </a:solidFill>
              <a:effectLst/>
              <a:latin typeface="メイリオ"/>
              <a:ea typeface="メイリオ"/>
              <a:cs typeface="メイリオ"/>
            </a:endParaRPr>
          </a:p>
        </p:txBody>
      </p:sp>
      <p:sp>
        <p:nvSpPr>
          <p:cNvPr id="30" name="フローチャート : 磁気ディスク 43"/>
          <p:cNvSpPr/>
          <p:nvPr/>
        </p:nvSpPr>
        <p:spPr bwMode="auto">
          <a:xfrm>
            <a:off x="999067" y="5191224"/>
            <a:ext cx="914400" cy="533400"/>
          </a:xfrm>
          <a:prstGeom prst="flowChartMagneticDisk">
            <a:avLst/>
          </a:prstGeom>
          <a:solidFill>
            <a:schemeClr val="accent5">
              <a:lumMod val="75000"/>
            </a:schemeClr>
          </a:solidFill>
          <a:ln w="25400">
            <a:headEnd type="none" w="med" len="med"/>
            <a:tailEnd type="none" w="med" len="med"/>
          </a:ln>
          <a:effectLst>
            <a:outerShdw blurRad="50800" dist="38100" dir="2700000" algn="tl" rotWithShape="0">
              <a:prstClr val="black">
                <a:alpha val="40000"/>
              </a:prstClr>
            </a:outerShdw>
          </a:effectLst>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600" b="0" i="0" u="none" strike="noStrike" cap="none" normalizeH="0" baseline="0">
              <a:ln>
                <a:noFill/>
              </a:ln>
              <a:solidFill>
                <a:schemeClr val="bg1"/>
              </a:solidFill>
              <a:effectLst/>
              <a:latin typeface="メイリオ"/>
              <a:ea typeface="メイリオ"/>
              <a:cs typeface="メイリオ"/>
            </a:endParaRPr>
          </a:p>
        </p:txBody>
      </p:sp>
      <p:sp>
        <p:nvSpPr>
          <p:cNvPr id="31" name="フローチャート : 磁気ディスク 44"/>
          <p:cNvSpPr/>
          <p:nvPr/>
        </p:nvSpPr>
        <p:spPr bwMode="auto">
          <a:xfrm>
            <a:off x="2142067" y="5191224"/>
            <a:ext cx="914400" cy="533400"/>
          </a:xfrm>
          <a:prstGeom prst="flowChartMagneticDisk">
            <a:avLst/>
          </a:prstGeom>
          <a:solidFill>
            <a:schemeClr val="accent5">
              <a:lumMod val="75000"/>
            </a:schemeClr>
          </a:solidFill>
          <a:ln w="25400">
            <a:headEnd type="none" w="med" len="med"/>
            <a:tailEnd type="none" w="med" len="med"/>
          </a:ln>
          <a:effectLst>
            <a:outerShdw blurRad="50800" dist="38100" dir="2700000" algn="tl" rotWithShape="0">
              <a:prstClr val="black">
                <a:alpha val="40000"/>
              </a:prstClr>
            </a:outerShdw>
          </a:effectLst>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600" b="0" i="0" u="none" strike="noStrike" cap="none" normalizeH="0" baseline="0">
              <a:ln>
                <a:noFill/>
              </a:ln>
              <a:solidFill>
                <a:schemeClr val="bg1"/>
              </a:solidFill>
              <a:effectLst/>
              <a:latin typeface="メイリオ"/>
              <a:ea typeface="メイリオ"/>
              <a:cs typeface="メイリオ"/>
            </a:endParaRPr>
          </a:p>
        </p:txBody>
      </p:sp>
      <p:sp>
        <p:nvSpPr>
          <p:cNvPr id="32" name="フローチャート : 磁気ディスク 52"/>
          <p:cNvSpPr/>
          <p:nvPr/>
        </p:nvSpPr>
        <p:spPr bwMode="auto">
          <a:xfrm>
            <a:off x="3272367" y="5191224"/>
            <a:ext cx="914400" cy="533400"/>
          </a:xfrm>
          <a:prstGeom prst="flowChartMagneticDisk">
            <a:avLst/>
          </a:prstGeom>
          <a:solidFill>
            <a:schemeClr val="accent5">
              <a:lumMod val="75000"/>
            </a:schemeClr>
          </a:solidFill>
          <a:ln w="25400">
            <a:headEnd type="none" w="med" len="med"/>
            <a:tailEnd type="none" w="med" len="med"/>
          </a:ln>
          <a:effectLst>
            <a:outerShdw blurRad="50800" dist="38100" dir="2700000" algn="tl" rotWithShape="0">
              <a:prstClr val="black">
                <a:alpha val="40000"/>
              </a:prstClr>
            </a:outerShdw>
          </a:effectLst>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600" b="0" i="0" u="none" strike="noStrike" cap="none" normalizeH="0" baseline="0">
              <a:ln>
                <a:noFill/>
              </a:ln>
              <a:solidFill>
                <a:schemeClr val="bg1"/>
              </a:solidFill>
              <a:effectLst/>
              <a:latin typeface="メイリオ"/>
              <a:ea typeface="メイリオ"/>
              <a:cs typeface="メイリオ"/>
            </a:endParaRPr>
          </a:p>
        </p:txBody>
      </p:sp>
      <p:cxnSp>
        <p:nvCxnSpPr>
          <p:cNvPr id="33" name="直線矢印コネクタ 32"/>
          <p:cNvCxnSpPr>
            <a:stCxn id="27" idx="3"/>
            <a:endCxn id="21" idx="0"/>
          </p:cNvCxnSpPr>
          <p:nvPr/>
        </p:nvCxnSpPr>
        <p:spPr bwMode="auto">
          <a:xfrm>
            <a:off x="1456267" y="2828280"/>
            <a:ext cx="0" cy="22860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34" name="直線矢印コネクタ 33"/>
          <p:cNvCxnSpPr>
            <a:stCxn id="21" idx="2"/>
            <a:endCxn id="24" idx="0"/>
          </p:cNvCxnSpPr>
          <p:nvPr/>
        </p:nvCxnSpPr>
        <p:spPr bwMode="auto">
          <a:xfrm>
            <a:off x="1456267" y="3742680"/>
            <a:ext cx="0" cy="534144"/>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35" name="直線矢印コネクタ 34"/>
          <p:cNvCxnSpPr>
            <a:stCxn id="24" idx="2"/>
            <a:endCxn id="30" idx="1"/>
          </p:cNvCxnSpPr>
          <p:nvPr/>
        </p:nvCxnSpPr>
        <p:spPr bwMode="auto">
          <a:xfrm>
            <a:off x="1456267" y="4962624"/>
            <a:ext cx="0" cy="22860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36" name="直線矢印コネクタ 35"/>
          <p:cNvCxnSpPr>
            <a:stCxn id="21" idx="2"/>
            <a:endCxn id="25" idx="0"/>
          </p:cNvCxnSpPr>
          <p:nvPr/>
        </p:nvCxnSpPr>
        <p:spPr bwMode="auto">
          <a:xfrm>
            <a:off x="1456267" y="3742680"/>
            <a:ext cx="1143000" cy="534144"/>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37" name="直線矢印コネクタ 36"/>
          <p:cNvCxnSpPr>
            <a:stCxn id="25" idx="2"/>
            <a:endCxn id="31" idx="1"/>
          </p:cNvCxnSpPr>
          <p:nvPr/>
        </p:nvCxnSpPr>
        <p:spPr bwMode="auto">
          <a:xfrm>
            <a:off x="2599267" y="4962624"/>
            <a:ext cx="0" cy="22860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38" name="直線矢印コネクタ 37"/>
          <p:cNvCxnSpPr>
            <a:stCxn id="28" idx="3"/>
            <a:endCxn id="22" idx="0"/>
          </p:cNvCxnSpPr>
          <p:nvPr/>
        </p:nvCxnSpPr>
        <p:spPr bwMode="auto">
          <a:xfrm>
            <a:off x="2599267" y="2828280"/>
            <a:ext cx="0" cy="22860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39" name="直線矢印コネクタ 38"/>
          <p:cNvCxnSpPr>
            <a:stCxn id="25" idx="0"/>
            <a:endCxn id="23" idx="2"/>
          </p:cNvCxnSpPr>
          <p:nvPr/>
        </p:nvCxnSpPr>
        <p:spPr bwMode="auto">
          <a:xfrm flipV="1">
            <a:off x="2599267" y="3742680"/>
            <a:ext cx="1130300" cy="534144"/>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40" name="直線矢印コネクタ 39"/>
          <p:cNvCxnSpPr>
            <a:stCxn id="25" idx="0"/>
            <a:endCxn id="22" idx="2"/>
          </p:cNvCxnSpPr>
          <p:nvPr/>
        </p:nvCxnSpPr>
        <p:spPr bwMode="auto">
          <a:xfrm flipV="1">
            <a:off x="2599267" y="3742680"/>
            <a:ext cx="0" cy="534144"/>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41" name="直線矢印コネクタ 40"/>
          <p:cNvCxnSpPr>
            <a:stCxn id="26" idx="1"/>
            <a:endCxn id="25" idx="3"/>
          </p:cNvCxnSpPr>
          <p:nvPr/>
        </p:nvCxnSpPr>
        <p:spPr bwMode="auto">
          <a:xfrm flipH="1">
            <a:off x="3056467" y="4619724"/>
            <a:ext cx="215900" cy="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blurRad="50800" dist="38100" dir="2700000" algn="tl" rotWithShape="0">
              <a:prstClr val="black">
                <a:alpha val="40000"/>
              </a:prstClr>
            </a:outerShdw>
          </a:effectLst>
          <a:extLst/>
        </p:spPr>
      </p:cxnSp>
      <p:cxnSp>
        <p:nvCxnSpPr>
          <p:cNvPr id="42" name="直線矢印コネクタ 41"/>
          <p:cNvCxnSpPr>
            <a:stCxn id="25" idx="1"/>
            <a:endCxn id="24" idx="3"/>
          </p:cNvCxnSpPr>
          <p:nvPr/>
        </p:nvCxnSpPr>
        <p:spPr bwMode="auto">
          <a:xfrm flipH="1">
            <a:off x="1913467" y="4619724"/>
            <a:ext cx="228600" cy="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blurRad="50800" dist="38100" dir="2700000" algn="tl" rotWithShape="0">
              <a:prstClr val="black">
                <a:alpha val="40000"/>
              </a:prstClr>
            </a:outerShdw>
          </a:effectLst>
          <a:extLst/>
        </p:spPr>
      </p:cxnSp>
      <p:cxnSp>
        <p:nvCxnSpPr>
          <p:cNvPr id="43" name="直線矢印コネクタ 42"/>
          <p:cNvCxnSpPr>
            <a:stCxn id="32" idx="1"/>
            <a:endCxn id="26" idx="2"/>
          </p:cNvCxnSpPr>
          <p:nvPr/>
        </p:nvCxnSpPr>
        <p:spPr bwMode="auto">
          <a:xfrm flipV="1">
            <a:off x="3729567" y="4962624"/>
            <a:ext cx="0" cy="22860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44" name="直線矢印コネクタ 43"/>
          <p:cNvCxnSpPr>
            <a:stCxn id="29" idx="3"/>
            <a:endCxn id="23" idx="0"/>
          </p:cNvCxnSpPr>
          <p:nvPr/>
        </p:nvCxnSpPr>
        <p:spPr bwMode="auto">
          <a:xfrm>
            <a:off x="3729567" y="2828280"/>
            <a:ext cx="0" cy="22860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45" name="直線矢印コネクタ 44"/>
          <p:cNvCxnSpPr>
            <a:stCxn id="24" idx="0"/>
            <a:endCxn id="22" idx="2"/>
          </p:cNvCxnSpPr>
          <p:nvPr/>
        </p:nvCxnSpPr>
        <p:spPr bwMode="auto">
          <a:xfrm flipV="1">
            <a:off x="1456267" y="3742680"/>
            <a:ext cx="1143000" cy="534144"/>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46" name="直線矢印コネクタ 45"/>
          <p:cNvCxnSpPr>
            <a:stCxn id="22" idx="1"/>
            <a:endCxn id="21" idx="3"/>
          </p:cNvCxnSpPr>
          <p:nvPr/>
        </p:nvCxnSpPr>
        <p:spPr bwMode="auto">
          <a:xfrm flipH="1">
            <a:off x="1913467" y="3399780"/>
            <a:ext cx="228600" cy="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blurRad="50800" dist="38100" dir="2700000" algn="tl" rotWithShape="0">
              <a:prstClr val="black">
                <a:alpha val="40000"/>
              </a:prstClr>
            </a:outerShdw>
          </a:effectLst>
          <a:extLst/>
        </p:spPr>
      </p:cxnSp>
      <p:cxnSp>
        <p:nvCxnSpPr>
          <p:cNvPr id="47" name="直線矢印コネクタ 46"/>
          <p:cNvCxnSpPr>
            <a:stCxn id="23" idx="1"/>
            <a:endCxn id="22" idx="3"/>
          </p:cNvCxnSpPr>
          <p:nvPr/>
        </p:nvCxnSpPr>
        <p:spPr bwMode="auto">
          <a:xfrm flipH="1">
            <a:off x="3056467" y="3399780"/>
            <a:ext cx="215900" cy="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blurRad="50800" dist="38100" dir="2700000" algn="tl" rotWithShape="0">
              <a:prstClr val="black">
                <a:alpha val="40000"/>
              </a:prstClr>
            </a:outerShdw>
          </a:effectLst>
          <a:extLst/>
        </p:spPr>
      </p:cxnSp>
      <p:sp>
        <p:nvSpPr>
          <p:cNvPr id="49" name="角丸四角形 48"/>
          <p:cNvSpPr/>
          <p:nvPr/>
        </p:nvSpPr>
        <p:spPr bwMode="auto">
          <a:xfrm>
            <a:off x="999067" y="1523008"/>
            <a:ext cx="3187700" cy="457200"/>
          </a:xfrm>
          <a:prstGeom prst="roundRect">
            <a:avLst>
              <a:gd name="adj" fmla="val 0"/>
            </a:avLst>
          </a:prstGeom>
          <a:solidFill>
            <a:schemeClr val="bg2">
              <a:lumMod val="5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800" b="0" i="0" u="none" strike="noStrike" cap="none" normalizeH="0" baseline="0" dirty="0">
                <a:ln>
                  <a:noFill/>
                </a:ln>
                <a:solidFill>
                  <a:schemeClr val="bg1"/>
                </a:solidFill>
                <a:effectLst/>
                <a:latin typeface="メイリオ"/>
                <a:ea typeface="メイリオ"/>
                <a:cs typeface="メイリオ"/>
              </a:rPr>
              <a:t>個別業務システム</a:t>
            </a:r>
          </a:p>
        </p:txBody>
      </p:sp>
      <p:sp>
        <p:nvSpPr>
          <p:cNvPr id="48" name="角丸四角形 47"/>
          <p:cNvSpPr/>
          <p:nvPr/>
        </p:nvSpPr>
        <p:spPr bwMode="auto">
          <a:xfrm>
            <a:off x="4978400" y="1523008"/>
            <a:ext cx="3187700" cy="457200"/>
          </a:xfrm>
          <a:prstGeom prst="roundRect">
            <a:avLst>
              <a:gd name="adj" fmla="val 0"/>
            </a:avLst>
          </a:prstGeom>
          <a:solidFill>
            <a:srgbClr val="3366FF"/>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1800" b="0" i="0" u="none" strike="noStrike" cap="none" normalizeH="0" baseline="0" dirty="0">
                <a:ln>
                  <a:noFill/>
                </a:ln>
                <a:solidFill>
                  <a:schemeClr val="bg1"/>
                </a:solidFill>
                <a:effectLst/>
                <a:latin typeface="メイリオ"/>
                <a:ea typeface="メイリオ"/>
                <a:cs typeface="メイリオ"/>
              </a:rPr>
              <a:t>ERP</a:t>
            </a:r>
            <a:r>
              <a:rPr kumimoji="0" lang="ja-JP" altLang="en-US" sz="1800" b="0" i="0" u="none" strike="noStrike" cap="none" normalizeH="0" baseline="0" dirty="0">
                <a:ln>
                  <a:noFill/>
                </a:ln>
                <a:solidFill>
                  <a:schemeClr val="bg1"/>
                </a:solidFill>
                <a:effectLst/>
                <a:latin typeface="メイリオ"/>
                <a:ea typeface="メイリオ"/>
                <a:cs typeface="メイリオ"/>
              </a:rPr>
              <a:t>システム</a:t>
            </a:r>
          </a:p>
        </p:txBody>
      </p:sp>
      <p:sp>
        <p:nvSpPr>
          <p:cNvPr id="54" name="角丸四角形 53"/>
          <p:cNvSpPr/>
          <p:nvPr/>
        </p:nvSpPr>
        <p:spPr bwMode="auto">
          <a:xfrm>
            <a:off x="4978400" y="2294880"/>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販売</a:t>
            </a:r>
          </a:p>
        </p:txBody>
      </p:sp>
      <p:sp>
        <p:nvSpPr>
          <p:cNvPr id="55" name="角丸四角形 54"/>
          <p:cNvSpPr/>
          <p:nvPr/>
        </p:nvSpPr>
        <p:spPr bwMode="auto">
          <a:xfrm>
            <a:off x="6121400" y="2294880"/>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生産</a:t>
            </a:r>
          </a:p>
        </p:txBody>
      </p:sp>
      <p:sp>
        <p:nvSpPr>
          <p:cNvPr id="56" name="角丸四角形 55"/>
          <p:cNvSpPr/>
          <p:nvPr/>
        </p:nvSpPr>
        <p:spPr bwMode="auto">
          <a:xfrm>
            <a:off x="7251700" y="2294880"/>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a:t>
            </a:r>
          </a:p>
        </p:txBody>
      </p:sp>
      <p:sp>
        <p:nvSpPr>
          <p:cNvPr id="57" name="角丸四角形 56"/>
          <p:cNvSpPr/>
          <p:nvPr/>
        </p:nvSpPr>
        <p:spPr bwMode="auto">
          <a:xfrm>
            <a:off x="4999732" y="5038824"/>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a:t>
            </a:r>
          </a:p>
        </p:txBody>
      </p:sp>
      <p:sp>
        <p:nvSpPr>
          <p:cNvPr id="59" name="角丸四角形 58"/>
          <p:cNvSpPr/>
          <p:nvPr/>
        </p:nvSpPr>
        <p:spPr bwMode="auto">
          <a:xfrm>
            <a:off x="6121400" y="5038824"/>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メイリオ"/>
                <a:ea typeface="メイリオ"/>
                <a:cs typeface="メイリオ"/>
              </a:rPr>
              <a:t>会計</a:t>
            </a:r>
          </a:p>
        </p:txBody>
      </p:sp>
      <p:sp>
        <p:nvSpPr>
          <p:cNvPr id="60" name="角丸四角形 59"/>
          <p:cNvSpPr/>
          <p:nvPr/>
        </p:nvSpPr>
        <p:spPr bwMode="auto">
          <a:xfrm>
            <a:off x="7251700" y="5038824"/>
            <a:ext cx="914400" cy="685800"/>
          </a:xfrm>
          <a:prstGeom prst="roundRect">
            <a:avLst>
              <a:gd name="adj" fmla="val 0"/>
            </a:avLst>
          </a:prstGeom>
          <a:solidFill>
            <a:schemeClr val="tx2">
              <a:lumMod val="60000"/>
              <a:lumOff val="4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dirty="0">
                <a:solidFill>
                  <a:schemeClr val="bg1"/>
                </a:solidFill>
                <a:latin typeface="メイリオ"/>
                <a:ea typeface="メイリオ"/>
                <a:cs typeface="メイリオ"/>
              </a:rPr>
              <a:t>人事</a:t>
            </a:r>
            <a:endParaRPr kumimoji="0" lang="ja-JP" altLang="en-US" sz="1600" b="0" i="0" u="none" strike="noStrike" cap="none" normalizeH="0" baseline="0" dirty="0">
              <a:ln>
                <a:noFill/>
              </a:ln>
              <a:solidFill>
                <a:schemeClr val="bg1"/>
              </a:solidFill>
              <a:effectLst/>
              <a:latin typeface="メイリオ"/>
              <a:ea typeface="メイリオ"/>
              <a:cs typeface="メイリオ"/>
            </a:endParaRPr>
          </a:p>
        </p:txBody>
      </p:sp>
      <p:cxnSp>
        <p:nvCxnSpPr>
          <p:cNvPr id="61" name="直線矢印コネクタ 60"/>
          <p:cNvCxnSpPr>
            <a:stCxn id="54" idx="2"/>
            <a:endCxn id="58" idx="1"/>
          </p:cNvCxnSpPr>
          <p:nvPr/>
        </p:nvCxnSpPr>
        <p:spPr bwMode="auto">
          <a:xfrm>
            <a:off x="5435600" y="2980680"/>
            <a:ext cx="1132500" cy="36768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64" name="直線矢印コネクタ 63"/>
          <p:cNvCxnSpPr>
            <a:endCxn id="58" idx="1"/>
          </p:cNvCxnSpPr>
          <p:nvPr/>
        </p:nvCxnSpPr>
        <p:spPr bwMode="auto">
          <a:xfrm flipH="1">
            <a:off x="6568100" y="2980680"/>
            <a:ext cx="1204300" cy="36768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67" name="直線矢印コネクタ 66"/>
          <p:cNvCxnSpPr>
            <a:stCxn id="57" idx="0"/>
            <a:endCxn id="58" idx="3"/>
          </p:cNvCxnSpPr>
          <p:nvPr/>
        </p:nvCxnSpPr>
        <p:spPr bwMode="auto">
          <a:xfrm flipV="1">
            <a:off x="5456932" y="4491360"/>
            <a:ext cx="1111168" cy="547464"/>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71" name="直線矢印コネクタ 70"/>
          <p:cNvCxnSpPr>
            <a:stCxn id="60" idx="0"/>
            <a:endCxn id="58" idx="3"/>
          </p:cNvCxnSpPr>
          <p:nvPr/>
        </p:nvCxnSpPr>
        <p:spPr bwMode="auto">
          <a:xfrm flipH="1" flipV="1">
            <a:off x="6568100" y="4491360"/>
            <a:ext cx="1140800" cy="547464"/>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74" name="直線矢印コネクタ 73"/>
          <p:cNvCxnSpPr>
            <a:stCxn id="59" idx="0"/>
            <a:endCxn id="58" idx="3"/>
          </p:cNvCxnSpPr>
          <p:nvPr/>
        </p:nvCxnSpPr>
        <p:spPr bwMode="auto">
          <a:xfrm flipH="1" flipV="1">
            <a:off x="6568100" y="4491360"/>
            <a:ext cx="10500" cy="547464"/>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cxnSp>
        <p:nvCxnSpPr>
          <p:cNvPr id="80" name="直線矢印コネクタ 79"/>
          <p:cNvCxnSpPr>
            <a:stCxn id="55" idx="2"/>
            <a:endCxn id="58" idx="1"/>
          </p:cNvCxnSpPr>
          <p:nvPr/>
        </p:nvCxnSpPr>
        <p:spPr bwMode="auto">
          <a:xfrm flipH="1">
            <a:off x="6568100" y="2980680"/>
            <a:ext cx="10500" cy="367680"/>
          </a:xfrm>
          <a:prstGeom prst="straightConnector1">
            <a:avLst/>
          </a:prstGeom>
          <a:solidFill>
            <a:schemeClr val="bg1"/>
          </a:solidFill>
          <a:ln w="3175" cap="flat" cmpd="sng" algn="ctr">
            <a:solidFill>
              <a:srgbClr val="4168A7"/>
            </a:solidFill>
            <a:prstDash val="solid"/>
            <a:round/>
            <a:headEnd type="triangle" w="med" len="med"/>
            <a:tailEnd type="triangle" w="med" len="med"/>
          </a:ln>
          <a:effectLst>
            <a:outerShdw dist="35921" dir="2700000" algn="ctr" rotWithShape="0">
              <a:schemeClr val="bg2"/>
            </a:outerShdw>
          </a:effectLst>
          <a:extLst/>
        </p:spPr>
      </p:cxnSp>
    </p:spTree>
    <p:extLst>
      <p:ext uri="{BB962C8B-B14F-4D97-AF65-F5344CB8AC3E}">
        <p14:creationId xmlns:p14="http://schemas.microsoft.com/office/powerpoint/2010/main" val="31887396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角丸四角形 12"/>
          <p:cNvSpPr/>
          <p:nvPr/>
        </p:nvSpPr>
        <p:spPr>
          <a:xfrm>
            <a:off x="457200" y="1643520"/>
            <a:ext cx="4534084" cy="1219201"/>
          </a:xfrm>
          <a:prstGeom prst="roundRect">
            <a:avLst>
              <a:gd name="adj" fmla="val 0"/>
            </a:avLst>
          </a:prstGeom>
          <a:solidFill>
            <a:schemeClr val="accent5">
              <a:lumMod val="20000"/>
              <a:lumOff val="8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200" dirty="0">
              <a:latin typeface="メイリオ"/>
              <a:ea typeface="メイリオ"/>
              <a:cs typeface="メイリオ"/>
            </a:endParaRPr>
          </a:p>
        </p:txBody>
      </p:sp>
      <p:sp>
        <p:nvSpPr>
          <p:cNvPr id="14" name="角丸四角形 13"/>
          <p:cNvSpPr/>
          <p:nvPr/>
        </p:nvSpPr>
        <p:spPr>
          <a:xfrm>
            <a:off x="457200" y="3064975"/>
            <a:ext cx="4534084" cy="1219201"/>
          </a:xfrm>
          <a:prstGeom prst="roundRect">
            <a:avLst>
              <a:gd name="adj" fmla="val 0"/>
            </a:avLst>
          </a:prstGeom>
          <a:solidFill>
            <a:schemeClr val="accent5">
              <a:lumMod val="20000"/>
              <a:lumOff val="8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200" dirty="0">
              <a:latin typeface="メイリオ"/>
              <a:ea typeface="メイリオ"/>
              <a:cs typeface="メイリオ"/>
            </a:endParaRPr>
          </a:p>
        </p:txBody>
      </p:sp>
      <p:sp>
        <p:nvSpPr>
          <p:cNvPr id="15" name="角丸四角形 14"/>
          <p:cNvSpPr/>
          <p:nvPr/>
        </p:nvSpPr>
        <p:spPr>
          <a:xfrm>
            <a:off x="457200" y="4491317"/>
            <a:ext cx="4534084" cy="1219201"/>
          </a:xfrm>
          <a:prstGeom prst="roundRect">
            <a:avLst>
              <a:gd name="adj" fmla="val 0"/>
            </a:avLst>
          </a:prstGeom>
          <a:solidFill>
            <a:schemeClr val="accent5">
              <a:lumMod val="20000"/>
              <a:lumOff val="8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200" dirty="0">
              <a:latin typeface="メイリオ"/>
              <a:ea typeface="メイリオ"/>
              <a:cs typeface="メイリオ"/>
            </a:endParaRPr>
          </a:p>
        </p:txBody>
      </p:sp>
      <p:sp>
        <p:nvSpPr>
          <p:cNvPr id="2" name="タイトル 1"/>
          <p:cNvSpPr>
            <a:spLocks noGrp="1"/>
          </p:cNvSpPr>
          <p:nvPr>
            <p:ph type="title"/>
          </p:nvPr>
        </p:nvSpPr>
        <p:spPr/>
        <p:txBody>
          <a:bodyPr/>
          <a:lstStyle/>
          <a:p>
            <a:r>
              <a:rPr kumimoji="1" lang="en-US" altLang="ja-JP" dirty="0"/>
              <a:t>SCM</a:t>
            </a:r>
            <a:r>
              <a:rPr kumimoji="1" lang="ja-JP" altLang="en-US" dirty="0"/>
              <a:t>（</a:t>
            </a:r>
            <a:r>
              <a:rPr kumimoji="1" lang="en-US" altLang="ja-JP" dirty="0"/>
              <a:t>Supply Chain Management</a:t>
            </a:r>
            <a:r>
              <a:rPr kumimoji="1" lang="ja-JP" altLang="en-US" dirty="0"/>
              <a:t>）</a:t>
            </a:r>
            <a:r>
              <a:rPr lang="ja-JP" altLang="en-US" dirty="0"/>
              <a:t>とは</a:t>
            </a:r>
            <a:endParaRPr kumimoji="1" lang="ja-JP" altLang="en-US" dirty="0"/>
          </a:p>
        </p:txBody>
      </p:sp>
      <p:sp>
        <p:nvSpPr>
          <p:cNvPr id="3" name="スライド番号プレースホルダー 2"/>
          <p:cNvSpPr>
            <a:spLocks noGrp="1"/>
          </p:cNvSpPr>
          <p:nvPr>
            <p:ph type="sldNum" sz="quarter" idx="12"/>
          </p:nvPr>
        </p:nvSpPr>
        <p:spPr>
          <a:xfrm>
            <a:off x="7020272" y="6651702"/>
            <a:ext cx="2133600" cy="217800"/>
          </a:xfrm>
        </p:spPr>
        <p:txBody>
          <a:bodyPr/>
          <a:lstStyle/>
          <a:p>
            <a:fld id="{8FF8CC5D-A65D-5946-99B5-645367A967AD}" type="slidenum">
              <a:rPr kumimoji="1" lang="ja-JP" altLang="en-US" smtClean="0"/>
              <a:t>128</a:t>
            </a:fld>
            <a:endParaRPr kumimoji="1" lang="ja-JP" altLang="en-US" dirty="0"/>
          </a:p>
        </p:txBody>
      </p:sp>
      <p:sp>
        <p:nvSpPr>
          <p:cNvPr id="4" name="円/楕円 3"/>
          <p:cNvSpPr/>
          <p:nvPr/>
        </p:nvSpPr>
        <p:spPr>
          <a:xfrm>
            <a:off x="449706" y="1638632"/>
            <a:ext cx="1219200" cy="1219200"/>
          </a:xfrm>
          <a:prstGeom prst="ellipse">
            <a:avLst/>
          </a:prstGeom>
          <a:solidFill>
            <a:srgbClr val="00B0F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2000" dirty="0">
                <a:latin typeface="メイリオ"/>
                <a:ea typeface="メイリオ"/>
                <a:cs typeface="メイリオ"/>
              </a:rPr>
              <a:t>生産</a:t>
            </a:r>
          </a:p>
        </p:txBody>
      </p:sp>
      <p:sp>
        <p:nvSpPr>
          <p:cNvPr id="5" name="円/楕円 4"/>
          <p:cNvSpPr/>
          <p:nvPr/>
        </p:nvSpPr>
        <p:spPr>
          <a:xfrm>
            <a:off x="457199" y="3081388"/>
            <a:ext cx="1219200" cy="1219200"/>
          </a:xfrm>
          <a:prstGeom prst="ellipse">
            <a:avLst/>
          </a:prstGeom>
          <a:solidFill>
            <a:srgbClr val="3366FF"/>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2000" dirty="0">
                <a:latin typeface="メイリオ"/>
                <a:ea typeface="メイリオ"/>
                <a:cs typeface="メイリオ"/>
              </a:rPr>
              <a:t>物流</a:t>
            </a:r>
          </a:p>
        </p:txBody>
      </p:sp>
      <p:sp>
        <p:nvSpPr>
          <p:cNvPr id="6" name="円/楕円 5"/>
          <p:cNvSpPr/>
          <p:nvPr/>
        </p:nvSpPr>
        <p:spPr>
          <a:xfrm>
            <a:off x="449706" y="4486430"/>
            <a:ext cx="1219200" cy="1219200"/>
          </a:xfrm>
          <a:prstGeom prst="ellipse">
            <a:avLst/>
          </a:prstGeom>
          <a:solidFill>
            <a:srgbClr val="0000FF"/>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2000" dirty="0">
                <a:latin typeface="メイリオ"/>
                <a:ea typeface="メイリオ"/>
                <a:cs typeface="メイリオ"/>
              </a:rPr>
              <a:t>販売</a:t>
            </a:r>
          </a:p>
        </p:txBody>
      </p:sp>
      <p:sp>
        <p:nvSpPr>
          <p:cNvPr id="7" name="角丸四角形 6"/>
          <p:cNvSpPr/>
          <p:nvPr/>
        </p:nvSpPr>
        <p:spPr>
          <a:xfrm>
            <a:off x="457199" y="961034"/>
            <a:ext cx="4534085" cy="381000"/>
          </a:xfrm>
          <a:prstGeom prst="roundRect">
            <a:avLst>
              <a:gd name="adj" fmla="val 0"/>
            </a:avLst>
          </a:pr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部品・材料サプライヤー／下請け会社</a:t>
            </a:r>
            <a:endParaRPr kumimoji="1" lang="ja-JP" altLang="en-US" sz="1200" dirty="0">
              <a:latin typeface="メイリオ"/>
              <a:ea typeface="メイリオ"/>
              <a:cs typeface="メイリオ"/>
            </a:endParaRPr>
          </a:p>
        </p:txBody>
      </p:sp>
      <p:sp>
        <p:nvSpPr>
          <p:cNvPr id="8" name="角丸四角形 7"/>
          <p:cNvSpPr/>
          <p:nvPr/>
        </p:nvSpPr>
        <p:spPr>
          <a:xfrm>
            <a:off x="449706" y="5982934"/>
            <a:ext cx="4534085" cy="381000"/>
          </a:xfrm>
          <a:prstGeom prst="roundRect">
            <a:avLst>
              <a:gd name="adj" fmla="val 0"/>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1200" dirty="0">
                <a:latin typeface="メイリオ"/>
                <a:ea typeface="メイリオ"/>
                <a:cs typeface="メイリオ"/>
              </a:rPr>
              <a:t>消費者</a:t>
            </a:r>
            <a:r>
              <a:rPr lang="ja-JP" altLang="en-US" sz="1200" dirty="0">
                <a:latin typeface="メイリオ"/>
                <a:ea typeface="メイリオ"/>
                <a:cs typeface="メイリオ"/>
              </a:rPr>
              <a:t>／購入企業</a:t>
            </a:r>
            <a:endParaRPr kumimoji="1" lang="ja-JP" altLang="en-US" sz="1200" dirty="0">
              <a:latin typeface="メイリオ"/>
              <a:ea typeface="メイリオ"/>
              <a:cs typeface="メイリオ"/>
            </a:endParaRPr>
          </a:p>
        </p:txBody>
      </p:sp>
      <p:sp>
        <p:nvSpPr>
          <p:cNvPr id="16" name="テキスト ボックス 15"/>
          <p:cNvSpPr txBox="1"/>
          <p:nvPr/>
        </p:nvSpPr>
        <p:spPr>
          <a:xfrm>
            <a:off x="1676399" y="2113162"/>
            <a:ext cx="877163" cy="369332"/>
          </a:xfrm>
          <a:prstGeom prst="rect">
            <a:avLst/>
          </a:prstGeom>
          <a:noFill/>
        </p:spPr>
        <p:txBody>
          <a:bodyPr wrap="none" rtlCol="0">
            <a:spAutoFit/>
          </a:bodyPr>
          <a:lstStyle/>
          <a:p>
            <a:r>
              <a:rPr kumimoji="1" lang="ja-JP" altLang="en-US" dirty="0">
                <a:solidFill>
                  <a:srgbClr val="00B0F0"/>
                </a:solidFill>
                <a:latin typeface="Meiryo" charset="-128"/>
                <a:ea typeface="Meiryo" charset="-128"/>
                <a:cs typeface="Meiryo" charset="-128"/>
              </a:rPr>
              <a:t>製造業</a:t>
            </a:r>
          </a:p>
        </p:txBody>
      </p:sp>
      <p:sp>
        <p:nvSpPr>
          <p:cNvPr id="17" name="テキスト ボックス 16"/>
          <p:cNvSpPr txBox="1"/>
          <p:nvPr/>
        </p:nvSpPr>
        <p:spPr>
          <a:xfrm>
            <a:off x="1676399" y="3534617"/>
            <a:ext cx="877163" cy="369332"/>
          </a:xfrm>
          <a:prstGeom prst="rect">
            <a:avLst/>
          </a:prstGeom>
          <a:noFill/>
        </p:spPr>
        <p:txBody>
          <a:bodyPr wrap="none" rtlCol="0">
            <a:spAutoFit/>
          </a:bodyPr>
          <a:lstStyle/>
          <a:p>
            <a:r>
              <a:rPr kumimoji="1" lang="ja-JP" altLang="en-US" dirty="0">
                <a:solidFill>
                  <a:srgbClr val="0070C0"/>
                </a:solidFill>
                <a:latin typeface="Meiryo" charset="-128"/>
                <a:ea typeface="Meiryo" charset="-128"/>
                <a:cs typeface="Meiryo" charset="-128"/>
              </a:rPr>
              <a:t>卸売業</a:t>
            </a:r>
          </a:p>
        </p:txBody>
      </p:sp>
      <p:sp>
        <p:nvSpPr>
          <p:cNvPr id="18" name="テキスト ボックス 17"/>
          <p:cNvSpPr txBox="1"/>
          <p:nvPr/>
        </p:nvSpPr>
        <p:spPr>
          <a:xfrm>
            <a:off x="1683893" y="4959474"/>
            <a:ext cx="877163" cy="369332"/>
          </a:xfrm>
          <a:prstGeom prst="rect">
            <a:avLst/>
          </a:prstGeom>
          <a:noFill/>
        </p:spPr>
        <p:txBody>
          <a:bodyPr wrap="none" rtlCol="0">
            <a:spAutoFit/>
          </a:bodyPr>
          <a:lstStyle/>
          <a:p>
            <a:r>
              <a:rPr kumimoji="1" lang="ja-JP" altLang="en-US" dirty="0">
                <a:solidFill>
                  <a:srgbClr val="0432FF"/>
                </a:solidFill>
                <a:latin typeface="Meiryo" charset="-128"/>
                <a:ea typeface="Meiryo" charset="-128"/>
                <a:cs typeface="Meiryo" charset="-128"/>
              </a:rPr>
              <a:t>小売業</a:t>
            </a:r>
          </a:p>
        </p:txBody>
      </p:sp>
      <p:sp>
        <p:nvSpPr>
          <p:cNvPr id="19" name="下矢印 18"/>
          <p:cNvSpPr/>
          <p:nvPr/>
        </p:nvSpPr>
        <p:spPr>
          <a:xfrm>
            <a:off x="2831044" y="1393082"/>
            <a:ext cx="780767" cy="4589852"/>
          </a:xfrm>
          <a:prstGeom prst="downArrow">
            <a:avLst>
              <a:gd name="adj1" fmla="val 69773"/>
              <a:gd name="adj2" fmla="val 24904"/>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endParaRPr kumimoji="1" lang="ja-JP" altLang="en-US" sz="2000" dirty="0">
              <a:solidFill>
                <a:srgbClr val="FFFFFF"/>
              </a:solidFill>
              <a:latin typeface="Meiryo" charset="-128"/>
              <a:ea typeface="Meiryo" charset="-128"/>
              <a:cs typeface="Meiryo" charset="-128"/>
            </a:endParaRPr>
          </a:p>
        </p:txBody>
      </p:sp>
      <p:sp>
        <p:nvSpPr>
          <p:cNvPr id="20" name="下矢印 19"/>
          <p:cNvSpPr/>
          <p:nvPr/>
        </p:nvSpPr>
        <p:spPr>
          <a:xfrm flipV="1">
            <a:off x="3582835" y="1342034"/>
            <a:ext cx="780767" cy="4589852"/>
          </a:xfrm>
          <a:prstGeom prst="downArrow">
            <a:avLst>
              <a:gd name="adj1" fmla="val 69773"/>
              <a:gd name="adj2" fmla="val 24904"/>
            </a:avLst>
          </a:prstGeom>
          <a:solidFill>
            <a:srgbClr val="77933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テキスト ボックス 20"/>
          <p:cNvSpPr txBox="1"/>
          <p:nvPr/>
        </p:nvSpPr>
        <p:spPr>
          <a:xfrm>
            <a:off x="3726996" y="3000640"/>
            <a:ext cx="492443" cy="1374735"/>
          </a:xfrm>
          <a:prstGeom prst="rect">
            <a:avLst/>
          </a:prstGeom>
          <a:noFill/>
        </p:spPr>
        <p:txBody>
          <a:bodyPr vert="eaVert" wrap="none" rtlCol="0">
            <a:spAutoFit/>
          </a:bodyPr>
          <a:lstStyle/>
          <a:p>
            <a:r>
              <a:rPr kumimoji="1" lang="ja-JP" altLang="en-US" sz="2000" dirty="0">
                <a:solidFill>
                  <a:schemeClr val="bg1"/>
                </a:solidFill>
                <a:latin typeface="Hiragino Kaku Gothic Pro W6" charset="-128"/>
                <a:ea typeface="Hiragino Kaku Gothic Pro W6" charset="-128"/>
                <a:cs typeface="Hiragino Kaku Gothic Pro W6" charset="-128"/>
              </a:rPr>
              <a:t>情報の流れ</a:t>
            </a:r>
          </a:p>
        </p:txBody>
      </p:sp>
      <p:sp>
        <p:nvSpPr>
          <p:cNvPr id="22" name="テキスト ボックス 21"/>
          <p:cNvSpPr txBox="1"/>
          <p:nvPr/>
        </p:nvSpPr>
        <p:spPr>
          <a:xfrm>
            <a:off x="2987824" y="3000640"/>
            <a:ext cx="492443" cy="1374735"/>
          </a:xfrm>
          <a:prstGeom prst="rect">
            <a:avLst/>
          </a:prstGeom>
          <a:noFill/>
        </p:spPr>
        <p:txBody>
          <a:bodyPr vert="eaVert" wrap="none" rtlCol="0">
            <a:spAutoFit/>
          </a:bodyPr>
          <a:lstStyle/>
          <a:p>
            <a:r>
              <a:rPr kumimoji="1" lang="ja-JP" altLang="en-US" sz="2000" dirty="0">
                <a:solidFill>
                  <a:schemeClr val="bg1"/>
                </a:solidFill>
                <a:latin typeface="Hiragino Kaku Gothic Pro W6" charset="-128"/>
                <a:ea typeface="Hiragino Kaku Gothic Pro W6" charset="-128"/>
                <a:cs typeface="Hiragino Kaku Gothic Pro W6" charset="-128"/>
              </a:rPr>
              <a:t>モノの流れ</a:t>
            </a:r>
          </a:p>
        </p:txBody>
      </p:sp>
      <p:grpSp>
        <p:nvGrpSpPr>
          <p:cNvPr id="23" name="図形グループ 22"/>
          <p:cNvGrpSpPr/>
          <p:nvPr/>
        </p:nvGrpSpPr>
        <p:grpSpPr>
          <a:xfrm>
            <a:off x="4197815" y="2020023"/>
            <a:ext cx="479627" cy="540926"/>
            <a:chOff x="2667295" y="1059799"/>
            <a:chExt cx="681672" cy="722281"/>
          </a:xfrm>
        </p:grpSpPr>
        <p:sp>
          <p:nvSpPr>
            <p:cNvPr id="24" name="角丸四角形 23"/>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25" name="図 24"/>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6" name="図形グループ 25"/>
          <p:cNvGrpSpPr/>
          <p:nvPr/>
        </p:nvGrpSpPr>
        <p:grpSpPr>
          <a:xfrm>
            <a:off x="4281000" y="2111774"/>
            <a:ext cx="235542" cy="510328"/>
            <a:chOff x="1946324" y="4125162"/>
            <a:chExt cx="969964" cy="2007872"/>
          </a:xfrm>
        </p:grpSpPr>
        <p:sp>
          <p:nvSpPr>
            <p:cNvPr id="27" name="円/楕円 2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28" name="フローチャート: 論理積ゲート 2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29" name="図形グループ 28"/>
          <p:cNvGrpSpPr/>
          <p:nvPr/>
        </p:nvGrpSpPr>
        <p:grpSpPr>
          <a:xfrm>
            <a:off x="4195870" y="3384138"/>
            <a:ext cx="479627" cy="540926"/>
            <a:chOff x="2667295" y="1059799"/>
            <a:chExt cx="681672" cy="722281"/>
          </a:xfrm>
        </p:grpSpPr>
        <p:sp>
          <p:nvSpPr>
            <p:cNvPr id="30" name="角丸四角形 29"/>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31" name="図 30"/>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32" name="図形グループ 31"/>
          <p:cNvGrpSpPr/>
          <p:nvPr/>
        </p:nvGrpSpPr>
        <p:grpSpPr>
          <a:xfrm>
            <a:off x="4279055" y="3475889"/>
            <a:ext cx="235542" cy="510328"/>
            <a:chOff x="1946324" y="4125162"/>
            <a:chExt cx="969964" cy="2007872"/>
          </a:xfrm>
        </p:grpSpPr>
        <p:sp>
          <p:nvSpPr>
            <p:cNvPr id="33" name="円/楕円 3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34" name="フローチャート: 論理積ゲート 3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35" name="図形グループ 34"/>
          <p:cNvGrpSpPr/>
          <p:nvPr/>
        </p:nvGrpSpPr>
        <p:grpSpPr>
          <a:xfrm>
            <a:off x="4182490" y="4787880"/>
            <a:ext cx="479627" cy="540926"/>
            <a:chOff x="2667295" y="1059799"/>
            <a:chExt cx="681672" cy="722281"/>
          </a:xfrm>
        </p:grpSpPr>
        <p:sp>
          <p:nvSpPr>
            <p:cNvPr id="36" name="角丸四角形 35"/>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37" name="図 36"/>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38" name="図形グループ 37"/>
          <p:cNvGrpSpPr/>
          <p:nvPr/>
        </p:nvGrpSpPr>
        <p:grpSpPr>
          <a:xfrm>
            <a:off x="4265675" y="4879631"/>
            <a:ext cx="235542" cy="510328"/>
            <a:chOff x="1946324" y="4125162"/>
            <a:chExt cx="969964" cy="2007872"/>
          </a:xfrm>
        </p:grpSpPr>
        <p:sp>
          <p:nvSpPr>
            <p:cNvPr id="39" name="円/楕円 3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40" name="フローチャート: 論理積ゲート 3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pic>
        <p:nvPicPr>
          <p:cNvPr id="41" name="図 4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2370982" y="2018162"/>
            <a:ext cx="805404" cy="805404"/>
          </a:xfrm>
          <a:prstGeom prst="rect">
            <a:avLst/>
          </a:prstGeom>
        </p:spPr>
      </p:pic>
      <p:pic>
        <p:nvPicPr>
          <p:cNvPr id="42" name="図 4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2375245" y="3307208"/>
            <a:ext cx="805404" cy="805404"/>
          </a:xfrm>
          <a:prstGeom prst="rect">
            <a:avLst/>
          </a:prstGeom>
        </p:spPr>
      </p:pic>
      <p:pic>
        <p:nvPicPr>
          <p:cNvPr id="43" name="図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2363524" y="4772306"/>
            <a:ext cx="805404" cy="805404"/>
          </a:xfrm>
          <a:prstGeom prst="rect">
            <a:avLst/>
          </a:prstGeom>
        </p:spPr>
      </p:pic>
      <p:sp>
        <p:nvSpPr>
          <p:cNvPr id="45" name="角丸四角形 44"/>
          <p:cNvSpPr/>
          <p:nvPr/>
        </p:nvSpPr>
        <p:spPr>
          <a:xfrm>
            <a:off x="5364088" y="2203673"/>
            <a:ext cx="3416430" cy="664634"/>
          </a:xfrm>
          <a:prstGeom prst="roundRect">
            <a:avLst>
              <a:gd name="adj" fmla="val 0"/>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a:latin typeface="Meiryo" charset="-128"/>
                <a:ea typeface="Meiryo" charset="-128"/>
                <a:cs typeface="Meiryo" charset="-128"/>
              </a:rPr>
              <a:t>仕入数量と販売数量を一致</a:t>
            </a:r>
            <a:endParaRPr lang="en-US" altLang="ja-JP" sz="1600" dirty="0">
              <a:latin typeface="Meiryo" charset="-128"/>
              <a:ea typeface="Meiryo" charset="-128"/>
              <a:cs typeface="Meiryo" charset="-128"/>
            </a:endParaRPr>
          </a:p>
          <a:p>
            <a:pPr algn="ctr"/>
            <a:r>
              <a:rPr lang="ja-JP" altLang="en-US" sz="1200" dirty="0">
                <a:latin typeface="Meiryo" charset="-128"/>
                <a:ea typeface="Meiryo" charset="-128"/>
                <a:cs typeface="Meiryo" charset="-128"/>
              </a:rPr>
              <a:t>最小費用・最大売上・顧客満足</a:t>
            </a:r>
            <a:endParaRPr lang="en-US" altLang="ja-JP" sz="1200" dirty="0">
              <a:latin typeface="Meiryo" charset="-128"/>
              <a:ea typeface="Meiryo" charset="-128"/>
              <a:cs typeface="Meiryo" charset="-128"/>
            </a:endParaRPr>
          </a:p>
        </p:txBody>
      </p:sp>
      <p:sp>
        <p:nvSpPr>
          <p:cNvPr id="46" name="角丸四角形 45"/>
          <p:cNvSpPr/>
          <p:nvPr/>
        </p:nvSpPr>
        <p:spPr>
          <a:xfrm>
            <a:off x="5364088" y="4488131"/>
            <a:ext cx="3416430" cy="664634"/>
          </a:xfrm>
          <a:prstGeom prst="roundRect">
            <a:avLst>
              <a:gd name="adj" fmla="val 0"/>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a:latin typeface="Meiryo" charset="-128"/>
                <a:ea typeface="Meiryo" charset="-128"/>
                <a:cs typeface="Meiryo" charset="-128"/>
              </a:rPr>
              <a:t>販売数量を正確に予測</a:t>
            </a:r>
            <a:endParaRPr lang="en-US" altLang="ja-JP" sz="1600" dirty="0">
              <a:latin typeface="Meiryo" charset="-128"/>
              <a:ea typeface="Meiryo" charset="-128"/>
              <a:cs typeface="Meiryo" charset="-128"/>
            </a:endParaRPr>
          </a:p>
          <a:p>
            <a:pPr algn="ctr"/>
            <a:r>
              <a:rPr lang="ja-JP" altLang="en-US" sz="1200" dirty="0">
                <a:latin typeface="Meiryo" charset="-128"/>
                <a:ea typeface="Meiryo" charset="-128"/>
                <a:cs typeface="Meiryo" charset="-128"/>
              </a:rPr>
              <a:t>常に最適・最小の在庫を持ち欠品を起こさない</a:t>
            </a:r>
            <a:endParaRPr lang="en-US" altLang="ja-JP" sz="1200" dirty="0">
              <a:latin typeface="Meiryo" charset="-128"/>
              <a:ea typeface="Meiryo" charset="-128"/>
              <a:cs typeface="Meiryo" charset="-128"/>
            </a:endParaRPr>
          </a:p>
        </p:txBody>
      </p:sp>
      <p:sp>
        <p:nvSpPr>
          <p:cNvPr id="49" name="角丸四角形 48"/>
          <p:cNvSpPr/>
          <p:nvPr/>
        </p:nvSpPr>
        <p:spPr>
          <a:xfrm>
            <a:off x="5369179" y="5705630"/>
            <a:ext cx="3415184" cy="664634"/>
          </a:xfrm>
          <a:prstGeom prst="roundRect">
            <a:avLst>
              <a:gd name="adj" fmla="val 0"/>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a:latin typeface="Meiryo" charset="-128"/>
                <a:ea typeface="Meiryo" charset="-128"/>
                <a:cs typeface="Meiryo" charset="-128"/>
              </a:rPr>
              <a:t>実需（何が、どこで売れたか）</a:t>
            </a:r>
            <a:endParaRPr lang="en-US" altLang="ja-JP" sz="1600" dirty="0">
              <a:latin typeface="Meiryo" charset="-128"/>
              <a:ea typeface="Meiryo" charset="-128"/>
              <a:cs typeface="Meiryo" charset="-128"/>
            </a:endParaRPr>
          </a:p>
          <a:p>
            <a:pPr algn="ctr"/>
            <a:r>
              <a:rPr lang="ja-JP" altLang="en-US" sz="1600" dirty="0">
                <a:latin typeface="Meiryo" charset="-128"/>
                <a:ea typeface="Meiryo" charset="-128"/>
                <a:cs typeface="Meiryo" charset="-128"/>
              </a:rPr>
              <a:t>の迅速な収集と正確な販売予測</a:t>
            </a:r>
            <a:endParaRPr lang="en-US" altLang="ja-JP" sz="1600" dirty="0">
              <a:latin typeface="Meiryo" charset="-128"/>
              <a:ea typeface="Meiryo" charset="-128"/>
              <a:cs typeface="Meiryo" charset="-128"/>
            </a:endParaRPr>
          </a:p>
        </p:txBody>
      </p:sp>
      <p:sp>
        <p:nvSpPr>
          <p:cNvPr id="50" name="角丸四角形 49"/>
          <p:cNvSpPr/>
          <p:nvPr/>
        </p:nvSpPr>
        <p:spPr>
          <a:xfrm>
            <a:off x="5367933" y="957309"/>
            <a:ext cx="3416430" cy="664634"/>
          </a:xfrm>
          <a:prstGeom prst="roundRect">
            <a:avLst>
              <a:gd name="adj" fmla="val 0"/>
            </a:avLst>
          </a:prstGeom>
          <a:ln>
            <a:noFill/>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600" dirty="0">
                <a:latin typeface="メイリオ"/>
                <a:ea typeface="メイリオ"/>
                <a:cs typeface="メイリオ"/>
              </a:rPr>
              <a:t>正確な需要予測に基づく</a:t>
            </a:r>
            <a:endParaRPr lang="en-US" altLang="ja-JP" sz="1600" dirty="0">
              <a:latin typeface="メイリオ"/>
              <a:ea typeface="メイリオ"/>
              <a:cs typeface="メイリオ"/>
            </a:endParaRPr>
          </a:p>
          <a:p>
            <a:pPr algn="ctr"/>
            <a:r>
              <a:rPr lang="ja-JP" altLang="en-US" sz="1600" dirty="0">
                <a:latin typeface="メイリオ"/>
                <a:ea typeface="メイリオ"/>
                <a:cs typeface="メイリオ"/>
              </a:rPr>
              <a:t>生産計画と部品・材料手配</a:t>
            </a:r>
            <a:endParaRPr lang="en-US" altLang="ja-JP" sz="1600" dirty="0">
              <a:latin typeface="メイリオ"/>
              <a:ea typeface="メイリオ"/>
              <a:cs typeface="メイリオ"/>
            </a:endParaRPr>
          </a:p>
        </p:txBody>
      </p:sp>
      <p:sp>
        <p:nvSpPr>
          <p:cNvPr id="54" name="六角形 53"/>
          <p:cNvSpPr/>
          <p:nvPr/>
        </p:nvSpPr>
        <p:spPr>
          <a:xfrm>
            <a:off x="5376673" y="3140968"/>
            <a:ext cx="3403845" cy="1064024"/>
          </a:xfrm>
          <a:prstGeom prst="hexagon">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FFFF"/>
                </a:solidFill>
                <a:latin typeface="Meiryo" charset="-128"/>
                <a:ea typeface="Meiryo" charset="-128"/>
                <a:cs typeface="Meiryo" charset="-128"/>
              </a:rPr>
              <a:t>両者が最適になるよう</a:t>
            </a:r>
            <a:endParaRPr kumimoji="1" lang="en-US" altLang="ja-JP" dirty="0">
              <a:solidFill>
                <a:srgbClr val="FFFFFF"/>
              </a:solidFill>
              <a:latin typeface="Meiryo" charset="-128"/>
              <a:ea typeface="Meiryo" charset="-128"/>
              <a:cs typeface="Meiryo" charset="-128"/>
            </a:endParaRPr>
          </a:p>
          <a:p>
            <a:pPr algn="ctr"/>
            <a:r>
              <a:rPr lang="ja-JP" altLang="en-US" dirty="0">
                <a:solidFill>
                  <a:srgbClr val="FFFFFF"/>
                </a:solidFill>
                <a:latin typeface="Meiryo" charset="-128"/>
                <a:ea typeface="Meiryo" charset="-128"/>
                <a:cs typeface="Meiryo" charset="-128"/>
              </a:rPr>
              <a:t>バランスを調整</a:t>
            </a:r>
            <a:endParaRPr kumimoji="1" lang="en-US" altLang="ja-JP" dirty="0">
              <a:solidFill>
                <a:srgbClr val="FFFFFF"/>
              </a:solidFill>
              <a:latin typeface="Meiryo" charset="-128"/>
              <a:ea typeface="Meiryo" charset="-128"/>
              <a:cs typeface="Meiryo" charset="-128"/>
            </a:endParaRPr>
          </a:p>
        </p:txBody>
      </p:sp>
      <p:sp>
        <p:nvSpPr>
          <p:cNvPr id="56" name="右中かっこ 55"/>
          <p:cNvSpPr/>
          <p:nvPr/>
        </p:nvSpPr>
        <p:spPr>
          <a:xfrm>
            <a:off x="5076056" y="1638632"/>
            <a:ext cx="288032" cy="4066998"/>
          </a:xfrm>
          <a:prstGeom prst="rightBrace">
            <a:avLst/>
          </a:prstGeom>
          <a:ln>
            <a:solidFill>
              <a:srgbClr val="0432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7" name="上下矢印 56"/>
          <p:cNvSpPr/>
          <p:nvPr/>
        </p:nvSpPr>
        <p:spPr>
          <a:xfrm>
            <a:off x="6876255" y="2803759"/>
            <a:ext cx="376067" cy="456820"/>
          </a:xfrm>
          <a:prstGeom prst="upDownArrow">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上下矢印 57"/>
          <p:cNvSpPr/>
          <p:nvPr/>
        </p:nvSpPr>
        <p:spPr>
          <a:xfrm>
            <a:off x="6876255" y="4114384"/>
            <a:ext cx="376067" cy="456820"/>
          </a:xfrm>
          <a:prstGeom prst="upDownArrow">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0" name="下矢印 59"/>
          <p:cNvSpPr/>
          <p:nvPr/>
        </p:nvSpPr>
        <p:spPr>
          <a:xfrm>
            <a:off x="6876255" y="5058797"/>
            <a:ext cx="376067" cy="746691"/>
          </a:xfrm>
          <a:prstGeom prst="downArrow">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下矢印 60"/>
          <p:cNvSpPr/>
          <p:nvPr/>
        </p:nvSpPr>
        <p:spPr>
          <a:xfrm rot="10800000">
            <a:off x="6876255" y="1524469"/>
            <a:ext cx="376067" cy="746691"/>
          </a:xfrm>
          <a:prstGeom prst="downArrow">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6777823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p:cNvSpPr/>
          <p:nvPr/>
        </p:nvSpPr>
        <p:spPr>
          <a:xfrm>
            <a:off x="396108" y="1693585"/>
            <a:ext cx="1615755" cy="1163526"/>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en-US" altLang="ja-JP" dirty="0"/>
              <a:t>CRM</a:t>
            </a:r>
            <a:r>
              <a:rPr kumimoji="1" lang="ja-JP" altLang="en-US" dirty="0"/>
              <a:t>（</a:t>
            </a:r>
            <a:r>
              <a:rPr kumimoji="1" lang="en-US" altLang="ja-JP" dirty="0"/>
              <a:t>Customer Relationship Management</a:t>
            </a:r>
            <a:r>
              <a:rPr kumimoji="1" lang="ja-JP" altLang="en-US" dirty="0"/>
              <a:t>）</a:t>
            </a:r>
          </a:p>
        </p:txBody>
      </p:sp>
      <p:sp>
        <p:nvSpPr>
          <p:cNvPr id="3" name="スライド番号プレースホルダー 2"/>
          <p:cNvSpPr>
            <a:spLocks noGrp="1"/>
          </p:cNvSpPr>
          <p:nvPr>
            <p:ph type="sldNum" sz="quarter" idx="12"/>
          </p:nvPr>
        </p:nvSpPr>
        <p:spPr>
          <a:xfrm>
            <a:off x="6948264" y="6640897"/>
            <a:ext cx="2133600" cy="217800"/>
          </a:xfrm>
        </p:spPr>
        <p:txBody>
          <a:bodyPr/>
          <a:lstStyle/>
          <a:p>
            <a:fld id="{8FF8CC5D-A65D-5946-99B5-645367A967AD}" type="slidenum">
              <a:rPr kumimoji="1" lang="ja-JP" altLang="en-US" smtClean="0"/>
              <a:t>129</a:t>
            </a:fld>
            <a:endParaRPr kumimoji="1" lang="ja-JP" altLang="en-US"/>
          </a:p>
        </p:txBody>
      </p:sp>
      <p:sp>
        <p:nvSpPr>
          <p:cNvPr id="4" name="角丸四角形 3"/>
          <p:cNvSpPr/>
          <p:nvPr/>
        </p:nvSpPr>
        <p:spPr>
          <a:xfrm>
            <a:off x="2761183" y="4033731"/>
            <a:ext cx="5979494" cy="2237483"/>
          </a:xfrm>
          <a:prstGeom prst="roundRect">
            <a:avLst>
              <a:gd name="adj" fmla="val 0"/>
            </a:avLst>
          </a:prstGeom>
          <a:solidFill>
            <a:schemeClr val="accent3">
              <a:lumMod val="7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bg1"/>
              </a:solidFill>
              <a:latin typeface="Arial" pitchFamily="34" charset="0"/>
              <a:ea typeface="HGP創英角ｺﾞｼｯｸUB" pitchFamily="50" charset="-128"/>
              <a:cs typeface="Arial" pitchFamily="34" charset="0"/>
            </a:endParaRPr>
          </a:p>
        </p:txBody>
      </p:sp>
      <p:sp>
        <p:nvSpPr>
          <p:cNvPr id="6" name="角丸四角形 5"/>
          <p:cNvSpPr/>
          <p:nvPr/>
        </p:nvSpPr>
        <p:spPr>
          <a:xfrm>
            <a:off x="2761183" y="1699213"/>
            <a:ext cx="5979494" cy="2334518"/>
          </a:xfrm>
          <a:prstGeom prst="roundRect">
            <a:avLst>
              <a:gd name="adj" fmla="val 0"/>
            </a:avLst>
          </a:prstGeom>
          <a:solidFill>
            <a:srgbClr val="FF8000"/>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latin typeface="Arial" pitchFamily="34" charset="0"/>
              <a:ea typeface="HGP創英角ｺﾞｼｯｸUB" pitchFamily="50" charset="-128"/>
              <a:cs typeface="Arial" pitchFamily="34" charset="0"/>
            </a:endParaRPr>
          </a:p>
        </p:txBody>
      </p:sp>
      <p:sp>
        <p:nvSpPr>
          <p:cNvPr id="7" name="二等辺三角形 4"/>
          <p:cNvSpPr/>
          <p:nvPr/>
        </p:nvSpPr>
        <p:spPr>
          <a:xfrm>
            <a:off x="395536" y="1699214"/>
            <a:ext cx="4648200" cy="4572000"/>
          </a:xfrm>
          <a:prstGeom prst="triangle">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latin typeface="Arial" pitchFamily="34" charset="0"/>
              <a:ea typeface="HGP創英角ｺﾞｼｯｸUB" pitchFamily="50" charset="-128"/>
              <a:cs typeface="Arial" pitchFamily="34" charset="0"/>
            </a:endParaRPr>
          </a:p>
        </p:txBody>
      </p:sp>
      <p:sp>
        <p:nvSpPr>
          <p:cNvPr id="8" name="二等辺三角形 6"/>
          <p:cNvSpPr/>
          <p:nvPr/>
        </p:nvSpPr>
        <p:spPr>
          <a:xfrm>
            <a:off x="1081336" y="1699214"/>
            <a:ext cx="3276600" cy="3200400"/>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latin typeface="Arial" pitchFamily="34" charset="0"/>
              <a:ea typeface="HGP創英角ｺﾞｼｯｸUB" pitchFamily="50" charset="-128"/>
              <a:cs typeface="Arial" pitchFamily="34" charset="0"/>
            </a:endParaRPr>
          </a:p>
        </p:txBody>
      </p:sp>
      <p:sp>
        <p:nvSpPr>
          <p:cNvPr id="9" name="二等辺三角形 7"/>
          <p:cNvSpPr/>
          <p:nvPr/>
        </p:nvSpPr>
        <p:spPr>
          <a:xfrm>
            <a:off x="1825081" y="1699213"/>
            <a:ext cx="1803262" cy="1752601"/>
          </a:xfrm>
          <a:prstGeom prst="triangle">
            <a:avLst/>
          </a:prstGeom>
          <a:solidFill>
            <a:srgbClr val="0432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latin typeface="Arial" pitchFamily="34" charset="0"/>
              <a:ea typeface="HGP創英角ｺﾞｼｯｸUB" pitchFamily="50" charset="-128"/>
              <a:cs typeface="Arial" pitchFamily="34" charset="0"/>
            </a:endParaRPr>
          </a:p>
        </p:txBody>
      </p:sp>
      <p:sp>
        <p:nvSpPr>
          <p:cNvPr id="10" name="テキスト ボックス 9"/>
          <p:cNvSpPr txBox="1"/>
          <p:nvPr/>
        </p:nvSpPr>
        <p:spPr>
          <a:xfrm>
            <a:off x="1869728" y="5280614"/>
            <a:ext cx="1620957" cy="523220"/>
          </a:xfrm>
          <a:prstGeom prst="rect">
            <a:avLst/>
          </a:prstGeom>
          <a:noFill/>
        </p:spPr>
        <p:txBody>
          <a:bodyPr wrap="none" rtlCol="0">
            <a:spAutoFit/>
          </a:bodyPr>
          <a:lstStyle/>
          <a:p>
            <a:pPr algn="ctr"/>
            <a:r>
              <a:rPr kumimoji="1" lang="ja-JP" altLang="en-US" sz="2800" dirty="0">
                <a:solidFill>
                  <a:schemeClr val="bg1"/>
                </a:solidFill>
              </a:rPr>
              <a:t>潜在顧客</a:t>
            </a:r>
          </a:p>
        </p:txBody>
      </p:sp>
      <p:sp>
        <p:nvSpPr>
          <p:cNvPr id="11" name="テキスト ボックス 10"/>
          <p:cNvSpPr txBox="1"/>
          <p:nvPr/>
        </p:nvSpPr>
        <p:spPr>
          <a:xfrm>
            <a:off x="1869729" y="3832814"/>
            <a:ext cx="1620957" cy="523220"/>
          </a:xfrm>
          <a:prstGeom prst="rect">
            <a:avLst/>
          </a:prstGeom>
          <a:noFill/>
        </p:spPr>
        <p:txBody>
          <a:bodyPr wrap="none" rtlCol="0">
            <a:spAutoFit/>
          </a:bodyPr>
          <a:lstStyle/>
          <a:p>
            <a:pPr algn="ctr"/>
            <a:r>
              <a:rPr kumimoji="1" lang="ja-JP" altLang="en-US" sz="2800" dirty="0">
                <a:solidFill>
                  <a:schemeClr val="bg1"/>
                </a:solidFill>
              </a:rPr>
              <a:t>見込顧客</a:t>
            </a:r>
          </a:p>
        </p:txBody>
      </p:sp>
      <p:sp>
        <p:nvSpPr>
          <p:cNvPr id="12" name="テキスト ボックス 11"/>
          <p:cNvSpPr txBox="1"/>
          <p:nvPr/>
        </p:nvSpPr>
        <p:spPr>
          <a:xfrm>
            <a:off x="2228800" y="2536199"/>
            <a:ext cx="902811" cy="523220"/>
          </a:xfrm>
          <a:prstGeom prst="rect">
            <a:avLst/>
          </a:prstGeom>
          <a:noFill/>
        </p:spPr>
        <p:txBody>
          <a:bodyPr wrap="none" rtlCol="0">
            <a:spAutoFit/>
          </a:bodyPr>
          <a:lstStyle/>
          <a:p>
            <a:pPr algn="ctr"/>
            <a:r>
              <a:rPr kumimoji="1" lang="ja-JP" altLang="en-US" sz="2800" dirty="0">
                <a:solidFill>
                  <a:schemeClr val="bg1"/>
                </a:solidFill>
              </a:rPr>
              <a:t>顧客</a:t>
            </a:r>
          </a:p>
        </p:txBody>
      </p:sp>
      <p:sp>
        <p:nvSpPr>
          <p:cNvPr id="23" name="正方形/長方形 22"/>
          <p:cNvSpPr/>
          <p:nvPr/>
        </p:nvSpPr>
        <p:spPr>
          <a:xfrm>
            <a:off x="235840" y="988422"/>
            <a:ext cx="8652872" cy="323165"/>
          </a:xfrm>
          <a:prstGeom prst="rect">
            <a:avLst/>
          </a:prstGeom>
        </p:spPr>
        <p:txBody>
          <a:bodyPr wrap="square">
            <a:spAutoFit/>
          </a:bodyPr>
          <a:lstStyle/>
          <a:p>
            <a:r>
              <a:rPr lang="en-US" altLang="ja-JP" sz="1500" dirty="0">
                <a:solidFill>
                  <a:srgbClr val="0432FF"/>
                </a:solidFill>
                <a:latin typeface="Meiryo" charset="-128"/>
                <a:ea typeface="Meiryo" charset="-128"/>
                <a:cs typeface="Meiryo" charset="-128"/>
              </a:rPr>
              <a:t>CRM</a:t>
            </a:r>
            <a:r>
              <a:rPr lang="ja-JP" altLang="en-US" sz="1500" dirty="0">
                <a:solidFill>
                  <a:srgbClr val="0432FF"/>
                </a:solidFill>
                <a:latin typeface="Meiryo" charset="-128"/>
                <a:ea typeface="Meiryo" charset="-128"/>
                <a:cs typeface="Meiryo" charset="-128"/>
              </a:rPr>
              <a:t>：お客様との長期・継続的な信頼関係を築き、継続的な売上を維持するための考え方や手法</a:t>
            </a:r>
            <a:endParaRPr lang="en-US" altLang="ja-JP" sz="1500" dirty="0">
              <a:solidFill>
                <a:srgbClr val="0432FF"/>
              </a:solidFill>
              <a:latin typeface="Meiryo" charset="-128"/>
              <a:ea typeface="Meiryo" charset="-128"/>
              <a:cs typeface="Meiryo" charset="-128"/>
            </a:endParaRPr>
          </a:p>
        </p:txBody>
      </p:sp>
      <p:sp>
        <p:nvSpPr>
          <p:cNvPr id="25" name="テキスト ボックス 24"/>
          <p:cNvSpPr txBox="1"/>
          <p:nvPr/>
        </p:nvSpPr>
        <p:spPr>
          <a:xfrm>
            <a:off x="3208856" y="1971798"/>
            <a:ext cx="5551520" cy="923330"/>
          </a:xfrm>
          <a:prstGeom prst="rect">
            <a:avLst/>
          </a:prstGeom>
          <a:noFill/>
        </p:spPr>
        <p:txBody>
          <a:bodyPr wrap="none" rtlCol="0">
            <a:spAutoFit/>
          </a:bodyPr>
          <a:lstStyle/>
          <a:p>
            <a:pPr marL="285750" indent="-285750">
              <a:buFont typeface="Wingdings" charset="2"/>
              <a:buChar char="l"/>
            </a:pPr>
            <a:r>
              <a:rPr kumimoji="1" lang="ja-JP" altLang="en-US" dirty="0">
                <a:solidFill>
                  <a:schemeClr val="bg1"/>
                </a:solidFill>
                <a:latin typeface="Meiryo" charset="-128"/>
                <a:ea typeface="Meiryo" charset="-128"/>
                <a:cs typeface="Meiryo" charset="-128"/>
              </a:rPr>
              <a:t>購買履歴の分析によるマーケティング情報の獲得</a:t>
            </a:r>
            <a:endParaRPr kumimoji="1" lang="en-US" altLang="ja-JP" dirty="0">
              <a:solidFill>
                <a:schemeClr val="bg1"/>
              </a:solidFill>
              <a:latin typeface="Meiryo" charset="-128"/>
              <a:ea typeface="Meiryo" charset="-128"/>
              <a:cs typeface="Meiryo" charset="-128"/>
            </a:endParaRPr>
          </a:p>
          <a:p>
            <a:pPr marL="285750" indent="-285750">
              <a:buFont typeface="Wingdings" charset="2"/>
              <a:buChar char="l"/>
            </a:pPr>
            <a:r>
              <a:rPr lang="ja-JP" altLang="en-US" dirty="0">
                <a:solidFill>
                  <a:schemeClr val="bg1"/>
                </a:solidFill>
                <a:latin typeface="Meiryo" charset="-128"/>
                <a:ea typeface="Meiryo" charset="-128"/>
                <a:cs typeface="Meiryo" charset="-128"/>
              </a:rPr>
              <a:t>顧客の趣味嗜好に合わせた情報の提供</a:t>
            </a:r>
            <a:endParaRPr lang="en-US" altLang="ja-JP" dirty="0">
              <a:solidFill>
                <a:schemeClr val="bg1"/>
              </a:solidFill>
              <a:latin typeface="Meiryo" charset="-128"/>
              <a:ea typeface="Meiryo" charset="-128"/>
              <a:cs typeface="Meiryo" charset="-128"/>
            </a:endParaRPr>
          </a:p>
          <a:p>
            <a:pPr marL="285750" indent="-285750">
              <a:buFont typeface="Wingdings" charset="2"/>
              <a:buChar char="l"/>
            </a:pPr>
            <a:r>
              <a:rPr lang="ja-JP" altLang="en-US" dirty="0">
                <a:solidFill>
                  <a:schemeClr val="bg1"/>
                </a:solidFill>
                <a:latin typeface="Meiryo" charset="-128"/>
                <a:ea typeface="Meiryo" charset="-128"/>
                <a:cs typeface="Meiryo" charset="-128"/>
              </a:rPr>
              <a:t>アップセル・クロスセルによる売上の拡大</a:t>
            </a:r>
            <a:endParaRPr lang="en-US" altLang="ja-JP" dirty="0">
              <a:solidFill>
                <a:schemeClr val="bg1"/>
              </a:solidFill>
              <a:latin typeface="Meiryo" charset="-128"/>
              <a:ea typeface="Meiryo" charset="-128"/>
              <a:cs typeface="Meiryo" charset="-128"/>
            </a:endParaRPr>
          </a:p>
        </p:txBody>
      </p:sp>
      <p:sp>
        <p:nvSpPr>
          <p:cNvPr id="26" name="テキスト ボックス 25"/>
          <p:cNvSpPr txBox="1"/>
          <p:nvPr/>
        </p:nvSpPr>
        <p:spPr>
          <a:xfrm>
            <a:off x="4279079" y="3595908"/>
            <a:ext cx="3935693" cy="923330"/>
          </a:xfrm>
          <a:prstGeom prst="rect">
            <a:avLst/>
          </a:prstGeom>
          <a:noFill/>
        </p:spPr>
        <p:txBody>
          <a:bodyPr wrap="none" rtlCol="0">
            <a:spAutoFit/>
          </a:bodyPr>
          <a:lstStyle/>
          <a:p>
            <a:pPr marL="285750" indent="-285750">
              <a:buFont typeface="Wingdings" charset="2"/>
              <a:buChar char="l"/>
            </a:pPr>
            <a:r>
              <a:rPr kumimoji="1" lang="ja-JP" altLang="en-US" dirty="0">
                <a:solidFill>
                  <a:schemeClr val="bg1"/>
                </a:solidFill>
                <a:latin typeface="Meiryo" charset="-128"/>
                <a:ea typeface="Meiryo" charset="-128"/>
                <a:cs typeface="Meiryo" charset="-128"/>
              </a:rPr>
              <a:t>お客様情報の共有・蓄積</a:t>
            </a:r>
            <a:endParaRPr kumimoji="1" lang="en-US" altLang="ja-JP" dirty="0">
              <a:solidFill>
                <a:schemeClr val="bg1"/>
              </a:solidFill>
              <a:latin typeface="Meiryo" charset="-128"/>
              <a:ea typeface="Meiryo" charset="-128"/>
              <a:cs typeface="Meiryo" charset="-128"/>
            </a:endParaRPr>
          </a:p>
          <a:p>
            <a:pPr marL="285750" indent="-285750">
              <a:buFont typeface="Wingdings" charset="2"/>
              <a:buChar char="l"/>
            </a:pPr>
            <a:r>
              <a:rPr lang="ja-JP" altLang="en-US" dirty="0">
                <a:solidFill>
                  <a:schemeClr val="bg1"/>
                </a:solidFill>
                <a:latin typeface="Meiryo" charset="-128"/>
                <a:ea typeface="Meiryo" charset="-128"/>
                <a:cs typeface="Meiryo" charset="-128"/>
              </a:rPr>
              <a:t>営業活動の計画や商談進捗の管理</a:t>
            </a:r>
            <a:endParaRPr lang="en-US" altLang="ja-JP" dirty="0">
              <a:solidFill>
                <a:schemeClr val="bg1"/>
              </a:solidFill>
              <a:latin typeface="Meiryo" charset="-128"/>
              <a:ea typeface="Meiryo" charset="-128"/>
              <a:cs typeface="Meiryo" charset="-128"/>
            </a:endParaRPr>
          </a:p>
          <a:p>
            <a:pPr marL="285750" indent="-285750">
              <a:buFont typeface="Wingdings" charset="2"/>
              <a:buChar char="l"/>
            </a:pPr>
            <a:r>
              <a:rPr lang="ja-JP" altLang="en-US" dirty="0">
                <a:solidFill>
                  <a:schemeClr val="bg1"/>
                </a:solidFill>
                <a:latin typeface="Meiryo" charset="-128"/>
                <a:ea typeface="Meiryo" charset="-128"/>
                <a:cs typeface="Meiryo" charset="-128"/>
              </a:rPr>
              <a:t>お客様ニーズの収集と把握</a:t>
            </a:r>
            <a:endParaRPr lang="en-US" altLang="ja-JP" dirty="0">
              <a:solidFill>
                <a:schemeClr val="bg1"/>
              </a:solidFill>
              <a:latin typeface="Meiryo" charset="-128"/>
              <a:ea typeface="Meiryo" charset="-128"/>
              <a:cs typeface="Meiryo" charset="-128"/>
            </a:endParaRPr>
          </a:p>
        </p:txBody>
      </p:sp>
      <p:sp>
        <p:nvSpPr>
          <p:cNvPr id="27" name="テキスト ボックス 26"/>
          <p:cNvSpPr txBox="1"/>
          <p:nvPr/>
        </p:nvSpPr>
        <p:spPr>
          <a:xfrm>
            <a:off x="4871153" y="5135569"/>
            <a:ext cx="3704860" cy="923330"/>
          </a:xfrm>
          <a:prstGeom prst="rect">
            <a:avLst/>
          </a:prstGeom>
          <a:noFill/>
        </p:spPr>
        <p:txBody>
          <a:bodyPr wrap="none" rtlCol="0">
            <a:spAutoFit/>
          </a:bodyPr>
          <a:lstStyle/>
          <a:p>
            <a:pPr marL="285750" indent="-285750">
              <a:buFont typeface="Wingdings" charset="2"/>
              <a:buChar char="l"/>
            </a:pPr>
            <a:r>
              <a:rPr lang="ja-JP" altLang="en-US" dirty="0">
                <a:solidFill>
                  <a:schemeClr val="bg1"/>
                </a:solidFill>
                <a:latin typeface="Meiryo" charset="-128"/>
                <a:ea typeface="Meiryo" charset="-128"/>
                <a:cs typeface="Meiryo" charset="-128"/>
              </a:rPr>
              <a:t>見込み顧客の発掘</a:t>
            </a:r>
            <a:endParaRPr lang="en-US" altLang="ja-JP" dirty="0">
              <a:solidFill>
                <a:schemeClr val="bg1"/>
              </a:solidFill>
              <a:latin typeface="Meiryo" charset="-128"/>
              <a:ea typeface="Meiryo" charset="-128"/>
              <a:cs typeface="Meiryo" charset="-128"/>
            </a:endParaRPr>
          </a:p>
          <a:p>
            <a:pPr marL="285750" indent="-285750">
              <a:buFont typeface="Wingdings" charset="2"/>
              <a:buChar char="l"/>
            </a:pPr>
            <a:r>
              <a:rPr kumimoji="1" lang="ja-JP" altLang="en-US" dirty="0">
                <a:solidFill>
                  <a:schemeClr val="bg1"/>
                </a:solidFill>
                <a:latin typeface="Meiryo" charset="-128"/>
                <a:ea typeface="Meiryo" charset="-128"/>
                <a:cs typeface="Meiryo" charset="-128"/>
              </a:rPr>
              <a:t>お客様情報の収集と分類</a:t>
            </a:r>
            <a:endParaRPr kumimoji="1" lang="en-US" altLang="ja-JP" dirty="0">
              <a:solidFill>
                <a:schemeClr val="bg1"/>
              </a:solidFill>
              <a:latin typeface="Meiryo" charset="-128"/>
              <a:ea typeface="Meiryo" charset="-128"/>
              <a:cs typeface="Meiryo" charset="-128"/>
            </a:endParaRPr>
          </a:p>
          <a:p>
            <a:pPr marL="285750" indent="-285750">
              <a:buFont typeface="Wingdings" charset="2"/>
              <a:buChar char="l"/>
            </a:pPr>
            <a:r>
              <a:rPr lang="ja-JP" altLang="en-US" dirty="0">
                <a:solidFill>
                  <a:schemeClr val="bg1"/>
                </a:solidFill>
                <a:latin typeface="Meiryo" charset="-128"/>
                <a:ea typeface="Meiryo" charset="-128"/>
                <a:cs typeface="Meiryo" charset="-128"/>
              </a:rPr>
              <a:t>広告宣伝やキャンペーンの実施</a:t>
            </a:r>
            <a:endParaRPr kumimoji="1" lang="en-US" altLang="ja-JP" dirty="0">
              <a:solidFill>
                <a:schemeClr val="bg1"/>
              </a:solidFill>
              <a:latin typeface="Meiryo" charset="-128"/>
              <a:ea typeface="Meiryo" charset="-128"/>
              <a:cs typeface="Meiryo" charset="-128"/>
            </a:endParaRPr>
          </a:p>
        </p:txBody>
      </p:sp>
      <p:sp>
        <p:nvSpPr>
          <p:cNvPr id="28" name="上矢印 27"/>
          <p:cNvSpPr/>
          <p:nvPr/>
        </p:nvSpPr>
        <p:spPr>
          <a:xfrm>
            <a:off x="2359338" y="4598129"/>
            <a:ext cx="700494" cy="537440"/>
          </a:xfrm>
          <a:prstGeom prst="up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上矢印 28"/>
          <p:cNvSpPr/>
          <p:nvPr/>
        </p:nvSpPr>
        <p:spPr>
          <a:xfrm>
            <a:off x="2339752" y="3260336"/>
            <a:ext cx="700494" cy="537440"/>
          </a:xfrm>
          <a:prstGeom prst="up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30" name="図形グループ 29"/>
          <p:cNvGrpSpPr/>
          <p:nvPr/>
        </p:nvGrpSpPr>
        <p:grpSpPr>
          <a:xfrm>
            <a:off x="251520" y="1589377"/>
            <a:ext cx="479627" cy="540926"/>
            <a:chOff x="2667295" y="1059799"/>
            <a:chExt cx="681672" cy="722281"/>
          </a:xfrm>
        </p:grpSpPr>
        <p:sp>
          <p:nvSpPr>
            <p:cNvPr id="31" name="角丸四角形 30"/>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32" name="図 31"/>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33" name="図形グループ 32"/>
          <p:cNvGrpSpPr/>
          <p:nvPr/>
        </p:nvGrpSpPr>
        <p:grpSpPr>
          <a:xfrm>
            <a:off x="291990" y="1742573"/>
            <a:ext cx="235542" cy="510328"/>
            <a:chOff x="1946324" y="4125162"/>
            <a:chExt cx="969964" cy="2007872"/>
          </a:xfrm>
        </p:grpSpPr>
        <p:sp>
          <p:nvSpPr>
            <p:cNvPr id="34" name="円/楕円 3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35" name="フローチャート: 論理積ゲート 3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sp>
        <p:nvSpPr>
          <p:cNvPr id="38" name="正方形/長方形 37"/>
          <p:cNvSpPr/>
          <p:nvPr/>
        </p:nvSpPr>
        <p:spPr>
          <a:xfrm>
            <a:off x="683568" y="1787132"/>
            <a:ext cx="1356606" cy="307777"/>
          </a:xfrm>
          <a:prstGeom prst="rect">
            <a:avLst/>
          </a:prstGeom>
        </p:spPr>
        <p:txBody>
          <a:bodyPr wrap="square">
            <a:spAutoFit/>
          </a:bodyPr>
          <a:lstStyle/>
          <a:p>
            <a:r>
              <a:rPr lang="en-US" altLang="ja-JP" sz="1400" b="1" dirty="0">
                <a:solidFill>
                  <a:schemeClr val="bg1"/>
                </a:solidFill>
                <a:latin typeface="Meiryo" charset="-128"/>
                <a:ea typeface="Meiryo" charset="-128"/>
                <a:cs typeface="Meiryo" charset="-128"/>
              </a:rPr>
              <a:t>CRM</a:t>
            </a:r>
            <a:r>
              <a:rPr lang="ja-JP" altLang="en-US" sz="1400" b="1" dirty="0">
                <a:solidFill>
                  <a:schemeClr val="bg1"/>
                </a:solidFill>
                <a:latin typeface="Meiryo" charset="-128"/>
                <a:ea typeface="Meiryo" charset="-128"/>
                <a:cs typeface="Meiryo" charset="-128"/>
              </a:rPr>
              <a:t>システム</a:t>
            </a:r>
            <a:endParaRPr lang="en-US" altLang="ja-JP" sz="1400" b="1" dirty="0">
              <a:solidFill>
                <a:schemeClr val="bg1"/>
              </a:solidFill>
              <a:latin typeface="Meiryo" charset="-128"/>
              <a:ea typeface="Meiryo" charset="-128"/>
              <a:cs typeface="Meiryo" charset="-128"/>
            </a:endParaRPr>
          </a:p>
        </p:txBody>
      </p:sp>
      <p:sp>
        <p:nvSpPr>
          <p:cNvPr id="39" name="正方形/長方形 38"/>
          <p:cNvSpPr/>
          <p:nvPr/>
        </p:nvSpPr>
        <p:spPr>
          <a:xfrm>
            <a:off x="419899" y="2276496"/>
            <a:ext cx="1591963" cy="461665"/>
          </a:xfrm>
          <a:prstGeom prst="rect">
            <a:avLst/>
          </a:prstGeom>
        </p:spPr>
        <p:txBody>
          <a:bodyPr wrap="square">
            <a:spAutoFit/>
          </a:bodyPr>
          <a:lstStyle/>
          <a:p>
            <a:r>
              <a:rPr lang="en-US" altLang="ja-JP" sz="1200" dirty="0">
                <a:solidFill>
                  <a:schemeClr val="bg1"/>
                </a:solidFill>
                <a:latin typeface="Meiryo" charset="-128"/>
                <a:ea typeface="Meiryo" charset="-128"/>
                <a:cs typeface="Meiryo" charset="-128"/>
              </a:rPr>
              <a:t>CRM</a:t>
            </a:r>
            <a:r>
              <a:rPr lang="ja-JP" altLang="en-US" sz="1200" dirty="0">
                <a:solidFill>
                  <a:schemeClr val="bg1"/>
                </a:solidFill>
                <a:latin typeface="Meiryo" charset="-128"/>
                <a:ea typeface="Meiryo" charset="-128"/>
                <a:cs typeface="Meiryo" charset="-128"/>
              </a:rPr>
              <a:t>の取り組みを</a:t>
            </a:r>
            <a:endParaRPr lang="en-US" altLang="ja-JP" sz="1200" dirty="0">
              <a:solidFill>
                <a:schemeClr val="bg1"/>
              </a:solidFill>
              <a:latin typeface="Meiryo" charset="-128"/>
              <a:ea typeface="Meiryo" charset="-128"/>
              <a:cs typeface="Meiryo" charset="-128"/>
            </a:endParaRPr>
          </a:p>
          <a:p>
            <a:r>
              <a:rPr lang="ja-JP" altLang="en-US" sz="1200" dirty="0">
                <a:solidFill>
                  <a:schemeClr val="bg1"/>
                </a:solidFill>
                <a:latin typeface="Meiryo" charset="-128"/>
                <a:ea typeface="Meiryo" charset="-128"/>
                <a:cs typeface="Meiryo" charset="-128"/>
              </a:rPr>
              <a:t>支える情報システム</a:t>
            </a:r>
          </a:p>
        </p:txBody>
      </p:sp>
      <p:sp>
        <p:nvSpPr>
          <p:cNvPr id="40" name="環状矢印 39"/>
          <p:cNvSpPr/>
          <p:nvPr/>
        </p:nvSpPr>
        <p:spPr>
          <a:xfrm rot="5400000" flipV="1">
            <a:off x="428659" y="2237269"/>
            <a:ext cx="1948836" cy="1608606"/>
          </a:xfrm>
          <a:prstGeom prst="circularArrow">
            <a:avLst>
              <a:gd name="adj1" fmla="val 12436"/>
              <a:gd name="adj2" fmla="val 1142319"/>
              <a:gd name="adj3" fmla="val 20331401"/>
              <a:gd name="adj4" fmla="val 16062596"/>
              <a:gd name="adj5" fmla="val 18018"/>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1234037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モノのサービス化</a:t>
            </a:r>
            <a:r>
              <a:rPr lang="ja-JP" altLang="en-US" dirty="0"/>
              <a:t>（</a:t>
            </a:r>
            <a:r>
              <a:rPr lang="en-US" altLang="ja-JP" dirty="0"/>
              <a:t>1</a:t>
            </a:r>
            <a:r>
              <a:rPr kumimoji="1" lang="ja-JP" altLang="en-US" dirty="0"/>
              <a:t>）</a:t>
            </a:r>
          </a:p>
        </p:txBody>
      </p:sp>
      <p:sp>
        <p:nvSpPr>
          <p:cNvPr id="3" name="スライド番号プレースホルダー 2"/>
          <p:cNvSpPr>
            <a:spLocks noGrp="1"/>
          </p:cNvSpPr>
          <p:nvPr>
            <p:ph type="sldNum" sz="quarter" idx="12"/>
          </p:nvPr>
        </p:nvSpPr>
        <p:spPr>
          <a:xfrm>
            <a:off x="6932246" y="6662500"/>
            <a:ext cx="2133600" cy="217800"/>
          </a:xfrm>
        </p:spPr>
        <p:txBody>
          <a:bodyPr/>
          <a:lstStyle/>
          <a:p>
            <a:fld id="{8FF8CC5D-A65D-5946-99B5-645367A967AD}" type="slidenum">
              <a:rPr kumimoji="1" lang="ja-JP" altLang="en-US" smtClean="0"/>
              <a:t>13</a:t>
            </a:fld>
            <a:endParaRPr kumimoji="1" lang="ja-JP" altLang="en-US" dirty="0"/>
          </a:p>
        </p:txBody>
      </p:sp>
      <p:sp>
        <p:nvSpPr>
          <p:cNvPr id="4" name="正方形/長方形 3"/>
          <p:cNvSpPr/>
          <p:nvPr/>
        </p:nvSpPr>
        <p:spPr>
          <a:xfrm>
            <a:off x="5706533" y="2620773"/>
            <a:ext cx="2768600" cy="3892953"/>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3183467" y="4018494"/>
            <a:ext cx="5190066" cy="241056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626534" y="5094147"/>
            <a:ext cx="7653866" cy="123331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 name="正方形/長方形 26"/>
          <p:cNvSpPr/>
          <p:nvPr/>
        </p:nvSpPr>
        <p:spPr>
          <a:xfrm>
            <a:off x="457200" y="1023190"/>
            <a:ext cx="5122333" cy="1015663"/>
          </a:xfrm>
          <a:prstGeom prst="rect">
            <a:avLst/>
          </a:prstGeom>
        </p:spPr>
        <p:txBody>
          <a:bodyPr wrap="square">
            <a:spAutoFit/>
          </a:bodyPr>
          <a:lstStyle/>
          <a:p>
            <a:r>
              <a:rPr lang="ja-JP" altLang="en-US" sz="2000" dirty="0">
                <a:solidFill>
                  <a:srgbClr val="3366FF"/>
                </a:solidFill>
                <a:latin typeface="メイリオ"/>
                <a:ea typeface="メイリオ"/>
                <a:cs typeface="メイリオ"/>
              </a:rPr>
              <a:t>モノの価値は、</a:t>
            </a:r>
            <a:endParaRPr lang="en-US" altLang="ja-JP" sz="2000" dirty="0">
              <a:solidFill>
                <a:srgbClr val="3366FF"/>
              </a:solidFill>
              <a:latin typeface="メイリオ"/>
              <a:ea typeface="メイリオ"/>
              <a:cs typeface="メイリオ"/>
            </a:endParaRPr>
          </a:p>
          <a:p>
            <a:r>
              <a:rPr lang="ja-JP" altLang="ja-JP" sz="2000" b="1" dirty="0">
                <a:solidFill>
                  <a:srgbClr val="3366FF"/>
                </a:solidFill>
                <a:latin typeface="メイリオ"/>
                <a:ea typeface="メイリオ"/>
                <a:cs typeface="メイリオ"/>
              </a:rPr>
              <a:t>ハードウェア</a:t>
            </a:r>
            <a:r>
              <a:rPr lang="ja-JP" altLang="ja-JP" sz="2000" dirty="0">
                <a:solidFill>
                  <a:srgbClr val="3366FF"/>
                </a:solidFill>
                <a:latin typeface="メイリオ"/>
                <a:ea typeface="メイリオ"/>
                <a:cs typeface="メイリオ"/>
              </a:rPr>
              <a:t>から</a:t>
            </a:r>
            <a:r>
              <a:rPr lang="ja-JP" altLang="ja-JP" sz="2000" b="1" dirty="0">
                <a:solidFill>
                  <a:srgbClr val="3366FF"/>
                </a:solidFill>
                <a:latin typeface="メイリオ"/>
                <a:ea typeface="メイリオ"/>
                <a:cs typeface="メイリオ"/>
              </a:rPr>
              <a:t>ソフトウェア</a:t>
            </a:r>
            <a:r>
              <a:rPr lang="ja-JP" altLang="ja-JP" sz="2000" dirty="0">
                <a:solidFill>
                  <a:srgbClr val="3366FF"/>
                </a:solidFill>
                <a:latin typeface="メイリオ"/>
                <a:ea typeface="メイリオ"/>
                <a:cs typeface="メイリオ"/>
              </a:rPr>
              <a:t>へ</a:t>
            </a:r>
            <a:r>
              <a:rPr lang="ja-JP" altLang="en-US" sz="2000" dirty="0">
                <a:solidFill>
                  <a:srgbClr val="3366FF"/>
                </a:solidFill>
                <a:latin typeface="メイリオ"/>
                <a:ea typeface="メイリオ"/>
                <a:cs typeface="メイリオ"/>
              </a:rPr>
              <a:t>、</a:t>
            </a:r>
            <a:endParaRPr lang="en-US" altLang="ja-JP" sz="2000" dirty="0">
              <a:solidFill>
                <a:srgbClr val="3366FF"/>
              </a:solidFill>
              <a:latin typeface="メイリオ"/>
              <a:ea typeface="メイリオ"/>
              <a:cs typeface="メイリオ"/>
            </a:endParaRPr>
          </a:p>
          <a:p>
            <a:r>
              <a:rPr lang="ja-JP" altLang="ja-JP" sz="2000" dirty="0">
                <a:solidFill>
                  <a:srgbClr val="3366FF"/>
                </a:solidFill>
                <a:latin typeface="メイリオ"/>
                <a:ea typeface="メイリオ"/>
                <a:cs typeface="メイリオ"/>
              </a:rPr>
              <a:t>そして</a:t>
            </a:r>
            <a:r>
              <a:rPr lang="ja-JP" altLang="ja-JP" sz="2000" b="1" dirty="0">
                <a:solidFill>
                  <a:srgbClr val="3366FF"/>
                </a:solidFill>
                <a:latin typeface="メイリオ"/>
                <a:ea typeface="メイリオ"/>
                <a:cs typeface="メイリオ"/>
              </a:rPr>
              <a:t>サービス</a:t>
            </a:r>
            <a:r>
              <a:rPr lang="ja-JP" altLang="ja-JP" sz="2000" dirty="0">
                <a:solidFill>
                  <a:srgbClr val="3366FF"/>
                </a:solidFill>
                <a:latin typeface="メイリオ"/>
                <a:ea typeface="メイリオ"/>
                <a:cs typeface="メイリオ"/>
              </a:rPr>
              <a:t>へとシフト</a:t>
            </a:r>
            <a:endParaRPr lang="ja-JP" altLang="en-US" sz="2000" dirty="0">
              <a:solidFill>
                <a:srgbClr val="3366FF"/>
              </a:solidFill>
              <a:latin typeface="メイリオ"/>
              <a:ea typeface="メイリオ"/>
              <a:cs typeface="メイリオ"/>
            </a:endParaRPr>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84" y="3182590"/>
            <a:ext cx="2433099" cy="1824824"/>
          </a:xfrm>
          <a:prstGeom prst="rect">
            <a:avLst/>
          </a:prstGeom>
          <a:ln>
            <a:noFill/>
          </a:ln>
          <a:effectLst>
            <a:softEdge rad="112500"/>
          </a:effectLst>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5416" y="2581418"/>
            <a:ext cx="1916102" cy="1437076"/>
          </a:xfrm>
          <a:prstGeom prst="rect">
            <a:avLst/>
          </a:prstGeom>
        </p:spPr>
      </p:pic>
      <p:pic>
        <p:nvPicPr>
          <p:cNvPr id="19" name="図 18"/>
          <p:cNvPicPr>
            <a:picLocks noChangeAspect="1"/>
          </p:cNvPicPr>
          <p:nvPr/>
        </p:nvPicPr>
        <p:blipFill>
          <a:blip r:embed="rId5"/>
          <a:stretch>
            <a:fillRect/>
          </a:stretch>
        </p:blipFill>
        <p:spPr>
          <a:xfrm>
            <a:off x="5854048" y="875360"/>
            <a:ext cx="2473364" cy="1706058"/>
          </a:xfrm>
          <a:prstGeom prst="rect">
            <a:avLst/>
          </a:prstGeom>
          <a:ln>
            <a:noFill/>
          </a:ln>
          <a:effectLst>
            <a:softEdge rad="112500"/>
          </a:effectLst>
        </p:spPr>
      </p:pic>
      <p:sp>
        <p:nvSpPr>
          <p:cNvPr id="14" name="テキスト ボックス 13"/>
          <p:cNvSpPr txBox="1"/>
          <p:nvPr/>
        </p:nvSpPr>
        <p:spPr>
          <a:xfrm>
            <a:off x="955165" y="5225005"/>
            <a:ext cx="2954655" cy="646331"/>
          </a:xfrm>
          <a:prstGeom prst="rect">
            <a:avLst/>
          </a:prstGeom>
          <a:noFill/>
        </p:spPr>
        <p:txBody>
          <a:bodyPr wrap="none" rtlCol="0">
            <a:spAutoFit/>
          </a:bodyPr>
          <a:lstStyle/>
          <a:p>
            <a:pPr algn="ctr"/>
            <a:r>
              <a:rPr kumimoji="1" lang="ja-JP" altLang="en-US" sz="3600" dirty="0">
                <a:solidFill>
                  <a:schemeClr val="bg1"/>
                </a:solidFill>
                <a:latin typeface="メイリオ"/>
                <a:ea typeface="メイリオ"/>
                <a:cs typeface="メイリオ"/>
              </a:rPr>
              <a:t>ハードウェア</a:t>
            </a:r>
          </a:p>
        </p:txBody>
      </p:sp>
      <p:sp>
        <p:nvSpPr>
          <p:cNvPr id="15" name="テキスト ボックス 14"/>
          <p:cNvSpPr txBox="1"/>
          <p:nvPr/>
        </p:nvSpPr>
        <p:spPr>
          <a:xfrm>
            <a:off x="3419872" y="4106854"/>
            <a:ext cx="2954655" cy="646331"/>
          </a:xfrm>
          <a:prstGeom prst="rect">
            <a:avLst/>
          </a:prstGeom>
          <a:noFill/>
        </p:spPr>
        <p:txBody>
          <a:bodyPr wrap="none" rtlCol="0">
            <a:spAutoFit/>
          </a:bodyPr>
          <a:lstStyle/>
          <a:p>
            <a:pPr algn="ctr"/>
            <a:r>
              <a:rPr kumimoji="1" lang="ja-JP" altLang="en-US" sz="3600" dirty="0">
                <a:solidFill>
                  <a:schemeClr val="bg1"/>
                </a:solidFill>
                <a:latin typeface="メイリオ"/>
                <a:ea typeface="メイリオ"/>
                <a:cs typeface="メイリオ"/>
              </a:rPr>
              <a:t>ソフトウェア</a:t>
            </a:r>
          </a:p>
        </p:txBody>
      </p:sp>
      <p:sp>
        <p:nvSpPr>
          <p:cNvPr id="16" name="テキスト ボックス 15"/>
          <p:cNvSpPr txBox="1"/>
          <p:nvPr/>
        </p:nvSpPr>
        <p:spPr>
          <a:xfrm>
            <a:off x="5778500" y="2878517"/>
            <a:ext cx="2031325" cy="646331"/>
          </a:xfrm>
          <a:prstGeom prst="rect">
            <a:avLst/>
          </a:prstGeom>
          <a:noFill/>
        </p:spPr>
        <p:txBody>
          <a:bodyPr wrap="none" rtlCol="0">
            <a:spAutoFit/>
          </a:bodyPr>
          <a:lstStyle/>
          <a:p>
            <a:pPr algn="ctr"/>
            <a:r>
              <a:rPr kumimoji="1" lang="ja-JP" altLang="en-US" sz="3600" dirty="0">
                <a:solidFill>
                  <a:schemeClr val="bg1"/>
                </a:solidFill>
                <a:latin typeface="メイリオ"/>
                <a:ea typeface="メイリオ"/>
                <a:cs typeface="メイリオ"/>
              </a:rPr>
              <a:t>サービス</a:t>
            </a:r>
          </a:p>
        </p:txBody>
      </p:sp>
      <p:sp>
        <p:nvSpPr>
          <p:cNvPr id="17" name="テキスト ボックス 16"/>
          <p:cNvSpPr txBox="1"/>
          <p:nvPr/>
        </p:nvSpPr>
        <p:spPr>
          <a:xfrm>
            <a:off x="3474621" y="4715357"/>
            <a:ext cx="2339102" cy="307777"/>
          </a:xfrm>
          <a:prstGeom prst="rect">
            <a:avLst/>
          </a:prstGeom>
          <a:noFill/>
        </p:spPr>
        <p:txBody>
          <a:bodyPr wrap="none" rtlCol="0">
            <a:spAutoFit/>
          </a:bodyPr>
          <a:lstStyle/>
          <a:p>
            <a:r>
              <a:rPr kumimoji="1" lang="ja-JP" altLang="en-US" sz="1400" b="1" dirty="0">
                <a:solidFill>
                  <a:schemeClr val="bg1"/>
                </a:solidFill>
                <a:latin typeface="Meiryo" charset="-128"/>
                <a:ea typeface="Meiryo" charset="-128"/>
                <a:cs typeface="Meiryo" charset="-128"/>
              </a:rPr>
              <a:t>機能・性能を随時更新可能</a:t>
            </a:r>
          </a:p>
        </p:txBody>
      </p:sp>
      <p:sp>
        <p:nvSpPr>
          <p:cNvPr id="18" name="テキスト ボックス 17"/>
          <p:cNvSpPr txBox="1"/>
          <p:nvPr/>
        </p:nvSpPr>
        <p:spPr>
          <a:xfrm>
            <a:off x="971600" y="5916595"/>
            <a:ext cx="1800493" cy="307777"/>
          </a:xfrm>
          <a:prstGeom prst="rect">
            <a:avLst/>
          </a:prstGeom>
          <a:noFill/>
        </p:spPr>
        <p:txBody>
          <a:bodyPr wrap="none" rtlCol="0">
            <a:spAutoFit/>
          </a:bodyPr>
          <a:lstStyle/>
          <a:p>
            <a:r>
              <a:rPr kumimoji="1" lang="ja-JP" altLang="en-US" sz="1400" b="1" dirty="0">
                <a:solidFill>
                  <a:schemeClr val="bg1"/>
                </a:solidFill>
                <a:latin typeface="Meiryo" charset="-128"/>
                <a:ea typeface="Meiryo" charset="-128"/>
                <a:cs typeface="Meiryo" charset="-128"/>
              </a:rPr>
              <a:t>機能</a:t>
            </a:r>
            <a:r>
              <a:rPr kumimoji="1" lang="ja-JP" altLang="en-US" sz="1400" b="1">
                <a:solidFill>
                  <a:schemeClr val="bg1"/>
                </a:solidFill>
                <a:latin typeface="Meiryo" charset="-128"/>
                <a:ea typeface="Meiryo" charset="-128"/>
                <a:cs typeface="Meiryo" charset="-128"/>
              </a:rPr>
              <a:t>・性能の固定化</a:t>
            </a:r>
          </a:p>
        </p:txBody>
      </p:sp>
      <p:sp>
        <p:nvSpPr>
          <p:cNvPr id="20" name="テキスト ボックス 19"/>
          <p:cNvSpPr txBox="1"/>
          <p:nvPr/>
        </p:nvSpPr>
        <p:spPr>
          <a:xfrm>
            <a:off x="5831513" y="3564991"/>
            <a:ext cx="2518638" cy="307777"/>
          </a:xfrm>
          <a:prstGeom prst="rect">
            <a:avLst/>
          </a:prstGeom>
          <a:noFill/>
        </p:spPr>
        <p:txBody>
          <a:bodyPr wrap="none" rtlCol="0">
            <a:spAutoFit/>
          </a:bodyPr>
          <a:lstStyle/>
          <a:p>
            <a:r>
              <a:rPr kumimoji="1" lang="ja-JP" altLang="en-US" sz="1400" b="1" dirty="0">
                <a:solidFill>
                  <a:schemeClr val="bg1"/>
                </a:solidFill>
                <a:latin typeface="Meiryo" charset="-128"/>
                <a:ea typeface="Meiryo" charset="-128"/>
                <a:cs typeface="Meiryo" charset="-128"/>
              </a:rPr>
              <a:t>機能・</a:t>
            </a:r>
            <a:r>
              <a:rPr kumimoji="1" lang="ja-JP" altLang="en-US" sz="1400" b="1">
                <a:solidFill>
                  <a:schemeClr val="bg1"/>
                </a:solidFill>
                <a:latin typeface="Meiryo" charset="-128"/>
                <a:ea typeface="Meiryo" charset="-128"/>
                <a:cs typeface="Meiryo" charset="-128"/>
              </a:rPr>
              <a:t>性能を継続的更新</a:t>
            </a:r>
            <a:r>
              <a:rPr kumimoji="1" lang="ja-JP" altLang="en-US" sz="1400" b="1" dirty="0">
                <a:solidFill>
                  <a:schemeClr val="bg1"/>
                </a:solidFill>
                <a:latin typeface="Meiryo" charset="-128"/>
                <a:ea typeface="Meiryo" charset="-128"/>
                <a:cs typeface="Meiryo" charset="-128"/>
              </a:rPr>
              <a:t>可能</a:t>
            </a:r>
          </a:p>
        </p:txBody>
      </p:sp>
    </p:spTree>
    <p:extLst>
      <p:ext uri="{BB962C8B-B14F-4D97-AF65-F5344CB8AC3E}">
        <p14:creationId xmlns:p14="http://schemas.microsoft.com/office/powerpoint/2010/main" val="42036436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角丸四角形 51"/>
          <p:cNvSpPr/>
          <p:nvPr/>
        </p:nvSpPr>
        <p:spPr>
          <a:xfrm>
            <a:off x="4800600" y="1026065"/>
            <a:ext cx="2955776" cy="5252478"/>
          </a:xfrm>
          <a:prstGeom prst="roundRect">
            <a:avLst>
              <a:gd name="adj" fmla="val 0"/>
            </a:avLst>
          </a:prstGeom>
          <a:solidFill>
            <a:schemeClr val="accent6">
              <a:lumMod val="20000"/>
              <a:lumOff val="80000"/>
            </a:schemeClr>
          </a:solidFill>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dirty="0">
              <a:latin typeface="メイリオ"/>
              <a:ea typeface="メイリオ"/>
              <a:cs typeface="メイリオ"/>
            </a:endParaRPr>
          </a:p>
        </p:txBody>
      </p:sp>
      <p:sp>
        <p:nvSpPr>
          <p:cNvPr id="26" name="角丸四角形 25"/>
          <p:cNvSpPr/>
          <p:nvPr/>
        </p:nvSpPr>
        <p:spPr>
          <a:xfrm>
            <a:off x="1379090" y="1026065"/>
            <a:ext cx="2955776" cy="4367810"/>
          </a:xfrm>
          <a:prstGeom prst="roundRect">
            <a:avLst>
              <a:gd name="adj" fmla="val 0"/>
            </a:avLst>
          </a:prstGeom>
          <a:solidFill>
            <a:schemeClr val="accent1">
              <a:lumMod val="20000"/>
              <a:lumOff val="80000"/>
            </a:schemeClr>
          </a:solidFill>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dirty="0">
              <a:latin typeface="メイリオ"/>
              <a:ea typeface="メイリオ"/>
              <a:cs typeface="メイリオ"/>
            </a:endParaRPr>
          </a:p>
        </p:txBody>
      </p:sp>
      <p:sp>
        <p:nvSpPr>
          <p:cNvPr id="50" name="角丸四角形 49"/>
          <p:cNvSpPr/>
          <p:nvPr/>
        </p:nvSpPr>
        <p:spPr>
          <a:xfrm>
            <a:off x="2771800" y="1124744"/>
            <a:ext cx="1564752" cy="4192041"/>
          </a:xfrm>
          <a:prstGeom prst="roundRect">
            <a:avLst>
              <a:gd name="adj" fmla="val 0"/>
            </a:avLst>
          </a:prstGeom>
          <a:solidFill>
            <a:schemeClr val="accent3">
              <a:lumMod val="20000"/>
              <a:lumOff val="80000"/>
            </a:schemeClr>
          </a:solidFill>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latin typeface="メイリオ"/>
              <a:ea typeface="メイリオ"/>
              <a:cs typeface="メイリオ"/>
            </a:endParaRPr>
          </a:p>
        </p:txBody>
      </p:sp>
      <p:sp>
        <p:nvSpPr>
          <p:cNvPr id="69" name="角丸四角形 68"/>
          <p:cNvSpPr/>
          <p:nvPr/>
        </p:nvSpPr>
        <p:spPr>
          <a:xfrm>
            <a:off x="1378663" y="5448288"/>
            <a:ext cx="2956204" cy="830255"/>
          </a:xfrm>
          <a:prstGeom prst="roundRect">
            <a:avLst>
              <a:gd name="adj" fmla="val 0"/>
            </a:avLst>
          </a:prstGeom>
          <a:solidFill>
            <a:srgbClr val="FFFBD2"/>
          </a:solidFill>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dirty="0">
              <a:latin typeface="メイリオ"/>
              <a:ea typeface="メイリオ"/>
              <a:cs typeface="メイリオ"/>
            </a:endParaRPr>
          </a:p>
        </p:txBody>
      </p:sp>
      <p:sp>
        <p:nvSpPr>
          <p:cNvPr id="2" name="タイトル 1"/>
          <p:cNvSpPr>
            <a:spLocks noGrp="1"/>
          </p:cNvSpPr>
          <p:nvPr>
            <p:ph type="title"/>
          </p:nvPr>
        </p:nvSpPr>
        <p:spPr/>
        <p:txBody>
          <a:bodyPr/>
          <a:lstStyle/>
          <a:p>
            <a:r>
              <a:rPr lang="ja-JP" altLang="en-US" sz="2400" dirty="0">
                <a:latin typeface="メイリオ"/>
                <a:ea typeface="メイリオ"/>
                <a:cs typeface="メイリオ"/>
              </a:rPr>
              <a:t>企業情報システム（エンタープライズアプリケーション）</a:t>
            </a:r>
            <a:endParaRPr kumimoji="1" lang="ja-JP" altLang="en-US" sz="2400" dirty="0">
              <a:latin typeface="メイリオ"/>
              <a:ea typeface="メイリオ"/>
              <a:cs typeface="メイリオ"/>
            </a:endParaRPr>
          </a:p>
        </p:txBody>
      </p:sp>
      <p:sp>
        <p:nvSpPr>
          <p:cNvPr id="3" name="円/楕円 2"/>
          <p:cNvSpPr/>
          <p:nvPr/>
        </p:nvSpPr>
        <p:spPr>
          <a:xfrm>
            <a:off x="3959981" y="1664930"/>
            <a:ext cx="1219200" cy="1219200"/>
          </a:xfrm>
          <a:prstGeom prst="ellipse">
            <a:avLst/>
          </a:prstGeom>
          <a:solidFill>
            <a:srgbClr val="00B0F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2000" dirty="0">
                <a:latin typeface="メイリオ"/>
                <a:ea typeface="メイリオ"/>
                <a:cs typeface="メイリオ"/>
              </a:rPr>
              <a:t>生産</a:t>
            </a:r>
          </a:p>
        </p:txBody>
      </p:sp>
      <p:sp>
        <p:nvSpPr>
          <p:cNvPr id="4" name="円/楕円 3"/>
          <p:cNvSpPr/>
          <p:nvPr/>
        </p:nvSpPr>
        <p:spPr>
          <a:xfrm>
            <a:off x="3962400" y="3114415"/>
            <a:ext cx="1219200" cy="1219200"/>
          </a:xfrm>
          <a:prstGeom prst="ellipse">
            <a:avLst/>
          </a:prstGeom>
          <a:solidFill>
            <a:srgbClr val="3366FF"/>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2000" dirty="0">
                <a:latin typeface="メイリオ"/>
                <a:ea typeface="メイリオ"/>
                <a:cs typeface="メイリオ"/>
              </a:rPr>
              <a:t>物流</a:t>
            </a:r>
          </a:p>
        </p:txBody>
      </p:sp>
      <p:sp>
        <p:nvSpPr>
          <p:cNvPr id="5" name="円/楕円 4"/>
          <p:cNvSpPr/>
          <p:nvPr/>
        </p:nvSpPr>
        <p:spPr>
          <a:xfrm>
            <a:off x="3954907" y="4479122"/>
            <a:ext cx="1219200" cy="1219200"/>
          </a:xfrm>
          <a:prstGeom prst="ellipse">
            <a:avLst/>
          </a:prstGeom>
          <a:solidFill>
            <a:srgbClr val="0000FF"/>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2000" dirty="0">
                <a:latin typeface="メイリオ"/>
                <a:ea typeface="メイリオ"/>
                <a:cs typeface="メイリオ"/>
              </a:rPr>
              <a:t>販売</a:t>
            </a:r>
          </a:p>
        </p:txBody>
      </p:sp>
      <p:sp>
        <p:nvSpPr>
          <p:cNvPr id="13" name="角丸四角形 12"/>
          <p:cNvSpPr/>
          <p:nvPr/>
        </p:nvSpPr>
        <p:spPr>
          <a:xfrm>
            <a:off x="3052013" y="980728"/>
            <a:ext cx="3063447" cy="381000"/>
          </a:xfrm>
          <a:prstGeom prst="roundRect">
            <a:avLst>
              <a:gd name="adj" fmla="val 0"/>
            </a:avLst>
          </a:pr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部品・材料サプライヤー／下請け会社</a:t>
            </a:r>
            <a:endParaRPr kumimoji="1" lang="ja-JP" altLang="en-US" sz="1200" dirty="0">
              <a:latin typeface="メイリオ"/>
              <a:ea typeface="メイリオ"/>
              <a:cs typeface="メイリオ"/>
            </a:endParaRPr>
          </a:p>
        </p:txBody>
      </p:sp>
      <p:sp>
        <p:nvSpPr>
          <p:cNvPr id="14" name="角丸四角形 13"/>
          <p:cNvSpPr/>
          <p:nvPr/>
        </p:nvSpPr>
        <p:spPr>
          <a:xfrm>
            <a:off x="3044520" y="6002628"/>
            <a:ext cx="3063447" cy="381000"/>
          </a:xfrm>
          <a:prstGeom prst="roundRect">
            <a:avLst>
              <a:gd name="adj" fmla="val 0"/>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kumimoji="1" lang="ja-JP" altLang="en-US" sz="1200" dirty="0">
                <a:latin typeface="メイリオ"/>
                <a:ea typeface="メイリオ"/>
                <a:cs typeface="メイリオ"/>
              </a:rPr>
              <a:t>消費者</a:t>
            </a:r>
            <a:r>
              <a:rPr lang="ja-JP" altLang="en-US" sz="1200" dirty="0">
                <a:latin typeface="メイリオ"/>
                <a:ea typeface="メイリオ"/>
                <a:cs typeface="メイリオ"/>
              </a:rPr>
              <a:t>／購入企業</a:t>
            </a:r>
            <a:endParaRPr kumimoji="1" lang="ja-JP" altLang="en-US" sz="1200" dirty="0">
              <a:latin typeface="メイリオ"/>
              <a:ea typeface="メイリオ"/>
              <a:cs typeface="メイリオ"/>
            </a:endParaRPr>
          </a:p>
        </p:txBody>
      </p:sp>
      <p:sp>
        <p:nvSpPr>
          <p:cNvPr id="21" name="下矢印 20"/>
          <p:cNvSpPr/>
          <p:nvPr/>
        </p:nvSpPr>
        <p:spPr>
          <a:xfrm>
            <a:off x="4324502" y="2834495"/>
            <a:ext cx="484632" cy="304800"/>
          </a:xfrm>
          <a:prstGeom prst="downArrow">
            <a:avLst/>
          </a:prstGeom>
          <a:solidFill>
            <a:srgbClr val="FF660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200" dirty="0">
              <a:latin typeface="メイリオ"/>
              <a:ea typeface="メイリオ"/>
              <a:cs typeface="メイリオ"/>
            </a:endParaRPr>
          </a:p>
        </p:txBody>
      </p:sp>
      <p:sp>
        <p:nvSpPr>
          <p:cNvPr id="22" name="下矢印 21"/>
          <p:cNvSpPr/>
          <p:nvPr/>
        </p:nvSpPr>
        <p:spPr>
          <a:xfrm>
            <a:off x="4324502" y="4253969"/>
            <a:ext cx="484632" cy="304800"/>
          </a:xfrm>
          <a:prstGeom prst="downArrow">
            <a:avLst/>
          </a:prstGeom>
          <a:solidFill>
            <a:srgbClr val="FF660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200" dirty="0">
              <a:latin typeface="メイリオ"/>
              <a:ea typeface="メイリオ"/>
              <a:cs typeface="メイリオ"/>
            </a:endParaRPr>
          </a:p>
        </p:txBody>
      </p:sp>
      <p:sp>
        <p:nvSpPr>
          <p:cNvPr id="44" name="下矢印 43"/>
          <p:cNvSpPr/>
          <p:nvPr/>
        </p:nvSpPr>
        <p:spPr>
          <a:xfrm>
            <a:off x="4335293" y="1361728"/>
            <a:ext cx="484632" cy="304800"/>
          </a:xfrm>
          <a:prstGeom prst="downArrow">
            <a:avLst/>
          </a:prstGeom>
          <a:solidFill>
            <a:srgbClr val="FF660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800" dirty="0">
              <a:latin typeface="メイリオ"/>
              <a:ea typeface="メイリオ"/>
              <a:cs typeface="メイリオ"/>
            </a:endParaRPr>
          </a:p>
        </p:txBody>
      </p:sp>
      <p:sp>
        <p:nvSpPr>
          <p:cNvPr id="45" name="下矢印 44"/>
          <p:cNvSpPr/>
          <p:nvPr/>
        </p:nvSpPr>
        <p:spPr>
          <a:xfrm>
            <a:off x="4329684" y="5667139"/>
            <a:ext cx="484632" cy="304800"/>
          </a:xfrm>
          <a:prstGeom prst="downArrow">
            <a:avLst/>
          </a:prstGeom>
          <a:solidFill>
            <a:srgbClr val="FF6600"/>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kumimoji="1" lang="ja-JP" altLang="en-US" sz="1200" dirty="0">
              <a:latin typeface="メイリオ"/>
              <a:ea typeface="メイリオ"/>
              <a:cs typeface="メイリオ"/>
            </a:endParaRPr>
          </a:p>
        </p:txBody>
      </p:sp>
      <p:sp>
        <p:nvSpPr>
          <p:cNvPr id="147" name="テキスト ボックス 146"/>
          <p:cNvSpPr txBox="1"/>
          <p:nvPr/>
        </p:nvSpPr>
        <p:spPr>
          <a:xfrm>
            <a:off x="2767075" y="1380756"/>
            <a:ext cx="952505" cy="523220"/>
          </a:xfrm>
          <a:prstGeom prst="rect">
            <a:avLst/>
          </a:prstGeom>
          <a:noFill/>
        </p:spPr>
        <p:txBody>
          <a:bodyPr wrap="none" rtlCol="0">
            <a:spAutoFit/>
          </a:bodyPr>
          <a:lstStyle/>
          <a:p>
            <a:r>
              <a:rPr kumimoji="1" lang="en-US" altLang="ja-JP" sz="2800" dirty="0">
                <a:solidFill>
                  <a:srgbClr val="00B050"/>
                </a:solidFill>
                <a:latin typeface="Meiryo" charset="-128"/>
                <a:ea typeface="Meiryo" charset="-128"/>
                <a:cs typeface="Meiryo" charset="-128"/>
              </a:rPr>
              <a:t>SCM</a:t>
            </a:r>
            <a:endParaRPr kumimoji="1" lang="ja-JP" altLang="en-US" sz="2800" dirty="0">
              <a:solidFill>
                <a:srgbClr val="00B050"/>
              </a:solidFill>
              <a:latin typeface="Meiryo" charset="-128"/>
              <a:ea typeface="Meiryo" charset="-128"/>
              <a:cs typeface="Meiryo" charset="-128"/>
            </a:endParaRPr>
          </a:p>
        </p:txBody>
      </p:sp>
      <p:sp>
        <p:nvSpPr>
          <p:cNvPr id="148" name="テキスト ボックス 147"/>
          <p:cNvSpPr txBox="1"/>
          <p:nvPr/>
        </p:nvSpPr>
        <p:spPr>
          <a:xfrm>
            <a:off x="1352148" y="5448719"/>
            <a:ext cx="970137" cy="523220"/>
          </a:xfrm>
          <a:prstGeom prst="rect">
            <a:avLst/>
          </a:prstGeom>
          <a:noFill/>
        </p:spPr>
        <p:txBody>
          <a:bodyPr wrap="none" rtlCol="0">
            <a:spAutoFit/>
          </a:bodyPr>
          <a:lstStyle/>
          <a:p>
            <a:r>
              <a:rPr kumimoji="1" lang="en-US" altLang="ja-JP" sz="2800" dirty="0">
                <a:solidFill>
                  <a:srgbClr val="7030A0"/>
                </a:solidFill>
                <a:latin typeface="Meiryo" charset="-128"/>
                <a:ea typeface="Meiryo" charset="-128"/>
                <a:cs typeface="Meiryo" charset="-128"/>
              </a:rPr>
              <a:t>CRM</a:t>
            </a:r>
            <a:endParaRPr kumimoji="1" lang="ja-JP" altLang="en-US" sz="2800" dirty="0">
              <a:solidFill>
                <a:srgbClr val="7030A0"/>
              </a:solidFill>
              <a:latin typeface="Meiryo" charset="-128"/>
              <a:ea typeface="Meiryo" charset="-128"/>
              <a:cs typeface="Meiryo" charset="-128"/>
            </a:endParaRPr>
          </a:p>
        </p:txBody>
      </p:sp>
      <p:sp>
        <p:nvSpPr>
          <p:cNvPr id="51" name="テキスト ボックス 50"/>
          <p:cNvSpPr txBox="1"/>
          <p:nvPr/>
        </p:nvSpPr>
        <p:spPr>
          <a:xfrm>
            <a:off x="1378662" y="1026568"/>
            <a:ext cx="864339" cy="523220"/>
          </a:xfrm>
          <a:prstGeom prst="rect">
            <a:avLst/>
          </a:prstGeom>
          <a:noFill/>
        </p:spPr>
        <p:txBody>
          <a:bodyPr wrap="none" rtlCol="0">
            <a:spAutoFit/>
          </a:bodyPr>
          <a:lstStyle/>
          <a:p>
            <a:r>
              <a:rPr kumimoji="1" lang="en-US" altLang="ja-JP" sz="2800">
                <a:solidFill>
                  <a:srgbClr val="0432FF"/>
                </a:solidFill>
                <a:latin typeface="Meiryo" charset="-128"/>
                <a:ea typeface="Meiryo" charset="-128"/>
                <a:cs typeface="Meiryo" charset="-128"/>
              </a:rPr>
              <a:t>ERP</a:t>
            </a:r>
            <a:endParaRPr kumimoji="1" lang="ja-JP" altLang="en-US" sz="2800" dirty="0">
              <a:solidFill>
                <a:srgbClr val="0432FF"/>
              </a:solidFill>
              <a:latin typeface="Meiryo" charset="-128"/>
              <a:ea typeface="Meiryo" charset="-128"/>
              <a:cs typeface="Meiryo" charset="-128"/>
            </a:endParaRPr>
          </a:p>
        </p:txBody>
      </p:sp>
      <p:sp>
        <p:nvSpPr>
          <p:cNvPr id="53" name="角丸四角形 52"/>
          <p:cNvSpPr/>
          <p:nvPr/>
        </p:nvSpPr>
        <p:spPr>
          <a:xfrm>
            <a:off x="5432449" y="2597589"/>
            <a:ext cx="2235233" cy="504862"/>
          </a:xfrm>
          <a:prstGeom prst="roundRect">
            <a:avLst>
              <a:gd name="adj" fmla="val 0"/>
            </a:avLst>
          </a:prstGeom>
          <a:solidFill>
            <a:srgbClr val="FF6666"/>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r"/>
            <a:r>
              <a:rPr lang="en-US" altLang="ja-JP" sz="1200" dirty="0">
                <a:latin typeface="メイリオ"/>
                <a:ea typeface="メイリオ"/>
                <a:cs typeface="メイリオ"/>
              </a:rPr>
              <a:t>CAM</a:t>
            </a:r>
          </a:p>
          <a:p>
            <a:pPr algn="r"/>
            <a:r>
              <a:rPr kumimoji="1" lang="en-US" altLang="ja-JP" sz="600" dirty="0">
                <a:latin typeface="メイリオ"/>
                <a:ea typeface="メイリオ"/>
                <a:cs typeface="メイリオ"/>
              </a:rPr>
              <a:t>Computer</a:t>
            </a:r>
          </a:p>
          <a:p>
            <a:pPr algn="r"/>
            <a:r>
              <a:rPr kumimoji="1" lang="en-US" altLang="ja-JP" sz="600" dirty="0">
                <a:latin typeface="メイリオ"/>
                <a:ea typeface="メイリオ"/>
                <a:cs typeface="メイリオ"/>
              </a:rPr>
              <a:t>Aided </a:t>
            </a:r>
          </a:p>
          <a:p>
            <a:pPr algn="r"/>
            <a:r>
              <a:rPr kumimoji="1" lang="en-US" altLang="ja-JP" sz="600" dirty="0">
                <a:latin typeface="メイリオ"/>
                <a:ea typeface="メイリオ"/>
                <a:cs typeface="メイリオ"/>
              </a:rPr>
              <a:t>Manufacturing</a:t>
            </a:r>
            <a:endParaRPr kumimoji="1" lang="ja-JP" altLang="en-US" sz="600" dirty="0">
              <a:latin typeface="メイリオ"/>
              <a:ea typeface="メイリオ"/>
              <a:cs typeface="メイリオ"/>
            </a:endParaRPr>
          </a:p>
        </p:txBody>
      </p:sp>
      <p:sp>
        <p:nvSpPr>
          <p:cNvPr id="54" name="角丸四角形 53"/>
          <p:cNvSpPr/>
          <p:nvPr/>
        </p:nvSpPr>
        <p:spPr>
          <a:xfrm>
            <a:off x="5429496" y="2006869"/>
            <a:ext cx="2238977" cy="560982"/>
          </a:xfrm>
          <a:prstGeom prst="roundRect">
            <a:avLst>
              <a:gd name="adj" fmla="val 0"/>
            </a:avLst>
          </a:prstGeom>
          <a:solidFill>
            <a:srgbClr val="FF6666"/>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r"/>
            <a:r>
              <a:rPr lang="en-US" altLang="ja-JP" sz="1200" dirty="0">
                <a:latin typeface="メイリオ"/>
                <a:ea typeface="メイリオ"/>
                <a:cs typeface="メイリオ"/>
              </a:rPr>
              <a:t>CAD</a:t>
            </a:r>
          </a:p>
          <a:p>
            <a:pPr algn="r"/>
            <a:r>
              <a:rPr kumimoji="1" lang="en-US" altLang="ja-JP" sz="600" dirty="0">
                <a:latin typeface="メイリオ"/>
                <a:ea typeface="メイリオ"/>
                <a:cs typeface="メイリオ"/>
              </a:rPr>
              <a:t>Computer </a:t>
            </a:r>
          </a:p>
          <a:p>
            <a:pPr algn="r"/>
            <a:r>
              <a:rPr kumimoji="1" lang="en-US" altLang="ja-JP" sz="600" dirty="0">
                <a:latin typeface="メイリオ"/>
                <a:ea typeface="メイリオ"/>
                <a:cs typeface="メイリオ"/>
              </a:rPr>
              <a:t>Aided</a:t>
            </a:r>
          </a:p>
          <a:p>
            <a:pPr algn="r"/>
            <a:r>
              <a:rPr kumimoji="1" lang="en-US" altLang="ja-JP" sz="600" dirty="0">
                <a:latin typeface="メイリオ"/>
                <a:ea typeface="メイリオ"/>
                <a:cs typeface="メイリオ"/>
              </a:rPr>
              <a:t>Design</a:t>
            </a:r>
            <a:endParaRPr kumimoji="1" lang="ja-JP" altLang="en-US" sz="600" dirty="0">
              <a:latin typeface="メイリオ"/>
              <a:ea typeface="メイリオ"/>
              <a:cs typeface="メイリオ"/>
            </a:endParaRPr>
          </a:p>
        </p:txBody>
      </p:sp>
      <p:sp>
        <p:nvSpPr>
          <p:cNvPr id="55" name="角丸四角形 54"/>
          <p:cNvSpPr/>
          <p:nvPr/>
        </p:nvSpPr>
        <p:spPr>
          <a:xfrm>
            <a:off x="5610627" y="4894524"/>
            <a:ext cx="1121613" cy="381000"/>
          </a:xfrm>
          <a:prstGeom prst="roundRect">
            <a:avLst>
              <a:gd name="adj" fmla="val 0"/>
            </a:avLst>
          </a:prstGeom>
          <a:solidFill>
            <a:schemeClr val="accent5">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保守</a:t>
            </a:r>
            <a:endParaRPr lang="en-US" altLang="ja-JP" sz="1200" dirty="0">
              <a:latin typeface="メイリオ"/>
              <a:ea typeface="メイリオ"/>
              <a:cs typeface="メイリオ"/>
            </a:endParaRPr>
          </a:p>
          <a:p>
            <a:pPr algn="ctr"/>
            <a:r>
              <a:rPr lang="ja-JP" altLang="en-US" sz="1200" dirty="0">
                <a:latin typeface="メイリオ"/>
                <a:ea typeface="メイリオ"/>
                <a:cs typeface="メイリオ"/>
              </a:rPr>
              <a:t>サポート</a:t>
            </a:r>
            <a:endParaRPr kumimoji="1" lang="ja-JP" altLang="en-US" sz="1200" dirty="0">
              <a:latin typeface="メイリオ"/>
              <a:ea typeface="メイリオ"/>
              <a:cs typeface="メイリオ"/>
            </a:endParaRPr>
          </a:p>
        </p:txBody>
      </p:sp>
      <p:sp>
        <p:nvSpPr>
          <p:cNvPr id="59" name="角丸四角形 58"/>
          <p:cNvSpPr/>
          <p:nvPr/>
        </p:nvSpPr>
        <p:spPr>
          <a:xfrm>
            <a:off x="2845707" y="3534863"/>
            <a:ext cx="1035224" cy="381000"/>
          </a:xfrm>
          <a:prstGeom prst="roundRect">
            <a:avLst>
              <a:gd name="adj" fmla="val 0"/>
            </a:avLst>
          </a:prstGeom>
          <a:solidFill>
            <a:schemeClr val="accent3">
              <a:lumMod val="5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000" dirty="0">
                <a:latin typeface="メイリオ"/>
                <a:ea typeface="メイリオ"/>
                <a:cs typeface="メイリオ"/>
              </a:rPr>
              <a:t>在庫</a:t>
            </a:r>
            <a:endParaRPr kumimoji="1" lang="ja-JP" altLang="en-US" sz="1000" dirty="0">
              <a:latin typeface="メイリオ"/>
              <a:ea typeface="メイリオ"/>
              <a:cs typeface="メイリオ"/>
            </a:endParaRPr>
          </a:p>
        </p:txBody>
      </p:sp>
      <p:sp>
        <p:nvSpPr>
          <p:cNvPr id="60" name="角丸四角形 59"/>
          <p:cNvSpPr/>
          <p:nvPr/>
        </p:nvSpPr>
        <p:spPr>
          <a:xfrm>
            <a:off x="2844573" y="2094020"/>
            <a:ext cx="1035224" cy="381000"/>
          </a:xfrm>
          <a:prstGeom prst="roundRect">
            <a:avLst>
              <a:gd name="adj" fmla="val 0"/>
            </a:avLst>
          </a:prstGeom>
          <a:solidFill>
            <a:schemeClr val="accent3">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000" dirty="0">
                <a:latin typeface="メイリオ"/>
                <a:ea typeface="メイリオ"/>
                <a:cs typeface="メイリオ"/>
              </a:rPr>
              <a:t>調達計画</a:t>
            </a:r>
            <a:endParaRPr lang="en-US" altLang="ja-JP" sz="1000" dirty="0">
              <a:latin typeface="メイリオ"/>
              <a:ea typeface="メイリオ"/>
              <a:cs typeface="メイリオ"/>
            </a:endParaRPr>
          </a:p>
          <a:p>
            <a:pPr algn="ctr"/>
            <a:r>
              <a:rPr lang="ja-JP" altLang="en-US" sz="1000" dirty="0">
                <a:latin typeface="メイリオ"/>
                <a:ea typeface="メイリオ"/>
                <a:cs typeface="メイリオ"/>
              </a:rPr>
              <a:t>管理</a:t>
            </a:r>
            <a:endParaRPr kumimoji="1" lang="ja-JP" altLang="en-US" sz="1000" dirty="0">
              <a:latin typeface="メイリオ"/>
              <a:ea typeface="メイリオ"/>
              <a:cs typeface="メイリオ"/>
            </a:endParaRPr>
          </a:p>
        </p:txBody>
      </p:sp>
      <p:sp>
        <p:nvSpPr>
          <p:cNvPr id="61" name="角丸四角形 60"/>
          <p:cNvSpPr/>
          <p:nvPr/>
        </p:nvSpPr>
        <p:spPr>
          <a:xfrm>
            <a:off x="2844573" y="4892452"/>
            <a:ext cx="1035224" cy="381000"/>
          </a:xfrm>
          <a:prstGeom prst="roundRect">
            <a:avLst>
              <a:gd name="adj" fmla="val 0"/>
            </a:avLst>
          </a:prstGeom>
          <a:solidFill>
            <a:schemeClr val="accent3">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000" dirty="0">
                <a:latin typeface="メイリオ"/>
                <a:ea typeface="メイリオ"/>
                <a:cs typeface="メイリオ"/>
              </a:rPr>
              <a:t>需要予測</a:t>
            </a:r>
            <a:endParaRPr kumimoji="1" lang="ja-JP" altLang="en-US" sz="1000" dirty="0">
              <a:latin typeface="メイリオ"/>
              <a:ea typeface="メイリオ"/>
              <a:cs typeface="メイリオ"/>
            </a:endParaRPr>
          </a:p>
        </p:txBody>
      </p:sp>
      <p:sp>
        <p:nvSpPr>
          <p:cNvPr id="62" name="角丸四角形 61"/>
          <p:cNvSpPr/>
          <p:nvPr/>
        </p:nvSpPr>
        <p:spPr>
          <a:xfrm>
            <a:off x="1556157" y="3530653"/>
            <a:ext cx="1035224" cy="381000"/>
          </a:xfrm>
          <a:prstGeom prst="roundRect">
            <a:avLst>
              <a:gd name="adj" fmla="val 0"/>
            </a:avLst>
          </a:prstGeom>
          <a:solidFill>
            <a:schemeClr val="accent1">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000" dirty="0">
                <a:latin typeface="メイリオ"/>
                <a:ea typeface="メイリオ"/>
                <a:cs typeface="メイリオ"/>
              </a:rPr>
              <a:t>会計・財務</a:t>
            </a:r>
            <a:endParaRPr kumimoji="1" lang="ja-JP" altLang="en-US" sz="1000" dirty="0">
              <a:latin typeface="メイリオ"/>
              <a:ea typeface="メイリオ"/>
              <a:cs typeface="メイリオ"/>
            </a:endParaRPr>
          </a:p>
        </p:txBody>
      </p:sp>
      <p:sp>
        <p:nvSpPr>
          <p:cNvPr id="63" name="角丸四角形 62"/>
          <p:cNvSpPr/>
          <p:nvPr/>
        </p:nvSpPr>
        <p:spPr>
          <a:xfrm>
            <a:off x="1556157" y="2091148"/>
            <a:ext cx="1035224" cy="381000"/>
          </a:xfrm>
          <a:prstGeom prst="roundRect">
            <a:avLst>
              <a:gd name="adj" fmla="val 0"/>
            </a:avLst>
          </a:prstGeom>
          <a:solidFill>
            <a:schemeClr val="tx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000" dirty="0">
                <a:latin typeface="メイリオ"/>
                <a:ea typeface="メイリオ"/>
                <a:cs typeface="メイリオ"/>
              </a:rPr>
              <a:t>生産計画</a:t>
            </a:r>
            <a:endParaRPr lang="en-US" altLang="ja-JP" sz="1000" dirty="0">
              <a:latin typeface="メイリオ"/>
              <a:ea typeface="メイリオ"/>
              <a:cs typeface="メイリオ"/>
            </a:endParaRPr>
          </a:p>
          <a:p>
            <a:pPr algn="ctr"/>
            <a:r>
              <a:rPr lang="ja-JP" altLang="en-US" sz="1000" dirty="0">
                <a:latin typeface="メイリオ"/>
                <a:ea typeface="メイリオ"/>
                <a:cs typeface="メイリオ"/>
              </a:rPr>
              <a:t>管理</a:t>
            </a:r>
            <a:endParaRPr kumimoji="1" lang="ja-JP" altLang="en-US" sz="1000" dirty="0">
              <a:latin typeface="メイリオ"/>
              <a:ea typeface="メイリオ"/>
              <a:cs typeface="メイリオ"/>
            </a:endParaRPr>
          </a:p>
        </p:txBody>
      </p:sp>
      <p:sp>
        <p:nvSpPr>
          <p:cNvPr id="64" name="角丸四角形 63"/>
          <p:cNvSpPr/>
          <p:nvPr/>
        </p:nvSpPr>
        <p:spPr>
          <a:xfrm>
            <a:off x="1555605" y="4894837"/>
            <a:ext cx="1035224" cy="381000"/>
          </a:xfrm>
          <a:prstGeom prst="roundRect">
            <a:avLst>
              <a:gd name="adj" fmla="val 0"/>
            </a:avLst>
          </a:prstGeom>
          <a:solidFill>
            <a:schemeClr val="tx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000" dirty="0">
                <a:latin typeface="メイリオ"/>
                <a:ea typeface="メイリオ"/>
                <a:cs typeface="メイリオ"/>
              </a:rPr>
              <a:t>販売</a:t>
            </a:r>
            <a:endParaRPr kumimoji="1" lang="ja-JP" altLang="en-US" sz="1000" dirty="0">
              <a:latin typeface="メイリオ"/>
              <a:ea typeface="メイリオ"/>
              <a:cs typeface="メイリオ"/>
            </a:endParaRPr>
          </a:p>
        </p:txBody>
      </p:sp>
      <p:sp>
        <p:nvSpPr>
          <p:cNvPr id="65" name="角丸四角形 64"/>
          <p:cNvSpPr/>
          <p:nvPr/>
        </p:nvSpPr>
        <p:spPr>
          <a:xfrm>
            <a:off x="1556157" y="2818126"/>
            <a:ext cx="1035224" cy="376529"/>
          </a:xfrm>
          <a:prstGeom prst="roundRect">
            <a:avLst>
              <a:gd name="adj" fmla="val 0"/>
            </a:avLst>
          </a:prstGeom>
          <a:solidFill>
            <a:schemeClr val="tx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000" dirty="0">
                <a:latin typeface="メイリオ"/>
                <a:ea typeface="メイリオ"/>
                <a:cs typeface="メイリオ"/>
              </a:rPr>
              <a:t>人事・給与</a:t>
            </a:r>
            <a:endParaRPr kumimoji="1" lang="ja-JP" altLang="en-US" sz="1000" dirty="0">
              <a:latin typeface="メイリオ"/>
              <a:ea typeface="メイリオ"/>
              <a:cs typeface="メイリオ"/>
            </a:endParaRPr>
          </a:p>
        </p:txBody>
      </p:sp>
      <p:cxnSp>
        <p:nvCxnSpPr>
          <p:cNvPr id="72" name="直線矢印コネクタ 71"/>
          <p:cNvCxnSpPr>
            <a:stCxn id="96" idx="2"/>
            <a:endCxn id="95" idx="0"/>
          </p:cNvCxnSpPr>
          <p:nvPr/>
        </p:nvCxnSpPr>
        <p:spPr>
          <a:xfrm flipH="1">
            <a:off x="6168515" y="2472623"/>
            <a:ext cx="671" cy="1805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角丸四角形 94"/>
          <p:cNvSpPr/>
          <p:nvPr/>
        </p:nvSpPr>
        <p:spPr>
          <a:xfrm>
            <a:off x="5605817" y="2653196"/>
            <a:ext cx="1125395" cy="381000"/>
          </a:xfrm>
          <a:prstGeom prst="roundRect">
            <a:avLst>
              <a:gd name="adj" fmla="val 0"/>
            </a:avLst>
          </a:prstGeom>
          <a:solidFill>
            <a:schemeClr val="accent5">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製造</a:t>
            </a:r>
            <a:endParaRPr kumimoji="1" lang="ja-JP" altLang="en-US" sz="1200" dirty="0">
              <a:latin typeface="メイリオ"/>
              <a:ea typeface="メイリオ"/>
              <a:cs typeface="メイリオ"/>
            </a:endParaRPr>
          </a:p>
        </p:txBody>
      </p:sp>
      <p:sp>
        <p:nvSpPr>
          <p:cNvPr id="96" name="角丸四角形 95"/>
          <p:cNvSpPr/>
          <p:nvPr/>
        </p:nvSpPr>
        <p:spPr>
          <a:xfrm>
            <a:off x="5606488" y="2091623"/>
            <a:ext cx="1125395" cy="381000"/>
          </a:xfrm>
          <a:prstGeom prst="roundRect">
            <a:avLst>
              <a:gd name="adj" fmla="val 0"/>
            </a:avLst>
          </a:prstGeom>
          <a:solidFill>
            <a:schemeClr val="accent5">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dirty="0">
                <a:latin typeface="メイリオ"/>
                <a:ea typeface="メイリオ"/>
                <a:cs typeface="メイリオ"/>
              </a:rPr>
              <a:t>設計</a:t>
            </a:r>
            <a:endParaRPr kumimoji="1" lang="ja-JP" altLang="en-US" sz="1200" dirty="0">
              <a:latin typeface="メイリオ"/>
              <a:ea typeface="メイリオ"/>
              <a:cs typeface="メイリオ"/>
            </a:endParaRPr>
          </a:p>
        </p:txBody>
      </p:sp>
      <p:cxnSp>
        <p:nvCxnSpPr>
          <p:cNvPr id="87" name="カギ線コネクタ 86"/>
          <p:cNvCxnSpPr>
            <a:stCxn id="96" idx="3"/>
            <a:endCxn id="55" idx="3"/>
          </p:cNvCxnSpPr>
          <p:nvPr/>
        </p:nvCxnSpPr>
        <p:spPr>
          <a:xfrm>
            <a:off x="6731883" y="2282123"/>
            <a:ext cx="357" cy="2802901"/>
          </a:xfrm>
          <a:prstGeom prst="bentConnector3">
            <a:avLst>
              <a:gd name="adj1" fmla="val 6413361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直線矢印コネクタ 114"/>
          <p:cNvCxnSpPr>
            <a:stCxn id="95" idx="2"/>
            <a:endCxn id="55" idx="0"/>
          </p:cNvCxnSpPr>
          <p:nvPr/>
        </p:nvCxnSpPr>
        <p:spPr>
          <a:xfrm>
            <a:off x="6168515" y="3034196"/>
            <a:ext cx="2919" cy="1860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1" name="カギ線コネクタ 120"/>
          <p:cNvCxnSpPr>
            <a:stCxn id="14" idx="3"/>
            <a:endCxn id="55" idx="2"/>
          </p:cNvCxnSpPr>
          <p:nvPr/>
        </p:nvCxnSpPr>
        <p:spPr>
          <a:xfrm flipV="1">
            <a:off x="6107967" y="5275524"/>
            <a:ext cx="63467" cy="91760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7" name="直線矢印コネクタ 126"/>
          <p:cNvCxnSpPr>
            <a:stCxn id="5" idx="6"/>
            <a:endCxn id="55" idx="1"/>
          </p:cNvCxnSpPr>
          <p:nvPr/>
        </p:nvCxnSpPr>
        <p:spPr>
          <a:xfrm flipV="1">
            <a:off x="5174107" y="5085024"/>
            <a:ext cx="436520" cy="36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6859977" y="5085184"/>
            <a:ext cx="896399" cy="523220"/>
          </a:xfrm>
          <a:prstGeom prst="rect">
            <a:avLst/>
          </a:prstGeom>
          <a:noFill/>
        </p:spPr>
        <p:txBody>
          <a:bodyPr wrap="none" rtlCol="0">
            <a:spAutoFit/>
          </a:bodyPr>
          <a:lstStyle/>
          <a:p>
            <a:pPr algn="r"/>
            <a:r>
              <a:rPr kumimoji="1" lang="en-US" altLang="ja-JP" sz="2800">
                <a:solidFill>
                  <a:srgbClr val="FF6666"/>
                </a:solidFill>
                <a:latin typeface="Meiryo" charset="-128"/>
                <a:ea typeface="Meiryo" charset="-128"/>
                <a:cs typeface="Meiryo" charset="-128"/>
              </a:rPr>
              <a:t>PLM</a:t>
            </a:r>
            <a:endParaRPr kumimoji="1" lang="ja-JP" altLang="en-US" sz="2800" dirty="0">
              <a:solidFill>
                <a:srgbClr val="FF6666"/>
              </a:solidFill>
              <a:latin typeface="Meiryo" charset="-128"/>
              <a:ea typeface="Meiryo" charset="-128"/>
              <a:cs typeface="Meiryo" charset="-128"/>
            </a:endParaRPr>
          </a:p>
        </p:txBody>
      </p:sp>
      <p:sp>
        <p:nvSpPr>
          <p:cNvPr id="132" name="正方形/長方形 131"/>
          <p:cNvSpPr/>
          <p:nvPr/>
        </p:nvSpPr>
        <p:spPr>
          <a:xfrm>
            <a:off x="1385583" y="1416141"/>
            <a:ext cx="1761067" cy="338554"/>
          </a:xfrm>
          <a:prstGeom prst="rect">
            <a:avLst/>
          </a:prstGeom>
        </p:spPr>
        <p:txBody>
          <a:bodyPr wrap="square">
            <a:spAutoFit/>
          </a:bodyPr>
          <a:lstStyle/>
          <a:p>
            <a:pPr lvl="0"/>
            <a:r>
              <a:rPr lang="en-US" altLang="ja-JP" sz="800" dirty="0">
                <a:solidFill>
                  <a:srgbClr val="0432FF"/>
                </a:solidFill>
                <a:latin typeface="メイリオ"/>
                <a:ea typeface="メイリオ"/>
                <a:cs typeface="メイリオ"/>
              </a:rPr>
              <a:t>Enterprise Resource </a:t>
            </a:r>
          </a:p>
          <a:p>
            <a:pPr lvl="0"/>
            <a:r>
              <a:rPr lang="en-US" altLang="ja-JP" sz="800" dirty="0">
                <a:solidFill>
                  <a:srgbClr val="0432FF"/>
                </a:solidFill>
                <a:latin typeface="メイリオ"/>
                <a:ea typeface="メイリオ"/>
                <a:cs typeface="メイリオ"/>
              </a:rPr>
              <a:t>Planning</a:t>
            </a:r>
          </a:p>
        </p:txBody>
      </p:sp>
      <p:sp>
        <p:nvSpPr>
          <p:cNvPr id="134" name="正方形/長方形 133"/>
          <p:cNvSpPr/>
          <p:nvPr/>
        </p:nvSpPr>
        <p:spPr>
          <a:xfrm>
            <a:off x="2767075" y="1722294"/>
            <a:ext cx="1096935" cy="338554"/>
          </a:xfrm>
          <a:prstGeom prst="rect">
            <a:avLst/>
          </a:prstGeom>
        </p:spPr>
        <p:txBody>
          <a:bodyPr wrap="square">
            <a:spAutoFit/>
          </a:bodyPr>
          <a:lstStyle/>
          <a:p>
            <a:pPr lvl="0"/>
            <a:r>
              <a:rPr lang="en-US" altLang="ja-JP" sz="800" dirty="0">
                <a:solidFill>
                  <a:srgbClr val="00B050"/>
                </a:solidFill>
                <a:latin typeface="メイリオ"/>
                <a:ea typeface="メイリオ"/>
                <a:cs typeface="メイリオ"/>
              </a:rPr>
              <a:t>Supply Chain Management</a:t>
            </a:r>
          </a:p>
        </p:txBody>
      </p:sp>
      <p:sp>
        <p:nvSpPr>
          <p:cNvPr id="135" name="正方形/長方形 134"/>
          <p:cNvSpPr/>
          <p:nvPr/>
        </p:nvSpPr>
        <p:spPr>
          <a:xfrm>
            <a:off x="1375395" y="5852249"/>
            <a:ext cx="1761067" cy="338554"/>
          </a:xfrm>
          <a:prstGeom prst="rect">
            <a:avLst/>
          </a:prstGeom>
        </p:spPr>
        <p:txBody>
          <a:bodyPr wrap="square">
            <a:spAutoFit/>
          </a:bodyPr>
          <a:lstStyle/>
          <a:p>
            <a:pPr lvl="0"/>
            <a:r>
              <a:rPr lang="en-US" altLang="ja-JP" sz="800" dirty="0">
                <a:solidFill>
                  <a:srgbClr val="7030A0"/>
                </a:solidFill>
                <a:latin typeface="メイリオ"/>
                <a:ea typeface="メイリオ"/>
                <a:cs typeface="メイリオ"/>
              </a:rPr>
              <a:t>Customer Relationship</a:t>
            </a:r>
          </a:p>
          <a:p>
            <a:pPr lvl="0"/>
            <a:r>
              <a:rPr lang="en-US" altLang="ja-JP" sz="800" dirty="0">
                <a:solidFill>
                  <a:srgbClr val="7030A0"/>
                </a:solidFill>
                <a:latin typeface="メイリオ"/>
                <a:ea typeface="メイリオ"/>
                <a:cs typeface="メイリオ"/>
              </a:rPr>
              <a:t>Management</a:t>
            </a:r>
          </a:p>
        </p:txBody>
      </p:sp>
      <p:sp>
        <p:nvSpPr>
          <p:cNvPr id="136" name="正方形/長方形 135"/>
          <p:cNvSpPr/>
          <p:nvPr/>
        </p:nvSpPr>
        <p:spPr>
          <a:xfrm>
            <a:off x="6000724" y="5490852"/>
            <a:ext cx="1761067" cy="338554"/>
          </a:xfrm>
          <a:prstGeom prst="rect">
            <a:avLst/>
          </a:prstGeom>
        </p:spPr>
        <p:txBody>
          <a:bodyPr wrap="square">
            <a:spAutoFit/>
          </a:bodyPr>
          <a:lstStyle/>
          <a:p>
            <a:pPr lvl="0" algn="r"/>
            <a:r>
              <a:rPr lang="en-US" altLang="ja-JP" sz="800" dirty="0">
                <a:solidFill>
                  <a:srgbClr val="FF6666"/>
                </a:solidFill>
                <a:latin typeface="メイリオ"/>
                <a:ea typeface="メイリオ"/>
                <a:cs typeface="メイリオ"/>
              </a:rPr>
              <a:t>Product Life-cycle </a:t>
            </a:r>
          </a:p>
          <a:p>
            <a:pPr lvl="0" algn="r"/>
            <a:r>
              <a:rPr lang="en-US" altLang="ja-JP" sz="800" dirty="0">
                <a:solidFill>
                  <a:srgbClr val="FF6666"/>
                </a:solidFill>
                <a:latin typeface="メイリオ"/>
                <a:ea typeface="メイリオ"/>
                <a:cs typeface="メイリオ"/>
              </a:rPr>
              <a:t>Management</a:t>
            </a:r>
          </a:p>
        </p:txBody>
      </p:sp>
      <p:sp>
        <p:nvSpPr>
          <p:cNvPr id="42" name="テキスト ボックス 41"/>
          <p:cNvSpPr txBox="1"/>
          <p:nvPr/>
        </p:nvSpPr>
        <p:spPr>
          <a:xfrm>
            <a:off x="6215210" y="5834964"/>
            <a:ext cx="1541166" cy="400110"/>
          </a:xfrm>
          <a:prstGeom prst="rect">
            <a:avLst/>
          </a:prstGeom>
          <a:noFill/>
          <a:effectLst/>
        </p:spPr>
        <p:txBody>
          <a:bodyPr wrap="square" rtlCol="0">
            <a:spAutoFit/>
          </a:bodyPr>
          <a:lstStyle/>
          <a:p>
            <a:pPr algn="r"/>
            <a:r>
              <a:rPr kumimoji="1" lang="ja-JP" altLang="en-US" sz="1000" dirty="0">
                <a:solidFill>
                  <a:srgbClr val="FF6666"/>
                </a:solidFill>
                <a:latin typeface="メイリオ"/>
                <a:ea typeface="メイリオ"/>
                <a:cs typeface="メイリオ"/>
              </a:rPr>
              <a:t>モノのライフサイクル</a:t>
            </a:r>
            <a:endParaRPr kumimoji="1" lang="en-US" altLang="ja-JP" sz="1000" dirty="0">
              <a:solidFill>
                <a:srgbClr val="FF6666"/>
              </a:solidFill>
              <a:latin typeface="メイリオ"/>
              <a:ea typeface="メイリオ"/>
              <a:cs typeface="メイリオ"/>
            </a:endParaRPr>
          </a:p>
          <a:p>
            <a:pPr algn="r"/>
            <a:r>
              <a:rPr kumimoji="1" lang="ja-JP" altLang="en-US" sz="1000" dirty="0">
                <a:solidFill>
                  <a:srgbClr val="FF6666"/>
                </a:solidFill>
                <a:latin typeface="メイリオ"/>
                <a:ea typeface="メイリオ"/>
                <a:cs typeface="メイリオ"/>
              </a:rPr>
              <a:t>捉える</a:t>
            </a:r>
          </a:p>
        </p:txBody>
      </p:sp>
      <p:sp>
        <p:nvSpPr>
          <p:cNvPr id="6" name="円柱 5"/>
          <p:cNvSpPr/>
          <p:nvPr/>
        </p:nvSpPr>
        <p:spPr>
          <a:xfrm>
            <a:off x="5429616" y="3364326"/>
            <a:ext cx="651097" cy="762008"/>
          </a:xfrm>
          <a:prstGeom prst="can">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PDM</a:t>
            </a:r>
          </a:p>
          <a:p>
            <a:pPr algn="ctr"/>
            <a:r>
              <a:rPr lang="en-US" altLang="ja-JP" sz="600" dirty="0">
                <a:solidFill>
                  <a:srgbClr val="FFFFFF"/>
                </a:solidFill>
                <a:latin typeface="ＭＳ Ｐゴシック"/>
                <a:ea typeface="ＭＳ Ｐゴシック"/>
                <a:cs typeface="ＭＳ Ｐゴシック"/>
              </a:rPr>
              <a:t>Production Data Management</a:t>
            </a:r>
            <a:endParaRPr kumimoji="1" lang="ja-JP" altLang="en-US" sz="600" dirty="0">
              <a:solidFill>
                <a:srgbClr val="FFFFFF"/>
              </a:solidFill>
              <a:latin typeface="ＭＳ Ｐゴシック"/>
              <a:ea typeface="ＭＳ Ｐゴシック"/>
              <a:cs typeface="ＭＳ Ｐゴシック"/>
            </a:endParaRPr>
          </a:p>
        </p:txBody>
      </p:sp>
      <p:cxnSp>
        <p:nvCxnSpPr>
          <p:cNvPr id="56" name="カギ線コネクタ 55"/>
          <p:cNvCxnSpPr>
            <a:stCxn id="95" idx="1"/>
          </p:cNvCxnSpPr>
          <p:nvPr/>
        </p:nvCxnSpPr>
        <p:spPr>
          <a:xfrm rot="10800000">
            <a:off x="5181053" y="2212224"/>
            <a:ext cx="424765" cy="63147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角丸四角形 57"/>
          <p:cNvSpPr/>
          <p:nvPr/>
        </p:nvSpPr>
        <p:spPr>
          <a:xfrm>
            <a:off x="5429496" y="1412776"/>
            <a:ext cx="2238185" cy="560982"/>
          </a:xfrm>
          <a:prstGeom prst="roundRect">
            <a:avLst>
              <a:gd name="adj" fmla="val 0"/>
            </a:avLst>
          </a:prstGeom>
          <a:solidFill>
            <a:schemeClr val="accent4">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r"/>
            <a:r>
              <a:rPr lang="en-US" altLang="ja-JP" sz="1200" dirty="0">
                <a:latin typeface="メイリオ"/>
                <a:ea typeface="メイリオ"/>
                <a:cs typeface="メイリオ"/>
              </a:rPr>
              <a:t>CAE</a:t>
            </a:r>
          </a:p>
          <a:p>
            <a:pPr algn="r"/>
            <a:r>
              <a:rPr kumimoji="1" lang="en-US" altLang="ja-JP" sz="600" dirty="0">
                <a:latin typeface="メイリオ"/>
                <a:ea typeface="メイリオ"/>
                <a:cs typeface="メイリオ"/>
              </a:rPr>
              <a:t>Computer </a:t>
            </a:r>
          </a:p>
          <a:p>
            <a:pPr algn="r"/>
            <a:r>
              <a:rPr kumimoji="1" lang="en-US" altLang="ja-JP" sz="600" dirty="0">
                <a:latin typeface="メイリオ"/>
                <a:ea typeface="メイリオ"/>
                <a:cs typeface="メイリオ"/>
              </a:rPr>
              <a:t>Aided</a:t>
            </a:r>
          </a:p>
          <a:p>
            <a:pPr algn="r"/>
            <a:r>
              <a:rPr lang="en-US" altLang="ja-JP" sz="600" dirty="0">
                <a:latin typeface="メイリオ"/>
                <a:ea typeface="メイリオ"/>
                <a:cs typeface="メイリオ"/>
              </a:rPr>
              <a:t>Engineering</a:t>
            </a:r>
            <a:endParaRPr kumimoji="1" lang="ja-JP" altLang="en-US" sz="600" dirty="0">
              <a:latin typeface="メイリオ"/>
              <a:ea typeface="メイリオ"/>
              <a:cs typeface="メイリオ"/>
            </a:endParaRPr>
          </a:p>
        </p:txBody>
      </p:sp>
      <p:sp>
        <p:nvSpPr>
          <p:cNvPr id="57" name="角丸四角形 56"/>
          <p:cNvSpPr/>
          <p:nvPr/>
        </p:nvSpPr>
        <p:spPr>
          <a:xfrm>
            <a:off x="5606215" y="1502767"/>
            <a:ext cx="1124997" cy="381000"/>
          </a:xfrm>
          <a:prstGeom prst="roundRect">
            <a:avLst>
              <a:gd name="adj" fmla="val 0"/>
            </a:avLst>
          </a:prstGeom>
          <a:solidFill>
            <a:schemeClr val="tx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1200">
                <a:latin typeface="メイリオ"/>
                <a:ea typeface="メイリオ"/>
                <a:cs typeface="メイリオ"/>
              </a:rPr>
              <a:t>解析</a:t>
            </a:r>
            <a:r>
              <a:rPr lang="ja-JP" altLang="en-US" sz="1200" dirty="0">
                <a:latin typeface="メイリオ"/>
                <a:ea typeface="メイリオ"/>
                <a:cs typeface="メイリオ"/>
              </a:rPr>
              <a:t>・実験</a:t>
            </a:r>
            <a:endParaRPr kumimoji="1" lang="ja-JP" altLang="en-US" sz="1200" dirty="0">
              <a:latin typeface="メイリオ"/>
              <a:ea typeface="メイリオ"/>
              <a:cs typeface="メイリオ"/>
            </a:endParaRPr>
          </a:p>
        </p:txBody>
      </p:sp>
      <p:cxnSp>
        <p:nvCxnSpPr>
          <p:cNvPr id="25" name="直線矢印コネクタ 24"/>
          <p:cNvCxnSpPr>
            <a:stCxn id="57" idx="2"/>
            <a:endCxn id="96" idx="0"/>
          </p:cNvCxnSpPr>
          <p:nvPr/>
        </p:nvCxnSpPr>
        <p:spPr>
          <a:xfrm>
            <a:off x="6168714" y="1883767"/>
            <a:ext cx="472" cy="207856"/>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6534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CAE</a:t>
            </a:r>
            <a:r>
              <a:rPr kumimoji="1" lang="ja-JP" altLang="en-US" dirty="0"/>
              <a:t>／</a:t>
            </a:r>
            <a:r>
              <a:rPr kumimoji="1" lang="en-US" altLang="ja-JP" dirty="0"/>
              <a:t>CAD</a:t>
            </a:r>
            <a:r>
              <a:rPr kumimoji="1" lang="ja-JP" altLang="en-US" dirty="0"/>
              <a:t>／</a:t>
            </a:r>
            <a:r>
              <a:rPr kumimoji="1" lang="en-US" altLang="ja-JP" dirty="0"/>
              <a:t>CAM</a:t>
            </a:r>
            <a:r>
              <a:rPr kumimoji="1" lang="ja-JP" altLang="en-US" dirty="0"/>
              <a:t>システム</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131</a:t>
            </a:fld>
            <a:endParaRPr kumimoji="1" lang="ja-JP" altLang="en-US"/>
          </a:p>
        </p:txBody>
      </p:sp>
      <p:sp>
        <p:nvSpPr>
          <p:cNvPr id="4" name="角丸四角形 3"/>
          <p:cNvSpPr/>
          <p:nvPr/>
        </p:nvSpPr>
        <p:spPr>
          <a:xfrm>
            <a:off x="3311582" y="4888679"/>
            <a:ext cx="2382341" cy="990753"/>
          </a:xfrm>
          <a:prstGeom prst="roundRect">
            <a:avLst>
              <a:gd name="adj" fmla="val 0"/>
            </a:avLst>
          </a:prstGeom>
          <a:solidFill>
            <a:srgbClr val="FF6666"/>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r"/>
            <a:r>
              <a:rPr lang="en-US" altLang="ja-JP" sz="2000" dirty="0">
                <a:latin typeface="メイリオ"/>
                <a:ea typeface="メイリオ"/>
                <a:cs typeface="メイリオ"/>
              </a:rPr>
              <a:t>CAM</a:t>
            </a:r>
          </a:p>
          <a:p>
            <a:pPr algn="r"/>
            <a:r>
              <a:rPr kumimoji="1" lang="en-US" altLang="ja-JP" sz="1000" dirty="0">
                <a:latin typeface="メイリオ"/>
                <a:ea typeface="メイリオ"/>
                <a:cs typeface="メイリオ"/>
              </a:rPr>
              <a:t>Computer</a:t>
            </a:r>
          </a:p>
          <a:p>
            <a:pPr algn="r"/>
            <a:r>
              <a:rPr kumimoji="1" lang="en-US" altLang="ja-JP" sz="1000" dirty="0">
                <a:latin typeface="メイリオ"/>
                <a:ea typeface="メイリオ"/>
                <a:cs typeface="メイリオ"/>
              </a:rPr>
              <a:t>Aided </a:t>
            </a:r>
          </a:p>
          <a:p>
            <a:pPr algn="r"/>
            <a:r>
              <a:rPr kumimoji="1" lang="en-US" altLang="ja-JP" sz="1000" dirty="0">
                <a:latin typeface="メイリオ"/>
                <a:ea typeface="メイリオ"/>
                <a:cs typeface="メイリオ"/>
              </a:rPr>
              <a:t>Manufacturing</a:t>
            </a:r>
            <a:endParaRPr kumimoji="1" lang="ja-JP" altLang="en-US" sz="1000" dirty="0">
              <a:latin typeface="メイリオ"/>
              <a:ea typeface="メイリオ"/>
              <a:cs typeface="メイリオ"/>
            </a:endParaRPr>
          </a:p>
        </p:txBody>
      </p:sp>
      <p:sp>
        <p:nvSpPr>
          <p:cNvPr id="5" name="角丸四角形 4"/>
          <p:cNvSpPr/>
          <p:nvPr/>
        </p:nvSpPr>
        <p:spPr>
          <a:xfrm>
            <a:off x="3311582" y="2952135"/>
            <a:ext cx="2386331" cy="993658"/>
          </a:xfrm>
          <a:prstGeom prst="roundRect">
            <a:avLst>
              <a:gd name="adj" fmla="val 0"/>
            </a:avLst>
          </a:prstGeom>
          <a:solidFill>
            <a:srgbClr val="FF6666"/>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r"/>
            <a:r>
              <a:rPr lang="en-US" altLang="ja-JP" sz="2000" dirty="0">
                <a:latin typeface="メイリオ"/>
                <a:ea typeface="メイリオ"/>
                <a:cs typeface="メイリオ"/>
              </a:rPr>
              <a:t>CAD</a:t>
            </a:r>
          </a:p>
          <a:p>
            <a:pPr algn="r"/>
            <a:r>
              <a:rPr kumimoji="1" lang="en-US" altLang="ja-JP" sz="1000" dirty="0">
                <a:latin typeface="メイリオ"/>
                <a:ea typeface="メイリオ"/>
                <a:cs typeface="メイリオ"/>
              </a:rPr>
              <a:t>Computer </a:t>
            </a:r>
          </a:p>
          <a:p>
            <a:pPr algn="r"/>
            <a:r>
              <a:rPr kumimoji="1" lang="en-US" altLang="ja-JP" sz="1000" dirty="0">
                <a:latin typeface="メイリオ"/>
                <a:ea typeface="メイリオ"/>
                <a:cs typeface="メイリオ"/>
              </a:rPr>
              <a:t>Aided</a:t>
            </a:r>
          </a:p>
          <a:p>
            <a:pPr algn="r"/>
            <a:r>
              <a:rPr kumimoji="1" lang="en-US" altLang="ja-JP" sz="1000" dirty="0">
                <a:latin typeface="メイリオ"/>
                <a:ea typeface="メイリオ"/>
                <a:cs typeface="メイリオ"/>
              </a:rPr>
              <a:t>Design</a:t>
            </a:r>
            <a:endParaRPr kumimoji="1" lang="ja-JP" altLang="en-US" sz="1000" dirty="0">
              <a:latin typeface="メイリオ"/>
              <a:ea typeface="メイリオ"/>
              <a:cs typeface="メイリオ"/>
            </a:endParaRPr>
          </a:p>
        </p:txBody>
      </p:sp>
      <p:sp>
        <p:nvSpPr>
          <p:cNvPr id="7" name="角丸四角形 6"/>
          <p:cNvSpPr/>
          <p:nvPr/>
        </p:nvSpPr>
        <p:spPr>
          <a:xfrm>
            <a:off x="3484951" y="5014119"/>
            <a:ext cx="1095738" cy="793418"/>
          </a:xfrm>
          <a:prstGeom prst="roundRect">
            <a:avLst>
              <a:gd name="adj" fmla="val 0"/>
            </a:avLst>
          </a:prstGeom>
          <a:solidFill>
            <a:schemeClr val="accent5">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2000" dirty="0">
                <a:latin typeface="メイリオ"/>
                <a:ea typeface="メイリオ"/>
                <a:cs typeface="メイリオ"/>
              </a:rPr>
              <a:t>製造</a:t>
            </a:r>
            <a:endParaRPr kumimoji="1" lang="ja-JP" altLang="en-US" sz="2000" dirty="0">
              <a:latin typeface="メイリオ"/>
              <a:ea typeface="メイリオ"/>
              <a:cs typeface="メイリオ"/>
            </a:endParaRPr>
          </a:p>
        </p:txBody>
      </p:sp>
      <p:sp>
        <p:nvSpPr>
          <p:cNvPr id="8" name="角丸四角形 7"/>
          <p:cNvSpPr/>
          <p:nvPr/>
        </p:nvSpPr>
        <p:spPr>
          <a:xfrm>
            <a:off x="3488575" y="3028105"/>
            <a:ext cx="1095738" cy="863993"/>
          </a:xfrm>
          <a:prstGeom prst="roundRect">
            <a:avLst>
              <a:gd name="adj" fmla="val 0"/>
            </a:avLst>
          </a:prstGeom>
          <a:solidFill>
            <a:schemeClr val="accent5">
              <a:lumMod val="75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2000" dirty="0">
                <a:latin typeface="メイリオ"/>
                <a:ea typeface="メイリオ"/>
                <a:cs typeface="メイリオ"/>
              </a:rPr>
              <a:t>設計</a:t>
            </a:r>
            <a:endParaRPr kumimoji="1" lang="ja-JP" altLang="en-US" sz="2000" dirty="0">
              <a:latin typeface="メイリオ"/>
              <a:ea typeface="メイリオ"/>
              <a:cs typeface="メイリオ"/>
            </a:endParaRPr>
          </a:p>
        </p:txBody>
      </p:sp>
      <p:sp>
        <p:nvSpPr>
          <p:cNvPr id="9" name="角丸四角形 8"/>
          <p:cNvSpPr/>
          <p:nvPr/>
        </p:nvSpPr>
        <p:spPr>
          <a:xfrm>
            <a:off x="3311582" y="960532"/>
            <a:ext cx="2385487" cy="1100884"/>
          </a:xfrm>
          <a:prstGeom prst="roundRect">
            <a:avLst>
              <a:gd name="adj" fmla="val 0"/>
            </a:avLst>
          </a:prstGeom>
          <a:solidFill>
            <a:schemeClr val="accent4">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r"/>
            <a:r>
              <a:rPr lang="en-US" altLang="ja-JP" sz="2000" dirty="0">
                <a:latin typeface="メイリオ"/>
                <a:ea typeface="メイリオ"/>
                <a:cs typeface="メイリオ"/>
              </a:rPr>
              <a:t>CAE</a:t>
            </a:r>
            <a:endParaRPr kumimoji="1" lang="en-US" altLang="ja-JP" sz="1100" dirty="0">
              <a:latin typeface="メイリオ"/>
              <a:ea typeface="メイリオ"/>
              <a:cs typeface="メイリオ"/>
            </a:endParaRPr>
          </a:p>
          <a:p>
            <a:pPr algn="r"/>
            <a:r>
              <a:rPr kumimoji="1" lang="en-US" altLang="ja-JP" sz="1000" dirty="0">
                <a:latin typeface="メイリオ"/>
                <a:ea typeface="メイリオ"/>
                <a:cs typeface="メイリオ"/>
              </a:rPr>
              <a:t>Computer</a:t>
            </a:r>
          </a:p>
          <a:p>
            <a:pPr algn="r"/>
            <a:r>
              <a:rPr kumimoji="1" lang="en-US" altLang="ja-JP" sz="1000" dirty="0">
                <a:latin typeface="メイリオ"/>
                <a:ea typeface="メイリオ"/>
                <a:cs typeface="メイリオ"/>
              </a:rPr>
              <a:t>Aided</a:t>
            </a:r>
            <a:endParaRPr lang="en-US" altLang="ja-JP" sz="1000" dirty="0">
              <a:latin typeface="メイリオ"/>
              <a:ea typeface="メイリオ"/>
              <a:cs typeface="メイリオ"/>
            </a:endParaRPr>
          </a:p>
          <a:p>
            <a:pPr algn="r"/>
            <a:r>
              <a:rPr lang="en-US" altLang="ja-JP" sz="1000" dirty="0">
                <a:latin typeface="メイリオ"/>
                <a:ea typeface="メイリオ"/>
                <a:cs typeface="メイリオ"/>
              </a:rPr>
              <a:t>Engineering</a:t>
            </a:r>
            <a:endParaRPr kumimoji="1" lang="ja-JP" altLang="en-US" sz="1000" dirty="0">
              <a:latin typeface="メイリオ"/>
              <a:ea typeface="メイリオ"/>
              <a:cs typeface="メイリオ"/>
            </a:endParaRPr>
          </a:p>
        </p:txBody>
      </p:sp>
      <p:sp>
        <p:nvSpPr>
          <p:cNvPr id="10" name="角丸四角形 9"/>
          <p:cNvSpPr/>
          <p:nvPr/>
        </p:nvSpPr>
        <p:spPr>
          <a:xfrm>
            <a:off x="3488302" y="1050523"/>
            <a:ext cx="1095350" cy="927184"/>
          </a:xfrm>
          <a:prstGeom prst="roundRect">
            <a:avLst>
              <a:gd name="adj" fmla="val 0"/>
            </a:avLst>
          </a:prstGeom>
          <a:solidFill>
            <a:schemeClr val="tx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r>
              <a:rPr lang="ja-JP" altLang="en-US" sz="2000" dirty="0">
                <a:latin typeface="メイリオ"/>
                <a:ea typeface="メイリオ"/>
                <a:cs typeface="メイリオ"/>
              </a:rPr>
              <a:t>解析</a:t>
            </a:r>
            <a:endParaRPr lang="en-US" altLang="ja-JP" sz="2000" dirty="0">
              <a:latin typeface="メイリオ"/>
              <a:ea typeface="メイリオ"/>
              <a:cs typeface="メイリオ"/>
            </a:endParaRPr>
          </a:p>
          <a:p>
            <a:pPr algn="ctr"/>
            <a:r>
              <a:rPr lang="ja-JP" altLang="en-US" sz="2000" dirty="0">
                <a:latin typeface="メイリオ"/>
                <a:ea typeface="メイリオ"/>
                <a:cs typeface="メイリオ"/>
              </a:rPr>
              <a:t>実験</a:t>
            </a:r>
            <a:endParaRPr kumimoji="1" lang="ja-JP" altLang="en-US" sz="2000" dirty="0">
              <a:latin typeface="メイリオ"/>
              <a:ea typeface="メイリオ"/>
              <a:cs typeface="メイリオ"/>
            </a:endParaRPr>
          </a:p>
        </p:txBody>
      </p:sp>
      <p:sp>
        <p:nvSpPr>
          <p:cNvPr id="12" name="円柱 11"/>
          <p:cNvSpPr/>
          <p:nvPr/>
        </p:nvSpPr>
        <p:spPr>
          <a:xfrm>
            <a:off x="6737262" y="2775705"/>
            <a:ext cx="1232550" cy="1344112"/>
          </a:xfrm>
          <a:prstGeom prst="can">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solidFill>
                  <a:srgbClr val="FFFFFF"/>
                </a:solidFill>
                <a:latin typeface="ＭＳ Ｐゴシック"/>
                <a:ea typeface="ＭＳ Ｐゴシック"/>
                <a:cs typeface="ＭＳ Ｐゴシック"/>
              </a:rPr>
              <a:t>PDM</a:t>
            </a:r>
          </a:p>
          <a:p>
            <a:pPr algn="ctr"/>
            <a:r>
              <a:rPr lang="en-US" altLang="ja-JP" sz="1000" dirty="0">
                <a:solidFill>
                  <a:srgbClr val="FFFFFF"/>
                </a:solidFill>
                <a:latin typeface="ＭＳ Ｐゴシック"/>
                <a:ea typeface="ＭＳ Ｐゴシック"/>
                <a:cs typeface="ＭＳ Ｐゴシック"/>
              </a:rPr>
              <a:t>Production Data Management</a:t>
            </a:r>
            <a:endParaRPr kumimoji="1" lang="ja-JP" altLang="en-US" sz="1000" dirty="0">
              <a:solidFill>
                <a:srgbClr val="FFFFFF"/>
              </a:solidFill>
              <a:latin typeface="ＭＳ Ｐゴシック"/>
              <a:ea typeface="ＭＳ Ｐゴシック"/>
              <a:cs typeface="ＭＳ Ｐゴシック"/>
            </a:endParaRPr>
          </a:p>
        </p:txBody>
      </p:sp>
      <p:grpSp>
        <p:nvGrpSpPr>
          <p:cNvPr id="31" name="図形グループ 30"/>
          <p:cNvGrpSpPr/>
          <p:nvPr/>
        </p:nvGrpSpPr>
        <p:grpSpPr>
          <a:xfrm flipH="1">
            <a:off x="6770371" y="4626740"/>
            <a:ext cx="1212511" cy="1397030"/>
            <a:chOff x="921147" y="2673903"/>
            <a:chExt cx="2035043" cy="2195257"/>
          </a:xfrm>
        </p:grpSpPr>
        <p:sp>
          <p:nvSpPr>
            <p:cNvPr id="32" name="台形 31"/>
            <p:cNvSpPr/>
            <p:nvPr/>
          </p:nvSpPr>
          <p:spPr>
            <a:xfrm flipV="1">
              <a:off x="1899915" y="3440304"/>
              <a:ext cx="1056275" cy="564759"/>
            </a:xfrm>
            <a:prstGeom prst="trapezoid">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正方形/長方形 32"/>
            <p:cNvSpPr/>
            <p:nvPr/>
          </p:nvSpPr>
          <p:spPr>
            <a:xfrm rot="12890655">
              <a:off x="1106698" y="3064121"/>
              <a:ext cx="1213767" cy="339029"/>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34" name="図形グループ 33"/>
            <p:cNvGrpSpPr/>
            <p:nvPr/>
          </p:nvGrpSpPr>
          <p:grpSpPr>
            <a:xfrm rot="18523230">
              <a:off x="289583" y="3305467"/>
              <a:ext cx="1602719" cy="339591"/>
              <a:chOff x="1084045" y="2295821"/>
              <a:chExt cx="1399064" cy="288032"/>
            </a:xfrm>
          </p:grpSpPr>
          <p:grpSp>
            <p:nvGrpSpPr>
              <p:cNvPr id="39" name="図形グループ 38"/>
              <p:cNvGrpSpPr/>
              <p:nvPr/>
            </p:nvGrpSpPr>
            <p:grpSpPr>
              <a:xfrm>
                <a:off x="1084045" y="2295821"/>
                <a:ext cx="1399064" cy="288032"/>
                <a:chOff x="531457" y="2456892"/>
                <a:chExt cx="1399064" cy="288032"/>
              </a:xfrm>
            </p:grpSpPr>
            <p:sp>
              <p:nvSpPr>
                <p:cNvPr id="41" name="正方形/長方形 40"/>
                <p:cNvSpPr/>
                <p:nvPr/>
              </p:nvSpPr>
              <p:spPr>
                <a:xfrm>
                  <a:off x="683568" y="2456892"/>
                  <a:ext cx="1246953" cy="288032"/>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円/楕円 41"/>
                <p:cNvSpPr/>
                <p:nvPr/>
              </p:nvSpPr>
              <p:spPr>
                <a:xfrm>
                  <a:off x="531457" y="2456892"/>
                  <a:ext cx="296128" cy="288032"/>
                </a:xfrm>
                <a:prstGeom prst="ellipse">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40" name="円/楕円 39"/>
              <p:cNvSpPr/>
              <p:nvPr/>
            </p:nvSpPr>
            <p:spPr>
              <a:xfrm>
                <a:off x="2142917" y="2322444"/>
                <a:ext cx="251535" cy="243357"/>
              </a:xfrm>
              <a:prstGeom prst="ellipse">
                <a:avLst/>
              </a:prstGeom>
              <a:solidFill>
                <a:schemeClr val="tx1">
                  <a:lumMod val="75000"/>
                  <a:lumOff val="25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35" name="円/楕円 34"/>
            <p:cNvSpPr/>
            <p:nvPr/>
          </p:nvSpPr>
          <p:spPr>
            <a:xfrm rot="18523230">
              <a:off x="1874649" y="3237957"/>
              <a:ext cx="509914" cy="523406"/>
            </a:xfrm>
            <a:prstGeom prst="ellipse">
              <a:avLst/>
            </a:prstGeom>
            <a:solidFill>
              <a:schemeClr val="tx1">
                <a:lumMod val="75000"/>
                <a:lumOff val="25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正方形/長方形 35"/>
            <p:cNvSpPr/>
            <p:nvPr/>
          </p:nvSpPr>
          <p:spPr>
            <a:xfrm>
              <a:off x="2222256" y="4040357"/>
              <a:ext cx="411591" cy="29435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正方形/長方形 36"/>
            <p:cNvSpPr/>
            <p:nvPr/>
          </p:nvSpPr>
          <p:spPr>
            <a:xfrm>
              <a:off x="2222256" y="4393800"/>
              <a:ext cx="411591" cy="29435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 name="台形 37"/>
            <p:cNvSpPr/>
            <p:nvPr/>
          </p:nvSpPr>
          <p:spPr>
            <a:xfrm>
              <a:off x="1442501" y="4725106"/>
              <a:ext cx="1513689" cy="144054"/>
            </a:xfrm>
            <a:prstGeom prst="trapezoid">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3" name="図形グループ 42"/>
          <p:cNvGrpSpPr/>
          <p:nvPr/>
        </p:nvGrpSpPr>
        <p:grpSpPr>
          <a:xfrm>
            <a:off x="1320059" y="872913"/>
            <a:ext cx="1627196" cy="1676992"/>
            <a:chOff x="2667295" y="1059799"/>
            <a:chExt cx="681672" cy="722281"/>
          </a:xfrm>
        </p:grpSpPr>
        <p:sp>
          <p:nvSpPr>
            <p:cNvPr id="44" name="角丸四角形 43"/>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45" name="図 44"/>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pic>
        <p:nvPicPr>
          <p:cNvPr id="46" name="図 45" descr="9asjc20000000ovo.gif"/>
          <p:cNvPicPr/>
          <p:nvPr/>
        </p:nvPicPr>
        <p:blipFill>
          <a:blip r:embed="rId3">
            <a:extLst>
              <a:ext uri="{28A0092B-C50C-407E-A947-70E740481C1C}">
                <a14:useLocalDpi xmlns:a14="http://schemas.microsoft.com/office/drawing/2010/main" val="0"/>
              </a:ext>
            </a:extLst>
          </a:blip>
          <a:stretch>
            <a:fillRect/>
          </a:stretch>
        </p:blipFill>
        <p:spPr>
          <a:xfrm>
            <a:off x="1564762" y="1120797"/>
            <a:ext cx="1152128" cy="770605"/>
          </a:xfrm>
          <a:prstGeom prst="rect">
            <a:avLst/>
          </a:prstGeom>
          <a:ln>
            <a:noFill/>
          </a:ln>
          <a:effectLst/>
        </p:spPr>
      </p:pic>
      <p:grpSp>
        <p:nvGrpSpPr>
          <p:cNvPr id="16" name="図形グループ 15"/>
          <p:cNvGrpSpPr/>
          <p:nvPr/>
        </p:nvGrpSpPr>
        <p:grpSpPr>
          <a:xfrm>
            <a:off x="1204685" y="1580049"/>
            <a:ext cx="465135" cy="1018489"/>
            <a:chOff x="1946324" y="4125162"/>
            <a:chExt cx="969964" cy="2007872"/>
          </a:xfrm>
        </p:grpSpPr>
        <p:sp>
          <p:nvSpPr>
            <p:cNvPr id="17" name="円/楕円 1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18" name="フローチャート: 論理積ゲート 1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47" name="図形グループ 46"/>
          <p:cNvGrpSpPr/>
          <p:nvPr/>
        </p:nvGrpSpPr>
        <p:grpSpPr>
          <a:xfrm>
            <a:off x="1320059" y="2823776"/>
            <a:ext cx="1627196" cy="1676992"/>
            <a:chOff x="2667295" y="1059799"/>
            <a:chExt cx="681672" cy="722281"/>
          </a:xfrm>
        </p:grpSpPr>
        <p:sp>
          <p:nvSpPr>
            <p:cNvPr id="48" name="角丸四角形 47"/>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49" name="図 48"/>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53" name="図形グループ 52"/>
          <p:cNvGrpSpPr/>
          <p:nvPr/>
        </p:nvGrpSpPr>
        <p:grpSpPr>
          <a:xfrm>
            <a:off x="1320059" y="4774639"/>
            <a:ext cx="1627196" cy="1676992"/>
            <a:chOff x="2667295" y="1059799"/>
            <a:chExt cx="681672" cy="722281"/>
          </a:xfrm>
        </p:grpSpPr>
        <p:sp>
          <p:nvSpPr>
            <p:cNvPr id="54" name="角丸四角形 53"/>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55" name="図 54"/>
            <p:cNvPicPr>
              <a:picLocks noChangeAspect="1"/>
            </p:cNvPicPr>
            <p:nvPr/>
          </p:nvPicPr>
          <p:blipFill>
            <a:blip r:embed="rId2">
              <a:clrChange>
                <a:clrFrom>
                  <a:srgbClr val="FFFFFF"/>
                </a:clrFrom>
                <a:clrTo>
                  <a:srgbClr val="FFFFFF">
                    <a:alpha val="0"/>
                  </a:srgbClr>
                </a:clrTo>
              </a:clrChange>
            </a:blip>
            <a:stretch>
              <a:fillRect/>
            </a:stretch>
          </p:blipFill>
          <p:spPr>
            <a:xfrm>
              <a:off x="2667295" y="1059799"/>
              <a:ext cx="681672" cy="722281"/>
            </a:xfrm>
            <a:prstGeom prst="rect">
              <a:avLst/>
            </a:prstGeom>
          </p:spPr>
        </p:pic>
      </p:grpSp>
      <p:pic>
        <p:nvPicPr>
          <p:cNvPr id="59" name="図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119" y="3028105"/>
            <a:ext cx="1152128" cy="863992"/>
          </a:xfrm>
          <a:prstGeom prst="rect">
            <a:avLst/>
          </a:prstGeom>
        </p:spPr>
      </p:pic>
      <p:pic>
        <p:nvPicPr>
          <p:cNvPr id="60" name="図 59"/>
          <p:cNvPicPr/>
          <p:nvPr/>
        </p:nvPicPr>
        <p:blipFill>
          <a:blip r:embed="rId5">
            <a:extLst>
              <a:ext uri="{28A0092B-C50C-407E-A947-70E740481C1C}">
                <a14:useLocalDpi xmlns:a14="http://schemas.microsoft.com/office/drawing/2010/main" val="0"/>
              </a:ext>
            </a:extLst>
          </a:blip>
          <a:stretch>
            <a:fillRect/>
          </a:stretch>
        </p:blipFill>
        <p:spPr>
          <a:xfrm>
            <a:off x="1559120" y="5014119"/>
            <a:ext cx="1152127" cy="796419"/>
          </a:xfrm>
          <a:prstGeom prst="rect">
            <a:avLst/>
          </a:prstGeom>
          <a:ln>
            <a:noFill/>
          </a:ln>
          <a:effectLst/>
          <a:extLst>
            <a:ext uri="{FAA26D3D-D897-4be2-8F04-BA451C77F1D7}">
              <ma14:placeholderFlag xmlns:ma14="http://schemas.microsoft.com/office/mac/drawingml/2011/main" xmlns=""/>
            </a:ext>
          </a:extLst>
        </p:spPr>
      </p:pic>
      <p:grpSp>
        <p:nvGrpSpPr>
          <p:cNvPr id="50" name="図形グループ 49"/>
          <p:cNvGrpSpPr/>
          <p:nvPr/>
        </p:nvGrpSpPr>
        <p:grpSpPr>
          <a:xfrm>
            <a:off x="1204685" y="3530912"/>
            <a:ext cx="465135" cy="1018489"/>
            <a:chOff x="1946324" y="4125162"/>
            <a:chExt cx="969964" cy="2007872"/>
          </a:xfrm>
        </p:grpSpPr>
        <p:sp>
          <p:nvSpPr>
            <p:cNvPr id="51" name="円/楕円 5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52" name="フローチャート: 論理積ゲート 5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56" name="図形グループ 55"/>
          <p:cNvGrpSpPr/>
          <p:nvPr/>
        </p:nvGrpSpPr>
        <p:grpSpPr>
          <a:xfrm>
            <a:off x="1204685" y="5481775"/>
            <a:ext cx="465135" cy="1018489"/>
            <a:chOff x="1946324" y="4125162"/>
            <a:chExt cx="969964" cy="2007872"/>
          </a:xfrm>
        </p:grpSpPr>
        <p:sp>
          <p:nvSpPr>
            <p:cNvPr id="57" name="円/楕円 5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58" name="フローチャート: 論理積ゲート 5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cxnSp>
        <p:nvCxnSpPr>
          <p:cNvPr id="62" name="直線矢印コネクタ 61"/>
          <p:cNvCxnSpPr>
            <a:stCxn id="8" idx="0"/>
            <a:endCxn id="10" idx="2"/>
          </p:cNvCxnSpPr>
          <p:nvPr/>
        </p:nvCxnSpPr>
        <p:spPr>
          <a:xfrm flipH="1" flipV="1">
            <a:off x="4035977" y="1977707"/>
            <a:ext cx="467" cy="1050398"/>
          </a:xfrm>
          <a:prstGeom prst="straightConnector1">
            <a:avLst/>
          </a:prstGeom>
          <a:ln w="38100">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4" name="直線矢印コネクタ 63"/>
          <p:cNvCxnSpPr>
            <a:stCxn id="8" idx="2"/>
          </p:cNvCxnSpPr>
          <p:nvPr/>
        </p:nvCxnSpPr>
        <p:spPr>
          <a:xfrm flipH="1">
            <a:off x="4032820" y="3892098"/>
            <a:ext cx="3624" cy="112202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68" name="カギ線コネクタ 67"/>
          <p:cNvCxnSpPr>
            <a:stCxn id="9" idx="3"/>
            <a:endCxn id="12" idx="2"/>
          </p:cNvCxnSpPr>
          <p:nvPr/>
        </p:nvCxnSpPr>
        <p:spPr>
          <a:xfrm>
            <a:off x="5697069" y="1510974"/>
            <a:ext cx="1040193" cy="1936787"/>
          </a:xfrm>
          <a:prstGeom prst="bentConnector3">
            <a:avLst>
              <a:gd name="adj1" fmla="val 50000"/>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直線矢印コネクタ 74"/>
          <p:cNvCxnSpPr>
            <a:stCxn id="5" idx="3"/>
            <a:endCxn id="12" idx="2"/>
          </p:cNvCxnSpPr>
          <p:nvPr/>
        </p:nvCxnSpPr>
        <p:spPr>
          <a:xfrm flipV="1">
            <a:off x="5697913" y="3447761"/>
            <a:ext cx="1039349" cy="1203"/>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カギ線コネクタ 75"/>
          <p:cNvCxnSpPr>
            <a:stCxn id="4" idx="3"/>
            <a:endCxn id="12" idx="2"/>
          </p:cNvCxnSpPr>
          <p:nvPr/>
        </p:nvCxnSpPr>
        <p:spPr>
          <a:xfrm flipV="1">
            <a:off x="5693923" y="3447761"/>
            <a:ext cx="1043339" cy="1936295"/>
          </a:xfrm>
          <a:prstGeom prst="bentConnector3">
            <a:avLst>
              <a:gd name="adj1" fmla="val 50000"/>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a:off x="5709014" y="5661248"/>
            <a:ext cx="1223232"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7" name="テキスト ボックス 86"/>
          <p:cNvSpPr txBox="1"/>
          <p:nvPr/>
        </p:nvSpPr>
        <p:spPr>
          <a:xfrm>
            <a:off x="5862081" y="5740932"/>
            <a:ext cx="864339" cy="276999"/>
          </a:xfrm>
          <a:prstGeom prst="rect">
            <a:avLst/>
          </a:prstGeom>
          <a:noFill/>
        </p:spPr>
        <p:txBody>
          <a:bodyPr wrap="none" rtlCol="0">
            <a:spAutoFit/>
          </a:bodyPr>
          <a:lstStyle/>
          <a:p>
            <a:r>
              <a:rPr kumimoji="1" lang="en-US" altLang="ja-JP" sz="1200" dirty="0">
                <a:solidFill>
                  <a:srgbClr val="C00000"/>
                </a:solidFill>
                <a:latin typeface="Meiryo" charset="-128"/>
                <a:ea typeface="Meiryo" charset="-128"/>
                <a:cs typeface="Meiryo" charset="-128"/>
              </a:rPr>
              <a:t>NC</a:t>
            </a:r>
            <a:r>
              <a:rPr kumimoji="1" lang="ja-JP" altLang="en-US" sz="1200" dirty="0">
                <a:solidFill>
                  <a:srgbClr val="C00000"/>
                </a:solidFill>
                <a:latin typeface="Meiryo" charset="-128"/>
                <a:ea typeface="Meiryo" charset="-128"/>
                <a:cs typeface="Meiryo" charset="-128"/>
              </a:rPr>
              <a:t>データ</a:t>
            </a:r>
          </a:p>
        </p:txBody>
      </p:sp>
    </p:spTree>
    <p:extLst>
      <p:ext uri="{BB962C8B-B14F-4D97-AF65-F5344CB8AC3E}">
        <p14:creationId xmlns:p14="http://schemas.microsoft.com/office/powerpoint/2010/main" val="76349557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3938425" y="5511069"/>
            <a:ext cx="4935253" cy="669981"/>
          </a:xfrm>
          <a:prstGeom prst="rect">
            <a:avLst/>
          </a:prstGeom>
          <a:solidFill>
            <a:srgbClr val="FF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5" name="図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04" y="1471238"/>
            <a:ext cx="3212530" cy="4700127"/>
          </a:xfrm>
          <a:prstGeom prst="rect">
            <a:avLst/>
          </a:prstGeom>
          <a:ln>
            <a:noFill/>
          </a:ln>
          <a:effectLst>
            <a:outerShdw blurRad="292100" dist="139700" dir="2700000" algn="tl" rotWithShape="0">
              <a:srgbClr val="333333">
                <a:alpha val="65000"/>
              </a:srgbClr>
            </a:outerShdw>
          </a:effectLst>
        </p:spPr>
      </p:pic>
      <p:sp>
        <p:nvSpPr>
          <p:cNvPr id="2" name="タイトル 1"/>
          <p:cNvSpPr>
            <a:spLocks noGrp="1"/>
          </p:cNvSpPr>
          <p:nvPr>
            <p:ph type="title"/>
          </p:nvPr>
        </p:nvSpPr>
        <p:spPr/>
        <p:txBody>
          <a:bodyPr/>
          <a:lstStyle/>
          <a:p>
            <a:r>
              <a:rPr lang="en-US" altLang="ja-JP" dirty="0" smtClean="0"/>
              <a:t>IT</a:t>
            </a:r>
            <a:r>
              <a:rPr lang="ja-JP" altLang="en-US" dirty="0" smtClean="0"/>
              <a:t>の専門家ではないお客様に語る力を持つ</a:t>
            </a:r>
            <a:endParaRPr kumimoji="1" lang="ja-JP" altLang="en-US" dirty="0"/>
          </a:p>
        </p:txBody>
      </p:sp>
      <p:sp>
        <p:nvSpPr>
          <p:cNvPr id="3" name="スライド番号プレースホルダー 2"/>
          <p:cNvSpPr>
            <a:spLocks noGrp="1"/>
          </p:cNvSpPr>
          <p:nvPr>
            <p:ph type="sldNum" sz="quarter" idx="12"/>
          </p:nvPr>
        </p:nvSpPr>
        <p:spPr>
          <a:xfrm>
            <a:off x="6932246" y="6332578"/>
            <a:ext cx="2133600" cy="217800"/>
          </a:xfrm>
        </p:spPr>
        <p:txBody>
          <a:bodyPr/>
          <a:lstStyle/>
          <a:p>
            <a:fld id="{8FF8CC5D-A65D-5946-99B5-645367A967AD}" type="slidenum">
              <a:rPr kumimoji="1" lang="ja-JP" altLang="en-US" smtClean="0"/>
              <a:t>132</a:t>
            </a:fld>
            <a:endParaRPr kumimoji="1" lang="ja-JP" altLang="en-US" dirty="0"/>
          </a:p>
        </p:txBody>
      </p:sp>
      <p:sp>
        <p:nvSpPr>
          <p:cNvPr id="6" name="テキスト ボックス 5"/>
          <p:cNvSpPr txBox="1"/>
          <p:nvPr/>
        </p:nvSpPr>
        <p:spPr>
          <a:xfrm>
            <a:off x="4332996" y="1397708"/>
            <a:ext cx="4540683" cy="523220"/>
          </a:xfrm>
          <a:prstGeom prst="rect">
            <a:avLst/>
          </a:prstGeom>
          <a:noFill/>
        </p:spPr>
        <p:txBody>
          <a:bodyPr wrap="square" rtlCol="0">
            <a:spAutoFit/>
          </a:bodyPr>
          <a:lstStyle/>
          <a:p>
            <a:r>
              <a:rPr kumimoji="1" lang="en-US" altLang="ja-JP" sz="1400" dirty="0" smtClean="0">
                <a:solidFill>
                  <a:srgbClr val="FF0000"/>
                </a:solidFill>
                <a:latin typeface="Meiryo" charset="-128"/>
                <a:ea typeface="Meiryo" charset="-128"/>
                <a:cs typeface="Meiryo" charset="-128"/>
              </a:rPr>
              <a:t>IT</a:t>
            </a:r>
            <a:r>
              <a:rPr kumimoji="1" lang="ja-JP" altLang="en-US" sz="1400" dirty="0" smtClean="0">
                <a:latin typeface="Meiryo" charset="-128"/>
                <a:ea typeface="Meiryo" charset="-128"/>
                <a:cs typeface="Meiryo" charset="-128"/>
              </a:rPr>
              <a:t>の専門家ではない経営者や事業部門の皆さんに、</a:t>
            </a:r>
            <a:endParaRPr kumimoji="1" lang="en-US" altLang="ja-JP" sz="1400" dirty="0" smtClean="0">
              <a:latin typeface="Meiryo" charset="-128"/>
              <a:ea typeface="Meiryo" charset="-128"/>
              <a:cs typeface="Meiryo" charset="-128"/>
            </a:endParaRPr>
          </a:p>
          <a:p>
            <a:r>
              <a:rPr kumimoji="1" lang="en-US" altLang="ja-JP" sz="1400" dirty="0" smtClean="0">
                <a:solidFill>
                  <a:srgbClr val="FF0000"/>
                </a:solidFill>
                <a:latin typeface="Meiryo" charset="-128"/>
                <a:ea typeface="Meiryo" charset="-128"/>
                <a:cs typeface="Meiryo" charset="-128"/>
              </a:rPr>
              <a:t>IT</a:t>
            </a:r>
            <a:r>
              <a:rPr kumimoji="1" lang="ja-JP" altLang="en-US" sz="1400" dirty="0" smtClean="0">
                <a:latin typeface="Meiryo" charset="-128"/>
                <a:ea typeface="Meiryo" charset="-128"/>
                <a:cs typeface="Meiryo" charset="-128"/>
              </a:rPr>
              <a:t>の役割や価値</a:t>
            </a:r>
            <a:r>
              <a:rPr lang="ja-JP" altLang="en-US" sz="1400" dirty="0" smtClean="0">
                <a:latin typeface="Meiryo" charset="-128"/>
                <a:ea typeface="Meiryo" charset="-128"/>
                <a:cs typeface="Meiryo" charset="-128"/>
              </a:rPr>
              <a:t>、</a:t>
            </a:r>
            <a:r>
              <a:rPr lang="en-US" altLang="ja-JP" sz="1400" dirty="0" smtClean="0">
                <a:solidFill>
                  <a:srgbClr val="FF0000"/>
                </a:solidFill>
                <a:latin typeface="Meiryo" charset="-128"/>
                <a:ea typeface="Meiryo" charset="-128"/>
                <a:cs typeface="Meiryo" charset="-128"/>
              </a:rPr>
              <a:t>IT</a:t>
            </a:r>
            <a:r>
              <a:rPr lang="ja-JP" altLang="en-US" sz="1400" dirty="0" smtClean="0">
                <a:latin typeface="Meiryo" charset="-128"/>
                <a:ea typeface="Meiryo" charset="-128"/>
                <a:cs typeface="Meiryo" charset="-128"/>
              </a:rPr>
              <a:t>との付き合い方を伝えたい！</a:t>
            </a:r>
            <a:endParaRPr kumimoji="1" lang="ja-JP" altLang="en-US" sz="1400" dirty="0">
              <a:latin typeface="Meiryo" charset="-128"/>
              <a:ea typeface="Meiryo" charset="-128"/>
              <a:cs typeface="Meiryo" charset="-128"/>
            </a:endParaRPr>
          </a:p>
        </p:txBody>
      </p:sp>
      <p:sp>
        <p:nvSpPr>
          <p:cNvPr id="7" name="テキスト ボックス 6"/>
          <p:cNvSpPr txBox="1"/>
          <p:nvPr/>
        </p:nvSpPr>
        <p:spPr>
          <a:xfrm>
            <a:off x="4332999" y="2361317"/>
            <a:ext cx="4634625" cy="523220"/>
          </a:xfrm>
          <a:prstGeom prst="rect">
            <a:avLst/>
          </a:prstGeom>
          <a:noFill/>
        </p:spPr>
        <p:txBody>
          <a:bodyPr wrap="square" rtlCol="0">
            <a:spAutoFit/>
          </a:bodyPr>
          <a:lstStyle/>
          <a:p>
            <a:r>
              <a:rPr kumimoji="1" lang="en-US" altLang="ja-JP" sz="1400" dirty="0" smtClean="0">
                <a:solidFill>
                  <a:srgbClr val="FF2F92"/>
                </a:solidFill>
                <a:latin typeface="Meiryo" charset="-128"/>
                <a:ea typeface="Meiryo" charset="-128"/>
                <a:cs typeface="Meiryo" charset="-128"/>
              </a:rPr>
              <a:t>IT</a:t>
            </a:r>
            <a:r>
              <a:rPr lang="ja-JP" altLang="en-US" sz="1400" dirty="0" smtClean="0">
                <a:latin typeface="Meiryo" charset="-128"/>
                <a:ea typeface="Meiryo" charset="-128"/>
                <a:cs typeface="Meiryo" charset="-128"/>
              </a:rPr>
              <a:t>に関わる仕事をしている人たちが、経営者や事業部門の方と話すための言葉を手に入れて欲しい。</a:t>
            </a:r>
            <a:endParaRPr kumimoji="1" lang="ja-JP" altLang="en-US" sz="1400" dirty="0">
              <a:latin typeface="Meiryo" charset="-128"/>
              <a:ea typeface="Meiryo" charset="-128"/>
              <a:cs typeface="Meiryo" charset="-128"/>
            </a:endParaRPr>
          </a:p>
        </p:txBody>
      </p:sp>
      <p:sp>
        <p:nvSpPr>
          <p:cNvPr id="8" name="テキスト ボックス 7"/>
          <p:cNvSpPr txBox="1"/>
          <p:nvPr/>
        </p:nvSpPr>
        <p:spPr>
          <a:xfrm>
            <a:off x="4332996" y="1879108"/>
            <a:ext cx="4732850" cy="523220"/>
          </a:xfrm>
          <a:prstGeom prst="rect">
            <a:avLst/>
          </a:prstGeom>
          <a:noFill/>
        </p:spPr>
        <p:txBody>
          <a:bodyPr wrap="square" rtlCol="0">
            <a:spAutoFit/>
          </a:bodyPr>
          <a:lstStyle/>
          <a:p>
            <a:r>
              <a:rPr kumimoji="1" lang="en-US" altLang="ja-JP" sz="1400" dirty="0" smtClean="0">
                <a:solidFill>
                  <a:srgbClr val="FF0000"/>
                </a:solidFill>
                <a:latin typeface="Meiryo" charset="-128"/>
                <a:ea typeface="Meiryo" charset="-128"/>
                <a:cs typeface="Meiryo" charset="-128"/>
              </a:rPr>
              <a:t>IT</a:t>
            </a:r>
            <a:r>
              <a:rPr kumimoji="1" lang="ja-JP" altLang="en-US" sz="1400" dirty="0" smtClean="0">
                <a:latin typeface="Meiryo" charset="-128"/>
                <a:ea typeface="Meiryo" charset="-128"/>
                <a:cs typeface="Meiryo" charset="-128"/>
              </a:rPr>
              <a:t>で変わる</a:t>
            </a:r>
            <a:r>
              <a:rPr lang="ja-JP" altLang="en-US" sz="1400" dirty="0" smtClean="0">
                <a:latin typeface="Meiryo" charset="-128"/>
                <a:ea typeface="Meiryo" charset="-128"/>
                <a:cs typeface="Meiryo" charset="-128"/>
              </a:rPr>
              <a:t>未来や新しい常識を</a:t>
            </a:r>
            <a:r>
              <a:rPr kumimoji="1" lang="en-US" altLang="ja-JP" sz="1400" dirty="0" smtClean="0">
                <a:latin typeface="Meiryo" charset="-128"/>
                <a:ea typeface="Meiryo" charset="-128"/>
                <a:cs typeface="Meiryo" charset="-128"/>
              </a:rPr>
              <a:t>､</a:t>
            </a:r>
            <a:r>
              <a:rPr kumimoji="1" lang="ja-JP" altLang="en-US" sz="1400" dirty="0" smtClean="0">
                <a:latin typeface="Meiryo" charset="-128"/>
                <a:ea typeface="Meiryo" charset="-128"/>
                <a:cs typeface="Meiryo" charset="-128"/>
              </a:rPr>
              <a:t>具体的な事例を通じて知って欲しい！</a:t>
            </a:r>
            <a:endParaRPr kumimoji="1" lang="ja-JP" altLang="en-US" sz="1400" dirty="0">
              <a:latin typeface="Meiryo" charset="-128"/>
              <a:ea typeface="Meiryo" charset="-128"/>
              <a:cs typeface="Meiryo" charset="-128"/>
            </a:endParaRPr>
          </a:p>
        </p:txBody>
      </p:sp>
      <p:sp>
        <p:nvSpPr>
          <p:cNvPr id="9" name="正方形/長方形 8"/>
          <p:cNvSpPr/>
          <p:nvPr/>
        </p:nvSpPr>
        <p:spPr>
          <a:xfrm>
            <a:off x="3938426" y="3899455"/>
            <a:ext cx="5029199" cy="1477328"/>
          </a:xfrm>
          <a:prstGeom prst="rect">
            <a:avLst/>
          </a:prstGeom>
        </p:spPr>
        <p:txBody>
          <a:bodyPr wrap="square">
            <a:spAutoFit/>
          </a:bodyPr>
          <a:lstStyle/>
          <a:p>
            <a:pPr marL="171450" indent="-171450">
              <a:buClr>
                <a:srgbClr val="FF0000"/>
              </a:buClr>
              <a:buFont typeface="Wingdings" charset="2"/>
              <a:buChar char="l"/>
            </a:pPr>
            <a:r>
              <a:rPr lang="ja-JP" altLang="en-US" sz="1000" dirty="0" smtClean="0">
                <a:solidFill>
                  <a:srgbClr val="262626"/>
                </a:solidFill>
                <a:latin typeface="Meiryo" charset="-128"/>
                <a:ea typeface="Meiryo" charset="-128"/>
                <a:cs typeface="Meiryo" charset="-128"/>
              </a:rPr>
              <a:t>決済</a:t>
            </a:r>
            <a:r>
              <a:rPr lang="ja-JP" altLang="en-US" sz="1000" dirty="0">
                <a:solidFill>
                  <a:srgbClr val="262626"/>
                </a:solidFill>
                <a:latin typeface="Meiryo" charset="-128"/>
                <a:ea typeface="Meiryo" charset="-128"/>
                <a:cs typeface="Meiryo" charset="-128"/>
              </a:rPr>
              <a:t>や融資、国際送金など、既存の金融機関が収益の柱としている事業を</a:t>
            </a:r>
            <a:r>
              <a:rPr lang="ja-JP" altLang="en-US" sz="1000" dirty="0" smtClean="0">
                <a:solidFill>
                  <a:srgbClr val="262626"/>
                </a:solidFill>
                <a:latin typeface="Meiryo" charset="-128"/>
                <a:ea typeface="Meiryo" charset="-128"/>
                <a:cs typeface="Meiryo" charset="-128"/>
              </a:rPr>
              <a:t>、わずか</a:t>
            </a:r>
            <a:r>
              <a:rPr lang="ja-JP" altLang="en-US" sz="1000" dirty="0">
                <a:solidFill>
                  <a:srgbClr val="262626"/>
                </a:solidFill>
                <a:latin typeface="Meiryo" charset="-128"/>
                <a:ea typeface="Meiryo" charset="-128"/>
                <a:cs typeface="Meiryo" charset="-128"/>
              </a:rPr>
              <a:t>な手数料で、しかもスマートフォンから即座におこなえるようにする</a:t>
            </a:r>
          </a:p>
          <a:p>
            <a:pPr marL="171450" indent="-171450">
              <a:buClr>
                <a:srgbClr val="FF0000"/>
              </a:buClr>
              <a:buFont typeface="Wingdings" charset="2"/>
              <a:buChar char="l"/>
            </a:pPr>
            <a:r>
              <a:rPr lang="ja-JP" altLang="en-US" sz="1000" dirty="0" smtClean="0">
                <a:solidFill>
                  <a:srgbClr val="262626"/>
                </a:solidFill>
                <a:latin typeface="Meiryo" charset="-128"/>
                <a:ea typeface="Meiryo" charset="-128"/>
                <a:cs typeface="Meiryo" charset="-128"/>
              </a:rPr>
              <a:t>航空機</a:t>
            </a:r>
            <a:r>
              <a:rPr lang="ja-JP" altLang="en-US" sz="1000" dirty="0">
                <a:solidFill>
                  <a:srgbClr val="262626"/>
                </a:solidFill>
                <a:latin typeface="Meiryo" charset="-128"/>
                <a:ea typeface="Meiryo" charset="-128"/>
                <a:cs typeface="Meiryo" charset="-128"/>
              </a:rPr>
              <a:t>のジェットエンジンや建設機械、自動車のタイヤなどのメーカー</a:t>
            </a:r>
            <a:r>
              <a:rPr lang="ja-JP" altLang="en-US" sz="1000" dirty="0" smtClean="0">
                <a:solidFill>
                  <a:srgbClr val="262626"/>
                </a:solidFill>
                <a:latin typeface="Meiryo" charset="-128"/>
                <a:ea typeface="Meiryo" charset="-128"/>
                <a:cs typeface="Meiryo" charset="-128"/>
              </a:rPr>
              <a:t>が商品</a:t>
            </a:r>
            <a:r>
              <a:rPr lang="ja-JP" altLang="en-US" sz="1000" dirty="0">
                <a:solidFill>
                  <a:srgbClr val="262626"/>
                </a:solidFill>
                <a:latin typeface="Meiryo" charset="-128"/>
                <a:ea typeface="Meiryo" charset="-128"/>
                <a:cs typeface="Meiryo" charset="-128"/>
              </a:rPr>
              <a:t>をサービスとして貸し出し、使用時間や利用内容に応じて課金する</a:t>
            </a:r>
          </a:p>
          <a:p>
            <a:pPr marL="171450" indent="-171450">
              <a:buClr>
                <a:srgbClr val="FF0000"/>
              </a:buClr>
              <a:buFont typeface="Wingdings" charset="2"/>
              <a:buChar char="l"/>
            </a:pPr>
            <a:r>
              <a:rPr lang="ja-JP" altLang="en-US" sz="1000" dirty="0" smtClean="0">
                <a:solidFill>
                  <a:srgbClr val="262626"/>
                </a:solidFill>
                <a:latin typeface="Meiryo" charset="-128"/>
                <a:ea typeface="Meiryo" charset="-128"/>
                <a:cs typeface="Meiryo" charset="-128"/>
              </a:rPr>
              <a:t>特注品</a:t>
            </a:r>
            <a:r>
              <a:rPr lang="ja-JP" altLang="en-US" sz="1000" dirty="0">
                <a:solidFill>
                  <a:srgbClr val="262626"/>
                </a:solidFill>
                <a:latin typeface="Meiryo" charset="-128"/>
                <a:ea typeface="Meiryo" charset="-128"/>
                <a:cs typeface="Meiryo" charset="-128"/>
              </a:rPr>
              <a:t>を標準品と変わらない金額と納期で提供する</a:t>
            </a:r>
          </a:p>
          <a:p>
            <a:pPr marL="171450" indent="-171450">
              <a:buClr>
                <a:srgbClr val="FF0000"/>
              </a:buClr>
              <a:buFont typeface="Wingdings" charset="2"/>
              <a:buChar char="l"/>
            </a:pPr>
            <a:r>
              <a:rPr lang="ja-JP" altLang="en-US" sz="1000" dirty="0" smtClean="0">
                <a:solidFill>
                  <a:srgbClr val="262626"/>
                </a:solidFill>
                <a:latin typeface="Meiryo" charset="-128"/>
                <a:ea typeface="Meiryo" charset="-128"/>
                <a:cs typeface="Meiryo" charset="-128"/>
              </a:rPr>
              <a:t>リモートワーク</a:t>
            </a:r>
            <a:r>
              <a:rPr lang="ja-JP" altLang="en-US" sz="1000" dirty="0">
                <a:solidFill>
                  <a:srgbClr val="262626"/>
                </a:solidFill>
                <a:latin typeface="Meiryo" charset="-128"/>
                <a:ea typeface="Meiryo" charset="-128"/>
                <a:cs typeface="Meiryo" charset="-128"/>
              </a:rPr>
              <a:t>で子育て世代の女性を労働力として活用したり</a:t>
            </a:r>
            <a:r>
              <a:rPr lang="ja-JP" altLang="en-US" sz="1000" dirty="0" smtClean="0">
                <a:solidFill>
                  <a:srgbClr val="262626"/>
                </a:solidFill>
                <a:latin typeface="Meiryo" charset="-128"/>
                <a:ea typeface="Meiryo" charset="-128"/>
                <a:cs typeface="Meiryo" charset="-128"/>
              </a:rPr>
              <a:t>、社員</a:t>
            </a:r>
            <a:r>
              <a:rPr lang="ja-JP" altLang="en-US" sz="1000" dirty="0">
                <a:solidFill>
                  <a:srgbClr val="262626"/>
                </a:solidFill>
                <a:latin typeface="Meiryo" charset="-128"/>
                <a:ea typeface="Meiryo" charset="-128"/>
                <a:cs typeface="Meiryo" charset="-128"/>
              </a:rPr>
              <a:t>の労働生産性を向上させたりする</a:t>
            </a:r>
          </a:p>
          <a:p>
            <a:pPr marL="171450" indent="-171450">
              <a:buClr>
                <a:srgbClr val="FF0000"/>
              </a:buClr>
              <a:buFont typeface="Wingdings" charset="2"/>
              <a:buChar char="l"/>
            </a:pPr>
            <a:r>
              <a:rPr lang="ja-JP" altLang="en-US" sz="1000" dirty="0" smtClean="0">
                <a:solidFill>
                  <a:srgbClr val="262626"/>
                </a:solidFill>
                <a:latin typeface="Meiryo" charset="-128"/>
                <a:ea typeface="Meiryo" charset="-128"/>
                <a:cs typeface="Meiryo" charset="-128"/>
              </a:rPr>
              <a:t>個人</a:t>
            </a:r>
            <a:r>
              <a:rPr lang="ja-JP" altLang="en-US" sz="1000" dirty="0">
                <a:solidFill>
                  <a:srgbClr val="262626"/>
                </a:solidFill>
                <a:latin typeface="Meiryo" charset="-128"/>
                <a:ea typeface="Meiryo" charset="-128"/>
                <a:cs typeface="Meiryo" charset="-128"/>
              </a:rPr>
              <a:t>の自家用車をタクシーや荷物の配送に使えるようにする</a:t>
            </a:r>
          </a:p>
          <a:p>
            <a:pPr marL="171450" indent="-171450">
              <a:buClr>
                <a:srgbClr val="FF0000"/>
              </a:buClr>
              <a:buFont typeface="Wingdings" charset="2"/>
              <a:buChar char="l"/>
            </a:pPr>
            <a:r>
              <a:rPr lang="ja-JP" altLang="en-US" sz="1000" dirty="0" smtClean="0">
                <a:solidFill>
                  <a:srgbClr val="262626"/>
                </a:solidFill>
                <a:latin typeface="Meiryo" charset="-128"/>
                <a:ea typeface="Meiryo" charset="-128"/>
                <a:cs typeface="Meiryo" charset="-128"/>
              </a:rPr>
              <a:t>個人</a:t>
            </a:r>
            <a:r>
              <a:rPr lang="ja-JP" altLang="en-US" sz="1000" dirty="0">
                <a:solidFill>
                  <a:srgbClr val="262626"/>
                </a:solidFill>
                <a:latin typeface="Meiryo" charset="-128"/>
                <a:ea typeface="Meiryo" charset="-128"/>
                <a:cs typeface="Meiryo" charset="-128"/>
              </a:rPr>
              <a:t>住宅を宿泊用に貸し出す</a:t>
            </a:r>
            <a:endParaRPr lang="ja-JP" altLang="en-US" sz="1000" dirty="0">
              <a:latin typeface="Meiryo" charset="-128"/>
              <a:ea typeface="Meiryo" charset="-128"/>
              <a:cs typeface="Meiryo" charset="-128"/>
            </a:endParaRPr>
          </a:p>
        </p:txBody>
      </p:sp>
      <p:sp>
        <p:nvSpPr>
          <p:cNvPr id="10" name="正方形/長方形 9"/>
          <p:cNvSpPr/>
          <p:nvPr/>
        </p:nvSpPr>
        <p:spPr>
          <a:xfrm>
            <a:off x="3938426" y="2914942"/>
            <a:ext cx="5029199" cy="954107"/>
          </a:xfrm>
          <a:prstGeom prst="rect">
            <a:avLst/>
          </a:prstGeom>
        </p:spPr>
        <p:txBody>
          <a:bodyPr wrap="square">
            <a:spAutoFit/>
          </a:bodyPr>
          <a:lstStyle/>
          <a:p>
            <a:r>
              <a:rPr lang="ja-JP" altLang="en-US" sz="1400" dirty="0">
                <a:solidFill>
                  <a:srgbClr val="1A1A1A"/>
                </a:solidFill>
                <a:latin typeface="Meiryo" charset="-128"/>
                <a:ea typeface="Meiryo" charset="-128"/>
                <a:cs typeface="Meiryo" charset="-128"/>
              </a:rPr>
              <a:t>人工知能、</a:t>
            </a:r>
            <a:r>
              <a:rPr lang="en-US" altLang="ja-JP" sz="1400" dirty="0" err="1">
                <a:solidFill>
                  <a:srgbClr val="1A1A1A"/>
                </a:solidFill>
                <a:latin typeface="Meiryo" charset="-128"/>
                <a:ea typeface="Meiryo" charset="-128"/>
                <a:cs typeface="Meiryo" charset="-128"/>
              </a:rPr>
              <a:t>IoT</a:t>
            </a:r>
            <a:r>
              <a:rPr lang="ja-JP" altLang="en-US" sz="1400" dirty="0">
                <a:solidFill>
                  <a:srgbClr val="1A1A1A"/>
                </a:solidFill>
                <a:latin typeface="Meiryo" charset="-128"/>
                <a:ea typeface="Meiryo" charset="-128"/>
                <a:cs typeface="Meiryo" charset="-128"/>
              </a:rPr>
              <a:t>、</a:t>
            </a:r>
            <a:r>
              <a:rPr lang="en-US" altLang="ja-JP" sz="1400" dirty="0" err="1">
                <a:solidFill>
                  <a:srgbClr val="1A1A1A"/>
                </a:solidFill>
                <a:latin typeface="Meiryo" charset="-128"/>
                <a:ea typeface="Meiryo" charset="-128"/>
                <a:cs typeface="Meiryo" charset="-128"/>
              </a:rPr>
              <a:t>FinTech</a:t>
            </a:r>
            <a:r>
              <a:rPr lang="ja-JP" altLang="en-US" sz="1400" dirty="0">
                <a:solidFill>
                  <a:srgbClr val="1A1A1A"/>
                </a:solidFill>
                <a:latin typeface="Meiryo" charset="-128"/>
                <a:ea typeface="Meiryo" charset="-128"/>
                <a:cs typeface="Meiryo" charset="-128"/>
              </a:rPr>
              <a:t>（フィンテック）</a:t>
            </a:r>
            <a:r>
              <a:rPr lang="ja-JP" altLang="en-US" sz="1400" dirty="0" smtClean="0">
                <a:solidFill>
                  <a:srgbClr val="1A1A1A"/>
                </a:solidFill>
                <a:latin typeface="Meiryo" charset="-128"/>
                <a:ea typeface="Meiryo" charset="-128"/>
                <a:cs typeface="Meiryo" charset="-128"/>
              </a:rPr>
              <a:t>、シェアリングエコノミ</a:t>
            </a:r>
            <a:r>
              <a:rPr lang="en-US" altLang="ja-JP" sz="1400" dirty="0">
                <a:solidFill>
                  <a:srgbClr val="1A1A1A"/>
                </a:solidFill>
                <a:latin typeface="Meiryo" charset="-128"/>
                <a:ea typeface="Meiryo" charset="-128"/>
                <a:cs typeface="Meiryo" charset="-128"/>
              </a:rPr>
              <a:t>― </a:t>
            </a:r>
            <a:r>
              <a:rPr lang="ja-JP" altLang="en-US" sz="1400" dirty="0">
                <a:solidFill>
                  <a:srgbClr val="1A1A1A"/>
                </a:solidFill>
                <a:latin typeface="Meiryo" charset="-128"/>
                <a:ea typeface="Meiryo" charset="-128"/>
                <a:cs typeface="Meiryo" charset="-128"/>
              </a:rPr>
              <a:t>、</a:t>
            </a:r>
            <a:r>
              <a:rPr lang="en-US" altLang="ja-JP" sz="1400" dirty="0">
                <a:solidFill>
                  <a:srgbClr val="1A1A1A"/>
                </a:solidFill>
                <a:latin typeface="Meiryo" charset="-128"/>
                <a:ea typeface="Meiryo" charset="-128"/>
                <a:cs typeface="Meiryo" charset="-128"/>
              </a:rPr>
              <a:t>bot</a:t>
            </a:r>
            <a:r>
              <a:rPr lang="ja-JP" altLang="en-US" sz="1400" dirty="0">
                <a:solidFill>
                  <a:srgbClr val="1A1A1A"/>
                </a:solidFill>
                <a:latin typeface="Meiryo" charset="-128"/>
                <a:ea typeface="Meiryo" charset="-128"/>
                <a:cs typeface="Meiryo" charset="-128"/>
              </a:rPr>
              <a:t>（ボット）</a:t>
            </a:r>
            <a:r>
              <a:rPr lang="ja-JP" altLang="en-US" sz="1400" dirty="0" smtClean="0">
                <a:solidFill>
                  <a:srgbClr val="1A1A1A"/>
                </a:solidFill>
                <a:latin typeface="Meiryo" charset="-128"/>
                <a:ea typeface="Meiryo" charset="-128"/>
                <a:cs typeface="Meiryo" charset="-128"/>
              </a:rPr>
              <a:t>、農業</a:t>
            </a:r>
            <a:r>
              <a:rPr lang="en-US" altLang="ja-JP" sz="1400" dirty="0">
                <a:solidFill>
                  <a:srgbClr val="1A1A1A"/>
                </a:solidFill>
                <a:latin typeface="Meiryo" charset="-128"/>
                <a:ea typeface="Meiryo" charset="-128"/>
                <a:cs typeface="Meiryo" charset="-128"/>
              </a:rPr>
              <a:t>IT</a:t>
            </a:r>
            <a:r>
              <a:rPr lang="ja-JP" altLang="en-US" sz="1400" dirty="0">
                <a:solidFill>
                  <a:srgbClr val="1A1A1A"/>
                </a:solidFill>
                <a:latin typeface="Meiryo" charset="-128"/>
                <a:ea typeface="Meiryo" charset="-128"/>
                <a:cs typeface="Meiryo" charset="-128"/>
              </a:rPr>
              <a:t>、</a:t>
            </a:r>
            <a:r>
              <a:rPr lang="ja-JP" altLang="en-US" sz="1400" dirty="0" smtClean="0">
                <a:solidFill>
                  <a:srgbClr val="1A1A1A"/>
                </a:solidFill>
                <a:latin typeface="Meiryo" charset="-128"/>
                <a:ea typeface="Meiryo" charset="-128"/>
                <a:cs typeface="Meiryo" charset="-128"/>
              </a:rPr>
              <a:t>マーケティングオートメーション・・・　そんな先端</a:t>
            </a:r>
            <a:r>
              <a:rPr lang="ja-JP" altLang="en-US" sz="1400" dirty="0">
                <a:solidFill>
                  <a:srgbClr val="1A1A1A"/>
                </a:solidFill>
                <a:latin typeface="Meiryo" charset="-128"/>
                <a:ea typeface="Meiryo" charset="-128"/>
                <a:cs typeface="Meiryo" charset="-128"/>
              </a:rPr>
              <a:t>事例</a:t>
            </a:r>
            <a:r>
              <a:rPr lang="ja-JP" altLang="en-US" sz="1400" dirty="0" smtClean="0">
                <a:solidFill>
                  <a:srgbClr val="1A1A1A"/>
                </a:solidFill>
                <a:latin typeface="Meiryo" charset="-128"/>
                <a:ea typeface="Meiryo" charset="-128"/>
                <a:cs typeface="Meiryo" charset="-128"/>
              </a:rPr>
              <a:t>から“</a:t>
            </a:r>
            <a:r>
              <a:rPr lang="ja-JP" altLang="en-US" sz="1400" dirty="0">
                <a:solidFill>
                  <a:srgbClr val="1A1A1A"/>
                </a:solidFill>
                <a:latin typeface="Meiryo" charset="-128"/>
                <a:ea typeface="Meiryo" charset="-128"/>
                <a:cs typeface="Meiryo" charset="-128"/>
              </a:rPr>
              <a:t>あたらしい常識” の作り方</a:t>
            </a:r>
            <a:r>
              <a:rPr lang="ja-JP" altLang="en-US" sz="1400" dirty="0" smtClean="0">
                <a:solidFill>
                  <a:srgbClr val="1A1A1A"/>
                </a:solidFill>
                <a:latin typeface="Meiryo" charset="-128"/>
                <a:ea typeface="Meiryo" charset="-128"/>
                <a:cs typeface="Meiryo" charset="-128"/>
              </a:rPr>
              <a:t>が見えて</a:t>
            </a:r>
            <a:r>
              <a:rPr lang="ja-JP" altLang="en-US" sz="1400" dirty="0">
                <a:solidFill>
                  <a:srgbClr val="1A1A1A"/>
                </a:solidFill>
                <a:latin typeface="Meiryo" charset="-128"/>
                <a:ea typeface="Meiryo" charset="-128"/>
                <a:cs typeface="Meiryo" charset="-128"/>
              </a:rPr>
              <a:t>くる。</a:t>
            </a:r>
            <a:endParaRPr lang="ja-JP" altLang="en-US" sz="1400" dirty="0">
              <a:latin typeface="Meiryo" charset="-128"/>
              <a:ea typeface="Meiryo" charset="-128"/>
              <a:cs typeface="Meiryo" charset="-128"/>
            </a:endParaRPr>
          </a:p>
        </p:txBody>
      </p:sp>
      <p:sp>
        <p:nvSpPr>
          <p:cNvPr id="11" name="ホームベース 10"/>
          <p:cNvSpPr/>
          <p:nvPr/>
        </p:nvSpPr>
        <p:spPr>
          <a:xfrm>
            <a:off x="3938427" y="1471238"/>
            <a:ext cx="338203" cy="338203"/>
          </a:xfrm>
          <a:prstGeom prst="homePlate">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 name="ホームベース 11"/>
          <p:cNvSpPr/>
          <p:nvPr/>
        </p:nvSpPr>
        <p:spPr>
          <a:xfrm>
            <a:off x="3938427" y="1950617"/>
            <a:ext cx="338203" cy="338203"/>
          </a:xfrm>
          <a:prstGeom prst="homePlate">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ホームベース 12"/>
          <p:cNvSpPr/>
          <p:nvPr/>
        </p:nvSpPr>
        <p:spPr>
          <a:xfrm>
            <a:off x="3938427" y="2425170"/>
            <a:ext cx="338203" cy="338203"/>
          </a:xfrm>
          <a:prstGeom prst="homePlate">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 name="テキスト ボックス 13"/>
          <p:cNvSpPr txBox="1"/>
          <p:nvPr/>
        </p:nvSpPr>
        <p:spPr>
          <a:xfrm>
            <a:off x="4026720" y="5597754"/>
            <a:ext cx="4852610" cy="523220"/>
          </a:xfrm>
          <a:prstGeom prst="rect">
            <a:avLst/>
          </a:prstGeom>
          <a:noFill/>
        </p:spPr>
        <p:txBody>
          <a:bodyPr wrap="none" rtlCol="0">
            <a:spAutoFit/>
          </a:bodyPr>
          <a:lstStyle/>
          <a:p>
            <a:r>
              <a:rPr kumimoji="1" lang="ja-JP" altLang="en-US" sz="1400" dirty="0" smtClean="0">
                <a:solidFill>
                  <a:schemeClr val="bg1"/>
                </a:solidFill>
                <a:latin typeface="Meiryo" charset="-128"/>
                <a:ea typeface="Meiryo" charset="-128"/>
                <a:cs typeface="Meiryo" charset="-128"/>
              </a:rPr>
              <a:t>本書内で全てのチャートは</a:t>
            </a:r>
            <a:r>
              <a:rPr lang="ja-JP" altLang="en-US" sz="1400" dirty="0" smtClean="0">
                <a:solidFill>
                  <a:schemeClr val="bg1"/>
                </a:solidFill>
                <a:latin typeface="Meiryo" charset="-128"/>
                <a:ea typeface="Meiryo" charset="-128"/>
                <a:cs typeface="Meiryo" charset="-128"/>
              </a:rPr>
              <a:t>、</a:t>
            </a:r>
            <a:r>
              <a:rPr kumimoji="1" lang="ja-JP" altLang="en-US" sz="1400" b="1" dirty="0" smtClean="0">
                <a:solidFill>
                  <a:schemeClr val="bg1"/>
                </a:solidFill>
                <a:latin typeface="Meiryo" charset="-128"/>
                <a:ea typeface="Meiryo" charset="-128"/>
                <a:cs typeface="Meiryo" charset="-128"/>
              </a:rPr>
              <a:t>ロイヤリティ・フリー</a:t>
            </a:r>
            <a:r>
              <a:rPr kumimoji="1" lang="ja-JP" altLang="en-US" sz="1400" dirty="0" smtClean="0">
                <a:solidFill>
                  <a:schemeClr val="bg1"/>
                </a:solidFill>
                <a:latin typeface="Meiryo" charset="-128"/>
                <a:ea typeface="Meiryo" charset="-128"/>
                <a:cs typeface="Meiryo" charset="-128"/>
              </a:rPr>
              <a:t>の</a:t>
            </a:r>
            <a:endParaRPr kumimoji="1" lang="en-US" altLang="ja-JP" sz="1400" dirty="0" smtClean="0">
              <a:solidFill>
                <a:schemeClr val="bg1"/>
              </a:solidFill>
              <a:latin typeface="Meiryo" charset="-128"/>
              <a:ea typeface="Meiryo" charset="-128"/>
              <a:cs typeface="Meiryo" charset="-128"/>
            </a:endParaRPr>
          </a:p>
          <a:p>
            <a:r>
              <a:rPr kumimoji="1" lang="ja-JP" altLang="en-US" sz="1400" b="1" dirty="0" smtClean="0">
                <a:solidFill>
                  <a:schemeClr val="bg1"/>
                </a:solidFill>
                <a:latin typeface="Meiryo" charset="-128"/>
                <a:ea typeface="Meiryo" charset="-128"/>
                <a:cs typeface="Meiryo" charset="-128"/>
              </a:rPr>
              <a:t>パワーポイント・データ</a:t>
            </a:r>
            <a:r>
              <a:rPr kumimoji="1" lang="ja-JP" altLang="en-US" sz="1400" dirty="0" smtClean="0">
                <a:solidFill>
                  <a:schemeClr val="bg1"/>
                </a:solidFill>
                <a:latin typeface="Meiryo" charset="-128"/>
                <a:ea typeface="Meiryo" charset="-128"/>
                <a:cs typeface="Meiryo" charset="-128"/>
              </a:rPr>
              <a:t>として</a:t>
            </a:r>
            <a:r>
              <a:rPr lang="ja-JP" altLang="en-US" sz="1400" dirty="0" smtClean="0">
                <a:solidFill>
                  <a:schemeClr val="bg1"/>
                </a:solidFill>
                <a:latin typeface="Meiryo" charset="-128"/>
                <a:ea typeface="Meiryo" charset="-128"/>
                <a:cs typeface="Meiryo" charset="-128"/>
              </a:rPr>
              <a:t>、</a:t>
            </a:r>
            <a:r>
              <a:rPr kumimoji="1" lang="ja-JP" altLang="en-US" sz="1400" b="1" dirty="0" smtClean="0">
                <a:solidFill>
                  <a:schemeClr val="bg1"/>
                </a:solidFill>
                <a:latin typeface="Meiryo" charset="-128"/>
                <a:ea typeface="Meiryo" charset="-128"/>
                <a:cs typeface="Meiryo" charset="-128"/>
              </a:rPr>
              <a:t>ダウンロード</a:t>
            </a:r>
            <a:r>
              <a:rPr kumimoji="1" lang="ja-JP" altLang="en-US" sz="1400" dirty="0" smtClean="0">
                <a:solidFill>
                  <a:schemeClr val="bg1"/>
                </a:solidFill>
                <a:latin typeface="Meiryo" charset="-128"/>
                <a:ea typeface="Meiryo" charset="-128"/>
                <a:cs typeface="Meiryo" charset="-128"/>
              </a:rPr>
              <a:t>できます。</a:t>
            </a:r>
            <a:endParaRPr kumimoji="1" lang="ja-JP" altLang="en-US" sz="14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48103722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a:xfrm>
            <a:off x="338136" y="274638"/>
            <a:ext cx="8805863" cy="416221"/>
          </a:xfrm>
        </p:spPr>
        <p:txBody>
          <a:bodyPr/>
          <a:lstStyle/>
          <a:p>
            <a:r>
              <a:rPr kumimoji="1" lang="en-US" altLang="ja-JP" dirty="0" smtClean="0"/>
              <a:t>SI</a:t>
            </a:r>
            <a:r>
              <a:rPr kumimoji="1" lang="ja-JP" altLang="en-US" dirty="0" smtClean="0"/>
              <a:t>ビジネス</a:t>
            </a:r>
            <a:r>
              <a:rPr kumimoji="1" lang="ja-JP" altLang="en-US" sz="2000" dirty="0" smtClean="0"/>
              <a:t>の</a:t>
            </a:r>
            <a:r>
              <a:rPr kumimoji="1" lang="ja-JP" altLang="en-US" dirty="0" smtClean="0"/>
              <a:t>課題</a:t>
            </a:r>
            <a:r>
              <a:rPr kumimoji="1" lang="ja-JP" altLang="en-US" sz="2000" dirty="0" smtClean="0"/>
              <a:t>に向き合うための</a:t>
            </a:r>
            <a:r>
              <a:rPr lang="ja-JP" altLang="en-US" dirty="0" smtClean="0">
                <a:solidFill>
                  <a:schemeClr val="tx1">
                    <a:lumMod val="50000"/>
                    <a:lumOff val="50000"/>
                  </a:schemeClr>
                </a:solidFill>
                <a:latin typeface="Meiryo" charset="-128"/>
                <a:ea typeface="Meiryo" charset="-128"/>
                <a:cs typeface="Meiryo" charset="-128"/>
              </a:rPr>
              <a:t>ポスト</a:t>
            </a:r>
            <a:r>
              <a:rPr lang="en-US" altLang="ja-JP" dirty="0" smtClean="0">
                <a:solidFill>
                  <a:schemeClr val="tx1">
                    <a:lumMod val="50000"/>
                    <a:lumOff val="50000"/>
                  </a:schemeClr>
                </a:solidFill>
                <a:latin typeface="Meiryo" charset="-128"/>
                <a:ea typeface="Meiryo" charset="-128"/>
                <a:cs typeface="Meiryo" charset="-128"/>
              </a:rPr>
              <a:t>SI</a:t>
            </a:r>
            <a:r>
              <a:rPr lang="ja-JP" altLang="en-US" sz="2000" dirty="0" smtClean="0">
                <a:solidFill>
                  <a:schemeClr val="tx1">
                    <a:lumMod val="50000"/>
                    <a:lumOff val="50000"/>
                  </a:schemeClr>
                </a:solidFill>
                <a:latin typeface="Meiryo" charset="-128"/>
                <a:ea typeface="Meiryo" charset="-128"/>
                <a:cs typeface="Meiryo" charset="-128"/>
              </a:rPr>
              <a:t>の</a:t>
            </a:r>
            <a:r>
              <a:rPr lang="ja-JP" altLang="en-US" dirty="0">
                <a:solidFill>
                  <a:schemeClr val="tx1">
                    <a:lumMod val="50000"/>
                    <a:lumOff val="50000"/>
                  </a:schemeClr>
                </a:solidFill>
                <a:latin typeface="Meiryo" charset="-128"/>
                <a:ea typeface="Meiryo" charset="-128"/>
                <a:cs typeface="Meiryo" charset="-128"/>
              </a:rPr>
              <a:t>戦略</a:t>
            </a:r>
            <a:r>
              <a:rPr lang="ja-JP" altLang="en-US" sz="2000" dirty="0">
                <a:solidFill>
                  <a:schemeClr val="tx1">
                    <a:lumMod val="50000"/>
                    <a:lumOff val="50000"/>
                  </a:schemeClr>
                </a:solidFill>
                <a:latin typeface="Meiryo" charset="-128"/>
                <a:ea typeface="Meiryo" charset="-128"/>
                <a:cs typeface="Meiryo" charset="-128"/>
              </a:rPr>
              <a:t>と</a:t>
            </a:r>
            <a:r>
              <a:rPr lang="ja-JP" altLang="en-US" dirty="0">
                <a:solidFill>
                  <a:schemeClr val="tx1">
                    <a:lumMod val="50000"/>
                    <a:lumOff val="50000"/>
                  </a:schemeClr>
                </a:solidFill>
                <a:latin typeface="Meiryo" charset="-128"/>
                <a:ea typeface="Meiryo" charset="-128"/>
                <a:cs typeface="Meiryo" charset="-128"/>
              </a:rPr>
              <a:t>シナリオ</a:t>
            </a:r>
          </a:p>
        </p:txBody>
      </p:sp>
      <p:sp>
        <p:nvSpPr>
          <p:cNvPr id="2" name="スライド番号プレースホルダー 1"/>
          <p:cNvSpPr>
            <a:spLocks noGrp="1"/>
          </p:cNvSpPr>
          <p:nvPr>
            <p:ph type="sldNum" sz="quarter" idx="12"/>
          </p:nvPr>
        </p:nvSpPr>
        <p:spPr>
          <a:xfrm>
            <a:off x="6908391" y="6636224"/>
            <a:ext cx="2133600" cy="217800"/>
          </a:xfrm>
        </p:spPr>
        <p:txBody>
          <a:bodyPr/>
          <a:lstStyle/>
          <a:p>
            <a:fld id="{8FF8CC5D-A65D-5946-99B5-645367A967AD}" type="slidenum">
              <a:rPr kumimoji="1" lang="ja-JP" altLang="en-US" smtClean="0"/>
              <a:t>133</a:t>
            </a:fld>
            <a:endParaRPr kumimoji="1" lang="ja-JP" altLang="en-US"/>
          </a:p>
        </p:txBody>
      </p:sp>
      <p:pic>
        <p:nvPicPr>
          <p:cNvPr id="3" name="図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250" y="1605471"/>
            <a:ext cx="3386282" cy="4756304"/>
          </a:xfrm>
          <a:prstGeom prst="rect">
            <a:avLst/>
          </a:prstGeom>
          <a:ln>
            <a:noFill/>
          </a:ln>
          <a:effectLst>
            <a:outerShdw blurRad="292100" dist="139700" dir="2700000" algn="tl" rotWithShape="0">
              <a:srgbClr val="333333">
                <a:alpha val="65000"/>
              </a:srgbClr>
            </a:outerShdw>
          </a:effectLst>
        </p:spPr>
      </p:pic>
      <p:sp>
        <p:nvSpPr>
          <p:cNvPr id="11" name="正方形/長方形 10"/>
          <p:cNvSpPr/>
          <p:nvPr/>
        </p:nvSpPr>
        <p:spPr>
          <a:xfrm>
            <a:off x="254440" y="1582966"/>
            <a:ext cx="4699223" cy="4801314"/>
          </a:xfrm>
          <a:prstGeom prst="rect">
            <a:avLst/>
          </a:prstGeom>
        </p:spPr>
        <p:txBody>
          <a:bodyPr wrap="square">
            <a:spAutoFit/>
          </a:bodyPr>
          <a:lstStyle/>
          <a:p>
            <a:r>
              <a:rPr lang="ja-JP" altLang="en-US" dirty="0" smtClean="0">
                <a:solidFill>
                  <a:schemeClr val="tx1">
                    <a:lumMod val="50000"/>
                    <a:lumOff val="50000"/>
                  </a:schemeClr>
                </a:solidFill>
                <a:latin typeface="Meiryo" charset="-128"/>
                <a:ea typeface="Meiryo" charset="-128"/>
                <a:cs typeface="Meiryo" charset="-128"/>
              </a:rPr>
              <a:t>これ</a:t>
            </a:r>
            <a:r>
              <a:rPr lang="ja-JP" altLang="en-US" dirty="0">
                <a:solidFill>
                  <a:schemeClr val="tx1">
                    <a:lumMod val="50000"/>
                    <a:lumOff val="50000"/>
                  </a:schemeClr>
                </a:solidFill>
                <a:latin typeface="Meiryo" charset="-128"/>
                <a:ea typeface="Meiryo" charset="-128"/>
                <a:cs typeface="Meiryo" charset="-128"/>
              </a:rPr>
              <a:t>までと同じやり方では、収益を維持・拡大することは難しくなるでしょう。しかし、工夫次第では、SIを魅力的なビジネスに再生させることができます。その戦略とシナリオを、豊富な図解と事例とともに集大成しました</a:t>
            </a:r>
            <a:r>
              <a:rPr lang="ja-JP" altLang="en-US" dirty="0" smtClean="0">
                <a:solidFill>
                  <a:schemeClr val="tx1">
                    <a:lumMod val="50000"/>
                    <a:lumOff val="50000"/>
                  </a:schemeClr>
                </a:solidFill>
                <a:latin typeface="Meiryo" charset="-128"/>
                <a:ea typeface="Meiryo" charset="-128"/>
                <a:cs typeface="Meiryo" charset="-128"/>
              </a:rPr>
              <a:t>。</a:t>
            </a:r>
            <a:endParaRPr lang="en-US" altLang="ja-JP" dirty="0" smtClean="0">
              <a:solidFill>
                <a:schemeClr val="tx1">
                  <a:lumMod val="50000"/>
                  <a:lumOff val="50000"/>
                </a:schemeClr>
              </a:solidFill>
              <a:latin typeface="Meiryo" charset="-128"/>
              <a:ea typeface="Meiryo" charset="-128"/>
              <a:cs typeface="Meiryo" charset="-128"/>
            </a:endParaRPr>
          </a:p>
          <a:p>
            <a:endParaRPr lang="en-US" altLang="ja-JP" dirty="0">
              <a:solidFill>
                <a:schemeClr val="tx1">
                  <a:lumMod val="50000"/>
                  <a:lumOff val="50000"/>
                </a:schemeClr>
              </a:solidFill>
              <a:latin typeface="Meiryo" charset="-128"/>
              <a:ea typeface="Meiryo" charset="-128"/>
              <a:cs typeface="Meiryo" charset="-128"/>
            </a:endParaRPr>
          </a:p>
          <a:p>
            <a:r>
              <a:rPr lang="ja-JP" altLang="en-US" dirty="0" smtClean="0">
                <a:solidFill>
                  <a:schemeClr val="tx1">
                    <a:lumMod val="50000"/>
                    <a:lumOff val="50000"/>
                  </a:schemeClr>
                </a:solidFill>
                <a:latin typeface="Meiryo" charset="-128"/>
                <a:ea typeface="Meiryo" charset="-128"/>
                <a:cs typeface="Meiryo" charset="-128"/>
              </a:rPr>
              <a:t>これから</a:t>
            </a:r>
            <a:r>
              <a:rPr lang="ja-JP" altLang="en-US" dirty="0">
                <a:solidFill>
                  <a:schemeClr val="tx1">
                    <a:lumMod val="50000"/>
                    <a:lumOff val="50000"/>
                  </a:schemeClr>
                </a:solidFill>
                <a:latin typeface="Meiryo" charset="-128"/>
                <a:ea typeface="Meiryo" charset="-128"/>
                <a:cs typeface="Meiryo" charset="-128"/>
              </a:rPr>
              <a:t>のビジネスを読み解くうえで不可欠なトレンド、ビジネスモデル、グローバル戦略、プライシング戦略、人材育成戦略、そして新規事業の進め方までがこれ1冊でわかります</a:t>
            </a:r>
            <a:r>
              <a:rPr lang="ja-JP" altLang="en-US" dirty="0" smtClean="0">
                <a:solidFill>
                  <a:schemeClr val="tx1">
                    <a:lumMod val="50000"/>
                    <a:lumOff val="50000"/>
                  </a:schemeClr>
                </a:solidFill>
                <a:latin typeface="Meiryo" charset="-128"/>
                <a:ea typeface="Meiryo" charset="-128"/>
                <a:cs typeface="Meiryo" charset="-128"/>
              </a:rPr>
              <a:t>。</a:t>
            </a:r>
            <a:endParaRPr lang="en-US" altLang="ja-JP" dirty="0" smtClean="0">
              <a:solidFill>
                <a:schemeClr val="tx1">
                  <a:lumMod val="50000"/>
                  <a:lumOff val="50000"/>
                </a:schemeClr>
              </a:solidFill>
              <a:latin typeface="Meiryo" charset="-128"/>
              <a:ea typeface="Meiryo" charset="-128"/>
              <a:cs typeface="Meiryo" charset="-128"/>
            </a:endParaRPr>
          </a:p>
          <a:p>
            <a:endParaRPr lang="en-US" altLang="ja-JP" dirty="0">
              <a:solidFill>
                <a:schemeClr val="tx1">
                  <a:lumMod val="50000"/>
                  <a:lumOff val="50000"/>
                </a:schemeClr>
              </a:solidFill>
              <a:latin typeface="Meiryo" charset="-128"/>
              <a:ea typeface="Meiryo" charset="-128"/>
              <a:cs typeface="Meiryo" charset="-128"/>
            </a:endParaRPr>
          </a:p>
          <a:p>
            <a:r>
              <a:rPr lang="ja-JP" altLang="en-US" dirty="0" smtClean="0">
                <a:solidFill>
                  <a:schemeClr val="tx1">
                    <a:lumMod val="50000"/>
                    <a:lumOff val="50000"/>
                  </a:schemeClr>
                </a:solidFill>
                <a:latin typeface="Meiryo" charset="-128"/>
                <a:ea typeface="Meiryo" charset="-128"/>
                <a:cs typeface="Meiryo" charset="-128"/>
              </a:rPr>
              <a:t>全60枚</a:t>
            </a:r>
            <a:r>
              <a:rPr lang="ja-JP" altLang="en-US" dirty="0">
                <a:solidFill>
                  <a:schemeClr val="tx1">
                    <a:lumMod val="50000"/>
                    <a:lumOff val="50000"/>
                  </a:schemeClr>
                </a:solidFill>
                <a:latin typeface="Meiryo" charset="-128"/>
                <a:ea typeface="Meiryo" charset="-128"/>
                <a:cs typeface="Meiryo" charset="-128"/>
              </a:rPr>
              <a:t>の図表は、すべてPowerPointデータとしてダウンロード可能、ロイヤリティフリーなので企画書や経営会議の資料としてご活用いただけます。</a:t>
            </a:r>
          </a:p>
        </p:txBody>
      </p:sp>
      <p:sp>
        <p:nvSpPr>
          <p:cNvPr id="12" name="正方形/長方形 11"/>
          <p:cNvSpPr/>
          <p:nvPr/>
        </p:nvSpPr>
        <p:spPr>
          <a:xfrm>
            <a:off x="338137" y="965308"/>
            <a:ext cx="8467725" cy="523220"/>
          </a:xfrm>
          <a:prstGeom prst="rect">
            <a:avLst/>
          </a:prstGeom>
        </p:spPr>
        <p:txBody>
          <a:bodyPr wrap="square">
            <a:spAutoFit/>
          </a:bodyPr>
          <a:lstStyle/>
          <a:p>
            <a:r>
              <a:rPr lang="ja-JP" altLang="en-US" sz="2800">
                <a:solidFill>
                  <a:schemeClr val="tx1">
                    <a:lumMod val="50000"/>
                    <a:lumOff val="50000"/>
                  </a:schemeClr>
                </a:solidFill>
                <a:latin typeface="Meiryo" charset="-128"/>
                <a:ea typeface="Meiryo" charset="-128"/>
                <a:cs typeface="Meiryo" charset="-128"/>
              </a:rPr>
              <a:t>「SIビジネスはなくなってしまうのでしょうか?」</a:t>
            </a:r>
            <a:endParaRPr lang="en-US" altLang="ja-JP" sz="2800" dirty="0">
              <a:solidFill>
                <a:schemeClr val="tx1">
                  <a:lumMod val="50000"/>
                  <a:lumOff val="50000"/>
                </a:schemeClr>
              </a:solidFill>
              <a:latin typeface="Meiryo" charset="-128"/>
              <a:ea typeface="Meiryo" charset="-128"/>
              <a:cs typeface="Meiryo" charset="-128"/>
            </a:endParaRPr>
          </a:p>
        </p:txBody>
      </p:sp>
    </p:spTree>
    <p:extLst>
      <p:ext uri="{BB962C8B-B14F-4D97-AF65-F5344CB8AC3E}">
        <p14:creationId xmlns:p14="http://schemas.microsoft.com/office/powerpoint/2010/main" val="53190985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63700" y="236538"/>
            <a:ext cx="6985000" cy="416221"/>
          </a:xfrm>
        </p:spPr>
        <p:txBody>
          <a:bodyPr/>
          <a:lstStyle/>
          <a:p>
            <a:r>
              <a:rPr kumimoji="1" lang="en-US" altLang="ja-JP" sz="2000" dirty="0" smtClean="0">
                <a:latin typeface="Meiryo" charset="-128"/>
                <a:ea typeface="Meiryo" charset="-128"/>
                <a:cs typeface="Meiryo" charset="-128"/>
              </a:rPr>
              <a:t>IT</a:t>
            </a:r>
            <a:r>
              <a:rPr kumimoji="1" lang="ja-JP" altLang="en-US" sz="2000" dirty="0" smtClean="0">
                <a:latin typeface="Meiryo" charset="-128"/>
                <a:ea typeface="Meiryo" charset="-128"/>
                <a:cs typeface="Meiryo" charset="-128"/>
              </a:rPr>
              <a:t>ビジネス・プレゼンテーション・ライブラリー</a:t>
            </a:r>
            <a:endParaRPr kumimoji="1" lang="ja-JP" altLang="en-US" sz="2000" b="1" dirty="0">
              <a:solidFill>
                <a:srgbClr val="0432FF"/>
              </a:solidFill>
              <a:latin typeface="Meiryo" charset="-128"/>
              <a:ea typeface="Meiryo" charset="-128"/>
              <a:cs typeface="Meiryo" charset="-128"/>
            </a:endParaRP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134</a:t>
            </a:fld>
            <a:endParaRPr kumimoji="1" lang="ja-JP" altLang="en-US"/>
          </a:p>
        </p:txBody>
      </p:sp>
      <p:pic>
        <p:nvPicPr>
          <p:cNvPr id="4" name="図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74" y="870154"/>
            <a:ext cx="4633422" cy="5670755"/>
          </a:xfrm>
          <a:prstGeom prst="rect">
            <a:avLst/>
          </a:prstGeom>
          <a:ln>
            <a:noFill/>
          </a:ln>
          <a:effectLst>
            <a:outerShdw blurRad="292100" dist="139700" dir="2700000" algn="tl" rotWithShape="0">
              <a:srgbClr val="333333">
                <a:alpha val="65000"/>
              </a:srgbClr>
            </a:outerShdw>
          </a:effectLst>
        </p:spPr>
      </p:pic>
      <p:sp>
        <p:nvSpPr>
          <p:cNvPr id="6" name="正方形/長方形 5"/>
          <p:cNvSpPr/>
          <p:nvPr/>
        </p:nvSpPr>
        <p:spPr>
          <a:xfrm>
            <a:off x="5073445" y="870154"/>
            <a:ext cx="3915697" cy="2885405"/>
          </a:xfrm>
          <a:prstGeom prst="rect">
            <a:avLst/>
          </a:prstGeom>
        </p:spPr>
        <p:txBody>
          <a:bodyPr wrap="square">
            <a:spAutoFit/>
          </a:bodyPr>
          <a:lstStyle/>
          <a:p>
            <a:r>
              <a:rPr lang="ja-JP" altLang="en-US" sz="1400" b="1" dirty="0">
                <a:solidFill>
                  <a:srgbClr val="0432FF"/>
                </a:solidFill>
                <a:latin typeface="Meiryo" charset="-128"/>
                <a:ea typeface="Meiryo" charset="-128"/>
                <a:cs typeface="Meiryo" charset="-128"/>
              </a:rPr>
              <a:t>「SI営業のためのセールスガイドと活動チェックシート」を新たに</a:t>
            </a:r>
            <a:r>
              <a:rPr lang="ja-JP" altLang="en-US" sz="1400" b="1" dirty="0" smtClean="0">
                <a:solidFill>
                  <a:srgbClr val="0432FF"/>
                </a:solidFill>
                <a:latin typeface="Meiryo" charset="-128"/>
                <a:ea typeface="Meiryo" charset="-128"/>
                <a:cs typeface="Meiryo" charset="-128"/>
              </a:rPr>
              <a:t>掲載</a:t>
            </a:r>
            <a:endParaRPr lang="en-US" altLang="ja-JP" sz="1400" b="1" dirty="0" smtClean="0">
              <a:solidFill>
                <a:srgbClr val="0432FF"/>
              </a:solidFill>
              <a:latin typeface="Meiryo" charset="-128"/>
              <a:ea typeface="Meiryo" charset="-128"/>
              <a:cs typeface="Meiryo" charset="-128"/>
            </a:endParaRPr>
          </a:p>
          <a:p>
            <a:r>
              <a:rPr lang="ja-JP" altLang="en-US" sz="1050" dirty="0" smtClean="0">
                <a:latin typeface="Meiryo" charset="-128"/>
                <a:ea typeface="Meiryo" charset="-128"/>
                <a:cs typeface="Meiryo" charset="-128"/>
              </a:rPr>
              <a:t>SI</a:t>
            </a:r>
            <a:r>
              <a:rPr lang="ja-JP" altLang="en-US" sz="1050" dirty="0">
                <a:latin typeface="Meiryo" charset="-128"/>
                <a:ea typeface="Meiryo" charset="-128"/>
                <a:cs typeface="Meiryo" charset="-128"/>
              </a:rPr>
              <a:t>営業で確実に受注するための仕事手順とノウハウを、詳細なマニュアルと活動チェックシートと共に公開しました</a:t>
            </a:r>
            <a:r>
              <a:rPr lang="ja-JP" altLang="en-US" sz="1050" dirty="0" smtClean="0">
                <a:latin typeface="Meiryo" charset="-128"/>
                <a:ea typeface="Meiryo" charset="-128"/>
                <a:cs typeface="Meiryo" charset="-128"/>
              </a:rPr>
              <a:t>。</a:t>
            </a:r>
            <a:endParaRPr lang="en-US" altLang="ja-JP" sz="1050" dirty="0" smtClean="0">
              <a:latin typeface="Meiryo" charset="-128"/>
              <a:ea typeface="Meiryo" charset="-128"/>
              <a:cs typeface="Meiryo" charset="-128"/>
            </a:endParaRPr>
          </a:p>
          <a:p>
            <a:endParaRPr lang="en-US" altLang="ja-JP" sz="1200" dirty="0" smtClean="0">
              <a:latin typeface="Meiryo" charset="-128"/>
              <a:ea typeface="Meiryo" charset="-128"/>
              <a:cs typeface="Meiryo" charset="-128"/>
            </a:endParaRPr>
          </a:p>
          <a:p>
            <a:r>
              <a:rPr lang="ja-JP" altLang="en-US" sz="1400" b="1" dirty="0">
                <a:solidFill>
                  <a:srgbClr val="0432FF"/>
                </a:solidFill>
                <a:latin typeface="Meiryo" charset="-128"/>
                <a:ea typeface="Meiryo" charset="-128"/>
                <a:cs typeface="Meiryo" charset="-128"/>
              </a:rPr>
              <a:t>「最新トレンド」、「講演資料」、「研修資料」の３つの</a:t>
            </a:r>
            <a:r>
              <a:rPr lang="ja-JP" altLang="en-US" sz="1400" b="1" dirty="0" smtClean="0">
                <a:solidFill>
                  <a:srgbClr val="0432FF"/>
                </a:solidFill>
                <a:latin typeface="Meiryo" charset="-128"/>
                <a:ea typeface="Meiryo" charset="-128"/>
                <a:cs typeface="Meiryo" charset="-128"/>
              </a:rPr>
              <a:t>カテゴリーでわかりやすく</a:t>
            </a:r>
            <a:endParaRPr lang="en-US" altLang="ja-JP" sz="1400" b="1" dirty="0" smtClean="0">
              <a:solidFill>
                <a:srgbClr val="0432FF"/>
              </a:solidFill>
              <a:latin typeface="Meiryo" charset="-128"/>
              <a:ea typeface="Meiryo" charset="-128"/>
              <a:cs typeface="Meiryo" charset="-128"/>
            </a:endParaRPr>
          </a:p>
          <a:p>
            <a:r>
              <a:rPr lang="ja-JP" altLang="en-US" sz="1050" dirty="0" smtClean="0">
                <a:latin typeface="Meiryo" charset="-128"/>
                <a:ea typeface="Meiryo" charset="-128"/>
                <a:cs typeface="Meiryo" charset="-128"/>
              </a:rPr>
              <a:t>1000ページ</a:t>
            </a:r>
            <a:r>
              <a:rPr lang="ja-JP" altLang="en-US" sz="1050" dirty="0">
                <a:latin typeface="Meiryo" charset="-128"/>
                <a:ea typeface="Meiryo" charset="-128"/>
                <a:cs typeface="Meiryo" charset="-128"/>
              </a:rPr>
              <a:t>を超えるプレゼンテーション、講義のための教科書、セールスガイドやチェックシートなどにすぐにアクセスできるようになりました</a:t>
            </a:r>
            <a:r>
              <a:rPr lang="ja-JP" altLang="en-US" sz="1050" dirty="0" smtClean="0">
                <a:latin typeface="Meiryo" charset="-128"/>
                <a:ea typeface="Meiryo" charset="-128"/>
                <a:cs typeface="Meiryo" charset="-128"/>
              </a:rPr>
              <a:t>。</a:t>
            </a:r>
            <a:endParaRPr lang="en-US" altLang="ja-JP" sz="1050" dirty="0" smtClean="0">
              <a:latin typeface="Meiryo" charset="-128"/>
              <a:ea typeface="Meiryo" charset="-128"/>
              <a:cs typeface="Meiryo" charset="-128"/>
            </a:endParaRPr>
          </a:p>
          <a:p>
            <a:endParaRPr lang="en-US" altLang="ja-JP" sz="1200" dirty="0" smtClean="0">
              <a:latin typeface="Meiryo" charset="-128"/>
              <a:ea typeface="Meiryo" charset="-128"/>
              <a:cs typeface="Meiryo" charset="-128"/>
            </a:endParaRPr>
          </a:p>
          <a:p>
            <a:r>
              <a:rPr lang="ja-JP" altLang="en-US" sz="1400" b="1" dirty="0" smtClean="0">
                <a:solidFill>
                  <a:srgbClr val="0432FF"/>
                </a:solidFill>
                <a:latin typeface="Meiryo" charset="-128"/>
                <a:ea typeface="Meiryo" charset="-128"/>
                <a:cs typeface="Meiryo" charset="-128"/>
              </a:rPr>
              <a:t>IoT</a:t>
            </a:r>
            <a:r>
              <a:rPr lang="ja-JP" altLang="en-US" sz="1400" b="1" dirty="0">
                <a:solidFill>
                  <a:srgbClr val="0432FF"/>
                </a:solidFill>
                <a:latin typeface="Meiryo" charset="-128"/>
                <a:ea typeface="Meiryo" charset="-128"/>
                <a:cs typeface="Meiryo" charset="-128"/>
              </a:rPr>
              <a:t>や人工知能など最新トレンドの解説付きでプレゼンテーション</a:t>
            </a:r>
            <a:r>
              <a:rPr lang="ja-JP" altLang="en-US" sz="1400" b="1" dirty="0" smtClean="0">
                <a:solidFill>
                  <a:srgbClr val="0432FF"/>
                </a:solidFill>
                <a:latin typeface="Meiryo" charset="-128"/>
                <a:ea typeface="Meiryo" charset="-128"/>
                <a:cs typeface="Meiryo" charset="-128"/>
              </a:rPr>
              <a:t>充実</a:t>
            </a:r>
            <a:endParaRPr lang="en-US" altLang="ja-JP" sz="1400" b="1" dirty="0" smtClean="0">
              <a:solidFill>
                <a:srgbClr val="0432FF"/>
              </a:solidFill>
              <a:latin typeface="Meiryo" charset="-128"/>
              <a:ea typeface="Meiryo" charset="-128"/>
              <a:cs typeface="Meiryo" charset="-128"/>
            </a:endParaRPr>
          </a:p>
          <a:p>
            <a:r>
              <a:rPr lang="ja-JP" altLang="en-US" sz="1050" dirty="0" smtClean="0">
                <a:latin typeface="Meiryo" charset="-128"/>
                <a:ea typeface="Meiryo" charset="-128"/>
                <a:cs typeface="Meiryo" charset="-128"/>
              </a:rPr>
              <a:t>最近</a:t>
            </a:r>
            <a:r>
              <a:rPr lang="ja-JP" altLang="en-US" sz="1050" dirty="0">
                <a:latin typeface="Meiryo" charset="-128"/>
                <a:ea typeface="Meiryo" charset="-128"/>
                <a:cs typeface="Meiryo" charset="-128"/>
              </a:rPr>
              <a:t>注目のIoTや人工知能最新の動向については、大幅</a:t>
            </a:r>
            <a:r>
              <a:rPr lang="ja-JP" altLang="en-US" sz="1050" dirty="0" smtClean="0">
                <a:latin typeface="Meiryo" charset="-128"/>
                <a:ea typeface="Meiryo" charset="-128"/>
                <a:cs typeface="Meiryo" charset="-128"/>
              </a:rPr>
              <a:t>に解説付きのプレゼンテーション</a:t>
            </a:r>
            <a:r>
              <a:rPr lang="ja-JP" altLang="en-US" sz="1050" dirty="0">
                <a:latin typeface="Meiryo" charset="-128"/>
                <a:ea typeface="Meiryo" charset="-128"/>
                <a:cs typeface="Meiryo" charset="-128"/>
              </a:rPr>
              <a:t>を拡充しました</a:t>
            </a:r>
            <a:r>
              <a:rPr lang="ja-JP" altLang="en-US" sz="1050" dirty="0" smtClean="0">
                <a:latin typeface="Meiryo" charset="-128"/>
                <a:ea typeface="Meiryo" charset="-128"/>
                <a:cs typeface="Meiryo" charset="-128"/>
              </a:rPr>
              <a:t>。</a:t>
            </a:r>
            <a:endParaRPr lang="ja-JP" altLang="en-US" sz="1050" dirty="0">
              <a:latin typeface="Meiryo" charset="-128"/>
              <a:ea typeface="Meiryo" charset="-128"/>
              <a:cs typeface="Meiryo" charset="-128"/>
            </a:endParaRP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975" y="296408"/>
            <a:ext cx="1370576" cy="239851"/>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6200" y="4064724"/>
            <a:ext cx="1370576" cy="239851"/>
          </a:xfrm>
          <a:prstGeom prst="rect">
            <a:avLst/>
          </a:prstGeom>
        </p:spPr>
      </p:pic>
      <p:sp>
        <p:nvSpPr>
          <p:cNvPr id="9" name="テキスト ボックス 8"/>
          <p:cNvSpPr txBox="1"/>
          <p:nvPr/>
        </p:nvSpPr>
        <p:spPr>
          <a:xfrm>
            <a:off x="5003800" y="4592677"/>
            <a:ext cx="4140200" cy="1169551"/>
          </a:xfrm>
          <a:prstGeom prst="rect">
            <a:avLst/>
          </a:prstGeom>
          <a:noFill/>
        </p:spPr>
        <p:txBody>
          <a:bodyPr wrap="square" rtlCol="0">
            <a:spAutoFit/>
          </a:bodyPr>
          <a:lstStyle/>
          <a:p>
            <a:pPr marL="285750" indent="-285750">
              <a:buFont typeface="Wingdings" charset="2"/>
              <a:buChar char="ü"/>
            </a:pPr>
            <a:r>
              <a:rPr kumimoji="1" lang="ja-JP" altLang="en-US" sz="1400" dirty="0" smtClean="0">
                <a:latin typeface="Meiryo" charset="-128"/>
                <a:ea typeface="Meiryo" charset="-128"/>
                <a:cs typeface="Meiryo" charset="-128"/>
              </a:rPr>
              <a:t>全プレゼンテーション・閲覧無料</a:t>
            </a:r>
            <a:endParaRPr kumimoji="1" lang="en-US" altLang="ja-JP" sz="1400" dirty="0" smtClean="0">
              <a:latin typeface="Meiryo" charset="-128"/>
              <a:ea typeface="Meiryo" charset="-128"/>
              <a:cs typeface="Meiryo" charset="-128"/>
            </a:endParaRPr>
          </a:p>
          <a:p>
            <a:pPr marL="285750" indent="-285750">
              <a:buFont typeface="Wingdings" charset="2"/>
              <a:buChar char="ü"/>
            </a:pPr>
            <a:r>
              <a:rPr kumimoji="1" lang="ja-JP" altLang="en-US" sz="1400" dirty="0" smtClean="0">
                <a:latin typeface="Meiryo" charset="-128"/>
                <a:ea typeface="Meiryo" charset="-128"/>
                <a:cs typeface="Meiryo" charset="-128"/>
              </a:rPr>
              <a:t>定期的アップデートで最新資料を入手</a:t>
            </a:r>
            <a:endParaRPr kumimoji="1" lang="en-US" altLang="ja-JP" sz="1400" dirty="0" smtClean="0">
              <a:latin typeface="Meiryo" charset="-128"/>
              <a:ea typeface="Meiryo" charset="-128"/>
              <a:cs typeface="Meiryo" charset="-128"/>
            </a:endParaRPr>
          </a:p>
          <a:p>
            <a:pPr marL="285750" indent="-285750">
              <a:buFont typeface="Wingdings" charset="2"/>
              <a:buChar char="ü"/>
            </a:pPr>
            <a:r>
              <a:rPr lang="ja-JP" altLang="en-US" sz="1400" dirty="0" smtClean="0">
                <a:latin typeface="Meiryo" charset="-128"/>
                <a:ea typeface="Meiryo" charset="-128"/>
                <a:cs typeface="Meiryo" charset="-128"/>
              </a:rPr>
              <a:t>会員</a:t>
            </a:r>
            <a:r>
              <a:rPr lang="ja-JP" altLang="en-US" sz="1400" dirty="0">
                <a:latin typeface="Meiryo" charset="-128"/>
                <a:ea typeface="Meiryo" charset="-128"/>
                <a:cs typeface="Meiryo" charset="-128"/>
              </a:rPr>
              <a:t>（月額</a:t>
            </a:r>
            <a:r>
              <a:rPr lang="en-US" altLang="ja-JP" sz="1400" dirty="0">
                <a:latin typeface="Meiryo" charset="-128"/>
                <a:ea typeface="Meiryo" charset="-128"/>
                <a:cs typeface="Meiryo" charset="-128"/>
              </a:rPr>
              <a:t>500</a:t>
            </a:r>
            <a:r>
              <a:rPr lang="ja-JP" altLang="en-US" sz="1400" dirty="0">
                <a:latin typeface="Meiryo" charset="-128"/>
                <a:ea typeface="Meiryo" charset="-128"/>
                <a:cs typeface="Meiryo" charset="-128"/>
              </a:rPr>
              <a:t>円）でロイヤリティフリーのオリジナルをダウンロード</a:t>
            </a:r>
            <a:endParaRPr lang="en-US" altLang="ja-JP" sz="1400" dirty="0">
              <a:latin typeface="Meiryo" charset="-128"/>
              <a:ea typeface="Meiryo" charset="-128"/>
              <a:cs typeface="Meiryo" charset="-128"/>
            </a:endParaRPr>
          </a:p>
          <a:p>
            <a:pPr marL="285750" indent="-285750">
              <a:buFont typeface="Wingdings" charset="2"/>
              <a:buChar char="ü"/>
            </a:pPr>
            <a:endParaRPr kumimoji="1" lang="ja-JP" altLang="en-US" sz="1400" dirty="0">
              <a:latin typeface="Meiryo" charset="-128"/>
              <a:ea typeface="Meiryo" charset="-128"/>
              <a:cs typeface="Meiryo" charset="-128"/>
            </a:endParaRPr>
          </a:p>
        </p:txBody>
      </p:sp>
      <p:sp>
        <p:nvSpPr>
          <p:cNvPr id="10" name="四角形吹き出し 9"/>
          <p:cNvSpPr/>
          <p:nvPr/>
        </p:nvSpPr>
        <p:spPr>
          <a:xfrm>
            <a:off x="6639642" y="5733140"/>
            <a:ext cx="2184400" cy="309165"/>
          </a:xfrm>
          <a:prstGeom prst="wedgeRectCallout">
            <a:avLst>
              <a:gd name="adj1" fmla="val -33072"/>
              <a:gd name="adj2" fmla="val -135436"/>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生ビール一杯分＼</a:t>
            </a:r>
            <a:r>
              <a:rPr kumimoji="1" lang="en-US" altLang="ja-JP" sz="1200" dirty="0" smtClean="0">
                <a:solidFill>
                  <a:srgbClr val="FFFFFF"/>
                </a:solidFill>
                <a:latin typeface="Meiryo" charset="-128"/>
                <a:ea typeface="Meiryo" charset="-128"/>
                <a:cs typeface="Meiryo" charset="-128"/>
              </a:rPr>
              <a:t>(^o^)</a:t>
            </a:r>
            <a:r>
              <a:rPr kumimoji="1" lang="ja-JP" altLang="en-US" sz="1200" dirty="0" smtClean="0">
                <a:solidFill>
                  <a:srgbClr val="FFFFFF"/>
                </a:solidFill>
                <a:latin typeface="Meiryo" charset="-128"/>
                <a:ea typeface="Meiryo" charset="-128"/>
                <a:cs typeface="Meiryo" charset="-128"/>
              </a:rPr>
              <a:t>／</a:t>
            </a:r>
            <a:endParaRPr kumimoji="1" lang="ja-JP" altLang="en-US" sz="1200" dirty="0">
              <a:solidFill>
                <a:srgbClr val="FFFFFF"/>
              </a:solidFill>
              <a:latin typeface="Meiryo" charset="-128"/>
              <a:ea typeface="Meiryo" charset="-128"/>
              <a:cs typeface="Meiryo" charset="-128"/>
            </a:endParaRPr>
          </a:p>
        </p:txBody>
      </p:sp>
    </p:spTree>
    <p:extLst>
      <p:ext uri="{BB962C8B-B14F-4D97-AF65-F5344CB8AC3E}">
        <p14:creationId xmlns:p14="http://schemas.microsoft.com/office/powerpoint/2010/main" val="134931631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135</a:t>
            </a:fld>
            <a:endParaRPr kumimoji="1" lang="ja-JP" altLang="en-US"/>
          </a:p>
        </p:txBody>
      </p:sp>
      <p:pic>
        <p:nvPicPr>
          <p:cNvPr id="4" name="図 3" descr="単独LOGO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687" y="5878036"/>
            <a:ext cx="617713" cy="677108"/>
          </a:xfrm>
          <a:prstGeom prst="rect">
            <a:avLst/>
          </a:prstGeom>
        </p:spPr>
      </p:pic>
      <p:sp>
        <p:nvSpPr>
          <p:cNvPr id="6" name="正方形/長方形 5"/>
          <p:cNvSpPr/>
          <p:nvPr/>
        </p:nvSpPr>
        <p:spPr>
          <a:xfrm>
            <a:off x="6127750" y="5878036"/>
            <a:ext cx="2938096" cy="677108"/>
          </a:xfrm>
          <a:prstGeom prst="rect">
            <a:avLst/>
          </a:prstGeom>
        </p:spPr>
        <p:txBody>
          <a:bodyPr wrap="square">
            <a:spAutoFit/>
          </a:bodyPr>
          <a:lstStyle/>
          <a:p>
            <a:pPr algn="r"/>
            <a:r>
              <a:rPr lang="ja-JP" altLang="en-US" sz="1400" dirty="0">
                <a:solidFill>
                  <a:srgbClr val="595959"/>
                </a:solidFill>
                <a:latin typeface="メイリオ"/>
                <a:ea typeface="メイリオ"/>
                <a:cs typeface="メイリオ"/>
              </a:rPr>
              <a:t>ネットコマース株式会社</a:t>
            </a:r>
          </a:p>
          <a:p>
            <a:pPr algn="r"/>
            <a:r>
              <a:rPr lang="en-US" altLang="ja-JP" sz="800" dirty="0">
                <a:solidFill>
                  <a:srgbClr val="595959"/>
                </a:solidFill>
                <a:latin typeface="メイリオ"/>
                <a:ea typeface="メイリオ"/>
                <a:cs typeface="メイリオ"/>
              </a:rPr>
              <a:t>180-0004</a:t>
            </a:r>
            <a:r>
              <a:rPr lang="ja-JP" altLang="en-US" sz="800" dirty="0">
                <a:solidFill>
                  <a:srgbClr val="595959"/>
                </a:solidFill>
                <a:latin typeface="メイリオ"/>
                <a:ea typeface="メイリオ"/>
                <a:cs typeface="メイリオ"/>
              </a:rPr>
              <a:t>　東京都武蔵野市吉祥寺本町</a:t>
            </a:r>
            <a:r>
              <a:rPr lang="en-US" altLang="ja-JP" sz="800" dirty="0">
                <a:solidFill>
                  <a:srgbClr val="595959"/>
                </a:solidFill>
                <a:latin typeface="メイリオ"/>
                <a:ea typeface="メイリオ"/>
                <a:cs typeface="メイリオ"/>
              </a:rPr>
              <a:t>2-4-17</a:t>
            </a:r>
          </a:p>
          <a:p>
            <a:pPr algn="r"/>
            <a:r>
              <a:rPr lang="ja-JP" altLang="en-US" sz="800" dirty="0">
                <a:solidFill>
                  <a:srgbClr val="595959"/>
                </a:solidFill>
                <a:latin typeface="メイリオ"/>
                <a:ea typeface="メイリオ"/>
                <a:cs typeface="メイリオ"/>
              </a:rPr>
              <a:t>エスト・グランデール・カーロ </a:t>
            </a:r>
            <a:r>
              <a:rPr lang="en-US" altLang="ja-JP" sz="800" dirty="0">
                <a:solidFill>
                  <a:srgbClr val="595959"/>
                </a:solidFill>
                <a:latin typeface="メイリオ"/>
                <a:ea typeface="メイリオ"/>
                <a:cs typeface="メイリオ"/>
              </a:rPr>
              <a:t>1201</a:t>
            </a:r>
          </a:p>
          <a:p>
            <a:pPr algn="r"/>
            <a:r>
              <a:rPr lang="en-US" altLang="ja-JP" sz="800" dirty="0">
                <a:solidFill>
                  <a:srgbClr val="595959"/>
                </a:solidFill>
                <a:latin typeface="メイリオ"/>
                <a:ea typeface="メイリオ"/>
                <a:cs typeface="メイリオ"/>
                <a:hlinkClick r:id="rId3"/>
              </a:rPr>
              <a:t>http://</a:t>
            </a:r>
            <a:r>
              <a:rPr lang="en-US" altLang="ja-JP" sz="800" dirty="0" err="1">
                <a:solidFill>
                  <a:srgbClr val="595959"/>
                </a:solidFill>
                <a:latin typeface="メイリオ"/>
                <a:ea typeface="メイリオ"/>
                <a:cs typeface="メイリオ"/>
                <a:hlinkClick r:id="rId3"/>
              </a:rPr>
              <a:t>www.netcommerce.co.jp</a:t>
            </a:r>
            <a:r>
              <a:rPr lang="en-US" altLang="ja-JP" sz="800" dirty="0">
                <a:solidFill>
                  <a:srgbClr val="595959"/>
                </a:solidFill>
                <a:latin typeface="メイリオ"/>
                <a:ea typeface="メイリオ"/>
                <a:cs typeface="メイリオ"/>
                <a:hlinkClick r:id="rId3"/>
              </a:rPr>
              <a:t>/</a:t>
            </a:r>
            <a:endParaRPr lang="ja-JP" altLang="en-US" sz="800" dirty="0">
              <a:solidFill>
                <a:srgbClr val="595959"/>
              </a:solidFill>
              <a:latin typeface="メイリオ"/>
              <a:ea typeface="メイリオ"/>
              <a:cs typeface="メイリオ"/>
            </a:endParaRPr>
          </a:p>
        </p:txBody>
      </p:sp>
    </p:spTree>
    <p:extLst>
      <p:ext uri="{BB962C8B-B14F-4D97-AF65-F5344CB8AC3E}">
        <p14:creationId xmlns:p14="http://schemas.microsoft.com/office/powerpoint/2010/main" val="1273192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モノのサービス化</a:t>
            </a:r>
            <a:r>
              <a:rPr lang="ja-JP" altLang="en-US" dirty="0"/>
              <a:t>（</a:t>
            </a:r>
            <a:r>
              <a:rPr lang="en-US" altLang="ja-JP" dirty="0"/>
              <a:t>2</a:t>
            </a:r>
            <a:r>
              <a:rPr lang="ja-JP" altLang="en-US"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14</a:t>
            </a:fld>
            <a:endParaRPr kumimoji="1" lang="ja-JP" altLang="en-US"/>
          </a:p>
        </p:txBody>
      </p:sp>
      <p:sp>
        <p:nvSpPr>
          <p:cNvPr id="4" name="正方形/長方形 3"/>
          <p:cNvSpPr/>
          <p:nvPr/>
        </p:nvSpPr>
        <p:spPr>
          <a:xfrm>
            <a:off x="467544" y="4581128"/>
            <a:ext cx="8208912" cy="1728192"/>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467544" y="2780928"/>
            <a:ext cx="8208912" cy="1728192"/>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467544" y="980728"/>
            <a:ext cx="8208912" cy="1728192"/>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ホームベース 7"/>
          <p:cNvSpPr/>
          <p:nvPr/>
        </p:nvSpPr>
        <p:spPr>
          <a:xfrm rot="16200000">
            <a:off x="4861681" y="2652548"/>
            <a:ext cx="5606627" cy="1872208"/>
          </a:xfrm>
          <a:prstGeom prst="homePlate">
            <a:avLst>
              <a:gd name="adj" fmla="val 27476"/>
            </a:avLst>
          </a:prstGeom>
          <a:solidFill>
            <a:srgbClr val="FFFFFF">
              <a:alpha val="4666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ホームベース 8"/>
          <p:cNvSpPr/>
          <p:nvPr/>
        </p:nvSpPr>
        <p:spPr>
          <a:xfrm rot="16200000">
            <a:off x="2939886" y="2652548"/>
            <a:ext cx="5606627" cy="1872208"/>
          </a:xfrm>
          <a:prstGeom prst="homePlate">
            <a:avLst>
              <a:gd name="adj" fmla="val 27476"/>
            </a:avLst>
          </a:prstGeom>
          <a:solidFill>
            <a:srgbClr val="FFFFFF">
              <a:alpha val="4666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ホームベース 9"/>
          <p:cNvSpPr/>
          <p:nvPr/>
        </p:nvSpPr>
        <p:spPr>
          <a:xfrm rot="16200000">
            <a:off x="1018090" y="2652549"/>
            <a:ext cx="5606630" cy="1872208"/>
          </a:xfrm>
          <a:prstGeom prst="homePlate">
            <a:avLst>
              <a:gd name="adj" fmla="val 27476"/>
            </a:avLst>
          </a:prstGeom>
          <a:solidFill>
            <a:srgbClr val="FFFFFF">
              <a:alpha val="4666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 name="テキスト ボックス 10"/>
          <p:cNvSpPr txBox="1"/>
          <p:nvPr/>
        </p:nvSpPr>
        <p:spPr>
          <a:xfrm>
            <a:off x="516013" y="4924078"/>
            <a:ext cx="2089033" cy="1046440"/>
          </a:xfrm>
          <a:prstGeom prst="rect">
            <a:avLst/>
          </a:prstGeom>
          <a:noFill/>
        </p:spPr>
        <p:txBody>
          <a:bodyPr wrap="none" rtlCol="0">
            <a:spAutoFit/>
          </a:bodyPr>
          <a:lstStyle/>
          <a:p>
            <a:r>
              <a:rPr kumimoji="1" lang="ja-JP" altLang="en-US" sz="2000" b="1" dirty="0">
                <a:solidFill>
                  <a:schemeClr val="bg1"/>
                </a:solidFill>
                <a:latin typeface="Meiryo" charset="-128"/>
                <a:ea typeface="Meiryo" charset="-128"/>
                <a:cs typeface="Meiryo" charset="-128"/>
              </a:rPr>
              <a:t>コアビジネス</a:t>
            </a:r>
            <a:endParaRPr kumimoji="1" lang="en-US" altLang="ja-JP" sz="2000" b="1" dirty="0">
              <a:solidFill>
                <a:schemeClr val="bg1"/>
              </a:solidFill>
              <a:latin typeface="Meiryo" charset="-128"/>
              <a:ea typeface="Meiryo" charset="-128"/>
              <a:cs typeface="Meiryo" charset="-128"/>
            </a:endParaRPr>
          </a:p>
          <a:p>
            <a:pPr marL="285750" indent="-285750">
              <a:buFont typeface="Wingdings" charset="2"/>
              <a:buChar char="ü"/>
            </a:pPr>
            <a:r>
              <a:rPr lang="ja-JP" altLang="en-US" sz="1400" dirty="0">
                <a:solidFill>
                  <a:schemeClr val="bg1"/>
                </a:solidFill>
                <a:latin typeface="Meiryo" charset="-128"/>
                <a:ea typeface="Meiryo" charset="-128"/>
                <a:cs typeface="Meiryo" charset="-128"/>
              </a:rPr>
              <a:t>既存ビジネス</a:t>
            </a:r>
            <a:endParaRPr lang="en-US" altLang="ja-JP" sz="1400" dirty="0">
              <a:solidFill>
                <a:schemeClr val="bg1"/>
              </a:solidFill>
              <a:latin typeface="Meiryo" charset="-128"/>
              <a:ea typeface="Meiryo" charset="-128"/>
              <a:cs typeface="Meiryo" charset="-128"/>
            </a:endParaRPr>
          </a:p>
          <a:p>
            <a:pPr marL="285750" indent="-285750">
              <a:buFont typeface="Wingdings" charset="2"/>
              <a:buChar char="ü"/>
            </a:pPr>
            <a:r>
              <a:rPr kumimoji="1" lang="ja-JP" altLang="en-US" sz="1400" dirty="0">
                <a:solidFill>
                  <a:schemeClr val="bg1"/>
                </a:solidFill>
                <a:latin typeface="Meiryo" charset="-128"/>
                <a:ea typeface="Meiryo" charset="-128"/>
                <a:cs typeface="Meiryo" charset="-128"/>
              </a:rPr>
              <a:t>蓄積されたノウハウ</a:t>
            </a:r>
            <a:endParaRPr kumimoji="1" lang="en-US" altLang="ja-JP" sz="1400" dirty="0">
              <a:solidFill>
                <a:schemeClr val="bg1"/>
              </a:solidFill>
              <a:latin typeface="Meiryo" charset="-128"/>
              <a:ea typeface="Meiryo" charset="-128"/>
              <a:cs typeface="Meiryo" charset="-128"/>
            </a:endParaRPr>
          </a:p>
          <a:p>
            <a:pPr marL="285750" indent="-285750">
              <a:buFont typeface="Wingdings" charset="2"/>
              <a:buChar char="ü"/>
            </a:pPr>
            <a:r>
              <a:rPr kumimoji="1" lang="ja-JP" altLang="en-US" sz="1400" dirty="0">
                <a:solidFill>
                  <a:schemeClr val="bg1"/>
                </a:solidFill>
                <a:latin typeface="Meiryo" charset="-128"/>
                <a:ea typeface="Meiryo" charset="-128"/>
                <a:cs typeface="Meiryo" charset="-128"/>
              </a:rPr>
              <a:t>確実な顧客ベース</a:t>
            </a:r>
            <a:endParaRPr kumimoji="1" lang="en-US" altLang="ja-JP" sz="1400" dirty="0">
              <a:solidFill>
                <a:schemeClr val="bg1"/>
              </a:solidFill>
              <a:latin typeface="Meiryo" charset="-128"/>
              <a:ea typeface="Meiryo" charset="-128"/>
              <a:cs typeface="Meiryo" charset="-128"/>
            </a:endParaRPr>
          </a:p>
        </p:txBody>
      </p:sp>
      <p:sp>
        <p:nvSpPr>
          <p:cNvPr id="12" name="テキスト ボックス 11"/>
          <p:cNvSpPr txBox="1"/>
          <p:nvPr/>
        </p:nvSpPr>
        <p:spPr>
          <a:xfrm>
            <a:off x="516013" y="3121804"/>
            <a:ext cx="2268570" cy="1046440"/>
          </a:xfrm>
          <a:prstGeom prst="rect">
            <a:avLst/>
          </a:prstGeom>
          <a:noFill/>
        </p:spPr>
        <p:txBody>
          <a:bodyPr wrap="none" rtlCol="0">
            <a:spAutoFit/>
          </a:bodyPr>
          <a:lstStyle/>
          <a:p>
            <a:r>
              <a:rPr kumimoji="1" lang="ja-JP" altLang="en-US" sz="2000" b="1" dirty="0">
                <a:solidFill>
                  <a:schemeClr val="bg1"/>
                </a:solidFill>
                <a:latin typeface="Meiryo" charset="-128"/>
                <a:ea typeface="Meiryo" charset="-128"/>
                <a:cs typeface="Meiryo" charset="-128"/>
              </a:rPr>
              <a:t>付加価値ビジネス</a:t>
            </a:r>
            <a:endParaRPr kumimoji="1" lang="en-US" altLang="ja-JP" sz="2000" b="1" dirty="0">
              <a:solidFill>
                <a:schemeClr val="bg1"/>
              </a:solidFill>
              <a:latin typeface="Meiryo" charset="-128"/>
              <a:ea typeface="Meiryo" charset="-128"/>
              <a:cs typeface="Meiryo" charset="-128"/>
            </a:endParaRPr>
          </a:p>
          <a:p>
            <a:pPr marL="285750" indent="-285750">
              <a:buFont typeface="Wingdings" charset="2"/>
              <a:buChar char="ü"/>
            </a:pPr>
            <a:r>
              <a:rPr lang="ja-JP" altLang="en-US" sz="1400" dirty="0">
                <a:solidFill>
                  <a:schemeClr val="bg1"/>
                </a:solidFill>
                <a:latin typeface="Meiryo" charset="-128"/>
                <a:ea typeface="Meiryo" charset="-128"/>
                <a:cs typeface="Meiryo" charset="-128"/>
              </a:rPr>
              <a:t>収益構造の多様化</a:t>
            </a:r>
            <a:endParaRPr lang="en-US" altLang="ja-JP" sz="1400" dirty="0">
              <a:solidFill>
                <a:schemeClr val="bg1"/>
              </a:solidFill>
              <a:latin typeface="Meiryo" charset="-128"/>
              <a:ea typeface="Meiryo" charset="-128"/>
              <a:cs typeface="Meiryo" charset="-128"/>
            </a:endParaRPr>
          </a:p>
          <a:p>
            <a:pPr marL="285750" indent="-285750">
              <a:buFont typeface="Wingdings" charset="2"/>
              <a:buChar char="ü"/>
            </a:pPr>
            <a:r>
              <a:rPr kumimoji="1" lang="ja-JP" altLang="en-US" sz="1400" dirty="0">
                <a:solidFill>
                  <a:schemeClr val="bg1"/>
                </a:solidFill>
                <a:latin typeface="Meiryo" charset="-128"/>
                <a:ea typeface="Meiryo" charset="-128"/>
                <a:cs typeface="Meiryo" charset="-128"/>
              </a:rPr>
              <a:t>既存ノウハウの活用</a:t>
            </a:r>
            <a:endParaRPr kumimoji="1" lang="en-US" altLang="ja-JP" sz="1400" dirty="0">
              <a:solidFill>
                <a:schemeClr val="bg1"/>
              </a:solidFill>
              <a:latin typeface="Meiryo" charset="-128"/>
              <a:ea typeface="Meiryo" charset="-128"/>
              <a:cs typeface="Meiryo" charset="-128"/>
            </a:endParaRPr>
          </a:p>
          <a:p>
            <a:pPr marL="285750" indent="-285750">
              <a:buFont typeface="Wingdings" charset="2"/>
              <a:buChar char="ü"/>
            </a:pPr>
            <a:r>
              <a:rPr lang="ja-JP" altLang="en-US" sz="1400" dirty="0">
                <a:solidFill>
                  <a:schemeClr val="bg1"/>
                </a:solidFill>
                <a:latin typeface="Meiryo" charset="-128"/>
                <a:ea typeface="Meiryo" charset="-128"/>
                <a:cs typeface="Meiryo" charset="-128"/>
              </a:rPr>
              <a:t>顧客ベースの囲い込み</a:t>
            </a:r>
            <a:endParaRPr kumimoji="1" lang="en-US" altLang="ja-JP" sz="1400" dirty="0">
              <a:solidFill>
                <a:schemeClr val="bg1"/>
              </a:solidFill>
              <a:latin typeface="Meiryo" charset="-128"/>
              <a:ea typeface="Meiryo" charset="-128"/>
              <a:cs typeface="Meiryo" charset="-128"/>
            </a:endParaRPr>
          </a:p>
        </p:txBody>
      </p:sp>
      <p:sp>
        <p:nvSpPr>
          <p:cNvPr id="13" name="テキスト ボックス 12"/>
          <p:cNvSpPr txBox="1"/>
          <p:nvPr/>
        </p:nvSpPr>
        <p:spPr>
          <a:xfrm>
            <a:off x="516013" y="1321604"/>
            <a:ext cx="1909497" cy="1046440"/>
          </a:xfrm>
          <a:prstGeom prst="rect">
            <a:avLst/>
          </a:prstGeom>
          <a:noFill/>
        </p:spPr>
        <p:txBody>
          <a:bodyPr wrap="none" rtlCol="0">
            <a:spAutoFit/>
          </a:bodyPr>
          <a:lstStyle/>
          <a:p>
            <a:r>
              <a:rPr kumimoji="1" lang="ja-JP" altLang="en-US" sz="2000" b="1" dirty="0">
                <a:solidFill>
                  <a:schemeClr val="bg1"/>
                </a:solidFill>
                <a:latin typeface="Meiryo" charset="-128"/>
                <a:ea typeface="Meiryo" charset="-128"/>
                <a:cs typeface="Meiryo" charset="-128"/>
              </a:rPr>
              <a:t>新規ビジネス</a:t>
            </a:r>
            <a:endParaRPr kumimoji="1" lang="en-US" altLang="ja-JP" sz="2000" b="1" dirty="0">
              <a:solidFill>
                <a:schemeClr val="bg1"/>
              </a:solidFill>
              <a:latin typeface="Meiryo" charset="-128"/>
              <a:ea typeface="Meiryo" charset="-128"/>
              <a:cs typeface="Meiryo" charset="-128"/>
            </a:endParaRPr>
          </a:p>
          <a:p>
            <a:pPr marL="285750" indent="-285750">
              <a:buFont typeface="Wingdings" charset="2"/>
              <a:buChar char="ü"/>
            </a:pPr>
            <a:r>
              <a:rPr lang="ja-JP" altLang="en-US" sz="1400" dirty="0">
                <a:solidFill>
                  <a:schemeClr val="bg1"/>
                </a:solidFill>
                <a:latin typeface="Meiryo" charset="-128"/>
                <a:ea typeface="Meiryo" charset="-128"/>
                <a:cs typeface="Meiryo" charset="-128"/>
              </a:rPr>
              <a:t>顧客価値の拡大</a:t>
            </a:r>
            <a:endParaRPr lang="en-US" altLang="ja-JP" sz="1400" dirty="0">
              <a:solidFill>
                <a:schemeClr val="bg1"/>
              </a:solidFill>
              <a:latin typeface="Meiryo" charset="-128"/>
              <a:ea typeface="Meiryo" charset="-128"/>
              <a:cs typeface="Meiryo" charset="-128"/>
            </a:endParaRPr>
          </a:p>
          <a:p>
            <a:pPr marL="285750" indent="-285750">
              <a:buFont typeface="Wingdings" charset="2"/>
              <a:buChar char="ü"/>
            </a:pPr>
            <a:r>
              <a:rPr lang="ja-JP" altLang="en-US" sz="1400" dirty="0">
                <a:solidFill>
                  <a:schemeClr val="bg1"/>
                </a:solidFill>
                <a:latin typeface="Meiryo" charset="-128"/>
                <a:ea typeface="Meiryo" charset="-128"/>
                <a:cs typeface="Meiryo" charset="-128"/>
              </a:rPr>
              <a:t>ノウハウの創出</a:t>
            </a:r>
            <a:endParaRPr kumimoji="1" lang="en-US" altLang="ja-JP" sz="1400" dirty="0">
              <a:solidFill>
                <a:schemeClr val="bg1"/>
              </a:solidFill>
              <a:latin typeface="Meiryo" charset="-128"/>
              <a:ea typeface="Meiryo" charset="-128"/>
              <a:cs typeface="Meiryo" charset="-128"/>
            </a:endParaRPr>
          </a:p>
          <a:p>
            <a:pPr marL="285750" indent="-285750">
              <a:buFont typeface="Wingdings" charset="2"/>
              <a:buChar char="ü"/>
            </a:pPr>
            <a:r>
              <a:rPr lang="ja-JP" altLang="en-US" sz="1400" dirty="0">
                <a:solidFill>
                  <a:schemeClr val="bg1"/>
                </a:solidFill>
                <a:latin typeface="Meiryo" charset="-128"/>
                <a:ea typeface="Meiryo" charset="-128"/>
                <a:cs typeface="Meiryo" charset="-128"/>
              </a:rPr>
              <a:t>顧客ベースの拡大</a:t>
            </a:r>
            <a:endParaRPr kumimoji="1" lang="en-US" altLang="ja-JP" sz="1400" dirty="0">
              <a:solidFill>
                <a:schemeClr val="bg1"/>
              </a:solidFill>
              <a:latin typeface="Meiryo" charset="-128"/>
              <a:ea typeface="Meiryo" charset="-128"/>
              <a:cs typeface="Meiryo" charset="-128"/>
            </a:endParaRPr>
          </a:p>
        </p:txBody>
      </p:sp>
      <p:pic>
        <p:nvPicPr>
          <p:cNvPr id="14" name="図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6759" y="5838071"/>
            <a:ext cx="1616472" cy="430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372" y="5799319"/>
            <a:ext cx="1475656" cy="447308"/>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7014" y="5368412"/>
            <a:ext cx="1748782" cy="1311587"/>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7691" y="4929338"/>
            <a:ext cx="1254460" cy="836725"/>
          </a:xfrm>
          <a:prstGeom prst="rect">
            <a:avLst/>
          </a:prstGeom>
          <a:ln>
            <a:noFill/>
          </a:ln>
          <a:effectLst>
            <a:outerShdw blurRad="292100" dist="139700" dir="2700000" algn="tl" rotWithShape="0">
              <a:srgbClr val="333333">
                <a:alpha val="65000"/>
              </a:srgbClr>
            </a:outerShdw>
          </a:effectLst>
        </p:spPr>
      </p:pic>
      <p:pic>
        <p:nvPicPr>
          <p:cNvPr id="19" name="図 18"/>
          <p:cNvPicPr>
            <a:picLocks noChangeAspect="1"/>
          </p:cNvPicPr>
          <p:nvPr/>
        </p:nvPicPr>
        <p:blipFill>
          <a:blip r:embed="rId7"/>
          <a:stretch>
            <a:fillRect/>
          </a:stretch>
        </p:blipFill>
        <p:spPr>
          <a:xfrm>
            <a:off x="3261643" y="4933532"/>
            <a:ext cx="1110043" cy="832532"/>
          </a:xfrm>
          <a:prstGeom prst="rect">
            <a:avLst/>
          </a:prstGeom>
          <a:ln>
            <a:noFill/>
          </a:ln>
          <a:effectLst>
            <a:outerShdw blurRad="292100" dist="139700" dir="2700000" algn="tl" rotWithShape="0">
              <a:srgbClr val="333333">
                <a:alpha val="65000"/>
              </a:srgbClr>
            </a:outerShdw>
          </a:effectLst>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9146" y="4930020"/>
            <a:ext cx="1256344" cy="836725"/>
          </a:xfrm>
          <a:prstGeom prst="rect">
            <a:avLst/>
          </a:prstGeom>
          <a:ln>
            <a:noFill/>
          </a:ln>
          <a:effectLst>
            <a:outerShdw blurRad="292100" dist="139700" dir="2700000" algn="tl" rotWithShape="0">
              <a:srgbClr val="333333">
                <a:alpha val="65000"/>
              </a:srgbClr>
            </a:outerShdw>
          </a:effectLst>
        </p:spPr>
      </p:pic>
      <p:sp>
        <p:nvSpPr>
          <p:cNvPr id="21" name="テキスト ボックス 20"/>
          <p:cNvSpPr txBox="1"/>
          <p:nvPr/>
        </p:nvSpPr>
        <p:spPr>
          <a:xfrm>
            <a:off x="7067872" y="4589349"/>
            <a:ext cx="1210588" cy="338554"/>
          </a:xfrm>
          <a:prstGeom prst="rect">
            <a:avLst/>
          </a:prstGeom>
          <a:noFill/>
        </p:spPr>
        <p:txBody>
          <a:bodyPr wrap="none" rtlCol="0">
            <a:spAutoFit/>
          </a:bodyPr>
          <a:lstStyle/>
          <a:p>
            <a:pPr algn="ctr"/>
            <a:r>
              <a:rPr kumimoji="1" lang="ja-JP" altLang="en-US" sz="1600">
                <a:solidFill>
                  <a:schemeClr val="bg1"/>
                </a:solidFill>
                <a:latin typeface="Meiryo" charset="-128"/>
                <a:ea typeface="Meiryo" charset="-128"/>
                <a:cs typeface="Meiryo" charset="-128"/>
              </a:rPr>
              <a:t>製造・販売</a:t>
            </a:r>
            <a:endParaRPr kumimoji="1" lang="ja-JP" altLang="en-US" sz="1600" dirty="0">
              <a:solidFill>
                <a:schemeClr val="bg1"/>
              </a:solidFill>
              <a:latin typeface="Meiryo" charset="-128"/>
              <a:ea typeface="Meiryo" charset="-128"/>
              <a:cs typeface="Meiryo" charset="-128"/>
            </a:endParaRPr>
          </a:p>
        </p:txBody>
      </p:sp>
      <p:sp>
        <p:nvSpPr>
          <p:cNvPr id="22" name="テキスト ボックス 21"/>
          <p:cNvSpPr txBox="1"/>
          <p:nvPr/>
        </p:nvSpPr>
        <p:spPr>
          <a:xfrm>
            <a:off x="5132024" y="4588117"/>
            <a:ext cx="1210588" cy="338554"/>
          </a:xfrm>
          <a:prstGeom prst="rect">
            <a:avLst/>
          </a:prstGeom>
          <a:noFill/>
        </p:spPr>
        <p:txBody>
          <a:bodyPr wrap="none" rtlCol="0">
            <a:spAutoFit/>
          </a:bodyPr>
          <a:lstStyle/>
          <a:p>
            <a:pPr algn="ctr"/>
            <a:r>
              <a:rPr kumimoji="1" lang="ja-JP" altLang="en-US" sz="1600">
                <a:solidFill>
                  <a:schemeClr val="bg1"/>
                </a:solidFill>
                <a:latin typeface="Meiryo" charset="-128"/>
                <a:ea typeface="Meiryo" charset="-128"/>
                <a:cs typeface="Meiryo" charset="-128"/>
              </a:rPr>
              <a:t>製造・販売</a:t>
            </a:r>
            <a:endParaRPr kumimoji="1" lang="ja-JP" altLang="en-US" sz="1600" dirty="0">
              <a:solidFill>
                <a:schemeClr val="bg1"/>
              </a:solidFill>
              <a:latin typeface="Meiryo" charset="-128"/>
              <a:ea typeface="Meiryo" charset="-128"/>
              <a:cs typeface="Meiryo" charset="-128"/>
            </a:endParaRPr>
          </a:p>
        </p:txBody>
      </p:sp>
      <p:sp>
        <p:nvSpPr>
          <p:cNvPr id="23" name="テキスト ボックス 22"/>
          <p:cNvSpPr txBox="1"/>
          <p:nvPr/>
        </p:nvSpPr>
        <p:spPr>
          <a:xfrm>
            <a:off x="3211370" y="4583795"/>
            <a:ext cx="1210588" cy="338554"/>
          </a:xfrm>
          <a:prstGeom prst="rect">
            <a:avLst/>
          </a:prstGeom>
          <a:noFill/>
        </p:spPr>
        <p:txBody>
          <a:bodyPr wrap="none" rtlCol="0">
            <a:spAutoFit/>
          </a:bodyPr>
          <a:lstStyle/>
          <a:p>
            <a:pPr algn="ctr"/>
            <a:r>
              <a:rPr kumimoji="1" lang="ja-JP" altLang="en-US" sz="1600">
                <a:solidFill>
                  <a:schemeClr val="bg1"/>
                </a:solidFill>
                <a:latin typeface="Meiryo" charset="-128"/>
                <a:ea typeface="Meiryo" charset="-128"/>
                <a:cs typeface="Meiryo" charset="-128"/>
              </a:rPr>
              <a:t>製造・販売</a:t>
            </a:r>
            <a:endParaRPr kumimoji="1" lang="ja-JP" altLang="en-US" sz="1600" dirty="0">
              <a:solidFill>
                <a:schemeClr val="bg1"/>
              </a:solidFill>
              <a:latin typeface="Meiryo" charset="-128"/>
              <a:ea typeface="Meiryo" charset="-128"/>
              <a:cs typeface="Meiryo" charset="-128"/>
            </a:endParaRPr>
          </a:p>
        </p:txBody>
      </p:sp>
      <p:sp>
        <p:nvSpPr>
          <p:cNvPr id="25" name="テキスト ボックス 24"/>
          <p:cNvSpPr txBox="1"/>
          <p:nvPr/>
        </p:nvSpPr>
        <p:spPr>
          <a:xfrm>
            <a:off x="4819672" y="3180851"/>
            <a:ext cx="1826141" cy="800219"/>
          </a:xfrm>
          <a:prstGeom prst="rect">
            <a:avLst/>
          </a:prstGeom>
          <a:noFill/>
        </p:spPr>
        <p:txBody>
          <a:bodyPr wrap="none" rtlCol="0">
            <a:spAutoFit/>
          </a:bodyPr>
          <a:lstStyle/>
          <a:p>
            <a:pPr algn="ctr"/>
            <a:r>
              <a:rPr lang="ja-JP" altLang="en-US" sz="1600" dirty="0">
                <a:solidFill>
                  <a:schemeClr val="bg1"/>
                </a:solidFill>
                <a:latin typeface="Meiryo" charset="-128"/>
                <a:ea typeface="Meiryo" charset="-128"/>
                <a:cs typeface="Meiryo" charset="-128"/>
              </a:rPr>
              <a:t>走行距離に応じた</a:t>
            </a:r>
            <a:endParaRPr lang="en-US" altLang="ja-JP" sz="1600" dirty="0">
              <a:solidFill>
                <a:schemeClr val="bg1"/>
              </a:solidFill>
              <a:latin typeface="Meiryo" charset="-128"/>
              <a:ea typeface="Meiryo" charset="-128"/>
              <a:cs typeface="Meiryo" charset="-128"/>
            </a:endParaRPr>
          </a:p>
          <a:p>
            <a:pPr algn="ctr"/>
            <a:r>
              <a:rPr kumimoji="1" lang="ja-JP" altLang="en-US" sz="1600" dirty="0">
                <a:solidFill>
                  <a:schemeClr val="bg1"/>
                </a:solidFill>
                <a:latin typeface="Meiryo" charset="-128"/>
                <a:ea typeface="Meiryo" charset="-128"/>
                <a:cs typeface="Meiryo" charset="-128"/>
              </a:rPr>
              <a:t>従量課金サービス</a:t>
            </a:r>
            <a:endParaRPr kumimoji="1" lang="en-US" altLang="ja-JP" sz="1600" dirty="0">
              <a:solidFill>
                <a:schemeClr val="bg1"/>
              </a:solidFill>
              <a:latin typeface="Meiryo" charset="-128"/>
              <a:ea typeface="Meiryo" charset="-128"/>
              <a:cs typeface="Meiryo" charset="-128"/>
            </a:endParaRPr>
          </a:p>
          <a:p>
            <a:pPr algn="ctr"/>
            <a:r>
              <a:rPr lang="en-US" altLang="ja-JP" sz="1400" dirty="0">
                <a:solidFill>
                  <a:schemeClr val="bg1"/>
                </a:solidFill>
                <a:latin typeface="Meiryo" charset="-128"/>
                <a:ea typeface="Meiryo" charset="-128"/>
                <a:cs typeface="Meiryo" charset="-128"/>
              </a:rPr>
              <a:t>Pay by Mile</a:t>
            </a:r>
            <a:endParaRPr kumimoji="1" lang="ja-JP" altLang="en-US" sz="1400" dirty="0">
              <a:solidFill>
                <a:schemeClr val="bg1"/>
              </a:solidFill>
              <a:latin typeface="Meiryo" charset="-128"/>
              <a:ea typeface="Meiryo" charset="-128"/>
              <a:cs typeface="Meiryo" charset="-128"/>
            </a:endParaRPr>
          </a:p>
        </p:txBody>
      </p:sp>
      <p:sp>
        <p:nvSpPr>
          <p:cNvPr id="26" name="テキスト ボックス 25"/>
          <p:cNvSpPr txBox="1"/>
          <p:nvPr/>
        </p:nvSpPr>
        <p:spPr>
          <a:xfrm>
            <a:off x="2833052" y="3182553"/>
            <a:ext cx="2031325" cy="800219"/>
          </a:xfrm>
          <a:prstGeom prst="rect">
            <a:avLst/>
          </a:prstGeom>
          <a:noFill/>
        </p:spPr>
        <p:txBody>
          <a:bodyPr wrap="none" rtlCol="0">
            <a:spAutoFit/>
          </a:bodyPr>
          <a:lstStyle/>
          <a:p>
            <a:pPr algn="ctr"/>
            <a:r>
              <a:rPr lang="ja-JP" altLang="en-US" sz="1600" dirty="0">
                <a:solidFill>
                  <a:schemeClr val="bg1"/>
                </a:solidFill>
                <a:latin typeface="Meiryo" charset="-128"/>
                <a:ea typeface="Meiryo" charset="-128"/>
                <a:cs typeface="Meiryo" charset="-128"/>
              </a:rPr>
              <a:t>出力</a:t>
            </a:r>
            <a:r>
              <a:rPr lang="en-US" altLang="ja-JP" sz="1600" dirty="0">
                <a:solidFill>
                  <a:schemeClr val="bg1"/>
                </a:solidFill>
                <a:latin typeface="Meiryo" charset="-128"/>
                <a:ea typeface="Meiryo" charset="-128"/>
                <a:cs typeface="Meiryo" charset="-128"/>
              </a:rPr>
              <a:t>×</a:t>
            </a:r>
            <a:r>
              <a:rPr lang="ja-JP" altLang="en-US" sz="1600" dirty="0">
                <a:solidFill>
                  <a:schemeClr val="bg1"/>
                </a:solidFill>
                <a:latin typeface="Meiryo" charset="-128"/>
                <a:ea typeface="Meiryo" charset="-128"/>
                <a:cs typeface="Meiryo" charset="-128"/>
              </a:rPr>
              <a:t>時間に応じた</a:t>
            </a:r>
            <a:endParaRPr lang="en-US" altLang="ja-JP" sz="1600" dirty="0">
              <a:solidFill>
                <a:schemeClr val="bg1"/>
              </a:solidFill>
              <a:latin typeface="Meiryo" charset="-128"/>
              <a:ea typeface="Meiryo" charset="-128"/>
              <a:cs typeface="Meiryo" charset="-128"/>
            </a:endParaRPr>
          </a:p>
          <a:p>
            <a:pPr algn="ctr"/>
            <a:r>
              <a:rPr kumimoji="1" lang="ja-JP" altLang="en-US" sz="1600" dirty="0">
                <a:solidFill>
                  <a:schemeClr val="bg1"/>
                </a:solidFill>
                <a:latin typeface="Meiryo" charset="-128"/>
                <a:ea typeface="Meiryo" charset="-128"/>
                <a:cs typeface="Meiryo" charset="-128"/>
              </a:rPr>
              <a:t>従量課金サービス</a:t>
            </a:r>
            <a:endParaRPr kumimoji="1" lang="en-US" altLang="ja-JP" sz="1600" dirty="0">
              <a:solidFill>
                <a:schemeClr val="bg1"/>
              </a:solidFill>
              <a:latin typeface="Meiryo" charset="-128"/>
              <a:ea typeface="Meiryo" charset="-128"/>
              <a:cs typeface="Meiryo" charset="-128"/>
            </a:endParaRPr>
          </a:p>
          <a:p>
            <a:pPr algn="ctr"/>
            <a:r>
              <a:rPr lang="en-US" altLang="ja-JP" sz="1400" dirty="0">
                <a:solidFill>
                  <a:schemeClr val="bg1"/>
                </a:solidFill>
                <a:latin typeface="Meiryo" charset="-128"/>
                <a:ea typeface="Meiryo" charset="-128"/>
                <a:cs typeface="Meiryo" charset="-128"/>
              </a:rPr>
              <a:t>Pay by Power</a:t>
            </a:r>
            <a:endParaRPr kumimoji="1" lang="ja-JP" altLang="en-US" sz="1400" dirty="0">
              <a:solidFill>
                <a:schemeClr val="bg1"/>
              </a:solidFill>
              <a:latin typeface="Meiryo" charset="-128"/>
              <a:ea typeface="Meiryo" charset="-128"/>
              <a:cs typeface="Meiryo" charset="-128"/>
            </a:endParaRPr>
          </a:p>
        </p:txBody>
      </p:sp>
      <p:sp>
        <p:nvSpPr>
          <p:cNvPr id="27" name="テキスト ボックス 26"/>
          <p:cNvSpPr txBox="1"/>
          <p:nvPr/>
        </p:nvSpPr>
        <p:spPr>
          <a:xfrm>
            <a:off x="6724920" y="1457318"/>
            <a:ext cx="1880002" cy="800219"/>
          </a:xfrm>
          <a:prstGeom prst="rect">
            <a:avLst/>
          </a:prstGeom>
          <a:noFill/>
        </p:spPr>
        <p:txBody>
          <a:bodyPr wrap="none" rtlCol="0">
            <a:spAutoFit/>
          </a:bodyPr>
          <a:lstStyle/>
          <a:p>
            <a:pPr algn="ctr"/>
            <a:r>
              <a:rPr kumimoji="1" lang="ja-JP" altLang="en-US" sz="1600" dirty="0">
                <a:solidFill>
                  <a:schemeClr val="bg1"/>
                </a:solidFill>
                <a:latin typeface="Meiryo" charset="-128"/>
                <a:ea typeface="Meiryo" charset="-128"/>
                <a:cs typeface="Meiryo" charset="-128"/>
              </a:rPr>
              <a:t>工事施工</a:t>
            </a:r>
            <a:endParaRPr kumimoji="1" lang="en-US" altLang="ja-JP" sz="1600" dirty="0">
              <a:solidFill>
                <a:schemeClr val="bg1"/>
              </a:solidFill>
              <a:latin typeface="Meiryo" charset="-128"/>
              <a:ea typeface="Meiryo" charset="-128"/>
              <a:cs typeface="Meiryo" charset="-128"/>
            </a:endParaRPr>
          </a:p>
          <a:p>
            <a:pPr algn="ctr"/>
            <a:r>
              <a:rPr lang="ja-JP" altLang="en-US" sz="1600" dirty="0">
                <a:solidFill>
                  <a:schemeClr val="bg1"/>
                </a:solidFill>
                <a:latin typeface="Meiryo" charset="-128"/>
                <a:ea typeface="Meiryo" charset="-128"/>
                <a:cs typeface="Meiryo" charset="-128"/>
              </a:rPr>
              <a:t>自動化</a:t>
            </a:r>
            <a:r>
              <a:rPr kumimoji="1" lang="ja-JP" altLang="en-US" sz="1600" dirty="0">
                <a:solidFill>
                  <a:schemeClr val="bg1"/>
                </a:solidFill>
                <a:latin typeface="Meiryo" charset="-128"/>
                <a:ea typeface="Meiryo" charset="-128"/>
                <a:cs typeface="Meiryo" charset="-128"/>
              </a:rPr>
              <a:t>サービス</a:t>
            </a:r>
            <a:endParaRPr kumimoji="1" lang="en-US" altLang="ja-JP" sz="1600" dirty="0">
              <a:solidFill>
                <a:schemeClr val="bg1"/>
              </a:solidFill>
              <a:latin typeface="Meiryo" charset="-128"/>
              <a:ea typeface="Meiryo" charset="-128"/>
              <a:cs typeface="Meiryo" charset="-128"/>
            </a:endParaRPr>
          </a:p>
          <a:p>
            <a:pPr algn="ctr"/>
            <a:r>
              <a:rPr lang="en-US" altLang="ja-JP" sz="1400" dirty="0">
                <a:solidFill>
                  <a:schemeClr val="bg1"/>
                </a:solidFill>
                <a:latin typeface="Meiryo" charset="-128"/>
                <a:ea typeface="Meiryo" charset="-128"/>
                <a:cs typeface="Meiryo" charset="-128"/>
              </a:rPr>
              <a:t>Smart Construction</a:t>
            </a:r>
            <a:endParaRPr kumimoji="1" lang="ja-JP" altLang="en-US" sz="1400" dirty="0">
              <a:solidFill>
                <a:schemeClr val="bg1"/>
              </a:solidFill>
              <a:latin typeface="Meiryo" charset="-128"/>
              <a:ea typeface="Meiryo" charset="-128"/>
              <a:cs typeface="Meiryo" charset="-128"/>
            </a:endParaRPr>
          </a:p>
        </p:txBody>
      </p:sp>
      <p:sp>
        <p:nvSpPr>
          <p:cNvPr id="29" name="正方形/長方形 28"/>
          <p:cNvSpPr/>
          <p:nvPr/>
        </p:nvSpPr>
        <p:spPr>
          <a:xfrm>
            <a:off x="6757814" y="3187308"/>
            <a:ext cx="1843286" cy="830997"/>
          </a:xfrm>
          <a:prstGeom prst="rect">
            <a:avLst/>
          </a:prstGeom>
        </p:spPr>
        <p:txBody>
          <a:bodyPr wrap="square">
            <a:spAutoFit/>
          </a:bodyPr>
          <a:lstStyle/>
          <a:p>
            <a:pPr algn="ctr"/>
            <a:r>
              <a:rPr lang="ja-JP" altLang="en-US" sz="1600" dirty="0">
                <a:solidFill>
                  <a:schemeClr val="bg1"/>
                </a:solidFill>
                <a:latin typeface="Meiryo" charset="-128"/>
                <a:ea typeface="Meiryo" charset="-128"/>
                <a:cs typeface="Meiryo" charset="-128"/>
              </a:rPr>
              <a:t>建設機械</a:t>
            </a:r>
            <a:endParaRPr lang="en-US" altLang="ja-JP" sz="1600" dirty="0">
              <a:solidFill>
                <a:schemeClr val="bg1"/>
              </a:solidFill>
              <a:latin typeface="Meiryo" charset="-128"/>
              <a:ea typeface="Meiryo" charset="-128"/>
              <a:cs typeface="Meiryo" charset="-128"/>
            </a:endParaRPr>
          </a:p>
          <a:p>
            <a:pPr algn="ctr"/>
            <a:r>
              <a:rPr lang="ja-JP" altLang="en-US" sz="1600" dirty="0">
                <a:solidFill>
                  <a:schemeClr val="bg1"/>
                </a:solidFill>
                <a:latin typeface="Meiryo" charset="-128"/>
                <a:ea typeface="Meiryo" charset="-128"/>
                <a:cs typeface="Meiryo" charset="-128"/>
              </a:rPr>
              <a:t>遠隔確認サービス</a:t>
            </a:r>
            <a:endParaRPr lang="en-US" altLang="ja-JP" sz="1600" dirty="0">
              <a:solidFill>
                <a:schemeClr val="bg1"/>
              </a:solidFill>
              <a:latin typeface="Meiryo" charset="-128"/>
              <a:ea typeface="Meiryo" charset="-128"/>
              <a:cs typeface="Meiryo" charset="-128"/>
            </a:endParaRPr>
          </a:p>
          <a:p>
            <a:pPr algn="ctr"/>
            <a:r>
              <a:rPr lang="en-US" altLang="ja-JP" sz="1600" dirty="0">
                <a:solidFill>
                  <a:schemeClr val="bg1"/>
                </a:solidFill>
                <a:latin typeface="Meiryo" charset="-128"/>
                <a:ea typeface="Meiryo" charset="-128"/>
                <a:cs typeface="Meiryo" charset="-128"/>
              </a:rPr>
              <a:t>KOMTRAX</a:t>
            </a:r>
            <a:endParaRPr lang="ja-JP" altLang="en-US" sz="1600" dirty="0">
              <a:solidFill>
                <a:schemeClr val="bg1"/>
              </a:solidFill>
              <a:latin typeface="Meiryo" charset="-128"/>
              <a:ea typeface="Meiryo" charset="-128"/>
              <a:cs typeface="Meiryo" charset="-128"/>
            </a:endParaRPr>
          </a:p>
        </p:txBody>
      </p:sp>
      <p:sp>
        <p:nvSpPr>
          <p:cNvPr id="30" name="テキスト ボックス 29"/>
          <p:cNvSpPr txBox="1"/>
          <p:nvPr/>
        </p:nvSpPr>
        <p:spPr>
          <a:xfrm>
            <a:off x="4807095" y="1456086"/>
            <a:ext cx="1865886" cy="830997"/>
          </a:xfrm>
          <a:prstGeom prst="rect">
            <a:avLst/>
          </a:prstGeom>
          <a:noFill/>
        </p:spPr>
        <p:txBody>
          <a:bodyPr wrap="square" rtlCol="0">
            <a:spAutoFit/>
          </a:bodyPr>
          <a:lstStyle/>
          <a:p>
            <a:pPr algn="ctr"/>
            <a:r>
              <a:rPr lang="ja-JP" altLang="en-US" sz="1600" dirty="0">
                <a:solidFill>
                  <a:schemeClr val="bg1"/>
                </a:solidFill>
                <a:latin typeface="Meiryo" charset="-128"/>
                <a:ea typeface="Meiryo" charset="-128"/>
                <a:cs typeface="Meiryo" charset="-128"/>
              </a:rPr>
              <a:t>安全・省エネ</a:t>
            </a:r>
            <a:r>
              <a:rPr kumimoji="1" lang="ja-JP" altLang="en-US" sz="1600" dirty="0">
                <a:solidFill>
                  <a:schemeClr val="bg1"/>
                </a:solidFill>
                <a:latin typeface="Meiryo" charset="-128"/>
                <a:ea typeface="Meiryo" charset="-128"/>
                <a:cs typeface="Meiryo" charset="-128"/>
              </a:rPr>
              <a:t>運転</a:t>
            </a:r>
            <a:endParaRPr kumimoji="1" lang="en-US" altLang="ja-JP" sz="1600" dirty="0">
              <a:solidFill>
                <a:schemeClr val="bg1"/>
              </a:solidFill>
              <a:latin typeface="Meiryo" charset="-128"/>
              <a:ea typeface="Meiryo" charset="-128"/>
              <a:cs typeface="Meiryo" charset="-128"/>
            </a:endParaRPr>
          </a:p>
          <a:p>
            <a:pPr algn="ctr"/>
            <a:r>
              <a:rPr lang="ja-JP" altLang="en-US" sz="1600" dirty="0">
                <a:solidFill>
                  <a:schemeClr val="bg1"/>
                </a:solidFill>
                <a:latin typeface="Meiryo" charset="-128"/>
                <a:ea typeface="Meiryo" charset="-128"/>
                <a:cs typeface="Meiryo" charset="-128"/>
              </a:rPr>
              <a:t>コンサルティング</a:t>
            </a:r>
            <a:endParaRPr lang="en-US" altLang="ja-JP" sz="1600" dirty="0">
              <a:solidFill>
                <a:schemeClr val="bg1"/>
              </a:solidFill>
              <a:latin typeface="Meiryo" charset="-128"/>
              <a:ea typeface="Meiryo" charset="-128"/>
              <a:cs typeface="Meiryo" charset="-128"/>
            </a:endParaRPr>
          </a:p>
          <a:p>
            <a:pPr algn="ctr"/>
            <a:r>
              <a:rPr kumimoji="1" lang="ja-JP" altLang="en-US" sz="1600" dirty="0">
                <a:solidFill>
                  <a:schemeClr val="bg1"/>
                </a:solidFill>
                <a:latin typeface="Meiryo" charset="-128"/>
                <a:ea typeface="Meiryo" charset="-128"/>
                <a:cs typeface="Meiryo" charset="-128"/>
              </a:rPr>
              <a:t>予防保守・交換</a:t>
            </a:r>
            <a:endParaRPr kumimoji="1" lang="ja-JP" altLang="en-US" sz="1400" dirty="0">
              <a:solidFill>
                <a:schemeClr val="bg1"/>
              </a:solidFill>
              <a:latin typeface="Meiryo" charset="-128"/>
              <a:ea typeface="Meiryo" charset="-128"/>
              <a:cs typeface="Meiryo" charset="-128"/>
            </a:endParaRPr>
          </a:p>
        </p:txBody>
      </p:sp>
      <p:sp>
        <p:nvSpPr>
          <p:cNvPr id="31" name="テキスト ボックス 30"/>
          <p:cNvSpPr txBox="1"/>
          <p:nvPr/>
        </p:nvSpPr>
        <p:spPr>
          <a:xfrm>
            <a:off x="2878977" y="1458004"/>
            <a:ext cx="1865886" cy="830997"/>
          </a:xfrm>
          <a:prstGeom prst="rect">
            <a:avLst/>
          </a:prstGeom>
          <a:noFill/>
        </p:spPr>
        <p:txBody>
          <a:bodyPr wrap="square" rtlCol="0">
            <a:spAutoFit/>
          </a:bodyPr>
          <a:lstStyle/>
          <a:p>
            <a:pPr algn="ctr"/>
            <a:r>
              <a:rPr lang="ja-JP" altLang="en-US" sz="1600" dirty="0">
                <a:solidFill>
                  <a:schemeClr val="bg1"/>
                </a:solidFill>
                <a:latin typeface="Meiryo" charset="-128"/>
                <a:ea typeface="Meiryo" charset="-128"/>
                <a:cs typeface="Meiryo" charset="-128"/>
              </a:rPr>
              <a:t>燃料費節約</a:t>
            </a:r>
            <a:endParaRPr lang="en-US" altLang="ja-JP" sz="1600" dirty="0">
              <a:solidFill>
                <a:schemeClr val="bg1"/>
              </a:solidFill>
              <a:latin typeface="Meiryo" charset="-128"/>
              <a:ea typeface="Meiryo" charset="-128"/>
              <a:cs typeface="Meiryo" charset="-128"/>
            </a:endParaRPr>
          </a:p>
          <a:p>
            <a:pPr algn="ctr"/>
            <a:r>
              <a:rPr lang="ja-JP" altLang="en-US" sz="1600" dirty="0">
                <a:solidFill>
                  <a:schemeClr val="bg1"/>
                </a:solidFill>
                <a:latin typeface="Meiryo" charset="-128"/>
                <a:ea typeface="Meiryo" charset="-128"/>
                <a:cs typeface="Meiryo" charset="-128"/>
              </a:rPr>
              <a:t>コンサルティング</a:t>
            </a:r>
            <a:endParaRPr lang="en-US" altLang="ja-JP" sz="1600" dirty="0">
              <a:solidFill>
                <a:schemeClr val="bg1"/>
              </a:solidFill>
              <a:latin typeface="Meiryo" charset="-128"/>
              <a:ea typeface="Meiryo" charset="-128"/>
              <a:cs typeface="Meiryo" charset="-128"/>
            </a:endParaRPr>
          </a:p>
          <a:p>
            <a:pPr algn="ctr"/>
            <a:r>
              <a:rPr kumimoji="1" lang="ja-JP" altLang="en-US" sz="1600" dirty="0">
                <a:solidFill>
                  <a:schemeClr val="bg1"/>
                </a:solidFill>
                <a:latin typeface="Meiryo" charset="-128"/>
                <a:ea typeface="Meiryo" charset="-128"/>
                <a:cs typeface="Meiryo" charset="-128"/>
              </a:rPr>
              <a:t>予防保守・交換</a:t>
            </a:r>
            <a:endParaRPr kumimoji="1" lang="ja-JP" altLang="en-US" sz="14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977396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正方形/長方形 135"/>
          <p:cNvSpPr/>
          <p:nvPr/>
        </p:nvSpPr>
        <p:spPr>
          <a:xfrm>
            <a:off x="755576" y="2943319"/>
            <a:ext cx="7632848" cy="3582025"/>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正方形/長方形 31"/>
          <p:cNvSpPr/>
          <p:nvPr/>
        </p:nvSpPr>
        <p:spPr>
          <a:xfrm>
            <a:off x="755576" y="908720"/>
            <a:ext cx="7632848" cy="165993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5" name="ホームベース 134"/>
          <p:cNvSpPr/>
          <p:nvPr/>
        </p:nvSpPr>
        <p:spPr>
          <a:xfrm>
            <a:off x="3284969" y="5499216"/>
            <a:ext cx="2576788" cy="412797"/>
          </a:xfrm>
          <a:prstGeom prst="homePlate">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a:solidFill>
                  <a:srgbClr val="FFFFFF"/>
                </a:solidFill>
                <a:latin typeface="Hiragino Kaku Gothic Pro W6" charset="-128"/>
                <a:ea typeface="Hiragino Kaku Gothic Pro W6" charset="-128"/>
                <a:cs typeface="Hiragino Kaku Gothic Pro W6" charset="-128"/>
              </a:rPr>
              <a:t>コンサルティング</a:t>
            </a:r>
            <a:r>
              <a:rPr lang="ja-JP" altLang="en-US" sz="1100" dirty="0">
                <a:solidFill>
                  <a:srgbClr val="FFFFFF"/>
                </a:solidFill>
                <a:latin typeface="Hiragino Kaku Gothic Pro W6" charset="-128"/>
                <a:ea typeface="Hiragino Kaku Gothic Pro W6" charset="-128"/>
                <a:cs typeface="Hiragino Kaku Gothic Pro W6" charset="-128"/>
              </a:rPr>
              <a:t>やサービスなど</a:t>
            </a:r>
            <a:endParaRPr lang="en-US" altLang="ja-JP" sz="1100" dirty="0">
              <a:solidFill>
                <a:srgbClr val="FFFFFF"/>
              </a:solidFill>
              <a:latin typeface="Hiragino Kaku Gothic Pro W6" charset="-128"/>
              <a:ea typeface="Hiragino Kaku Gothic Pro W6" charset="-128"/>
              <a:cs typeface="Hiragino Kaku Gothic Pro W6" charset="-128"/>
            </a:endParaRPr>
          </a:p>
          <a:p>
            <a:pPr algn="ctr"/>
            <a:r>
              <a:rPr kumimoji="1" lang="ja-JP" altLang="en-US" sz="1100" dirty="0">
                <a:solidFill>
                  <a:srgbClr val="FFFFFF"/>
                </a:solidFill>
                <a:latin typeface="Hiragino Kaku Gothic Pro W6" charset="-128"/>
                <a:ea typeface="Hiragino Kaku Gothic Pro W6" charset="-128"/>
                <a:cs typeface="Hiragino Kaku Gothic Pro W6" charset="-128"/>
              </a:rPr>
              <a:t>新たなビジネス価値の創出・提供</a:t>
            </a:r>
          </a:p>
        </p:txBody>
      </p:sp>
      <p:sp>
        <p:nvSpPr>
          <p:cNvPr id="132" name="ホームベース 131"/>
          <p:cNvSpPr/>
          <p:nvPr/>
        </p:nvSpPr>
        <p:spPr>
          <a:xfrm>
            <a:off x="1183415" y="4385401"/>
            <a:ext cx="3456384" cy="648072"/>
          </a:xfrm>
          <a:prstGeom prst="homePlate">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b"/>
          <a:lstStyle/>
          <a:p>
            <a:r>
              <a:rPr kumimoji="1" lang="en-US" altLang="ja-JP" sz="1400" dirty="0">
                <a:solidFill>
                  <a:srgbClr val="FFFFFF"/>
                </a:solidFill>
                <a:latin typeface="Hiragino Kaku Gothic Pro W6" charset="-128"/>
                <a:ea typeface="Hiragino Kaku Gothic Pro W6" charset="-128"/>
                <a:cs typeface="Hiragino Kaku Gothic Pro W6" charset="-128"/>
              </a:rPr>
              <a:t>		</a:t>
            </a:r>
            <a:r>
              <a:rPr kumimoji="1" lang="ja-JP" altLang="en-US" sz="1400" dirty="0">
                <a:solidFill>
                  <a:srgbClr val="FFFFFF"/>
                </a:solidFill>
                <a:latin typeface="Hiragino Kaku Gothic Pro W6" charset="-128"/>
                <a:ea typeface="Hiragino Kaku Gothic Pro W6" charset="-128"/>
                <a:cs typeface="Hiragino Kaku Gothic Pro W6" charset="-128"/>
              </a:rPr>
              <a:t>開発・生産による</a:t>
            </a:r>
            <a:r>
              <a:rPr kumimoji="1" lang="ja-JP" altLang="en-US" sz="2400" dirty="0">
                <a:solidFill>
                  <a:srgbClr val="FFFFFF"/>
                </a:solidFill>
                <a:latin typeface="Hiragino Kaku Gothic Pro W6" charset="-128"/>
                <a:ea typeface="Hiragino Kaku Gothic Pro W6" charset="-128"/>
                <a:cs typeface="Hiragino Kaku Gothic Pro W6" charset="-128"/>
              </a:rPr>
              <a:t>　　　</a:t>
            </a:r>
            <a:endParaRPr kumimoji="1" lang="en-US" altLang="ja-JP" sz="2400" dirty="0">
              <a:solidFill>
                <a:srgbClr val="FFFFFF"/>
              </a:solidFill>
              <a:latin typeface="Hiragino Kaku Gothic Pro W6" charset="-128"/>
              <a:ea typeface="Hiragino Kaku Gothic Pro W6" charset="-128"/>
              <a:cs typeface="Hiragino Kaku Gothic Pro W6" charset="-128"/>
            </a:endParaRPr>
          </a:p>
          <a:p>
            <a:r>
              <a:rPr kumimoji="1" lang="en-US" altLang="ja-JP" sz="2400" dirty="0">
                <a:solidFill>
                  <a:srgbClr val="FFFFFF"/>
                </a:solidFill>
                <a:latin typeface="Hiragino Kaku Gothic Pro W6" charset="-128"/>
                <a:ea typeface="Hiragino Kaku Gothic Pro W6" charset="-128"/>
                <a:cs typeface="Hiragino Kaku Gothic Pro W6" charset="-128"/>
              </a:rPr>
              <a:t>		</a:t>
            </a:r>
            <a:r>
              <a:rPr kumimoji="1" lang="ja-JP" altLang="en-US" sz="2400" dirty="0">
                <a:solidFill>
                  <a:srgbClr val="FFFFFF"/>
                </a:solidFill>
                <a:latin typeface="Hiragino Kaku Gothic Pro W6" charset="-128"/>
                <a:ea typeface="Hiragino Kaku Gothic Pro W6" charset="-128"/>
                <a:cs typeface="Hiragino Kaku Gothic Pro W6" charset="-128"/>
              </a:rPr>
              <a:t>価値の創出</a:t>
            </a:r>
          </a:p>
        </p:txBody>
      </p:sp>
      <p:sp>
        <p:nvSpPr>
          <p:cNvPr id="133" name="ホームベース 132"/>
          <p:cNvSpPr/>
          <p:nvPr/>
        </p:nvSpPr>
        <p:spPr>
          <a:xfrm>
            <a:off x="4644008" y="4358182"/>
            <a:ext cx="3456384" cy="648072"/>
          </a:xfrm>
          <a:prstGeom prst="homePlate">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b"/>
          <a:lstStyle/>
          <a:p>
            <a:r>
              <a:rPr kumimoji="1" lang="en-US" altLang="ja-JP" sz="1400" dirty="0">
                <a:solidFill>
                  <a:srgbClr val="FFFFFF"/>
                </a:solidFill>
                <a:latin typeface="Hiragino Kaku Gothic Pro W6" charset="-128"/>
                <a:ea typeface="Hiragino Kaku Gothic Pro W6" charset="-128"/>
                <a:cs typeface="Hiragino Kaku Gothic Pro W6" charset="-128"/>
              </a:rPr>
              <a:t>			</a:t>
            </a:r>
            <a:r>
              <a:rPr kumimoji="1" lang="ja-JP" altLang="en-US" sz="1400" dirty="0">
                <a:solidFill>
                  <a:srgbClr val="FFFFFF"/>
                </a:solidFill>
                <a:latin typeface="Hiragino Kaku Gothic Pro W6" charset="-128"/>
                <a:ea typeface="Hiragino Kaku Gothic Pro W6" charset="-128"/>
                <a:cs typeface="Hiragino Kaku Gothic Pro W6" charset="-128"/>
              </a:rPr>
              <a:t>使用による</a:t>
            </a:r>
            <a:r>
              <a:rPr kumimoji="1" lang="ja-JP" altLang="en-US" sz="2400" dirty="0">
                <a:solidFill>
                  <a:srgbClr val="FFFFFF"/>
                </a:solidFill>
                <a:latin typeface="Hiragino Kaku Gothic Pro W6" charset="-128"/>
                <a:ea typeface="Hiragino Kaku Gothic Pro W6" charset="-128"/>
                <a:cs typeface="Hiragino Kaku Gothic Pro W6" charset="-128"/>
              </a:rPr>
              <a:t>　　　　</a:t>
            </a:r>
            <a:endParaRPr kumimoji="1" lang="en-US" altLang="ja-JP" sz="2400" dirty="0">
              <a:solidFill>
                <a:srgbClr val="FFFFFF"/>
              </a:solidFill>
              <a:latin typeface="Hiragino Kaku Gothic Pro W6" charset="-128"/>
              <a:ea typeface="Hiragino Kaku Gothic Pro W6" charset="-128"/>
              <a:cs typeface="Hiragino Kaku Gothic Pro W6" charset="-128"/>
            </a:endParaRPr>
          </a:p>
          <a:p>
            <a:r>
              <a:rPr kumimoji="1" lang="en-US" altLang="ja-JP" sz="2400" dirty="0">
                <a:solidFill>
                  <a:srgbClr val="FFFFFF"/>
                </a:solidFill>
                <a:latin typeface="Hiragino Kaku Gothic Pro W6" charset="-128"/>
                <a:ea typeface="Hiragino Kaku Gothic Pro W6" charset="-128"/>
                <a:cs typeface="Hiragino Kaku Gothic Pro W6" charset="-128"/>
              </a:rPr>
              <a:t>			</a:t>
            </a:r>
            <a:r>
              <a:rPr kumimoji="1" lang="ja-JP" altLang="en-US" sz="2400" dirty="0">
                <a:solidFill>
                  <a:srgbClr val="FFFFFF"/>
                </a:solidFill>
                <a:latin typeface="Hiragino Kaku Gothic Pro W6" charset="-128"/>
                <a:ea typeface="Hiragino Kaku Gothic Pro W6" charset="-128"/>
                <a:cs typeface="Hiragino Kaku Gothic Pro W6" charset="-128"/>
              </a:rPr>
              <a:t>価値の消費</a:t>
            </a:r>
          </a:p>
        </p:txBody>
      </p:sp>
      <p:sp>
        <p:nvSpPr>
          <p:cNvPr id="2" name="タイトル 1"/>
          <p:cNvSpPr>
            <a:spLocks noGrp="1"/>
          </p:cNvSpPr>
          <p:nvPr>
            <p:ph type="title"/>
          </p:nvPr>
        </p:nvSpPr>
        <p:spPr/>
        <p:txBody>
          <a:bodyPr/>
          <a:lstStyle/>
          <a:p>
            <a:r>
              <a:rPr lang="ja-JP" altLang="en-US" dirty="0"/>
              <a:t>製造業のサービス化</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15</a:t>
            </a:fld>
            <a:endParaRPr kumimoji="1" lang="ja-JP" altLang="en-US"/>
          </a:p>
        </p:txBody>
      </p:sp>
      <p:sp>
        <p:nvSpPr>
          <p:cNvPr id="4" name="ホームベース 3"/>
          <p:cNvSpPr/>
          <p:nvPr/>
        </p:nvSpPr>
        <p:spPr>
          <a:xfrm>
            <a:off x="1187624" y="1407412"/>
            <a:ext cx="3456384" cy="648072"/>
          </a:xfrm>
          <a:prstGeom prst="homePlate">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b"/>
          <a:lstStyle/>
          <a:p>
            <a:r>
              <a:rPr kumimoji="1" lang="en-US" altLang="ja-JP" sz="1400" dirty="0">
                <a:solidFill>
                  <a:srgbClr val="FFFFFF"/>
                </a:solidFill>
                <a:latin typeface="Hiragino Kaku Gothic Pro W6" charset="-128"/>
                <a:ea typeface="Hiragino Kaku Gothic Pro W6" charset="-128"/>
                <a:cs typeface="Hiragino Kaku Gothic Pro W6" charset="-128"/>
              </a:rPr>
              <a:t>		</a:t>
            </a:r>
            <a:r>
              <a:rPr kumimoji="1" lang="ja-JP" altLang="en-US" sz="1400" dirty="0">
                <a:solidFill>
                  <a:srgbClr val="FFFFFF"/>
                </a:solidFill>
                <a:latin typeface="Hiragino Kaku Gothic Pro W6" charset="-128"/>
                <a:ea typeface="Hiragino Kaku Gothic Pro W6" charset="-128"/>
                <a:cs typeface="Hiragino Kaku Gothic Pro W6" charset="-128"/>
              </a:rPr>
              <a:t>開発・生産による</a:t>
            </a:r>
            <a:r>
              <a:rPr kumimoji="1" lang="ja-JP" altLang="en-US" sz="2400" dirty="0">
                <a:solidFill>
                  <a:srgbClr val="FFFFFF"/>
                </a:solidFill>
                <a:latin typeface="Hiragino Kaku Gothic Pro W6" charset="-128"/>
                <a:ea typeface="Hiragino Kaku Gothic Pro W6" charset="-128"/>
                <a:cs typeface="Hiragino Kaku Gothic Pro W6" charset="-128"/>
              </a:rPr>
              <a:t>　　　</a:t>
            </a:r>
            <a:endParaRPr kumimoji="1" lang="en-US" altLang="ja-JP" sz="2400" dirty="0">
              <a:solidFill>
                <a:srgbClr val="FFFFFF"/>
              </a:solidFill>
              <a:latin typeface="Hiragino Kaku Gothic Pro W6" charset="-128"/>
              <a:ea typeface="Hiragino Kaku Gothic Pro W6" charset="-128"/>
              <a:cs typeface="Hiragino Kaku Gothic Pro W6" charset="-128"/>
            </a:endParaRPr>
          </a:p>
          <a:p>
            <a:r>
              <a:rPr kumimoji="1" lang="en-US" altLang="ja-JP" sz="2400" dirty="0">
                <a:solidFill>
                  <a:srgbClr val="FFFFFF"/>
                </a:solidFill>
                <a:latin typeface="Hiragino Kaku Gothic Pro W6" charset="-128"/>
                <a:ea typeface="Hiragino Kaku Gothic Pro W6" charset="-128"/>
                <a:cs typeface="Hiragino Kaku Gothic Pro W6" charset="-128"/>
              </a:rPr>
              <a:t>		</a:t>
            </a:r>
            <a:r>
              <a:rPr kumimoji="1" lang="ja-JP" altLang="en-US" sz="2400" dirty="0">
                <a:solidFill>
                  <a:srgbClr val="FFFFFF"/>
                </a:solidFill>
                <a:latin typeface="Hiragino Kaku Gothic Pro W6" charset="-128"/>
                <a:ea typeface="Hiragino Kaku Gothic Pro W6" charset="-128"/>
                <a:cs typeface="Hiragino Kaku Gothic Pro W6" charset="-128"/>
              </a:rPr>
              <a:t>価値の創出</a:t>
            </a:r>
          </a:p>
        </p:txBody>
      </p:sp>
      <p:sp>
        <p:nvSpPr>
          <p:cNvPr id="5" name="ホームベース 4"/>
          <p:cNvSpPr/>
          <p:nvPr/>
        </p:nvSpPr>
        <p:spPr>
          <a:xfrm>
            <a:off x="4648217" y="1380193"/>
            <a:ext cx="3456384" cy="648072"/>
          </a:xfrm>
          <a:prstGeom prst="homePlate">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b"/>
          <a:lstStyle/>
          <a:p>
            <a:r>
              <a:rPr kumimoji="1" lang="en-US" altLang="ja-JP" sz="1400" dirty="0">
                <a:solidFill>
                  <a:srgbClr val="FFFFFF"/>
                </a:solidFill>
                <a:latin typeface="Hiragino Kaku Gothic Pro W6" charset="-128"/>
                <a:ea typeface="Hiragino Kaku Gothic Pro W6" charset="-128"/>
                <a:cs typeface="Hiragino Kaku Gothic Pro W6" charset="-128"/>
              </a:rPr>
              <a:t>			</a:t>
            </a:r>
            <a:r>
              <a:rPr kumimoji="1" lang="ja-JP" altLang="en-US" sz="1400" dirty="0">
                <a:solidFill>
                  <a:srgbClr val="FFFFFF"/>
                </a:solidFill>
                <a:latin typeface="Hiragino Kaku Gothic Pro W6" charset="-128"/>
                <a:ea typeface="Hiragino Kaku Gothic Pro W6" charset="-128"/>
                <a:cs typeface="Hiragino Kaku Gothic Pro W6" charset="-128"/>
              </a:rPr>
              <a:t>使用による</a:t>
            </a:r>
            <a:r>
              <a:rPr kumimoji="1" lang="ja-JP" altLang="en-US" sz="2400" dirty="0">
                <a:solidFill>
                  <a:srgbClr val="FFFFFF"/>
                </a:solidFill>
                <a:latin typeface="Hiragino Kaku Gothic Pro W6" charset="-128"/>
                <a:ea typeface="Hiragino Kaku Gothic Pro W6" charset="-128"/>
                <a:cs typeface="Hiragino Kaku Gothic Pro W6" charset="-128"/>
              </a:rPr>
              <a:t>　　　　</a:t>
            </a:r>
            <a:endParaRPr kumimoji="1" lang="en-US" altLang="ja-JP" sz="2400" dirty="0">
              <a:solidFill>
                <a:srgbClr val="FFFFFF"/>
              </a:solidFill>
              <a:latin typeface="Hiragino Kaku Gothic Pro W6" charset="-128"/>
              <a:ea typeface="Hiragino Kaku Gothic Pro W6" charset="-128"/>
              <a:cs typeface="Hiragino Kaku Gothic Pro W6" charset="-128"/>
            </a:endParaRPr>
          </a:p>
          <a:p>
            <a:r>
              <a:rPr kumimoji="1" lang="en-US" altLang="ja-JP" sz="2400" dirty="0">
                <a:solidFill>
                  <a:srgbClr val="FFFFFF"/>
                </a:solidFill>
                <a:latin typeface="Hiragino Kaku Gothic Pro W6" charset="-128"/>
                <a:ea typeface="Hiragino Kaku Gothic Pro W6" charset="-128"/>
                <a:cs typeface="Hiragino Kaku Gothic Pro W6" charset="-128"/>
              </a:rPr>
              <a:t>			</a:t>
            </a:r>
            <a:r>
              <a:rPr kumimoji="1" lang="ja-JP" altLang="en-US" sz="2400" dirty="0">
                <a:solidFill>
                  <a:srgbClr val="FFFFFF"/>
                </a:solidFill>
                <a:latin typeface="Hiragino Kaku Gothic Pro W6" charset="-128"/>
                <a:ea typeface="Hiragino Kaku Gothic Pro W6" charset="-128"/>
                <a:cs typeface="Hiragino Kaku Gothic Pro W6" charset="-128"/>
              </a:rPr>
              <a:t>価値の消費</a:t>
            </a:r>
          </a:p>
        </p:txBody>
      </p:sp>
      <p:sp>
        <p:nvSpPr>
          <p:cNvPr id="6" name="左カーブ矢印 5"/>
          <p:cNvSpPr/>
          <p:nvPr/>
        </p:nvSpPr>
        <p:spPr>
          <a:xfrm rot="16200000">
            <a:off x="4367861" y="906132"/>
            <a:ext cx="449475" cy="1090301"/>
          </a:xfrm>
          <a:prstGeom prst="curvedLeftArrow">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左カーブ矢印 6"/>
          <p:cNvSpPr/>
          <p:nvPr/>
        </p:nvSpPr>
        <p:spPr>
          <a:xfrm rot="5400000">
            <a:off x="4320558" y="1474401"/>
            <a:ext cx="449475" cy="1090301"/>
          </a:xfrm>
          <a:prstGeom prst="curvedLeftArrow">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8" name="図形グループ 7"/>
          <p:cNvGrpSpPr/>
          <p:nvPr/>
        </p:nvGrpSpPr>
        <p:grpSpPr>
          <a:xfrm>
            <a:off x="5460306" y="1475817"/>
            <a:ext cx="230909" cy="419498"/>
            <a:chOff x="1946324" y="4125162"/>
            <a:chExt cx="969964" cy="2007872"/>
          </a:xfrm>
        </p:grpSpPr>
        <p:sp>
          <p:nvSpPr>
            <p:cNvPr id="9" name="円/楕円 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10" name="フローチャート: 論理積ゲート 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11" name="図形グループ 10"/>
          <p:cNvGrpSpPr/>
          <p:nvPr/>
        </p:nvGrpSpPr>
        <p:grpSpPr>
          <a:xfrm>
            <a:off x="1636777" y="1475817"/>
            <a:ext cx="419151" cy="480440"/>
            <a:chOff x="4732300" y="5435324"/>
            <a:chExt cx="669536" cy="1021093"/>
          </a:xfrm>
        </p:grpSpPr>
        <p:sp>
          <p:nvSpPr>
            <p:cNvPr id="12" name="正方形/長方形 11"/>
            <p:cNvSpPr/>
            <p:nvPr/>
          </p:nvSpPr>
          <p:spPr>
            <a:xfrm>
              <a:off x="4732300" y="5435324"/>
              <a:ext cx="669536" cy="1021093"/>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正方形/長方形 12"/>
            <p:cNvSpPr/>
            <p:nvPr/>
          </p:nvSpPr>
          <p:spPr>
            <a:xfrm>
              <a:off x="5182185" y="6001209"/>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 name="正方形/長方形 13"/>
            <p:cNvSpPr/>
            <p:nvPr/>
          </p:nvSpPr>
          <p:spPr>
            <a:xfrm>
              <a:off x="4970535" y="6001209"/>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 name="正方形/長方形 14"/>
            <p:cNvSpPr/>
            <p:nvPr/>
          </p:nvSpPr>
          <p:spPr>
            <a:xfrm>
              <a:off x="4761453" y="6001209"/>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 name="直線コネクタ 15"/>
            <p:cNvCxnSpPr/>
            <p:nvPr/>
          </p:nvCxnSpPr>
          <p:spPr>
            <a:xfrm>
              <a:off x="4761453" y="6192188"/>
              <a:ext cx="598629" cy="0"/>
            </a:xfrm>
            <a:prstGeom prst="line">
              <a:avLst/>
            </a:prstGeom>
            <a:ln w="3175" cmpd="sng">
              <a:solidFill>
                <a:srgbClr val="FFFFFF"/>
              </a:solidFill>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5182185" y="6233600"/>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 name="正方形/長方形 17"/>
            <p:cNvSpPr/>
            <p:nvPr/>
          </p:nvSpPr>
          <p:spPr>
            <a:xfrm>
              <a:off x="4970535" y="6233600"/>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正方形/長方形 18"/>
            <p:cNvSpPr/>
            <p:nvPr/>
          </p:nvSpPr>
          <p:spPr>
            <a:xfrm>
              <a:off x="4761453" y="6233600"/>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 name="直線コネクタ 19"/>
            <p:cNvCxnSpPr/>
            <p:nvPr/>
          </p:nvCxnSpPr>
          <p:spPr>
            <a:xfrm>
              <a:off x="4761453" y="5490662"/>
              <a:ext cx="598629" cy="0"/>
            </a:xfrm>
            <a:prstGeom prst="line">
              <a:avLst/>
            </a:prstGeom>
            <a:ln w="3175" cmpd="sng">
              <a:solidFill>
                <a:srgbClr val="FFFFFF"/>
              </a:solidFill>
            </a:ln>
          </p:spPr>
          <p:style>
            <a:lnRef idx="2">
              <a:schemeClr val="accent1"/>
            </a:lnRef>
            <a:fillRef idx="0">
              <a:schemeClr val="accent1"/>
            </a:fillRef>
            <a:effectRef idx="1">
              <a:schemeClr val="accent1"/>
            </a:effectRef>
            <a:fontRef idx="minor">
              <a:schemeClr val="tx1"/>
            </a:fontRef>
          </p:style>
        </p:cxnSp>
        <p:sp>
          <p:nvSpPr>
            <p:cNvPr id="21" name="正方形/長方形 20"/>
            <p:cNvSpPr/>
            <p:nvPr/>
          </p:nvSpPr>
          <p:spPr>
            <a:xfrm>
              <a:off x="5182185" y="5528465"/>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 name="正方形/長方形 21"/>
            <p:cNvSpPr/>
            <p:nvPr/>
          </p:nvSpPr>
          <p:spPr>
            <a:xfrm>
              <a:off x="4970535" y="5528465"/>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正方形/長方形 22"/>
            <p:cNvSpPr/>
            <p:nvPr/>
          </p:nvSpPr>
          <p:spPr>
            <a:xfrm>
              <a:off x="4761453" y="5528465"/>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4" name="直線コネクタ 23"/>
            <p:cNvCxnSpPr/>
            <p:nvPr/>
          </p:nvCxnSpPr>
          <p:spPr>
            <a:xfrm>
              <a:off x="4761453" y="5719444"/>
              <a:ext cx="598629" cy="0"/>
            </a:xfrm>
            <a:prstGeom prst="line">
              <a:avLst/>
            </a:prstGeom>
            <a:ln w="3175" cmpd="sng">
              <a:solidFill>
                <a:srgbClr val="FFFFFF"/>
              </a:solidFill>
            </a:ln>
          </p:spPr>
          <p:style>
            <a:lnRef idx="2">
              <a:schemeClr val="accent1"/>
            </a:lnRef>
            <a:fillRef idx="0">
              <a:schemeClr val="accent1"/>
            </a:fillRef>
            <a:effectRef idx="1">
              <a:schemeClr val="accent1"/>
            </a:effectRef>
            <a:fontRef idx="minor">
              <a:schemeClr val="tx1"/>
            </a:fontRef>
          </p:style>
        </p:cxnSp>
        <p:sp>
          <p:nvSpPr>
            <p:cNvPr id="25" name="正方形/長方形 24"/>
            <p:cNvSpPr/>
            <p:nvPr/>
          </p:nvSpPr>
          <p:spPr>
            <a:xfrm>
              <a:off x="5182185" y="5760856"/>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 name="正方形/長方形 25"/>
            <p:cNvSpPr/>
            <p:nvPr/>
          </p:nvSpPr>
          <p:spPr>
            <a:xfrm>
              <a:off x="4970535" y="5760856"/>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 name="正方形/長方形 26"/>
            <p:cNvSpPr/>
            <p:nvPr/>
          </p:nvSpPr>
          <p:spPr>
            <a:xfrm>
              <a:off x="4761453" y="5760856"/>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8" name="直線コネクタ 27"/>
            <p:cNvCxnSpPr/>
            <p:nvPr/>
          </p:nvCxnSpPr>
          <p:spPr>
            <a:xfrm>
              <a:off x="4761453" y="5951835"/>
              <a:ext cx="598629" cy="0"/>
            </a:xfrm>
            <a:prstGeom prst="line">
              <a:avLst/>
            </a:prstGeom>
            <a:ln w="3175" cmpd="sng">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67" name="テキスト ボックス 66"/>
          <p:cNvSpPr txBox="1"/>
          <p:nvPr/>
        </p:nvSpPr>
        <p:spPr>
          <a:xfrm>
            <a:off x="4127512" y="1584068"/>
            <a:ext cx="902811" cy="307777"/>
          </a:xfrm>
          <a:prstGeom prst="rect">
            <a:avLst/>
          </a:prstGeom>
          <a:noFill/>
        </p:spPr>
        <p:txBody>
          <a:bodyPr wrap="none" rtlCol="0">
            <a:spAutoFit/>
          </a:bodyPr>
          <a:lstStyle/>
          <a:p>
            <a:pPr algn="ctr"/>
            <a:r>
              <a:rPr kumimoji="1" lang="ja-JP" altLang="en-US" sz="1400" b="1">
                <a:solidFill>
                  <a:srgbClr val="002060"/>
                </a:solidFill>
                <a:latin typeface="Hiragino Kaku Gothic Pro W6" charset="-128"/>
                <a:ea typeface="Hiragino Kaku Gothic Pro W6" charset="-128"/>
                <a:cs typeface="Hiragino Kaku Gothic Pro W6" charset="-128"/>
              </a:rPr>
              <a:t>価値交換</a:t>
            </a:r>
          </a:p>
        </p:txBody>
      </p:sp>
      <p:sp>
        <p:nvSpPr>
          <p:cNvPr id="92" name="テキスト ボックス 91"/>
          <p:cNvSpPr txBox="1"/>
          <p:nvPr/>
        </p:nvSpPr>
        <p:spPr>
          <a:xfrm>
            <a:off x="4305107" y="991873"/>
            <a:ext cx="543739" cy="307777"/>
          </a:xfrm>
          <a:prstGeom prst="rect">
            <a:avLst/>
          </a:prstGeom>
          <a:noFill/>
        </p:spPr>
        <p:txBody>
          <a:bodyPr wrap="none" rtlCol="0">
            <a:spAutoFit/>
          </a:bodyPr>
          <a:lstStyle/>
          <a:p>
            <a:pPr algn="ctr"/>
            <a:r>
              <a:rPr kumimoji="1" lang="ja-JP" altLang="en-US" sz="1400">
                <a:solidFill>
                  <a:srgbClr val="0432FF"/>
                </a:solidFill>
                <a:latin typeface="Meiryo" charset="-128"/>
                <a:ea typeface="Meiryo" charset="-128"/>
                <a:cs typeface="Meiryo" charset="-128"/>
              </a:rPr>
              <a:t>販売</a:t>
            </a:r>
            <a:endParaRPr kumimoji="1" lang="ja-JP" altLang="en-US" sz="1400" dirty="0">
              <a:solidFill>
                <a:srgbClr val="0432FF"/>
              </a:solidFill>
              <a:latin typeface="Meiryo" charset="-128"/>
              <a:ea typeface="Meiryo" charset="-128"/>
              <a:cs typeface="Meiryo" charset="-128"/>
            </a:endParaRPr>
          </a:p>
        </p:txBody>
      </p:sp>
      <p:sp>
        <p:nvSpPr>
          <p:cNvPr id="95" name="テキスト ボックス 94"/>
          <p:cNvSpPr txBox="1"/>
          <p:nvPr/>
        </p:nvSpPr>
        <p:spPr>
          <a:xfrm>
            <a:off x="789727" y="951036"/>
            <a:ext cx="1620957" cy="307777"/>
          </a:xfrm>
          <a:prstGeom prst="rect">
            <a:avLst/>
          </a:prstGeom>
          <a:noFill/>
        </p:spPr>
        <p:txBody>
          <a:bodyPr wrap="none" rtlCol="0">
            <a:spAutoFit/>
          </a:bodyPr>
          <a:lstStyle/>
          <a:p>
            <a:r>
              <a:rPr lang="ja-JP" altLang="en-US" sz="1400" b="1" dirty="0">
                <a:solidFill>
                  <a:schemeClr val="tx1">
                    <a:lumMod val="50000"/>
                    <a:lumOff val="50000"/>
                  </a:schemeClr>
                </a:solidFill>
                <a:latin typeface="Meiryo" charset="-128"/>
                <a:ea typeface="Meiryo" charset="-128"/>
                <a:cs typeface="Meiryo" charset="-128"/>
              </a:rPr>
              <a:t>これまでの</a:t>
            </a:r>
            <a:r>
              <a:rPr kumimoji="1" lang="ja-JP" altLang="en-US" sz="1400" b="1" dirty="0">
                <a:solidFill>
                  <a:schemeClr val="tx1">
                    <a:lumMod val="50000"/>
                    <a:lumOff val="50000"/>
                  </a:schemeClr>
                </a:solidFill>
                <a:latin typeface="Meiryo" charset="-128"/>
                <a:ea typeface="Meiryo" charset="-128"/>
                <a:cs typeface="Meiryo" charset="-128"/>
              </a:rPr>
              <a:t>製造業</a:t>
            </a:r>
          </a:p>
        </p:txBody>
      </p:sp>
      <p:sp>
        <p:nvSpPr>
          <p:cNvPr id="89" name="テキスト ボックス 88"/>
          <p:cNvSpPr txBox="1"/>
          <p:nvPr/>
        </p:nvSpPr>
        <p:spPr>
          <a:xfrm>
            <a:off x="4313402" y="2248432"/>
            <a:ext cx="543739" cy="307777"/>
          </a:xfrm>
          <a:prstGeom prst="rect">
            <a:avLst/>
          </a:prstGeom>
          <a:noFill/>
        </p:spPr>
        <p:txBody>
          <a:bodyPr wrap="none" rtlCol="0">
            <a:spAutoFit/>
          </a:bodyPr>
          <a:lstStyle/>
          <a:p>
            <a:pPr algn="ctr"/>
            <a:r>
              <a:rPr kumimoji="1" lang="ja-JP" altLang="en-US" sz="1400" dirty="0">
                <a:solidFill>
                  <a:srgbClr val="00B050"/>
                </a:solidFill>
                <a:latin typeface="Meiryo" charset="-128"/>
                <a:ea typeface="Meiryo" charset="-128"/>
                <a:cs typeface="Meiryo" charset="-128"/>
              </a:rPr>
              <a:t>購入</a:t>
            </a:r>
          </a:p>
        </p:txBody>
      </p:sp>
      <p:sp>
        <p:nvSpPr>
          <p:cNvPr id="100" name="左カーブ矢印 99"/>
          <p:cNvSpPr/>
          <p:nvPr/>
        </p:nvSpPr>
        <p:spPr>
          <a:xfrm rot="16200000">
            <a:off x="4363652" y="3869907"/>
            <a:ext cx="449475" cy="1090301"/>
          </a:xfrm>
          <a:prstGeom prst="curvedLeftArrow">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1" name="左カーブ矢印 100"/>
          <p:cNvSpPr/>
          <p:nvPr/>
        </p:nvSpPr>
        <p:spPr>
          <a:xfrm rot="5400000">
            <a:off x="4316349" y="4438176"/>
            <a:ext cx="449475" cy="1090301"/>
          </a:xfrm>
          <a:prstGeom prst="curvedLeftArrow">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05" name="図形グループ 104"/>
          <p:cNvGrpSpPr/>
          <p:nvPr/>
        </p:nvGrpSpPr>
        <p:grpSpPr>
          <a:xfrm>
            <a:off x="5456097" y="4439592"/>
            <a:ext cx="230909" cy="419498"/>
            <a:chOff x="1946324" y="4125162"/>
            <a:chExt cx="969964" cy="2007872"/>
          </a:xfrm>
        </p:grpSpPr>
        <p:sp>
          <p:nvSpPr>
            <p:cNvPr id="106" name="円/楕円 10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107" name="フローチャート: 論理積ゲート 10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108" name="図形グループ 107"/>
          <p:cNvGrpSpPr/>
          <p:nvPr/>
        </p:nvGrpSpPr>
        <p:grpSpPr>
          <a:xfrm>
            <a:off x="1632568" y="4439592"/>
            <a:ext cx="419151" cy="480440"/>
            <a:chOff x="4732300" y="5435324"/>
            <a:chExt cx="669536" cy="1021093"/>
          </a:xfrm>
        </p:grpSpPr>
        <p:sp>
          <p:nvSpPr>
            <p:cNvPr id="109" name="正方形/長方形 108"/>
            <p:cNvSpPr/>
            <p:nvPr/>
          </p:nvSpPr>
          <p:spPr>
            <a:xfrm>
              <a:off x="4732300" y="5435324"/>
              <a:ext cx="669536" cy="1021093"/>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0" name="正方形/長方形 109"/>
            <p:cNvSpPr/>
            <p:nvPr/>
          </p:nvSpPr>
          <p:spPr>
            <a:xfrm>
              <a:off x="5182185" y="6001209"/>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1" name="正方形/長方形 110"/>
            <p:cNvSpPr/>
            <p:nvPr/>
          </p:nvSpPr>
          <p:spPr>
            <a:xfrm>
              <a:off x="4970535" y="6001209"/>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2" name="正方形/長方形 111"/>
            <p:cNvSpPr/>
            <p:nvPr/>
          </p:nvSpPr>
          <p:spPr>
            <a:xfrm>
              <a:off x="4761453" y="6001209"/>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3" name="直線コネクタ 112"/>
            <p:cNvCxnSpPr/>
            <p:nvPr/>
          </p:nvCxnSpPr>
          <p:spPr>
            <a:xfrm>
              <a:off x="4761453" y="6192188"/>
              <a:ext cx="598629" cy="0"/>
            </a:xfrm>
            <a:prstGeom prst="line">
              <a:avLst/>
            </a:prstGeom>
            <a:ln w="3175" cmpd="sng">
              <a:solidFill>
                <a:srgbClr val="FFFFFF"/>
              </a:solidFill>
            </a:ln>
          </p:spPr>
          <p:style>
            <a:lnRef idx="2">
              <a:schemeClr val="accent1"/>
            </a:lnRef>
            <a:fillRef idx="0">
              <a:schemeClr val="accent1"/>
            </a:fillRef>
            <a:effectRef idx="1">
              <a:schemeClr val="accent1"/>
            </a:effectRef>
            <a:fontRef idx="minor">
              <a:schemeClr val="tx1"/>
            </a:fontRef>
          </p:style>
        </p:cxnSp>
        <p:sp>
          <p:nvSpPr>
            <p:cNvPr id="114" name="正方形/長方形 113"/>
            <p:cNvSpPr/>
            <p:nvPr/>
          </p:nvSpPr>
          <p:spPr>
            <a:xfrm>
              <a:off x="5182185" y="6233600"/>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5" name="正方形/長方形 114"/>
            <p:cNvSpPr/>
            <p:nvPr/>
          </p:nvSpPr>
          <p:spPr>
            <a:xfrm>
              <a:off x="4970535" y="6233600"/>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6" name="正方形/長方形 115"/>
            <p:cNvSpPr/>
            <p:nvPr/>
          </p:nvSpPr>
          <p:spPr>
            <a:xfrm>
              <a:off x="4761453" y="6233600"/>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7" name="直線コネクタ 116"/>
            <p:cNvCxnSpPr/>
            <p:nvPr/>
          </p:nvCxnSpPr>
          <p:spPr>
            <a:xfrm>
              <a:off x="4761453" y="5490662"/>
              <a:ext cx="598629" cy="0"/>
            </a:xfrm>
            <a:prstGeom prst="line">
              <a:avLst/>
            </a:prstGeom>
            <a:ln w="3175" cmpd="sng">
              <a:solidFill>
                <a:srgbClr val="FFFFFF"/>
              </a:solidFill>
            </a:ln>
          </p:spPr>
          <p:style>
            <a:lnRef idx="2">
              <a:schemeClr val="accent1"/>
            </a:lnRef>
            <a:fillRef idx="0">
              <a:schemeClr val="accent1"/>
            </a:fillRef>
            <a:effectRef idx="1">
              <a:schemeClr val="accent1"/>
            </a:effectRef>
            <a:fontRef idx="minor">
              <a:schemeClr val="tx1"/>
            </a:fontRef>
          </p:style>
        </p:cxnSp>
        <p:sp>
          <p:nvSpPr>
            <p:cNvPr id="118" name="正方形/長方形 117"/>
            <p:cNvSpPr/>
            <p:nvPr/>
          </p:nvSpPr>
          <p:spPr>
            <a:xfrm>
              <a:off x="5182185" y="5528465"/>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9" name="正方形/長方形 118"/>
            <p:cNvSpPr/>
            <p:nvPr/>
          </p:nvSpPr>
          <p:spPr>
            <a:xfrm>
              <a:off x="4970535" y="5528465"/>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0" name="正方形/長方形 119"/>
            <p:cNvSpPr/>
            <p:nvPr/>
          </p:nvSpPr>
          <p:spPr>
            <a:xfrm>
              <a:off x="4761453" y="5528465"/>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1" name="直線コネクタ 120"/>
            <p:cNvCxnSpPr/>
            <p:nvPr/>
          </p:nvCxnSpPr>
          <p:spPr>
            <a:xfrm>
              <a:off x="4761453" y="5719444"/>
              <a:ext cx="598629" cy="0"/>
            </a:xfrm>
            <a:prstGeom prst="line">
              <a:avLst/>
            </a:prstGeom>
            <a:ln w="3175" cmpd="sng">
              <a:solidFill>
                <a:srgbClr val="FFFFFF"/>
              </a:solidFill>
            </a:ln>
          </p:spPr>
          <p:style>
            <a:lnRef idx="2">
              <a:schemeClr val="accent1"/>
            </a:lnRef>
            <a:fillRef idx="0">
              <a:schemeClr val="accent1"/>
            </a:fillRef>
            <a:effectRef idx="1">
              <a:schemeClr val="accent1"/>
            </a:effectRef>
            <a:fontRef idx="minor">
              <a:schemeClr val="tx1"/>
            </a:fontRef>
          </p:style>
        </p:cxnSp>
        <p:sp>
          <p:nvSpPr>
            <p:cNvPr id="122" name="正方形/長方形 121"/>
            <p:cNvSpPr/>
            <p:nvPr/>
          </p:nvSpPr>
          <p:spPr>
            <a:xfrm>
              <a:off x="5182185" y="5760856"/>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3" name="正方形/長方形 122"/>
            <p:cNvSpPr/>
            <p:nvPr/>
          </p:nvSpPr>
          <p:spPr>
            <a:xfrm>
              <a:off x="4970535" y="5760856"/>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4" name="正方形/長方形 123"/>
            <p:cNvSpPr/>
            <p:nvPr/>
          </p:nvSpPr>
          <p:spPr>
            <a:xfrm>
              <a:off x="4761453" y="5760856"/>
              <a:ext cx="177897" cy="142666"/>
            </a:xfrm>
            <a:prstGeom prst="rect">
              <a:avLst/>
            </a:prstGeom>
            <a:solidFill>
              <a:schemeClr val="bg1">
                <a:lumMod val="95000"/>
              </a:schemeClr>
            </a:solidFill>
            <a:ln>
              <a:noFill/>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5" name="直線コネクタ 124"/>
            <p:cNvCxnSpPr/>
            <p:nvPr/>
          </p:nvCxnSpPr>
          <p:spPr>
            <a:xfrm>
              <a:off x="4761453" y="5951835"/>
              <a:ext cx="598629" cy="0"/>
            </a:xfrm>
            <a:prstGeom prst="line">
              <a:avLst/>
            </a:prstGeom>
            <a:ln w="3175" cmpd="sng">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26" name="テキスト ボックス 125"/>
          <p:cNvSpPr txBox="1"/>
          <p:nvPr/>
        </p:nvSpPr>
        <p:spPr>
          <a:xfrm>
            <a:off x="4123303" y="4547843"/>
            <a:ext cx="902811" cy="307777"/>
          </a:xfrm>
          <a:prstGeom prst="rect">
            <a:avLst/>
          </a:prstGeom>
          <a:noFill/>
        </p:spPr>
        <p:txBody>
          <a:bodyPr wrap="none" rtlCol="0">
            <a:spAutoFit/>
          </a:bodyPr>
          <a:lstStyle/>
          <a:p>
            <a:pPr algn="ctr"/>
            <a:r>
              <a:rPr kumimoji="1" lang="ja-JP" altLang="en-US" sz="1400" b="1">
                <a:solidFill>
                  <a:srgbClr val="002060"/>
                </a:solidFill>
                <a:latin typeface="Hiragino Kaku Gothic Pro W6" charset="-128"/>
                <a:ea typeface="Hiragino Kaku Gothic Pro W6" charset="-128"/>
                <a:cs typeface="Hiragino Kaku Gothic Pro W6" charset="-128"/>
              </a:rPr>
              <a:t>価値交換</a:t>
            </a:r>
          </a:p>
        </p:txBody>
      </p:sp>
      <p:sp>
        <p:nvSpPr>
          <p:cNvPr id="127" name="テキスト ボックス 126"/>
          <p:cNvSpPr txBox="1"/>
          <p:nvPr/>
        </p:nvSpPr>
        <p:spPr>
          <a:xfrm>
            <a:off x="4300898" y="3955648"/>
            <a:ext cx="543739" cy="307777"/>
          </a:xfrm>
          <a:prstGeom prst="rect">
            <a:avLst/>
          </a:prstGeom>
          <a:noFill/>
        </p:spPr>
        <p:txBody>
          <a:bodyPr wrap="none" rtlCol="0">
            <a:spAutoFit/>
          </a:bodyPr>
          <a:lstStyle/>
          <a:p>
            <a:pPr algn="ctr"/>
            <a:r>
              <a:rPr kumimoji="1" lang="ja-JP" altLang="en-US" sz="1400">
                <a:solidFill>
                  <a:srgbClr val="0432FF"/>
                </a:solidFill>
                <a:latin typeface="Meiryo" charset="-128"/>
                <a:ea typeface="Meiryo" charset="-128"/>
                <a:cs typeface="Meiryo" charset="-128"/>
              </a:rPr>
              <a:t>販売</a:t>
            </a:r>
            <a:endParaRPr kumimoji="1" lang="ja-JP" altLang="en-US" sz="1400" dirty="0">
              <a:solidFill>
                <a:srgbClr val="0432FF"/>
              </a:solidFill>
              <a:latin typeface="Meiryo" charset="-128"/>
              <a:ea typeface="Meiryo" charset="-128"/>
              <a:cs typeface="Meiryo" charset="-128"/>
            </a:endParaRPr>
          </a:p>
        </p:txBody>
      </p:sp>
      <p:sp>
        <p:nvSpPr>
          <p:cNvPr id="128" name="テキスト ボックス 127"/>
          <p:cNvSpPr txBox="1"/>
          <p:nvPr/>
        </p:nvSpPr>
        <p:spPr>
          <a:xfrm>
            <a:off x="789727" y="2967750"/>
            <a:ext cx="1620957" cy="307777"/>
          </a:xfrm>
          <a:prstGeom prst="rect">
            <a:avLst/>
          </a:prstGeom>
          <a:noFill/>
        </p:spPr>
        <p:txBody>
          <a:bodyPr wrap="none" rtlCol="0">
            <a:spAutoFit/>
          </a:bodyPr>
          <a:lstStyle/>
          <a:p>
            <a:r>
              <a:rPr lang="ja-JP" altLang="en-US" sz="1400" b="1" dirty="0">
                <a:solidFill>
                  <a:schemeClr val="tx1">
                    <a:lumMod val="50000"/>
                    <a:lumOff val="50000"/>
                  </a:schemeClr>
                </a:solidFill>
                <a:latin typeface="Meiryo" charset="-128"/>
                <a:ea typeface="Meiryo" charset="-128"/>
                <a:cs typeface="Meiryo" charset="-128"/>
              </a:rPr>
              <a:t>これからの</a:t>
            </a:r>
            <a:r>
              <a:rPr kumimoji="1" lang="ja-JP" altLang="en-US" sz="1400" b="1" dirty="0">
                <a:solidFill>
                  <a:schemeClr val="tx1">
                    <a:lumMod val="50000"/>
                    <a:lumOff val="50000"/>
                  </a:schemeClr>
                </a:solidFill>
                <a:latin typeface="Meiryo" charset="-128"/>
                <a:ea typeface="Meiryo" charset="-128"/>
                <a:cs typeface="Meiryo" charset="-128"/>
              </a:rPr>
              <a:t>製造業</a:t>
            </a:r>
            <a:endParaRPr kumimoji="1" lang="ja-JP" altLang="en-US" sz="1400" dirty="0">
              <a:solidFill>
                <a:schemeClr val="tx1">
                  <a:lumMod val="50000"/>
                  <a:lumOff val="50000"/>
                </a:schemeClr>
              </a:solidFill>
              <a:latin typeface="Meiryo" charset="-128"/>
              <a:ea typeface="Meiryo" charset="-128"/>
              <a:cs typeface="Meiryo" charset="-128"/>
            </a:endParaRPr>
          </a:p>
        </p:txBody>
      </p:sp>
      <p:sp>
        <p:nvSpPr>
          <p:cNvPr id="129" name="テキスト ボックス 128"/>
          <p:cNvSpPr txBox="1"/>
          <p:nvPr/>
        </p:nvSpPr>
        <p:spPr>
          <a:xfrm>
            <a:off x="4309193" y="5212207"/>
            <a:ext cx="543739" cy="307777"/>
          </a:xfrm>
          <a:prstGeom prst="rect">
            <a:avLst/>
          </a:prstGeom>
          <a:noFill/>
        </p:spPr>
        <p:txBody>
          <a:bodyPr wrap="none" rtlCol="0">
            <a:spAutoFit/>
          </a:bodyPr>
          <a:lstStyle/>
          <a:p>
            <a:pPr algn="ctr"/>
            <a:r>
              <a:rPr kumimoji="1" lang="ja-JP" altLang="en-US" sz="1400" dirty="0">
                <a:solidFill>
                  <a:srgbClr val="00B050"/>
                </a:solidFill>
                <a:latin typeface="Meiryo" charset="-128"/>
                <a:ea typeface="Meiryo" charset="-128"/>
                <a:cs typeface="Meiryo" charset="-128"/>
              </a:rPr>
              <a:t>購入</a:t>
            </a:r>
          </a:p>
        </p:txBody>
      </p:sp>
      <p:sp>
        <p:nvSpPr>
          <p:cNvPr id="31" name="U ターン矢印 30"/>
          <p:cNvSpPr/>
          <p:nvPr/>
        </p:nvSpPr>
        <p:spPr>
          <a:xfrm flipH="1">
            <a:off x="2411761" y="3125086"/>
            <a:ext cx="4320480" cy="864096"/>
          </a:xfrm>
          <a:prstGeom prst="uturnArrow">
            <a:avLst>
              <a:gd name="adj1" fmla="val 34944"/>
              <a:gd name="adj2" fmla="val 25000"/>
              <a:gd name="adj3" fmla="val 22160"/>
              <a:gd name="adj4" fmla="val 49432"/>
              <a:gd name="adj5" fmla="val 75710"/>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0" name="テキスト ボックス 129"/>
          <p:cNvSpPr txBox="1"/>
          <p:nvPr/>
        </p:nvSpPr>
        <p:spPr>
          <a:xfrm>
            <a:off x="1763688" y="3840653"/>
            <a:ext cx="1723549" cy="553998"/>
          </a:xfrm>
          <a:prstGeom prst="rect">
            <a:avLst/>
          </a:prstGeom>
          <a:noFill/>
        </p:spPr>
        <p:txBody>
          <a:bodyPr wrap="none" rtlCol="0">
            <a:spAutoFit/>
          </a:bodyPr>
          <a:lstStyle/>
          <a:p>
            <a:pPr algn="ctr"/>
            <a:r>
              <a:rPr kumimoji="1" lang="ja-JP" altLang="en-US" sz="1000" dirty="0">
                <a:solidFill>
                  <a:schemeClr val="accent6">
                    <a:lumMod val="75000"/>
                  </a:schemeClr>
                </a:solidFill>
                <a:latin typeface="Meiryo" charset="-128"/>
                <a:ea typeface="Meiryo" charset="-128"/>
                <a:cs typeface="Meiryo" charset="-128"/>
              </a:rPr>
              <a:t>使用状況の把握</a:t>
            </a:r>
            <a:endParaRPr kumimoji="1" lang="en-US" altLang="ja-JP" sz="1000" dirty="0">
              <a:solidFill>
                <a:schemeClr val="accent6">
                  <a:lumMod val="75000"/>
                </a:schemeClr>
              </a:solidFill>
              <a:latin typeface="Meiryo" charset="-128"/>
              <a:ea typeface="Meiryo" charset="-128"/>
              <a:cs typeface="Meiryo" charset="-128"/>
            </a:endParaRPr>
          </a:p>
          <a:p>
            <a:pPr algn="ctr"/>
            <a:r>
              <a:rPr lang="ja-JP" altLang="en-US" sz="1000" dirty="0">
                <a:solidFill>
                  <a:schemeClr val="accent6">
                    <a:lumMod val="75000"/>
                  </a:schemeClr>
                </a:solidFill>
                <a:latin typeface="Meiryo" charset="-128"/>
                <a:ea typeface="Meiryo" charset="-128"/>
                <a:cs typeface="Meiryo" charset="-128"/>
              </a:rPr>
              <a:t>集めたデータの解析による</a:t>
            </a:r>
            <a:endParaRPr lang="en-US" altLang="ja-JP" sz="1000" dirty="0">
              <a:solidFill>
                <a:schemeClr val="accent6">
                  <a:lumMod val="75000"/>
                </a:schemeClr>
              </a:solidFill>
              <a:latin typeface="Meiryo" charset="-128"/>
              <a:ea typeface="Meiryo" charset="-128"/>
              <a:cs typeface="Meiryo" charset="-128"/>
            </a:endParaRPr>
          </a:p>
          <a:p>
            <a:pPr algn="ctr"/>
            <a:r>
              <a:rPr lang="ja-JP" altLang="en-US" sz="1000" dirty="0">
                <a:solidFill>
                  <a:schemeClr val="accent6">
                    <a:lumMod val="75000"/>
                  </a:schemeClr>
                </a:solidFill>
                <a:latin typeface="Meiryo" charset="-128"/>
                <a:ea typeface="Meiryo" charset="-128"/>
                <a:cs typeface="Meiryo" charset="-128"/>
              </a:rPr>
              <a:t>洞察・発見</a:t>
            </a:r>
            <a:endParaRPr kumimoji="1" lang="ja-JP" altLang="en-US" sz="1000" dirty="0">
              <a:solidFill>
                <a:schemeClr val="accent6">
                  <a:lumMod val="75000"/>
                </a:schemeClr>
              </a:solidFill>
              <a:latin typeface="Meiryo" charset="-128"/>
              <a:ea typeface="Meiryo" charset="-128"/>
              <a:cs typeface="Meiryo" charset="-128"/>
            </a:endParaRPr>
          </a:p>
        </p:txBody>
      </p:sp>
      <p:sp>
        <p:nvSpPr>
          <p:cNvPr id="131" name="U ターン矢印 130"/>
          <p:cNvSpPr/>
          <p:nvPr/>
        </p:nvSpPr>
        <p:spPr>
          <a:xfrm rot="10800000" flipH="1">
            <a:off x="2411761" y="5445224"/>
            <a:ext cx="4320480" cy="864096"/>
          </a:xfrm>
          <a:prstGeom prst="uturnArrow">
            <a:avLst>
              <a:gd name="adj1" fmla="val 35654"/>
              <a:gd name="adj2" fmla="val 25000"/>
              <a:gd name="adj3" fmla="val 22160"/>
              <a:gd name="adj4" fmla="val 49432"/>
              <a:gd name="adj5" fmla="val 75710"/>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4" name="テキスト ボックス 133"/>
          <p:cNvSpPr txBox="1"/>
          <p:nvPr/>
        </p:nvSpPr>
        <p:spPr>
          <a:xfrm>
            <a:off x="5495954" y="5070931"/>
            <a:ext cx="2108269" cy="553998"/>
          </a:xfrm>
          <a:prstGeom prst="rect">
            <a:avLst/>
          </a:prstGeom>
          <a:noFill/>
        </p:spPr>
        <p:txBody>
          <a:bodyPr wrap="none" rtlCol="0">
            <a:spAutoFit/>
          </a:bodyPr>
          <a:lstStyle/>
          <a:p>
            <a:pPr algn="ctr"/>
            <a:r>
              <a:rPr kumimoji="1" lang="ja-JP" altLang="en-US" sz="1000" dirty="0">
                <a:solidFill>
                  <a:srgbClr val="0432FF"/>
                </a:solidFill>
                <a:latin typeface="Meiryo" charset="-128"/>
                <a:ea typeface="Meiryo" charset="-128"/>
                <a:cs typeface="Meiryo" charset="-128"/>
              </a:rPr>
              <a:t>故障の予測と事前対応</a:t>
            </a:r>
            <a:endParaRPr kumimoji="1" lang="en-US" altLang="ja-JP" sz="1000" dirty="0">
              <a:solidFill>
                <a:srgbClr val="0432FF"/>
              </a:solidFill>
              <a:latin typeface="Meiryo" charset="-128"/>
              <a:ea typeface="Meiryo" charset="-128"/>
              <a:cs typeface="Meiryo" charset="-128"/>
            </a:endParaRPr>
          </a:p>
          <a:p>
            <a:pPr algn="ctr"/>
            <a:r>
              <a:rPr lang="ja-JP" altLang="en-US" sz="1000" dirty="0">
                <a:solidFill>
                  <a:srgbClr val="0432FF"/>
                </a:solidFill>
                <a:latin typeface="Meiryo" charset="-128"/>
                <a:ea typeface="Meiryo" charset="-128"/>
                <a:cs typeface="Meiryo" charset="-128"/>
              </a:rPr>
              <a:t>ソフトウェアアップデートによる</a:t>
            </a:r>
            <a:endParaRPr lang="en-US" altLang="ja-JP" sz="1000" dirty="0">
              <a:solidFill>
                <a:srgbClr val="0432FF"/>
              </a:solidFill>
              <a:latin typeface="Meiryo" charset="-128"/>
              <a:ea typeface="Meiryo" charset="-128"/>
              <a:cs typeface="Meiryo" charset="-128"/>
            </a:endParaRPr>
          </a:p>
          <a:p>
            <a:pPr algn="ctr"/>
            <a:r>
              <a:rPr lang="ja-JP" altLang="en-US" sz="1000" dirty="0">
                <a:solidFill>
                  <a:srgbClr val="0432FF"/>
                </a:solidFill>
                <a:latin typeface="Meiryo" charset="-128"/>
                <a:ea typeface="Meiryo" charset="-128"/>
                <a:cs typeface="Meiryo" charset="-128"/>
              </a:rPr>
              <a:t>機能改善・性能向上</a:t>
            </a:r>
            <a:endParaRPr kumimoji="1" lang="ja-JP" altLang="en-US" sz="1000" dirty="0">
              <a:solidFill>
                <a:srgbClr val="0432FF"/>
              </a:solidFill>
              <a:latin typeface="Meiryo" charset="-128"/>
              <a:ea typeface="Meiryo" charset="-128"/>
              <a:cs typeface="Meiryo" charset="-128"/>
            </a:endParaRPr>
          </a:p>
        </p:txBody>
      </p:sp>
      <p:sp>
        <p:nvSpPr>
          <p:cNvPr id="137" name="ホームベース 136"/>
          <p:cNvSpPr/>
          <p:nvPr/>
        </p:nvSpPr>
        <p:spPr>
          <a:xfrm flipH="1">
            <a:off x="3284969" y="3502243"/>
            <a:ext cx="2576788" cy="412797"/>
          </a:xfrm>
          <a:prstGeom prst="homePlat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solidFill>
                  <a:srgbClr val="FFFFFF"/>
                </a:solidFill>
                <a:latin typeface="Hiragino Kaku Gothic Pro W6" charset="-128"/>
                <a:ea typeface="Hiragino Kaku Gothic Pro W6" charset="-128"/>
                <a:cs typeface="Hiragino Kaku Gothic Pro W6" charset="-128"/>
              </a:rPr>
              <a:t>販売後も連続的・継続的に</a:t>
            </a:r>
            <a:endParaRPr kumimoji="1" lang="en-US" altLang="ja-JP" sz="1100" dirty="0">
              <a:solidFill>
                <a:srgbClr val="FFFFFF"/>
              </a:solidFill>
              <a:latin typeface="Hiragino Kaku Gothic Pro W6" charset="-128"/>
              <a:ea typeface="Hiragino Kaku Gothic Pro W6" charset="-128"/>
              <a:cs typeface="Hiragino Kaku Gothic Pro W6" charset="-128"/>
            </a:endParaRPr>
          </a:p>
          <a:p>
            <a:pPr algn="ctr"/>
            <a:r>
              <a:rPr lang="ja-JP" altLang="en-US" sz="1100" dirty="0">
                <a:solidFill>
                  <a:srgbClr val="FFFFFF"/>
                </a:solidFill>
                <a:latin typeface="Hiragino Kaku Gothic Pro W6" charset="-128"/>
                <a:ea typeface="Hiragino Kaku Gothic Pro W6" charset="-128"/>
                <a:cs typeface="Hiragino Kaku Gothic Pro W6" charset="-128"/>
              </a:rPr>
              <a:t>顧客を把握・関係を維持</a:t>
            </a:r>
            <a:endParaRPr kumimoji="1" lang="ja-JP" altLang="en-US" sz="1100" dirty="0">
              <a:solidFill>
                <a:srgbClr val="FFFFFF"/>
              </a:solidFill>
              <a:latin typeface="Hiragino Kaku Gothic Pro W6" charset="-128"/>
              <a:ea typeface="Hiragino Kaku Gothic Pro W6" charset="-128"/>
              <a:cs typeface="Hiragino Kaku Gothic Pro W6" charset="-128"/>
            </a:endParaRPr>
          </a:p>
        </p:txBody>
      </p:sp>
      <p:sp>
        <p:nvSpPr>
          <p:cNvPr id="54" name="下矢印 53"/>
          <p:cNvSpPr/>
          <p:nvPr/>
        </p:nvSpPr>
        <p:spPr>
          <a:xfrm>
            <a:off x="4038857" y="2606268"/>
            <a:ext cx="1080120" cy="457830"/>
          </a:xfrm>
          <a:prstGeom prst="downArrow">
            <a:avLst/>
          </a:prstGeom>
          <a:solidFill>
            <a:srgbClr val="D8494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64804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ガソリン自動車と電気自動車</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16</a:t>
            </a:fld>
            <a:endParaRPr kumimoji="1" lang="ja-JP" altLang="en-US"/>
          </a:p>
        </p:txBody>
      </p:sp>
      <p:pic>
        <p:nvPicPr>
          <p:cNvPr id="6" name="図 5"/>
          <p:cNvPicPr>
            <a:picLocks noChangeAspect="1"/>
          </p:cNvPicPr>
          <p:nvPr/>
        </p:nvPicPr>
        <p:blipFill>
          <a:blip r:embed="rId3"/>
          <a:stretch>
            <a:fillRect/>
          </a:stretch>
        </p:blipFill>
        <p:spPr>
          <a:xfrm>
            <a:off x="4716016" y="1052736"/>
            <a:ext cx="3810000" cy="1905000"/>
          </a:xfrm>
          <a:prstGeom prst="rect">
            <a:avLst/>
          </a:prstGeom>
          <a:effectLst>
            <a:outerShdw blurRad="50800" dist="38100" dir="2700000" algn="tl" rotWithShape="0">
              <a:prstClr val="black">
                <a:alpha val="40000"/>
              </a:prstClr>
            </a:outerShdw>
          </a:effectLst>
        </p:spPr>
      </p:pic>
      <p:pic>
        <p:nvPicPr>
          <p:cNvPr id="7" name="図 6"/>
          <p:cNvPicPr>
            <a:picLocks noChangeAspect="1"/>
          </p:cNvPicPr>
          <p:nvPr/>
        </p:nvPicPr>
        <p:blipFill>
          <a:blip r:embed="rId4"/>
          <a:stretch>
            <a:fillRect/>
          </a:stretch>
        </p:blipFill>
        <p:spPr>
          <a:xfrm>
            <a:off x="611560" y="1054605"/>
            <a:ext cx="3810000" cy="1905000"/>
          </a:xfrm>
          <a:prstGeom prst="rect">
            <a:avLst/>
          </a:prstGeom>
          <a:effectLst>
            <a:outerShdw blurRad="50800" dist="38100" dir="2700000" algn="tl" rotWithShape="0">
              <a:prstClr val="black">
                <a:alpha val="40000"/>
              </a:prstClr>
            </a:outerShdw>
          </a:effectLst>
        </p:spPr>
      </p:pic>
      <p:sp>
        <p:nvSpPr>
          <p:cNvPr id="8" name="正方形/長方形 7"/>
          <p:cNvSpPr/>
          <p:nvPr/>
        </p:nvSpPr>
        <p:spPr>
          <a:xfrm>
            <a:off x="611560" y="3053130"/>
            <a:ext cx="3810000" cy="36004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エンジン部品点数　</a:t>
            </a:r>
            <a:r>
              <a:rPr kumimoji="1" lang="en-US" altLang="ja-JP" sz="1400" b="1" dirty="0">
                <a:solidFill>
                  <a:srgbClr val="FFFFFF"/>
                </a:solidFill>
                <a:latin typeface="Meiryo" charset="-128"/>
                <a:ea typeface="Meiryo" charset="-128"/>
                <a:cs typeface="Meiryo" charset="-128"/>
              </a:rPr>
              <a:t>1〜3</a:t>
            </a:r>
            <a:r>
              <a:rPr kumimoji="1" lang="ja-JP" altLang="en-US" sz="1400" b="1" dirty="0">
                <a:solidFill>
                  <a:srgbClr val="FFFFFF"/>
                </a:solidFill>
                <a:latin typeface="Meiryo" charset="-128"/>
                <a:ea typeface="Meiryo" charset="-128"/>
                <a:cs typeface="Meiryo" charset="-128"/>
              </a:rPr>
              <a:t>万点</a:t>
            </a:r>
          </a:p>
        </p:txBody>
      </p:sp>
      <p:sp>
        <p:nvSpPr>
          <p:cNvPr id="9" name="正方形/長方形 8"/>
          <p:cNvSpPr/>
          <p:nvPr/>
        </p:nvSpPr>
        <p:spPr>
          <a:xfrm>
            <a:off x="4716016" y="3047402"/>
            <a:ext cx="3810000"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モーター部品点数　</a:t>
            </a:r>
            <a:r>
              <a:rPr kumimoji="1" lang="en-US" altLang="ja-JP" sz="1400" b="1" dirty="0">
                <a:solidFill>
                  <a:srgbClr val="FFFFFF"/>
                </a:solidFill>
                <a:latin typeface="Meiryo" charset="-128"/>
                <a:ea typeface="Meiryo" charset="-128"/>
                <a:cs typeface="Meiryo" charset="-128"/>
              </a:rPr>
              <a:t>30〜40</a:t>
            </a:r>
            <a:r>
              <a:rPr kumimoji="1" lang="ja-JP" altLang="en-US" sz="1400" b="1" dirty="0">
                <a:solidFill>
                  <a:srgbClr val="FFFFFF"/>
                </a:solidFill>
                <a:latin typeface="Meiryo" charset="-128"/>
                <a:ea typeface="Meiryo" charset="-128"/>
                <a:cs typeface="Meiryo" charset="-128"/>
              </a:rPr>
              <a:t>点</a:t>
            </a:r>
          </a:p>
        </p:txBody>
      </p:sp>
      <p:sp>
        <p:nvSpPr>
          <p:cNvPr id="10" name="正方形/長方形 9"/>
          <p:cNvSpPr/>
          <p:nvPr/>
        </p:nvSpPr>
        <p:spPr>
          <a:xfrm>
            <a:off x="611560" y="3434541"/>
            <a:ext cx="3810000" cy="36004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機能・性能　</a:t>
            </a:r>
            <a:r>
              <a:rPr kumimoji="1" lang="ja-JP" altLang="en-US" sz="1400" b="1" u="sng" dirty="0">
                <a:solidFill>
                  <a:srgbClr val="FFFFFF"/>
                </a:solidFill>
                <a:latin typeface="Meiryo" charset="-128"/>
                <a:ea typeface="Meiryo" charset="-128"/>
                <a:cs typeface="Meiryo" charset="-128"/>
              </a:rPr>
              <a:t>ハード</a:t>
            </a:r>
            <a:r>
              <a:rPr kumimoji="1" lang="ja-JP" altLang="en-US" sz="1400" dirty="0">
                <a:solidFill>
                  <a:srgbClr val="FFFFFF"/>
                </a:solidFill>
                <a:latin typeface="Meiryo" charset="-128"/>
                <a:ea typeface="Meiryo" charset="-128"/>
                <a:cs typeface="Meiryo" charset="-128"/>
              </a:rPr>
              <a:t>＞</a:t>
            </a:r>
            <a:r>
              <a:rPr kumimoji="1" lang="ja-JP" altLang="en-US" sz="1050" dirty="0">
                <a:solidFill>
                  <a:srgbClr val="FFFFFF"/>
                </a:solidFill>
                <a:latin typeface="Meiryo" charset="-128"/>
                <a:ea typeface="Meiryo" charset="-128"/>
                <a:cs typeface="Meiryo" charset="-128"/>
              </a:rPr>
              <a:t>ソフト</a:t>
            </a:r>
          </a:p>
        </p:txBody>
      </p:sp>
      <p:sp>
        <p:nvSpPr>
          <p:cNvPr id="11" name="正方形/長方形 10"/>
          <p:cNvSpPr/>
          <p:nvPr/>
        </p:nvSpPr>
        <p:spPr>
          <a:xfrm>
            <a:off x="4716016" y="3428813"/>
            <a:ext cx="3810000" cy="36004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機能・性能　</a:t>
            </a:r>
            <a:r>
              <a:rPr kumimoji="1" lang="ja-JP" altLang="en-US" sz="1050" dirty="0">
                <a:solidFill>
                  <a:srgbClr val="FFFFFF"/>
                </a:solidFill>
                <a:latin typeface="Meiryo" charset="-128"/>
                <a:ea typeface="Meiryo" charset="-128"/>
                <a:cs typeface="Meiryo" charset="-128"/>
              </a:rPr>
              <a:t>ハード</a:t>
            </a:r>
            <a:r>
              <a:rPr kumimoji="1" lang="ja-JP" altLang="en-US" sz="1400" dirty="0">
                <a:solidFill>
                  <a:srgbClr val="FFFFFF"/>
                </a:solidFill>
                <a:latin typeface="Meiryo" charset="-128"/>
                <a:ea typeface="Meiryo" charset="-128"/>
                <a:cs typeface="Meiryo" charset="-128"/>
              </a:rPr>
              <a:t>＜</a:t>
            </a:r>
            <a:r>
              <a:rPr kumimoji="1" lang="ja-JP" altLang="en-US" sz="1400" b="1" u="sng" dirty="0">
                <a:solidFill>
                  <a:srgbClr val="FFFFFF"/>
                </a:solidFill>
                <a:latin typeface="Meiryo" charset="-128"/>
                <a:ea typeface="Meiryo" charset="-128"/>
                <a:cs typeface="Meiryo" charset="-128"/>
              </a:rPr>
              <a:t>ソフト</a:t>
            </a:r>
          </a:p>
        </p:txBody>
      </p:sp>
      <p:sp>
        <p:nvSpPr>
          <p:cNvPr id="12" name="正方形/長方形 11"/>
          <p:cNvSpPr/>
          <p:nvPr/>
        </p:nvSpPr>
        <p:spPr>
          <a:xfrm>
            <a:off x="611560" y="3815952"/>
            <a:ext cx="3810000" cy="586706"/>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rgbClr val="FFFFFF"/>
                </a:solidFill>
                <a:latin typeface="Meiryo" charset="-128"/>
                <a:ea typeface="Meiryo" charset="-128"/>
                <a:cs typeface="Meiryo" charset="-128"/>
              </a:rPr>
              <a:t>専用設計・製造</a:t>
            </a:r>
            <a:r>
              <a:rPr kumimoji="1" lang="ja-JP" altLang="en-US" sz="1400" dirty="0">
                <a:solidFill>
                  <a:srgbClr val="FFFFFF"/>
                </a:solidFill>
                <a:latin typeface="Meiryo" charset="-128"/>
                <a:ea typeface="Meiryo" charset="-128"/>
                <a:cs typeface="Meiryo" charset="-128"/>
              </a:rPr>
              <a:t>が必要</a:t>
            </a:r>
            <a:endParaRPr kumimoji="1" lang="en-US" altLang="ja-JP" sz="1400" dirty="0">
              <a:solidFill>
                <a:srgbClr val="FFFFFF"/>
              </a:solidFill>
              <a:latin typeface="Meiryo" charset="-128"/>
              <a:ea typeface="Meiryo" charset="-128"/>
              <a:cs typeface="Meiryo" charset="-128"/>
            </a:endParaRPr>
          </a:p>
          <a:p>
            <a:pPr algn="ctr"/>
            <a:r>
              <a:rPr lang="ja-JP" altLang="en-US" sz="1400" dirty="0">
                <a:solidFill>
                  <a:srgbClr val="FFFFFF"/>
                </a:solidFill>
                <a:latin typeface="Meiryo" charset="-128"/>
                <a:ea typeface="Meiryo" charset="-128"/>
                <a:cs typeface="Meiryo" charset="-128"/>
              </a:rPr>
              <a:t>ハードウェアのコモディティ化は困難</a:t>
            </a:r>
            <a:endParaRPr kumimoji="1" lang="ja-JP" altLang="en-US" sz="1400" dirty="0">
              <a:solidFill>
                <a:srgbClr val="FFFFFF"/>
              </a:solidFill>
              <a:latin typeface="Meiryo" charset="-128"/>
              <a:ea typeface="Meiryo" charset="-128"/>
              <a:cs typeface="Meiryo" charset="-128"/>
            </a:endParaRPr>
          </a:p>
        </p:txBody>
      </p:sp>
      <p:sp>
        <p:nvSpPr>
          <p:cNvPr id="13" name="正方形/長方形 12"/>
          <p:cNvSpPr/>
          <p:nvPr/>
        </p:nvSpPr>
        <p:spPr>
          <a:xfrm>
            <a:off x="4716016" y="3810224"/>
            <a:ext cx="3810000" cy="586706"/>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rgbClr val="FFFFFF"/>
                </a:solidFill>
                <a:latin typeface="Meiryo" charset="-128"/>
                <a:ea typeface="Meiryo" charset="-128"/>
                <a:cs typeface="Meiryo" charset="-128"/>
              </a:rPr>
              <a:t>汎用部品</a:t>
            </a:r>
            <a:r>
              <a:rPr kumimoji="1" lang="ja-JP" altLang="en-US" sz="1400" dirty="0">
                <a:solidFill>
                  <a:srgbClr val="FFFFFF"/>
                </a:solidFill>
                <a:latin typeface="Meiryo" charset="-128"/>
                <a:ea typeface="Meiryo" charset="-128"/>
                <a:cs typeface="Meiryo" charset="-128"/>
              </a:rPr>
              <a:t>の適用範囲が広い</a:t>
            </a:r>
            <a:endParaRPr kumimoji="1" lang="en-US" altLang="ja-JP" sz="1400" dirty="0">
              <a:solidFill>
                <a:srgbClr val="FFFFFF"/>
              </a:solidFill>
              <a:latin typeface="Meiryo" charset="-128"/>
              <a:ea typeface="Meiryo" charset="-128"/>
              <a:cs typeface="Meiryo" charset="-128"/>
            </a:endParaRPr>
          </a:p>
          <a:p>
            <a:pPr algn="ctr"/>
            <a:r>
              <a:rPr lang="ja-JP" altLang="en-US" sz="1400" dirty="0">
                <a:solidFill>
                  <a:srgbClr val="FFFFFF"/>
                </a:solidFill>
                <a:latin typeface="Meiryo" charset="-128"/>
                <a:ea typeface="Meiryo" charset="-128"/>
                <a:cs typeface="Meiryo" charset="-128"/>
              </a:rPr>
              <a:t>ハードウェアのコモディティ化は比較的容易</a:t>
            </a:r>
            <a:endParaRPr kumimoji="1" lang="ja-JP" altLang="en-US" sz="1400" dirty="0">
              <a:solidFill>
                <a:srgbClr val="FFFFFF"/>
              </a:solidFill>
              <a:latin typeface="Meiryo" charset="-128"/>
              <a:ea typeface="Meiryo" charset="-128"/>
              <a:cs typeface="Meiryo" charset="-128"/>
            </a:endParaRPr>
          </a:p>
        </p:txBody>
      </p:sp>
      <p:sp>
        <p:nvSpPr>
          <p:cNvPr id="14" name="正方形/長方形 13"/>
          <p:cNvSpPr/>
          <p:nvPr/>
        </p:nvSpPr>
        <p:spPr>
          <a:xfrm>
            <a:off x="611560" y="4418301"/>
            <a:ext cx="3810000" cy="606413"/>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競争力の源泉</a:t>
            </a:r>
            <a:r>
              <a:rPr lang="ja-JP" altLang="en-US" sz="1400" dirty="0">
                <a:solidFill>
                  <a:srgbClr val="FFFFFF"/>
                </a:solidFill>
                <a:latin typeface="Meiryo" charset="-128"/>
                <a:ea typeface="Meiryo" charset="-128"/>
                <a:cs typeface="Meiryo" charset="-128"/>
              </a:rPr>
              <a:t>　</a:t>
            </a:r>
            <a:r>
              <a:rPr kumimoji="1" lang="ja-JP" altLang="en-US" sz="1400" b="1" dirty="0">
                <a:solidFill>
                  <a:srgbClr val="FFFFFF"/>
                </a:solidFill>
                <a:latin typeface="Meiryo" charset="-128"/>
                <a:ea typeface="Meiryo" charset="-128"/>
                <a:cs typeface="Meiryo" charset="-128"/>
              </a:rPr>
              <a:t>ハードの開発や製造に必要なノウハウの蓄積や資金力／規模</a:t>
            </a:r>
          </a:p>
        </p:txBody>
      </p:sp>
      <p:sp>
        <p:nvSpPr>
          <p:cNvPr id="15" name="正方形/長方形 14"/>
          <p:cNvSpPr/>
          <p:nvPr/>
        </p:nvSpPr>
        <p:spPr>
          <a:xfrm>
            <a:off x="4716016" y="4412573"/>
            <a:ext cx="3810000" cy="60641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競争力の源泉　</a:t>
            </a:r>
            <a:r>
              <a:rPr kumimoji="1" lang="ja-JP" altLang="en-US" sz="1400" b="1" dirty="0">
                <a:solidFill>
                  <a:srgbClr val="FFFFFF"/>
                </a:solidFill>
                <a:latin typeface="Meiryo" charset="-128"/>
                <a:ea typeface="Meiryo" charset="-128"/>
                <a:cs typeface="Meiryo" charset="-128"/>
              </a:rPr>
              <a:t>ソフトウェアの開発力</a:t>
            </a:r>
            <a:endParaRPr kumimoji="1" lang="en-US" altLang="ja-JP" sz="1400" b="1" dirty="0">
              <a:solidFill>
                <a:srgbClr val="FFFFFF"/>
              </a:solidFill>
              <a:latin typeface="Meiryo" charset="-128"/>
              <a:ea typeface="Meiryo" charset="-128"/>
              <a:cs typeface="Meiryo" charset="-128"/>
            </a:endParaRPr>
          </a:p>
          <a:p>
            <a:pPr algn="ctr"/>
            <a:r>
              <a:rPr kumimoji="1" lang="ja-JP" altLang="en-US" sz="1200" dirty="0">
                <a:solidFill>
                  <a:srgbClr val="FFFFFF"/>
                </a:solidFill>
                <a:latin typeface="Meiryo" charset="-128"/>
                <a:ea typeface="Meiryo" charset="-128"/>
                <a:cs typeface="Meiryo" charset="-128"/>
              </a:rPr>
              <a:t>（車載</a:t>
            </a:r>
            <a:r>
              <a:rPr kumimoji="1" lang="en-US" altLang="ja-JP" sz="1200" dirty="0">
                <a:solidFill>
                  <a:srgbClr val="FFFFFF"/>
                </a:solidFill>
                <a:latin typeface="Meiryo" charset="-128"/>
                <a:ea typeface="Meiryo" charset="-128"/>
                <a:cs typeface="Meiryo" charset="-128"/>
              </a:rPr>
              <a:t>OS</a:t>
            </a:r>
            <a:r>
              <a:rPr lang="ja-JP" altLang="en-US" sz="1200" dirty="0">
                <a:solidFill>
                  <a:srgbClr val="FFFFFF"/>
                </a:solidFill>
                <a:latin typeface="Meiryo" charset="-128"/>
                <a:ea typeface="Meiryo" charset="-128"/>
                <a:cs typeface="Meiryo" charset="-128"/>
              </a:rPr>
              <a:t>の覇権・</a:t>
            </a:r>
            <a:r>
              <a:rPr lang="en-US" altLang="ja-JP" sz="1200" dirty="0">
                <a:solidFill>
                  <a:srgbClr val="FFFFFF"/>
                </a:solidFill>
                <a:latin typeface="Meiryo" charset="-128"/>
                <a:ea typeface="Meiryo" charset="-128"/>
                <a:cs typeface="Meiryo" charset="-128"/>
              </a:rPr>
              <a:t>Google vs. Apple vs. Tesla</a:t>
            </a:r>
            <a:r>
              <a:rPr kumimoji="1" lang="ja-JP" altLang="en-US" sz="1200" dirty="0">
                <a:solidFill>
                  <a:srgbClr val="FFFFFF"/>
                </a:solidFill>
                <a:latin typeface="Meiryo" charset="-128"/>
                <a:ea typeface="Meiryo" charset="-128"/>
                <a:cs typeface="Meiryo" charset="-128"/>
              </a:rPr>
              <a:t>）</a:t>
            </a:r>
          </a:p>
        </p:txBody>
      </p:sp>
      <p:sp>
        <p:nvSpPr>
          <p:cNvPr id="16" name="正方形/長方形 15"/>
          <p:cNvSpPr/>
          <p:nvPr/>
        </p:nvSpPr>
        <p:spPr>
          <a:xfrm>
            <a:off x="611560" y="5047695"/>
            <a:ext cx="3810000" cy="541357"/>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供給力とノウハウの</a:t>
            </a:r>
            <a:endParaRPr kumimoji="1" lang="en-US" altLang="ja-JP" sz="1400" dirty="0">
              <a:solidFill>
                <a:srgbClr val="FFFFFF"/>
              </a:solidFill>
              <a:latin typeface="Meiryo" charset="-128"/>
              <a:ea typeface="Meiryo" charset="-128"/>
              <a:cs typeface="Meiryo" charset="-128"/>
            </a:endParaRPr>
          </a:p>
          <a:p>
            <a:pPr algn="ctr"/>
            <a:r>
              <a:rPr lang="ja-JP" altLang="en-US" sz="1400" b="1" u="sng" dirty="0">
                <a:solidFill>
                  <a:srgbClr val="FFFFFF"/>
                </a:solidFill>
                <a:latin typeface="Meiryo" charset="-128"/>
                <a:ea typeface="Meiryo" charset="-128"/>
                <a:cs typeface="Meiryo" charset="-128"/>
              </a:rPr>
              <a:t>垂直統合（系列）</a:t>
            </a:r>
            <a:r>
              <a:rPr lang="ja-JP" altLang="en-US" sz="1400" dirty="0">
                <a:solidFill>
                  <a:srgbClr val="FFFFFF"/>
                </a:solidFill>
                <a:latin typeface="Meiryo" charset="-128"/>
                <a:ea typeface="Meiryo" charset="-128"/>
                <a:cs typeface="Meiryo" charset="-128"/>
              </a:rPr>
              <a:t>による囲い込み</a:t>
            </a:r>
            <a:endParaRPr kumimoji="1" lang="ja-JP" altLang="en-US" sz="1400" b="1" u="sng" dirty="0">
              <a:solidFill>
                <a:srgbClr val="FFFFFF"/>
              </a:solidFill>
              <a:latin typeface="Meiryo" charset="-128"/>
              <a:ea typeface="Meiryo" charset="-128"/>
              <a:cs typeface="Meiryo" charset="-128"/>
            </a:endParaRPr>
          </a:p>
        </p:txBody>
      </p:sp>
      <p:sp>
        <p:nvSpPr>
          <p:cNvPr id="17" name="正方形/長方形 16"/>
          <p:cNvSpPr/>
          <p:nvPr/>
        </p:nvSpPr>
        <p:spPr>
          <a:xfrm>
            <a:off x="4716016" y="5047695"/>
            <a:ext cx="3810000" cy="541357"/>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供給力とノウハウの</a:t>
            </a:r>
            <a:endParaRPr kumimoji="1" lang="en-US" altLang="ja-JP" sz="1400" dirty="0">
              <a:solidFill>
                <a:srgbClr val="FFFFFF"/>
              </a:solidFill>
              <a:latin typeface="Meiryo" charset="-128"/>
              <a:ea typeface="Meiryo" charset="-128"/>
              <a:cs typeface="Meiryo" charset="-128"/>
            </a:endParaRPr>
          </a:p>
          <a:p>
            <a:pPr algn="ctr"/>
            <a:r>
              <a:rPr lang="ja-JP" altLang="en-US" sz="1400" b="1" u="sng" dirty="0">
                <a:solidFill>
                  <a:srgbClr val="FFFFFF"/>
                </a:solidFill>
                <a:latin typeface="Meiryo" charset="-128"/>
                <a:ea typeface="Meiryo" charset="-128"/>
                <a:cs typeface="Meiryo" charset="-128"/>
              </a:rPr>
              <a:t>水平分業</a:t>
            </a:r>
            <a:r>
              <a:rPr lang="ja-JP" altLang="en-US" sz="1400" dirty="0">
                <a:solidFill>
                  <a:srgbClr val="FFFFFF"/>
                </a:solidFill>
                <a:latin typeface="Meiryo" charset="-128"/>
                <a:ea typeface="Meiryo" charset="-128"/>
                <a:cs typeface="Meiryo" charset="-128"/>
              </a:rPr>
              <a:t>によるオープン</a:t>
            </a:r>
            <a:r>
              <a:rPr kumimoji="1" lang="ja-JP" altLang="en-US" sz="1400" dirty="0">
                <a:solidFill>
                  <a:srgbClr val="FFFFFF"/>
                </a:solidFill>
                <a:latin typeface="Meiryo" charset="-128"/>
                <a:ea typeface="Meiryo" charset="-128"/>
                <a:cs typeface="Meiryo" charset="-128"/>
              </a:rPr>
              <a:t>エコシステム</a:t>
            </a:r>
          </a:p>
        </p:txBody>
      </p:sp>
      <p:sp>
        <p:nvSpPr>
          <p:cNvPr id="18" name="テキスト ボックス 17"/>
          <p:cNvSpPr txBox="1"/>
          <p:nvPr/>
        </p:nvSpPr>
        <p:spPr>
          <a:xfrm>
            <a:off x="2261320" y="1085528"/>
            <a:ext cx="2160240" cy="369332"/>
          </a:xfrm>
          <a:prstGeom prst="rect">
            <a:avLst/>
          </a:prstGeom>
          <a:noFill/>
        </p:spPr>
        <p:txBody>
          <a:bodyPr wrap="square" rtlCol="0">
            <a:spAutoFit/>
          </a:bodyPr>
          <a:lstStyle/>
          <a:p>
            <a:pPr algn="r"/>
            <a:r>
              <a:rPr kumimoji="1" lang="ja-JP" altLang="en-US" b="1"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ガソリン自動車</a:t>
            </a:r>
          </a:p>
        </p:txBody>
      </p:sp>
      <p:sp>
        <p:nvSpPr>
          <p:cNvPr id="19" name="テキスト ボックス 18"/>
          <p:cNvSpPr txBox="1"/>
          <p:nvPr/>
        </p:nvSpPr>
        <p:spPr>
          <a:xfrm>
            <a:off x="4716016" y="1085528"/>
            <a:ext cx="1865784" cy="369332"/>
          </a:xfrm>
          <a:prstGeom prst="rect">
            <a:avLst/>
          </a:prstGeom>
          <a:noFill/>
        </p:spPr>
        <p:txBody>
          <a:bodyPr wrap="square" rtlCol="0">
            <a:spAutoFit/>
          </a:bodyPr>
          <a:lstStyle/>
          <a:p>
            <a:r>
              <a:rPr kumimoji="1" lang="ja-JP" altLang="en-US" b="1">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電気自動車</a:t>
            </a:r>
            <a:endParaRPr kumimoji="1" lang="ja-JP" altLang="en-US" b="1"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endParaRPr>
          </a:p>
        </p:txBody>
      </p:sp>
      <p:sp>
        <p:nvSpPr>
          <p:cNvPr id="20" name="正方形/長方形 19"/>
          <p:cNvSpPr/>
          <p:nvPr/>
        </p:nvSpPr>
        <p:spPr>
          <a:xfrm>
            <a:off x="611560" y="5622032"/>
            <a:ext cx="3810000" cy="61528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異業種・ベンチャーの</a:t>
            </a:r>
            <a:r>
              <a:rPr kumimoji="1" lang="ja-JP" altLang="en-US" sz="1400" b="1" dirty="0">
                <a:solidFill>
                  <a:srgbClr val="FFFFFF"/>
                </a:solidFill>
                <a:latin typeface="Meiryo" charset="-128"/>
                <a:ea typeface="Meiryo" charset="-128"/>
                <a:cs typeface="Meiryo" charset="-128"/>
              </a:rPr>
              <a:t>参入障壁は</a:t>
            </a:r>
            <a:r>
              <a:rPr kumimoji="1" lang="ja-JP" altLang="en-US" sz="1400" b="1" u="sng" dirty="0">
                <a:solidFill>
                  <a:srgbClr val="FFFFFF"/>
                </a:solidFill>
                <a:latin typeface="Meiryo" charset="-128"/>
                <a:ea typeface="Meiryo" charset="-128"/>
                <a:cs typeface="Meiryo" charset="-128"/>
              </a:rPr>
              <a:t>高い</a:t>
            </a:r>
            <a:endParaRPr kumimoji="1" lang="en-US" altLang="ja-JP" sz="1400" b="1" u="sng" dirty="0">
              <a:solidFill>
                <a:srgbClr val="FFFFFF"/>
              </a:solidFill>
              <a:latin typeface="Meiryo" charset="-128"/>
              <a:ea typeface="Meiryo" charset="-128"/>
              <a:cs typeface="Meiryo" charset="-128"/>
            </a:endParaRPr>
          </a:p>
          <a:p>
            <a:pPr algn="ctr"/>
            <a:r>
              <a:rPr lang="ja-JP" altLang="en-US" sz="1200" dirty="0">
                <a:solidFill>
                  <a:srgbClr val="FFFFFF"/>
                </a:solidFill>
                <a:latin typeface="Meiryo" charset="-128"/>
                <a:ea typeface="Meiryo" charset="-128"/>
                <a:cs typeface="Meiryo" charset="-128"/>
              </a:rPr>
              <a:t>トヨタ、日産、ホンダなどの自動車メーカー</a:t>
            </a:r>
            <a:endParaRPr kumimoji="1" lang="ja-JP" altLang="en-US" sz="1200" dirty="0">
              <a:solidFill>
                <a:srgbClr val="FFFFFF"/>
              </a:solidFill>
              <a:latin typeface="Meiryo" charset="-128"/>
              <a:ea typeface="Meiryo" charset="-128"/>
              <a:cs typeface="Meiryo" charset="-128"/>
            </a:endParaRPr>
          </a:p>
        </p:txBody>
      </p:sp>
      <p:sp>
        <p:nvSpPr>
          <p:cNvPr id="21" name="正方形/長方形 20"/>
          <p:cNvSpPr/>
          <p:nvPr/>
        </p:nvSpPr>
        <p:spPr>
          <a:xfrm>
            <a:off x="4716016" y="5622032"/>
            <a:ext cx="3810000" cy="6152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異業種・ベンチャーの</a:t>
            </a:r>
            <a:r>
              <a:rPr kumimoji="1" lang="ja-JP" altLang="en-US" sz="1400" b="1" dirty="0">
                <a:solidFill>
                  <a:srgbClr val="FFFFFF"/>
                </a:solidFill>
                <a:latin typeface="Meiryo" charset="-128"/>
                <a:ea typeface="Meiryo" charset="-128"/>
                <a:cs typeface="Meiryo" charset="-128"/>
              </a:rPr>
              <a:t>参入障壁は</a:t>
            </a:r>
            <a:r>
              <a:rPr kumimoji="1" lang="ja-JP" altLang="en-US" sz="1400" b="1" u="sng" dirty="0">
                <a:solidFill>
                  <a:srgbClr val="FFFFFF"/>
                </a:solidFill>
                <a:latin typeface="Meiryo" charset="-128"/>
                <a:ea typeface="Meiryo" charset="-128"/>
                <a:cs typeface="Meiryo" charset="-128"/>
              </a:rPr>
              <a:t>低い</a:t>
            </a:r>
            <a:endParaRPr kumimoji="1" lang="en-US" altLang="ja-JP" sz="1400" b="1" u="sng" dirty="0">
              <a:solidFill>
                <a:srgbClr val="FFFFFF"/>
              </a:solidFill>
              <a:latin typeface="Meiryo" charset="-128"/>
              <a:ea typeface="Meiryo" charset="-128"/>
              <a:cs typeface="Meiryo" charset="-128"/>
            </a:endParaRPr>
          </a:p>
          <a:p>
            <a:pPr algn="ctr"/>
            <a:r>
              <a:rPr lang="en-US" altLang="ja-JP" sz="1200" dirty="0">
                <a:solidFill>
                  <a:srgbClr val="FFFFFF"/>
                </a:solidFill>
                <a:latin typeface="Meiryo" charset="-128"/>
                <a:ea typeface="Meiryo" charset="-128"/>
                <a:cs typeface="Meiryo" charset="-128"/>
              </a:rPr>
              <a:t>Google</a:t>
            </a:r>
            <a:r>
              <a:rPr lang="ja-JP" altLang="en-US" sz="1200" dirty="0">
                <a:solidFill>
                  <a:srgbClr val="FFFFFF"/>
                </a:solidFill>
                <a:latin typeface="Meiryo" charset="-128"/>
                <a:ea typeface="Meiryo" charset="-128"/>
                <a:cs typeface="Meiryo" charset="-128"/>
              </a:rPr>
              <a:t>、</a:t>
            </a:r>
            <a:r>
              <a:rPr lang="en-US" altLang="ja-JP" sz="1200" dirty="0">
                <a:solidFill>
                  <a:srgbClr val="FFFFFF"/>
                </a:solidFill>
                <a:latin typeface="Meiryo" charset="-128"/>
                <a:ea typeface="Meiryo" charset="-128"/>
                <a:cs typeface="Meiryo" charset="-128"/>
              </a:rPr>
              <a:t>Apple</a:t>
            </a:r>
            <a:r>
              <a:rPr lang="ja-JP" altLang="en-US" sz="1200" dirty="0">
                <a:solidFill>
                  <a:srgbClr val="FFFFFF"/>
                </a:solidFill>
                <a:latin typeface="Meiryo" charset="-128"/>
                <a:ea typeface="Meiryo" charset="-128"/>
                <a:cs typeface="Meiryo" charset="-128"/>
              </a:rPr>
              <a:t>、</a:t>
            </a:r>
            <a:r>
              <a:rPr lang="en-US" altLang="ja-JP" sz="1200" dirty="0">
                <a:solidFill>
                  <a:srgbClr val="FFFFFF"/>
                </a:solidFill>
                <a:latin typeface="Meiryo" charset="-128"/>
                <a:ea typeface="Meiryo" charset="-128"/>
                <a:cs typeface="Meiryo" charset="-128"/>
              </a:rPr>
              <a:t>Tesla</a:t>
            </a:r>
            <a:r>
              <a:rPr lang="ja-JP" altLang="en-US" sz="1200" dirty="0">
                <a:solidFill>
                  <a:srgbClr val="FFFFFF"/>
                </a:solidFill>
                <a:latin typeface="Meiryo" charset="-128"/>
                <a:ea typeface="Meiryo" charset="-128"/>
                <a:cs typeface="Meiryo" charset="-128"/>
              </a:rPr>
              <a:t>などの異業種企業</a:t>
            </a:r>
            <a:endParaRPr kumimoji="1" lang="ja-JP" altLang="en-US" sz="1200" dirty="0">
              <a:solidFill>
                <a:srgbClr val="FFFFFF"/>
              </a:solidFill>
              <a:latin typeface="Meiryo" charset="-128"/>
              <a:ea typeface="Meiryo" charset="-128"/>
              <a:cs typeface="Meiryo" charset="-128"/>
            </a:endParaRPr>
          </a:p>
        </p:txBody>
      </p:sp>
    </p:spTree>
    <p:extLst>
      <p:ext uri="{BB962C8B-B14F-4D97-AF65-F5344CB8AC3E}">
        <p14:creationId xmlns:p14="http://schemas.microsoft.com/office/powerpoint/2010/main" val="2013507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正方形/長方形 63"/>
          <p:cNvSpPr/>
          <p:nvPr/>
        </p:nvSpPr>
        <p:spPr>
          <a:xfrm>
            <a:off x="566990" y="3429210"/>
            <a:ext cx="7977452" cy="2708971"/>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rgbClr val="FFFFFF"/>
              </a:solidFill>
              <a:latin typeface="メイリオ"/>
              <a:ea typeface="メイリオ"/>
              <a:cs typeface="メイリオ"/>
            </a:endParaRPr>
          </a:p>
        </p:txBody>
      </p:sp>
      <p:sp>
        <p:nvSpPr>
          <p:cNvPr id="36" name="正方形/長方形 35"/>
          <p:cNvSpPr/>
          <p:nvPr/>
        </p:nvSpPr>
        <p:spPr>
          <a:xfrm>
            <a:off x="583274" y="1157291"/>
            <a:ext cx="7977452" cy="2185323"/>
          </a:xfrm>
          <a:prstGeom prst="rect">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rgbClr val="FFFFFF"/>
              </a:solidFill>
              <a:latin typeface="メイリオ"/>
              <a:ea typeface="メイリオ"/>
              <a:cs typeface="メイリオ"/>
            </a:endParaRPr>
          </a:p>
        </p:txBody>
      </p:sp>
      <p:sp>
        <p:nvSpPr>
          <p:cNvPr id="2" name="タイトル 1"/>
          <p:cNvSpPr>
            <a:spLocks noGrp="1"/>
          </p:cNvSpPr>
          <p:nvPr>
            <p:ph type="title"/>
          </p:nvPr>
        </p:nvSpPr>
        <p:spPr/>
        <p:txBody>
          <a:bodyPr/>
          <a:lstStyle/>
          <a:p>
            <a:r>
              <a:rPr kumimoji="1" lang="en-US" altLang="ja-JP" dirty="0" err="1"/>
              <a:t>IoT</a:t>
            </a:r>
            <a:r>
              <a:rPr kumimoji="1" lang="ja-JP" altLang="en-US" dirty="0"/>
              <a:t>の機能と役割の</a:t>
            </a:r>
            <a:r>
              <a:rPr lang="en-US" altLang="ja-JP" dirty="0"/>
              <a:t>4</a:t>
            </a:r>
            <a:r>
              <a:rPr kumimoji="1" lang="ja-JP" altLang="en-US" dirty="0"/>
              <a:t>段階</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17</a:t>
            </a:fld>
            <a:endParaRPr kumimoji="1" lang="ja-JP" altLang="en-US"/>
          </a:p>
        </p:txBody>
      </p:sp>
      <p:sp>
        <p:nvSpPr>
          <p:cNvPr id="4" name="正方形/長方形 3"/>
          <p:cNvSpPr/>
          <p:nvPr/>
        </p:nvSpPr>
        <p:spPr>
          <a:xfrm>
            <a:off x="698734" y="2718660"/>
            <a:ext cx="1871541" cy="437065"/>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rgbClr val="FFFFFF"/>
                </a:solidFill>
                <a:latin typeface="メイリオ"/>
                <a:ea typeface="メイリオ"/>
                <a:cs typeface="メイリオ"/>
              </a:rPr>
              <a:t>モニタリング</a:t>
            </a:r>
            <a:endParaRPr kumimoji="1" lang="en-US" altLang="ja-JP" sz="1200" dirty="0">
              <a:solidFill>
                <a:srgbClr val="FFFFFF"/>
              </a:solidFill>
              <a:latin typeface="メイリオ"/>
              <a:ea typeface="メイリオ"/>
              <a:cs typeface="メイリオ"/>
            </a:endParaRPr>
          </a:p>
          <a:p>
            <a:pPr algn="ctr"/>
            <a:r>
              <a:rPr lang="en-US" altLang="ja-JP" sz="1200" dirty="0">
                <a:solidFill>
                  <a:srgbClr val="FFFFFF"/>
                </a:solidFill>
                <a:latin typeface="メイリオ"/>
                <a:ea typeface="メイリオ"/>
                <a:cs typeface="メイリオ"/>
              </a:rPr>
              <a:t>Monitoring</a:t>
            </a:r>
            <a:endParaRPr kumimoji="1" lang="ja-JP" altLang="en-US" sz="1200" dirty="0">
              <a:solidFill>
                <a:srgbClr val="FFFFFF"/>
              </a:solidFill>
              <a:latin typeface="メイリオ"/>
              <a:ea typeface="メイリオ"/>
              <a:cs typeface="メイリオ"/>
            </a:endParaRPr>
          </a:p>
        </p:txBody>
      </p:sp>
      <p:sp>
        <p:nvSpPr>
          <p:cNvPr id="6" name="正方形/長方形 5"/>
          <p:cNvSpPr/>
          <p:nvPr/>
        </p:nvSpPr>
        <p:spPr>
          <a:xfrm>
            <a:off x="2646169" y="2248609"/>
            <a:ext cx="1871541" cy="437065"/>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rgbClr val="FFFFFF"/>
                </a:solidFill>
                <a:latin typeface="メイリオ"/>
                <a:ea typeface="メイリオ"/>
                <a:cs typeface="メイリオ"/>
              </a:rPr>
              <a:t>制御</a:t>
            </a:r>
            <a:endParaRPr kumimoji="1" lang="en-US" altLang="ja-JP" sz="1200" dirty="0">
              <a:solidFill>
                <a:srgbClr val="FFFFFF"/>
              </a:solidFill>
              <a:latin typeface="メイリオ"/>
              <a:ea typeface="メイリオ"/>
              <a:cs typeface="メイリオ"/>
            </a:endParaRPr>
          </a:p>
          <a:p>
            <a:pPr algn="ctr"/>
            <a:r>
              <a:rPr lang="en-US" altLang="ja-JP" sz="1200" dirty="0">
                <a:solidFill>
                  <a:srgbClr val="FFFFFF"/>
                </a:solidFill>
                <a:latin typeface="メイリオ"/>
                <a:ea typeface="メイリオ"/>
                <a:cs typeface="メイリオ"/>
              </a:rPr>
              <a:t>Control</a:t>
            </a:r>
            <a:endParaRPr kumimoji="1" lang="ja-JP" altLang="en-US" sz="1200" dirty="0">
              <a:solidFill>
                <a:srgbClr val="FFFFFF"/>
              </a:solidFill>
              <a:latin typeface="メイリオ"/>
              <a:ea typeface="メイリオ"/>
              <a:cs typeface="メイリオ"/>
            </a:endParaRPr>
          </a:p>
        </p:txBody>
      </p:sp>
      <p:sp>
        <p:nvSpPr>
          <p:cNvPr id="9" name="正方形/長方形 8"/>
          <p:cNvSpPr/>
          <p:nvPr/>
        </p:nvSpPr>
        <p:spPr>
          <a:xfrm>
            <a:off x="4600180" y="1786806"/>
            <a:ext cx="1871541" cy="437065"/>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rgbClr val="FFFFFF"/>
                </a:solidFill>
                <a:latin typeface="メイリオ"/>
                <a:ea typeface="メイリオ"/>
                <a:cs typeface="メイリオ"/>
              </a:rPr>
              <a:t>最適化</a:t>
            </a:r>
            <a:endParaRPr kumimoji="1" lang="en-US" altLang="ja-JP" sz="1200" dirty="0">
              <a:solidFill>
                <a:srgbClr val="FFFFFF"/>
              </a:solidFill>
              <a:latin typeface="メイリオ"/>
              <a:ea typeface="メイリオ"/>
              <a:cs typeface="メイリオ"/>
            </a:endParaRPr>
          </a:p>
          <a:p>
            <a:pPr algn="ctr"/>
            <a:r>
              <a:rPr lang="en-US" altLang="ja-JP" sz="1200" dirty="0">
                <a:solidFill>
                  <a:srgbClr val="FFFFFF"/>
                </a:solidFill>
                <a:latin typeface="メイリオ"/>
                <a:ea typeface="メイリオ"/>
                <a:cs typeface="メイリオ"/>
              </a:rPr>
              <a:t>Optimization</a:t>
            </a:r>
            <a:endParaRPr kumimoji="1" lang="ja-JP" altLang="en-US" sz="1200" dirty="0">
              <a:solidFill>
                <a:srgbClr val="FFFFFF"/>
              </a:solidFill>
              <a:latin typeface="メイリオ"/>
              <a:ea typeface="メイリオ"/>
              <a:cs typeface="メイリオ"/>
            </a:endParaRPr>
          </a:p>
        </p:txBody>
      </p:sp>
      <p:sp>
        <p:nvSpPr>
          <p:cNvPr id="13" name="正方形/長方形 12"/>
          <p:cNvSpPr/>
          <p:nvPr/>
        </p:nvSpPr>
        <p:spPr>
          <a:xfrm>
            <a:off x="2646169" y="2718660"/>
            <a:ext cx="1871541" cy="437065"/>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メイリオ"/>
              <a:ea typeface="メイリオ"/>
              <a:cs typeface="メイリオ"/>
            </a:endParaRPr>
          </a:p>
        </p:txBody>
      </p:sp>
      <p:sp>
        <p:nvSpPr>
          <p:cNvPr id="14" name="正方形/長方形 13"/>
          <p:cNvSpPr/>
          <p:nvPr/>
        </p:nvSpPr>
        <p:spPr>
          <a:xfrm>
            <a:off x="4600180" y="2248609"/>
            <a:ext cx="1871541" cy="437065"/>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メイリオ"/>
              <a:ea typeface="メイリオ"/>
              <a:cs typeface="メイリオ"/>
            </a:endParaRPr>
          </a:p>
        </p:txBody>
      </p:sp>
      <p:sp>
        <p:nvSpPr>
          <p:cNvPr id="15" name="正方形/長方形 14"/>
          <p:cNvSpPr/>
          <p:nvPr/>
        </p:nvSpPr>
        <p:spPr>
          <a:xfrm>
            <a:off x="4600180" y="2718660"/>
            <a:ext cx="1871541" cy="437065"/>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メイリオ"/>
              <a:ea typeface="メイリオ"/>
              <a:cs typeface="メイリオ"/>
            </a:endParaRPr>
          </a:p>
        </p:txBody>
      </p:sp>
      <p:sp>
        <p:nvSpPr>
          <p:cNvPr id="16" name="正方形/長方形 15"/>
          <p:cNvSpPr/>
          <p:nvPr/>
        </p:nvSpPr>
        <p:spPr>
          <a:xfrm>
            <a:off x="6554749" y="1786806"/>
            <a:ext cx="1871541" cy="437065"/>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メイリオ"/>
              <a:ea typeface="メイリオ"/>
              <a:cs typeface="メイリオ"/>
            </a:endParaRPr>
          </a:p>
        </p:txBody>
      </p:sp>
      <p:sp>
        <p:nvSpPr>
          <p:cNvPr id="17" name="正方形/長方形 16"/>
          <p:cNvSpPr/>
          <p:nvPr/>
        </p:nvSpPr>
        <p:spPr>
          <a:xfrm>
            <a:off x="6554749" y="2248609"/>
            <a:ext cx="1871541" cy="437065"/>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メイリオ"/>
              <a:ea typeface="メイリオ"/>
              <a:cs typeface="メイリオ"/>
            </a:endParaRPr>
          </a:p>
        </p:txBody>
      </p:sp>
      <p:sp>
        <p:nvSpPr>
          <p:cNvPr id="18" name="正方形/長方形 17"/>
          <p:cNvSpPr/>
          <p:nvPr/>
        </p:nvSpPr>
        <p:spPr>
          <a:xfrm>
            <a:off x="6554749" y="2718660"/>
            <a:ext cx="1871541" cy="437065"/>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メイリオ"/>
              <a:ea typeface="メイリオ"/>
              <a:cs typeface="メイリオ"/>
            </a:endParaRPr>
          </a:p>
        </p:txBody>
      </p:sp>
      <p:sp>
        <p:nvSpPr>
          <p:cNvPr id="19" name="正方形/長方形 18"/>
          <p:cNvSpPr/>
          <p:nvPr/>
        </p:nvSpPr>
        <p:spPr>
          <a:xfrm>
            <a:off x="6554749" y="1283768"/>
            <a:ext cx="1871541" cy="437065"/>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rgbClr val="FFFFFF"/>
                </a:solidFill>
                <a:latin typeface="メイリオ"/>
                <a:ea typeface="メイリオ"/>
                <a:cs typeface="メイリオ"/>
              </a:rPr>
              <a:t>自律化</a:t>
            </a:r>
            <a:endParaRPr lang="en-US" altLang="ja-JP" sz="1200" dirty="0">
              <a:solidFill>
                <a:srgbClr val="FFFFFF"/>
              </a:solidFill>
              <a:latin typeface="メイリオ"/>
              <a:ea typeface="メイリオ"/>
              <a:cs typeface="メイリオ"/>
            </a:endParaRPr>
          </a:p>
          <a:p>
            <a:pPr algn="ctr"/>
            <a:r>
              <a:rPr kumimoji="1" lang="en-US" altLang="ja-JP" sz="1200" dirty="0">
                <a:solidFill>
                  <a:srgbClr val="FFFFFF"/>
                </a:solidFill>
                <a:latin typeface="メイリオ"/>
                <a:ea typeface="メイリオ"/>
                <a:cs typeface="メイリオ"/>
              </a:rPr>
              <a:t>Autonomy</a:t>
            </a:r>
            <a:endParaRPr kumimoji="1" lang="ja-JP" altLang="en-US" sz="1200" dirty="0">
              <a:solidFill>
                <a:srgbClr val="FFFFFF"/>
              </a:solidFill>
              <a:latin typeface="メイリオ"/>
              <a:ea typeface="メイリオ"/>
              <a:cs typeface="メイリオ"/>
            </a:endParaRPr>
          </a:p>
        </p:txBody>
      </p:sp>
      <p:sp>
        <p:nvSpPr>
          <p:cNvPr id="24" name="正方形/長方形 23"/>
          <p:cNvSpPr/>
          <p:nvPr/>
        </p:nvSpPr>
        <p:spPr>
          <a:xfrm>
            <a:off x="698734" y="4604337"/>
            <a:ext cx="1871541" cy="437065"/>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rgbClr val="FFFFFF"/>
                </a:solidFill>
                <a:latin typeface="メイリオ"/>
                <a:ea typeface="メイリオ"/>
                <a:cs typeface="メイリオ"/>
              </a:rPr>
              <a:t>センサーと外部データ</a:t>
            </a:r>
          </a:p>
        </p:txBody>
      </p:sp>
      <p:sp>
        <p:nvSpPr>
          <p:cNvPr id="25" name="正方形/長方形 24"/>
          <p:cNvSpPr/>
          <p:nvPr/>
        </p:nvSpPr>
        <p:spPr>
          <a:xfrm>
            <a:off x="2646169" y="4604337"/>
            <a:ext cx="1871541" cy="437065"/>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rgbClr val="FFFFFF"/>
                </a:solidFill>
                <a:latin typeface="メイリオ"/>
                <a:ea typeface="メイリオ"/>
                <a:cs typeface="メイリオ"/>
              </a:rPr>
              <a:t>ソフトウェア</a:t>
            </a:r>
          </a:p>
        </p:txBody>
      </p:sp>
      <p:sp>
        <p:nvSpPr>
          <p:cNvPr id="26" name="正方形/長方形 25"/>
          <p:cNvSpPr/>
          <p:nvPr/>
        </p:nvSpPr>
        <p:spPr>
          <a:xfrm>
            <a:off x="4615339" y="4604337"/>
            <a:ext cx="1871541" cy="437065"/>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rgbClr val="FFFFFF"/>
                </a:solidFill>
                <a:latin typeface="メイリオ"/>
                <a:ea typeface="メイリオ"/>
                <a:cs typeface="メイリオ"/>
              </a:rPr>
              <a:t>アナリティクス</a:t>
            </a:r>
          </a:p>
        </p:txBody>
      </p:sp>
      <p:sp>
        <p:nvSpPr>
          <p:cNvPr id="27" name="正方形/長方形 26"/>
          <p:cNvSpPr/>
          <p:nvPr/>
        </p:nvSpPr>
        <p:spPr>
          <a:xfrm>
            <a:off x="6555832" y="4604337"/>
            <a:ext cx="1871541" cy="437065"/>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rgbClr val="FFFFFF"/>
                </a:solidFill>
                <a:latin typeface="メイリオ"/>
                <a:ea typeface="メイリオ"/>
                <a:cs typeface="メイリオ"/>
              </a:rPr>
              <a:t>人工</a:t>
            </a:r>
            <a:r>
              <a:rPr lang="ja-JP" altLang="en-US" sz="1200">
                <a:solidFill>
                  <a:srgbClr val="FFFFFF"/>
                </a:solidFill>
                <a:latin typeface="メイリオ"/>
                <a:ea typeface="メイリオ"/>
                <a:cs typeface="メイリオ"/>
              </a:rPr>
              <a:t>知能（機械学習）</a:t>
            </a:r>
            <a:endParaRPr lang="ja-JP" altLang="en-US" sz="1200" dirty="0">
              <a:solidFill>
                <a:srgbClr val="FFFFFF"/>
              </a:solidFill>
              <a:latin typeface="メイリオ"/>
              <a:ea typeface="メイリオ"/>
              <a:cs typeface="メイリオ"/>
            </a:endParaRPr>
          </a:p>
        </p:txBody>
      </p:sp>
      <p:sp>
        <p:nvSpPr>
          <p:cNvPr id="28" name="正方形/長方形 27"/>
          <p:cNvSpPr/>
          <p:nvPr/>
        </p:nvSpPr>
        <p:spPr>
          <a:xfrm>
            <a:off x="698734" y="3551719"/>
            <a:ext cx="1871541" cy="970153"/>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Wingdings" charset="2"/>
              <a:buChar char="v"/>
            </a:pPr>
            <a:r>
              <a:rPr lang="ja-JP" altLang="en-US" sz="1000" dirty="0">
                <a:solidFill>
                  <a:schemeClr val="bg1"/>
                </a:solidFill>
                <a:latin typeface="メイリオ"/>
                <a:ea typeface="メイリオ"/>
                <a:cs typeface="メイリオ"/>
              </a:rPr>
              <a:t>製品の状態</a:t>
            </a:r>
            <a:endParaRPr lang="en-US" altLang="ja-JP" sz="1000" dirty="0">
              <a:solidFill>
                <a:schemeClr val="bg1"/>
              </a:solidFill>
              <a:latin typeface="メイリオ"/>
              <a:ea typeface="メイリオ"/>
              <a:cs typeface="メイリオ"/>
            </a:endParaRPr>
          </a:p>
          <a:p>
            <a:pPr marL="171450" indent="-171450">
              <a:buFont typeface="Wingdings" charset="2"/>
              <a:buChar char="v"/>
            </a:pPr>
            <a:r>
              <a:rPr lang="ja-JP" altLang="en-US" sz="1000" dirty="0">
                <a:solidFill>
                  <a:schemeClr val="bg1"/>
                </a:solidFill>
                <a:latin typeface="メイリオ"/>
                <a:ea typeface="メイリオ"/>
                <a:cs typeface="メイリオ"/>
              </a:rPr>
              <a:t>外部環境</a:t>
            </a:r>
            <a:endParaRPr lang="en-US" altLang="ja-JP" sz="1000" dirty="0">
              <a:solidFill>
                <a:schemeClr val="bg1"/>
              </a:solidFill>
              <a:latin typeface="メイリオ"/>
              <a:ea typeface="メイリオ"/>
              <a:cs typeface="メイリオ"/>
            </a:endParaRPr>
          </a:p>
          <a:p>
            <a:pPr marL="171450" indent="-171450">
              <a:buFont typeface="Wingdings" charset="2"/>
              <a:buChar char="v"/>
            </a:pPr>
            <a:r>
              <a:rPr lang="ja-JP" altLang="en-US" sz="1000" dirty="0">
                <a:solidFill>
                  <a:schemeClr val="bg1"/>
                </a:solidFill>
                <a:latin typeface="メイリオ"/>
                <a:ea typeface="メイリオ"/>
                <a:cs typeface="メイリオ"/>
              </a:rPr>
              <a:t>製品の稼働、利用状況</a:t>
            </a:r>
          </a:p>
        </p:txBody>
      </p:sp>
      <p:sp>
        <p:nvSpPr>
          <p:cNvPr id="29" name="正方形/長方形 28"/>
          <p:cNvSpPr/>
          <p:nvPr/>
        </p:nvSpPr>
        <p:spPr>
          <a:xfrm>
            <a:off x="2646169" y="3551719"/>
            <a:ext cx="1871541" cy="97015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Wingdings" charset="2"/>
              <a:buChar char="v"/>
            </a:pPr>
            <a:r>
              <a:rPr lang="ja-JP" altLang="en-US" sz="1000" dirty="0">
                <a:solidFill>
                  <a:srgbClr val="FFFFFF"/>
                </a:solidFill>
                <a:latin typeface="メイリオ"/>
                <a:ea typeface="メイリオ"/>
                <a:cs typeface="メイリオ"/>
              </a:rPr>
              <a:t>製品機能の制御</a:t>
            </a:r>
            <a:endParaRPr lang="en-US" altLang="ja-JP" sz="1000" dirty="0">
              <a:solidFill>
                <a:srgbClr val="FFFFFF"/>
              </a:solidFill>
              <a:latin typeface="メイリオ"/>
              <a:ea typeface="メイリオ"/>
              <a:cs typeface="メイリオ"/>
            </a:endParaRPr>
          </a:p>
          <a:p>
            <a:pPr marL="171450" indent="-171450">
              <a:buFont typeface="Wingdings" charset="2"/>
              <a:buChar char="v"/>
            </a:pPr>
            <a:r>
              <a:rPr lang="ja-JP" altLang="en-US" sz="1000" dirty="0">
                <a:solidFill>
                  <a:srgbClr val="FFFFFF"/>
                </a:solidFill>
                <a:latin typeface="メイリオ"/>
                <a:ea typeface="メイリオ"/>
                <a:cs typeface="メイリオ"/>
              </a:rPr>
              <a:t>パーソナライズ</a:t>
            </a:r>
          </a:p>
        </p:txBody>
      </p:sp>
      <p:sp>
        <p:nvSpPr>
          <p:cNvPr id="30" name="正方形/長方形 29"/>
          <p:cNvSpPr/>
          <p:nvPr/>
        </p:nvSpPr>
        <p:spPr>
          <a:xfrm>
            <a:off x="4600180" y="3551719"/>
            <a:ext cx="1871541" cy="970153"/>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Wingdings" charset="2"/>
              <a:buChar char="v"/>
            </a:pPr>
            <a:r>
              <a:rPr lang="ja-JP" altLang="en-US" sz="1000" dirty="0">
                <a:solidFill>
                  <a:srgbClr val="FFFFFF"/>
                </a:solidFill>
                <a:latin typeface="メイリオ"/>
                <a:ea typeface="メイリオ"/>
                <a:cs typeface="メイリオ"/>
              </a:rPr>
              <a:t>製品機能・性能の向上</a:t>
            </a:r>
          </a:p>
          <a:p>
            <a:pPr marL="171450" indent="-171450">
              <a:buFont typeface="Wingdings" charset="2"/>
              <a:buChar char="v"/>
            </a:pPr>
            <a:r>
              <a:rPr lang="ja-JP" altLang="en-US" sz="1000" dirty="0">
                <a:solidFill>
                  <a:srgbClr val="FFFFFF"/>
                </a:solidFill>
                <a:latin typeface="メイリオ"/>
                <a:ea typeface="メイリオ"/>
                <a:cs typeface="メイリオ"/>
              </a:rPr>
              <a:t>予防診断</a:t>
            </a:r>
            <a:endParaRPr lang="en-US" altLang="ja-JP" sz="1000" dirty="0">
              <a:solidFill>
                <a:srgbClr val="FFFFFF"/>
              </a:solidFill>
              <a:latin typeface="メイリオ"/>
              <a:ea typeface="メイリオ"/>
              <a:cs typeface="メイリオ"/>
            </a:endParaRPr>
          </a:p>
          <a:p>
            <a:pPr marL="171450" indent="-171450">
              <a:buFont typeface="Wingdings" charset="2"/>
              <a:buChar char="v"/>
            </a:pPr>
            <a:r>
              <a:rPr lang="ja-JP" altLang="en-US" sz="1000" dirty="0">
                <a:solidFill>
                  <a:srgbClr val="FFFFFF"/>
                </a:solidFill>
                <a:latin typeface="メイリオ"/>
                <a:ea typeface="メイリオ"/>
                <a:cs typeface="メイリオ"/>
              </a:rPr>
              <a:t>サービス・修理</a:t>
            </a:r>
            <a:endParaRPr lang="en-US" altLang="ja-JP" sz="1000" dirty="0">
              <a:solidFill>
                <a:srgbClr val="FFFFFF"/>
              </a:solidFill>
              <a:latin typeface="メイリオ"/>
              <a:ea typeface="メイリオ"/>
              <a:cs typeface="メイリオ"/>
            </a:endParaRPr>
          </a:p>
        </p:txBody>
      </p:sp>
      <p:sp>
        <p:nvSpPr>
          <p:cNvPr id="31" name="正方形/長方形 30"/>
          <p:cNvSpPr/>
          <p:nvPr/>
        </p:nvSpPr>
        <p:spPr>
          <a:xfrm>
            <a:off x="6555832" y="3551719"/>
            <a:ext cx="1871541" cy="970153"/>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Wingdings" charset="2"/>
              <a:buChar char="v"/>
            </a:pPr>
            <a:r>
              <a:rPr lang="ja-JP" altLang="en-US" sz="1000" dirty="0">
                <a:solidFill>
                  <a:srgbClr val="FFFFFF"/>
                </a:solidFill>
                <a:latin typeface="メイリオ"/>
                <a:ea typeface="メイリオ"/>
                <a:cs typeface="メイリオ"/>
              </a:rPr>
              <a:t>製品の自動運転</a:t>
            </a:r>
            <a:endParaRPr lang="en-US" altLang="ja-JP" sz="1000" dirty="0">
              <a:solidFill>
                <a:srgbClr val="FFFFFF"/>
              </a:solidFill>
              <a:latin typeface="メイリオ"/>
              <a:ea typeface="メイリオ"/>
              <a:cs typeface="メイリオ"/>
            </a:endParaRPr>
          </a:p>
          <a:p>
            <a:pPr marL="171450" indent="-171450">
              <a:buFont typeface="Wingdings" charset="2"/>
              <a:buChar char="v"/>
            </a:pPr>
            <a:r>
              <a:rPr lang="ja-JP" altLang="en-US" sz="1000" dirty="0">
                <a:solidFill>
                  <a:srgbClr val="FFFFFF"/>
                </a:solidFill>
                <a:latin typeface="メイリオ"/>
                <a:ea typeface="メイリオ"/>
                <a:cs typeface="メイリオ"/>
              </a:rPr>
              <a:t>他製品やシステムとの自動的連携</a:t>
            </a:r>
            <a:endParaRPr lang="en-US" altLang="ja-JP" sz="1000" dirty="0">
              <a:solidFill>
                <a:srgbClr val="FFFFFF"/>
              </a:solidFill>
              <a:latin typeface="メイリオ"/>
              <a:ea typeface="メイリオ"/>
              <a:cs typeface="メイリオ"/>
            </a:endParaRPr>
          </a:p>
          <a:p>
            <a:pPr marL="171450" indent="-171450">
              <a:buFont typeface="Wingdings" charset="2"/>
              <a:buChar char="v"/>
            </a:pPr>
            <a:r>
              <a:rPr lang="ja-JP" altLang="en-US" sz="1000" dirty="0">
                <a:solidFill>
                  <a:srgbClr val="FFFFFF"/>
                </a:solidFill>
                <a:latin typeface="メイリオ"/>
                <a:ea typeface="メイリオ"/>
                <a:cs typeface="メイリオ"/>
              </a:rPr>
              <a:t>自己診断と修理・修復</a:t>
            </a:r>
            <a:endParaRPr lang="en-US" altLang="ja-JP" sz="1000" dirty="0">
              <a:solidFill>
                <a:srgbClr val="FFFFFF"/>
              </a:solidFill>
              <a:latin typeface="メイリオ"/>
              <a:ea typeface="メイリオ"/>
              <a:cs typeface="メイリオ"/>
            </a:endParaRPr>
          </a:p>
          <a:p>
            <a:pPr marL="171450" indent="-171450">
              <a:buFont typeface="Wingdings" charset="2"/>
              <a:buChar char="v"/>
            </a:pPr>
            <a:r>
              <a:rPr lang="ja-JP" altLang="en-US" sz="1000" dirty="0">
                <a:solidFill>
                  <a:srgbClr val="FFFFFF"/>
                </a:solidFill>
                <a:latin typeface="メイリオ"/>
                <a:ea typeface="メイリオ"/>
                <a:cs typeface="メイリオ"/>
              </a:rPr>
              <a:t>製品の自動改良とパーソナライズ</a:t>
            </a:r>
            <a:endParaRPr lang="en-US" altLang="ja-JP" sz="1000" dirty="0">
              <a:solidFill>
                <a:srgbClr val="FFFFFF"/>
              </a:solidFill>
              <a:latin typeface="メイリオ"/>
              <a:ea typeface="メイリオ"/>
              <a:cs typeface="メイリオ"/>
            </a:endParaRPr>
          </a:p>
        </p:txBody>
      </p:sp>
      <p:sp>
        <p:nvSpPr>
          <p:cNvPr id="32" name="正方形/長方形 31"/>
          <p:cNvSpPr/>
          <p:nvPr/>
        </p:nvSpPr>
        <p:spPr>
          <a:xfrm>
            <a:off x="698734" y="5140360"/>
            <a:ext cx="1871541" cy="824651"/>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000" dirty="0">
                <a:solidFill>
                  <a:srgbClr val="FFFFFF"/>
                </a:solidFill>
                <a:latin typeface="メイリオ"/>
                <a:ea typeface="メイリオ"/>
                <a:cs typeface="メイリオ"/>
              </a:rPr>
              <a:t>センサー、</a:t>
            </a:r>
            <a:r>
              <a:rPr kumimoji="1" lang="en-US" altLang="ja-JP" sz="1000" dirty="0">
                <a:solidFill>
                  <a:srgbClr val="FFFFFF"/>
                </a:solidFill>
                <a:latin typeface="メイリオ"/>
                <a:ea typeface="メイリオ"/>
                <a:cs typeface="メイリオ"/>
              </a:rPr>
              <a:t>CPU</a:t>
            </a:r>
            <a:r>
              <a:rPr kumimoji="1" lang="ja-JP" altLang="en-US" sz="1000" dirty="0">
                <a:solidFill>
                  <a:srgbClr val="FFFFFF"/>
                </a:solidFill>
                <a:latin typeface="メイリオ"/>
                <a:ea typeface="メイリオ"/>
                <a:cs typeface="メイリオ"/>
              </a:rPr>
              <a:t>、メモリーなどの小型化・低コスト化</a:t>
            </a:r>
          </a:p>
        </p:txBody>
      </p:sp>
      <p:sp>
        <p:nvSpPr>
          <p:cNvPr id="33" name="正方形/長方形 32"/>
          <p:cNvSpPr/>
          <p:nvPr/>
        </p:nvSpPr>
        <p:spPr>
          <a:xfrm>
            <a:off x="2646169" y="5140360"/>
            <a:ext cx="1871541" cy="824651"/>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000" dirty="0">
                <a:solidFill>
                  <a:srgbClr val="FFFFFF"/>
                </a:solidFill>
                <a:latin typeface="メイリオ"/>
                <a:ea typeface="メイリオ"/>
                <a:cs typeface="メイリオ"/>
              </a:rPr>
              <a:t>ソフトウェアやクラウドの進化とネットワークの低コスト化</a:t>
            </a:r>
          </a:p>
        </p:txBody>
      </p:sp>
      <p:sp>
        <p:nvSpPr>
          <p:cNvPr id="34" name="正方形/長方形 33"/>
          <p:cNvSpPr/>
          <p:nvPr/>
        </p:nvSpPr>
        <p:spPr>
          <a:xfrm>
            <a:off x="4615339" y="5140360"/>
            <a:ext cx="1871541" cy="824651"/>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000" dirty="0">
                <a:solidFill>
                  <a:srgbClr val="FFFFFF"/>
                </a:solidFill>
                <a:latin typeface="メイリオ"/>
                <a:ea typeface="メイリオ"/>
                <a:cs typeface="メイリオ"/>
              </a:rPr>
              <a:t>モデリングやシミュレーションのアルゴリズムの進化とビッグデータ</a:t>
            </a:r>
          </a:p>
        </p:txBody>
      </p:sp>
      <p:sp>
        <p:nvSpPr>
          <p:cNvPr id="35" name="正方形/長方形 34"/>
          <p:cNvSpPr/>
          <p:nvPr/>
        </p:nvSpPr>
        <p:spPr>
          <a:xfrm>
            <a:off x="6555832" y="5140360"/>
            <a:ext cx="1871541" cy="824651"/>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000" dirty="0">
                <a:solidFill>
                  <a:srgbClr val="FFFFFF"/>
                </a:solidFill>
                <a:latin typeface="メイリオ"/>
                <a:ea typeface="メイリオ"/>
                <a:cs typeface="メイリオ"/>
              </a:rPr>
              <a:t>人工知能のアルゴリズムの進化</a:t>
            </a:r>
          </a:p>
        </p:txBody>
      </p:sp>
      <p:cxnSp>
        <p:nvCxnSpPr>
          <p:cNvPr id="53" name="直線矢印コネクタ 52"/>
          <p:cNvCxnSpPr>
            <a:stCxn id="28" idx="0"/>
            <a:endCxn id="4" idx="2"/>
          </p:cNvCxnSpPr>
          <p:nvPr/>
        </p:nvCxnSpPr>
        <p:spPr>
          <a:xfrm flipV="1">
            <a:off x="1634505" y="3155725"/>
            <a:ext cx="0" cy="395994"/>
          </a:xfrm>
          <a:prstGeom prst="straightConnector1">
            <a:avLst/>
          </a:prstGeom>
          <a:ln>
            <a:solidFill>
              <a:schemeClr val="accent1">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4" name="直線矢印コネクタ 53"/>
          <p:cNvCxnSpPr>
            <a:stCxn id="29" idx="0"/>
            <a:endCxn id="6" idx="2"/>
          </p:cNvCxnSpPr>
          <p:nvPr/>
        </p:nvCxnSpPr>
        <p:spPr>
          <a:xfrm flipV="1">
            <a:off x="3581940" y="2685674"/>
            <a:ext cx="0" cy="866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直線矢印コネクタ 56"/>
          <p:cNvCxnSpPr>
            <a:stCxn id="30" idx="0"/>
            <a:endCxn id="9" idx="2"/>
          </p:cNvCxnSpPr>
          <p:nvPr/>
        </p:nvCxnSpPr>
        <p:spPr>
          <a:xfrm flipV="1">
            <a:off x="5535951" y="2223871"/>
            <a:ext cx="0" cy="1327848"/>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0" name="直線矢印コネクタ 59"/>
          <p:cNvCxnSpPr>
            <a:stCxn id="31" idx="0"/>
            <a:endCxn id="19" idx="2"/>
          </p:cNvCxnSpPr>
          <p:nvPr/>
        </p:nvCxnSpPr>
        <p:spPr>
          <a:xfrm flipH="1" flipV="1">
            <a:off x="7490520" y="1720833"/>
            <a:ext cx="1083" cy="1830886"/>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63" name="テキスト ボックス 62"/>
          <p:cNvSpPr txBox="1"/>
          <p:nvPr/>
        </p:nvSpPr>
        <p:spPr>
          <a:xfrm>
            <a:off x="698734" y="1308508"/>
            <a:ext cx="2646878" cy="461665"/>
          </a:xfrm>
          <a:prstGeom prst="rect">
            <a:avLst/>
          </a:prstGeom>
          <a:noFill/>
        </p:spPr>
        <p:txBody>
          <a:bodyPr wrap="none" rtlCol="0">
            <a:spAutoFit/>
          </a:bodyPr>
          <a:lstStyle/>
          <a:p>
            <a:r>
              <a:rPr kumimoji="1" lang="ja-JP" altLang="en-US" sz="2400" dirty="0">
                <a:solidFill>
                  <a:srgbClr val="0000FF"/>
                </a:solidFill>
                <a:latin typeface="メイリオ"/>
                <a:ea typeface="メイリオ"/>
                <a:cs typeface="メイリオ"/>
              </a:rPr>
              <a:t>製品への組み込み</a:t>
            </a:r>
          </a:p>
        </p:txBody>
      </p:sp>
      <p:pic>
        <p:nvPicPr>
          <p:cNvPr id="65" name="図 64" descr="radio-45967_640.png"/>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97630" y="1786806"/>
            <a:ext cx="673749" cy="753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43400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bwMode="auto">
          <a:xfrm>
            <a:off x="323528" y="1124744"/>
            <a:ext cx="8496944" cy="1584176"/>
          </a:xfrm>
          <a:prstGeom prst="rect">
            <a:avLst/>
          </a:prstGeom>
          <a:solidFill>
            <a:srgbClr val="3366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メイリオ"/>
              <a:ea typeface="メイリオ"/>
              <a:cs typeface="メイリオ"/>
            </a:endParaRPr>
          </a:p>
        </p:txBody>
      </p:sp>
      <p:sp>
        <p:nvSpPr>
          <p:cNvPr id="2" name="タイトル 1"/>
          <p:cNvSpPr>
            <a:spLocks noGrp="1"/>
          </p:cNvSpPr>
          <p:nvPr>
            <p:ph type="title"/>
          </p:nvPr>
        </p:nvSpPr>
        <p:spPr/>
        <p:txBody>
          <a:bodyPr/>
          <a:lstStyle/>
          <a:p>
            <a:r>
              <a:rPr lang="en-US" altLang="ja-JP" dirty="0" err="1"/>
              <a:t>IoT</a:t>
            </a:r>
            <a:r>
              <a:rPr lang="ja-JP" altLang="en-US" dirty="0"/>
              <a:t>の</a:t>
            </a:r>
            <a:r>
              <a:rPr lang="en-US" altLang="ja-JP" dirty="0"/>
              <a:t>3</a:t>
            </a:r>
            <a:r>
              <a:rPr lang="ja-JP" altLang="en-US" dirty="0"/>
              <a:t>層構造</a:t>
            </a:r>
            <a:endParaRPr kumimoji="1" lang="ja-JP" altLang="en-US" dirty="0"/>
          </a:p>
        </p:txBody>
      </p:sp>
      <p:sp>
        <p:nvSpPr>
          <p:cNvPr id="4" name="正方形/長方形 3"/>
          <p:cNvSpPr/>
          <p:nvPr/>
        </p:nvSpPr>
        <p:spPr bwMode="auto">
          <a:xfrm>
            <a:off x="323528" y="2996952"/>
            <a:ext cx="4248472" cy="1584176"/>
          </a:xfrm>
          <a:prstGeom prst="rect">
            <a:avLst/>
          </a:prstGeom>
          <a:solidFill>
            <a:srgbClr val="95B3D7"/>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メイリオ"/>
              <a:ea typeface="メイリオ"/>
              <a:cs typeface="メイリオ"/>
            </a:endParaRPr>
          </a:p>
        </p:txBody>
      </p:sp>
      <p:sp>
        <p:nvSpPr>
          <p:cNvPr id="5" name="正方形/長方形 4"/>
          <p:cNvSpPr/>
          <p:nvPr/>
        </p:nvSpPr>
        <p:spPr bwMode="auto">
          <a:xfrm>
            <a:off x="323528" y="4869160"/>
            <a:ext cx="8496944" cy="1584176"/>
          </a:xfrm>
          <a:prstGeom prst="rect">
            <a:avLst/>
          </a:prstGeom>
          <a:solidFill>
            <a:schemeClr val="accent6">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メイリオ"/>
              <a:ea typeface="メイリオ"/>
              <a:cs typeface="メイリオ"/>
            </a:endParaRPr>
          </a:p>
        </p:txBody>
      </p:sp>
      <p:sp>
        <p:nvSpPr>
          <p:cNvPr id="55" name="テキスト ボックス 54"/>
          <p:cNvSpPr txBox="1"/>
          <p:nvPr/>
        </p:nvSpPr>
        <p:spPr>
          <a:xfrm>
            <a:off x="323528" y="1124744"/>
            <a:ext cx="1851789" cy="246221"/>
          </a:xfrm>
          <a:prstGeom prst="rect">
            <a:avLst/>
          </a:prstGeom>
          <a:noFill/>
        </p:spPr>
        <p:txBody>
          <a:bodyPr wrap="none" rtlCol="0">
            <a:spAutoFit/>
          </a:bodyPr>
          <a:lstStyle/>
          <a:p>
            <a:r>
              <a:rPr kumimoji="1" lang="ja-JP" altLang="en-US" sz="1000" dirty="0">
                <a:solidFill>
                  <a:schemeClr val="bg1"/>
                </a:solidFill>
                <a:latin typeface="メイリオ"/>
                <a:ea typeface="メイリオ"/>
                <a:cs typeface="メイリオ"/>
              </a:rPr>
              <a:t>クラウド</a:t>
            </a:r>
            <a:r>
              <a:rPr lang="ja-JP" altLang="en-US" sz="1000" dirty="0">
                <a:solidFill>
                  <a:schemeClr val="bg1"/>
                </a:solidFill>
                <a:latin typeface="メイリオ"/>
                <a:ea typeface="メイリオ"/>
                <a:cs typeface="メイリオ"/>
              </a:rPr>
              <a:t>コンピューティング</a:t>
            </a:r>
            <a:endParaRPr kumimoji="1" lang="ja-JP" altLang="en-US" sz="1000" dirty="0">
              <a:solidFill>
                <a:schemeClr val="bg1"/>
              </a:solidFill>
              <a:latin typeface="メイリオ"/>
              <a:ea typeface="メイリオ"/>
              <a:cs typeface="メイリオ"/>
            </a:endParaRPr>
          </a:p>
        </p:txBody>
      </p:sp>
      <p:sp>
        <p:nvSpPr>
          <p:cNvPr id="56" name="テキスト ボックス 55"/>
          <p:cNvSpPr txBox="1"/>
          <p:nvPr/>
        </p:nvSpPr>
        <p:spPr>
          <a:xfrm>
            <a:off x="323528" y="2996952"/>
            <a:ext cx="1723549" cy="400110"/>
          </a:xfrm>
          <a:prstGeom prst="rect">
            <a:avLst/>
          </a:prstGeom>
          <a:noFill/>
        </p:spPr>
        <p:txBody>
          <a:bodyPr wrap="none" rtlCol="0">
            <a:spAutoFit/>
          </a:bodyPr>
          <a:lstStyle/>
          <a:p>
            <a:r>
              <a:rPr lang="ja-JP" altLang="en-US" sz="1000" dirty="0">
                <a:solidFill>
                  <a:schemeClr val="bg1"/>
                </a:solidFill>
                <a:latin typeface="メイリオ"/>
                <a:ea typeface="メイリオ"/>
                <a:cs typeface="メイリオ"/>
              </a:rPr>
              <a:t>エッジコンピューティング</a:t>
            </a:r>
            <a:endParaRPr lang="en-US" altLang="ja-JP" sz="1000" dirty="0">
              <a:solidFill>
                <a:schemeClr val="bg1"/>
              </a:solidFill>
              <a:latin typeface="メイリオ"/>
              <a:ea typeface="メイリオ"/>
              <a:cs typeface="メイリオ"/>
            </a:endParaRPr>
          </a:p>
          <a:p>
            <a:r>
              <a:rPr lang="ja-JP" altLang="en-US" sz="1000" dirty="0">
                <a:solidFill>
                  <a:schemeClr val="bg1"/>
                </a:solidFill>
                <a:latin typeface="メイリオ"/>
                <a:ea typeface="メイリオ"/>
                <a:cs typeface="メイリオ"/>
              </a:rPr>
              <a:t>フォグコンピューティング</a:t>
            </a:r>
            <a:endParaRPr lang="en-US" altLang="ja-JP" sz="1000" dirty="0">
              <a:solidFill>
                <a:schemeClr val="bg1"/>
              </a:solidFill>
              <a:latin typeface="メイリオ"/>
              <a:ea typeface="メイリオ"/>
              <a:cs typeface="メイリオ"/>
            </a:endParaRPr>
          </a:p>
        </p:txBody>
      </p:sp>
      <p:sp>
        <p:nvSpPr>
          <p:cNvPr id="57" name="テキスト ボックス 56"/>
          <p:cNvSpPr txBox="1"/>
          <p:nvPr/>
        </p:nvSpPr>
        <p:spPr>
          <a:xfrm>
            <a:off x="323528" y="4869160"/>
            <a:ext cx="697627" cy="246221"/>
          </a:xfrm>
          <a:prstGeom prst="rect">
            <a:avLst/>
          </a:prstGeom>
          <a:noFill/>
        </p:spPr>
        <p:txBody>
          <a:bodyPr wrap="none" rtlCol="0">
            <a:spAutoFit/>
          </a:bodyPr>
          <a:lstStyle/>
          <a:p>
            <a:r>
              <a:rPr lang="ja-JP" altLang="en-US" sz="1000" dirty="0">
                <a:solidFill>
                  <a:srgbClr val="0000FF"/>
                </a:solidFill>
                <a:latin typeface="メイリオ"/>
                <a:ea typeface="メイリオ"/>
                <a:cs typeface="メイリオ"/>
              </a:rPr>
              <a:t>デバイス</a:t>
            </a:r>
            <a:endParaRPr lang="en-US" altLang="ja-JP" sz="1000" dirty="0">
              <a:solidFill>
                <a:srgbClr val="0000FF"/>
              </a:solidFill>
              <a:latin typeface="メイリオ"/>
              <a:ea typeface="メイリオ"/>
              <a:cs typeface="メイリオ"/>
            </a:endParaRPr>
          </a:p>
        </p:txBody>
      </p:sp>
      <p:sp>
        <p:nvSpPr>
          <p:cNvPr id="58" name="テキスト ボックス 57"/>
          <p:cNvSpPr txBox="1"/>
          <p:nvPr/>
        </p:nvSpPr>
        <p:spPr>
          <a:xfrm>
            <a:off x="467544" y="1556792"/>
            <a:ext cx="1467068" cy="707886"/>
          </a:xfrm>
          <a:prstGeom prst="rect">
            <a:avLst/>
          </a:prstGeom>
          <a:noFill/>
        </p:spPr>
        <p:txBody>
          <a:bodyPr wrap="none" rtlCol="0">
            <a:spAutoFit/>
          </a:bodyPr>
          <a:lstStyle/>
          <a:p>
            <a:r>
              <a:rPr kumimoji="1" lang="ja-JP" altLang="en-US" sz="2000" dirty="0">
                <a:solidFill>
                  <a:schemeClr val="bg1"/>
                </a:solidFill>
                <a:latin typeface="メイリオ"/>
                <a:ea typeface="メイリオ"/>
                <a:cs typeface="メイリオ"/>
              </a:rPr>
              <a:t>データ活用</a:t>
            </a:r>
            <a:endParaRPr kumimoji="1" lang="en-US" altLang="ja-JP" sz="2000" dirty="0">
              <a:solidFill>
                <a:schemeClr val="bg1"/>
              </a:solidFill>
              <a:latin typeface="メイリオ"/>
              <a:ea typeface="メイリオ"/>
              <a:cs typeface="メイリオ"/>
            </a:endParaRPr>
          </a:p>
          <a:p>
            <a:r>
              <a:rPr kumimoji="1" lang="ja-JP" altLang="en-US" sz="2000" dirty="0">
                <a:solidFill>
                  <a:schemeClr val="bg1"/>
                </a:solidFill>
                <a:latin typeface="メイリオ"/>
                <a:ea typeface="メイリオ"/>
                <a:cs typeface="メイリオ"/>
              </a:rPr>
              <a:t>と</a:t>
            </a:r>
            <a:r>
              <a:rPr lang="ja-JP" altLang="en-US" sz="2000" dirty="0">
                <a:solidFill>
                  <a:schemeClr val="bg1"/>
                </a:solidFill>
                <a:latin typeface="メイリオ"/>
                <a:ea typeface="メイリオ"/>
                <a:cs typeface="メイリオ"/>
              </a:rPr>
              <a:t>機能</a:t>
            </a:r>
            <a:r>
              <a:rPr kumimoji="1" lang="ja-JP" altLang="en-US" sz="2000" dirty="0">
                <a:solidFill>
                  <a:schemeClr val="bg1"/>
                </a:solidFill>
                <a:latin typeface="メイリオ"/>
                <a:ea typeface="メイリオ"/>
                <a:cs typeface="メイリオ"/>
              </a:rPr>
              <a:t>連携</a:t>
            </a:r>
          </a:p>
        </p:txBody>
      </p:sp>
      <p:sp>
        <p:nvSpPr>
          <p:cNvPr id="59" name="テキスト ボックス 58"/>
          <p:cNvSpPr txBox="1"/>
          <p:nvPr/>
        </p:nvSpPr>
        <p:spPr>
          <a:xfrm>
            <a:off x="467544" y="3501008"/>
            <a:ext cx="1467068" cy="707886"/>
          </a:xfrm>
          <a:prstGeom prst="rect">
            <a:avLst/>
          </a:prstGeom>
          <a:noFill/>
        </p:spPr>
        <p:txBody>
          <a:bodyPr wrap="none" rtlCol="0">
            <a:spAutoFit/>
          </a:bodyPr>
          <a:lstStyle/>
          <a:p>
            <a:r>
              <a:rPr lang="ja-JP" altLang="en-US" sz="2000" dirty="0">
                <a:solidFill>
                  <a:schemeClr val="bg1"/>
                </a:solidFill>
                <a:latin typeface="メイリオ"/>
                <a:ea typeface="メイリオ"/>
                <a:cs typeface="メイリオ"/>
              </a:rPr>
              <a:t>データ集約</a:t>
            </a:r>
            <a:endParaRPr lang="en-US" altLang="ja-JP" sz="2000" dirty="0">
              <a:solidFill>
                <a:schemeClr val="bg1"/>
              </a:solidFill>
              <a:latin typeface="メイリオ"/>
              <a:ea typeface="メイリオ"/>
              <a:cs typeface="メイリオ"/>
            </a:endParaRPr>
          </a:p>
          <a:p>
            <a:r>
              <a:rPr lang="ja-JP" altLang="en-US" sz="2000" dirty="0">
                <a:solidFill>
                  <a:schemeClr val="bg1"/>
                </a:solidFill>
                <a:latin typeface="メイリオ"/>
                <a:ea typeface="メイリオ"/>
                <a:cs typeface="メイリオ"/>
              </a:rPr>
              <a:t>と高速応答</a:t>
            </a:r>
            <a:endParaRPr kumimoji="1" lang="ja-JP" altLang="en-US" sz="2000" dirty="0">
              <a:solidFill>
                <a:schemeClr val="bg1"/>
              </a:solidFill>
              <a:latin typeface="メイリオ"/>
              <a:ea typeface="メイリオ"/>
              <a:cs typeface="メイリオ"/>
            </a:endParaRPr>
          </a:p>
        </p:txBody>
      </p:sp>
      <p:sp>
        <p:nvSpPr>
          <p:cNvPr id="60" name="テキスト ボックス 59"/>
          <p:cNvSpPr txBox="1"/>
          <p:nvPr/>
        </p:nvSpPr>
        <p:spPr>
          <a:xfrm>
            <a:off x="467544" y="5301208"/>
            <a:ext cx="1467068" cy="707886"/>
          </a:xfrm>
          <a:prstGeom prst="rect">
            <a:avLst/>
          </a:prstGeom>
          <a:noFill/>
        </p:spPr>
        <p:txBody>
          <a:bodyPr wrap="none" rtlCol="0">
            <a:spAutoFit/>
          </a:bodyPr>
          <a:lstStyle/>
          <a:p>
            <a:r>
              <a:rPr lang="ja-JP" altLang="en-US" sz="2000" dirty="0">
                <a:solidFill>
                  <a:srgbClr val="0000FF"/>
                </a:solidFill>
                <a:latin typeface="メイリオ"/>
                <a:ea typeface="メイリオ"/>
                <a:cs typeface="メイリオ"/>
              </a:rPr>
              <a:t>データ収集</a:t>
            </a:r>
            <a:endParaRPr lang="en-US" altLang="ja-JP" sz="2000" dirty="0">
              <a:solidFill>
                <a:srgbClr val="0000FF"/>
              </a:solidFill>
              <a:latin typeface="メイリオ"/>
              <a:ea typeface="メイリオ"/>
              <a:cs typeface="メイリオ"/>
            </a:endParaRPr>
          </a:p>
          <a:p>
            <a:r>
              <a:rPr lang="ja-JP" altLang="en-US" sz="2000" dirty="0">
                <a:solidFill>
                  <a:srgbClr val="0000FF"/>
                </a:solidFill>
                <a:latin typeface="メイリオ"/>
                <a:ea typeface="メイリオ"/>
                <a:cs typeface="メイリオ"/>
              </a:rPr>
              <a:t>と遠隔送信</a:t>
            </a:r>
            <a:endParaRPr kumimoji="1" lang="ja-JP" altLang="en-US" sz="2000" dirty="0">
              <a:solidFill>
                <a:srgbClr val="0000FF"/>
              </a:solidFill>
              <a:latin typeface="メイリオ"/>
              <a:ea typeface="メイリオ"/>
              <a:cs typeface="メイリオ"/>
            </a:endParaRPr>
          </a:p>
        </p:txBody>
      </p:sp>
      <p:sp>
        <p:nvSpPr>
          <p:cNvPr id="23" name="上下矢印 22"/>
          <p:cNvSpPr/>
          <p:nvPr/>
        </p:nvSpPr>
        <p:spPr>
          <a:xfrm>
            <a:off x="7415857" y="2533010"/>
            <a:ext cx="500162" cy="2459260"/>
          </a:xfrm>
          <a:prstGeom prst="upDownArrow">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8" name="フローチャート: 磁気ディスク 87"/>
          <p:cNvSpPr/>
          <p:nvPr/>
        </p:nvSpPr>
        <p:spPr>
          <a:xfrm>
            <a:off x="6423870" y="2053939"/>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178" name="図形グループ 177"/>
          <p:cNvGrpSpPr/>
          <p:nvPr/>
        </p:nvGrpSpPr>
        <p:grpSpPr>
          <a:xfrm>
            <a:off x="3779912" y="1491754"/>
            <a:ext cx="317500" cy="157483"/>
            <a:chOff x="6769100" y="1390650"/>
            <a:chExt cx="317500" cy="157483"/>
          </a:xfrm>
        </p:grpSpPr>
        <p:sp>
          <p:nvSpPr>
            <p:cNvPr id="179" name="正方形/長方形 17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0" name="円/楕円 17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1" name="直線コネクタ 180"/>
            <p:cNvCxnSpPr>
              <a:stCxn id="256" idx="6"/>
              <a:endCxn id="25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82" name="図形グループ 181"/>
          <p:cNvGrpSpPr/>
          <p:nvPr/>
        </p:nvGrpSpPr>
        <p:grpSpPr>
          <a:xfrm>
            <a:off x="3779912" y="1685216"/>
            <a:ext cx="317500" cy="157483"/>
            <a:chOff x="6769100" y="1390650"/>
            <a:chExt cx="317500" cy="157483"/>
          </a:xfrm>
        </p:grpSpPr>
        <p:sp>
          <p:nvSpPr>
            <p:cNvPr id="183" name="正方形/長方形 18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4" name="円/楕円 18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5" name="直線コネクタ 184"/>
            <p:cNvCxnSpPr>
              <a:stCxn id="260" idx="6"/>
              <a:endCxn id="25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86" name="図形グループ 185"/>
          <p:cNvGrpSpPr/>
          <p:nvPr/>
        </p:nvGrpSpPr>
        <p:grpSpPr>
          <a:xfrm>
            <a:off x="3779912" y="1866809"/>
            <a:ext cx="317500" cy="157483"/>
            <a:chOff x="6769100" y="1390650"/>
            <a:chExt cx="317500" cy="157483"/>
          </a:xfrm>
        </p:grpSpPr>
        <p:sp>
          <p:nvSpPr>
            <p:cNvPr id="187" name="正方形/長方形 18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8" name="円/楕円 18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9" name="直線コネクタ 188"/>
            <p:cNvCxnSpPr>
              <a:stCxn id="264" idx="6"/>
              <a:endCxn id="26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90" name="図形グループ 189"/>
          <p:cNvGrpSpPr/>
          <p:nvPr/>
        </p:nvGrpSpPr>
        <p:grpSpPr>
          <a:xfrm>
            <a:off x="3779912" y="2225812"/>
            <a:ext cx="317500" cy="157483"/>
            <a:chOff x="6769100" y="1390650"/>
            <a:chExt cx="317500" cy="157483"/>
          </a:xfrm>
        </p:grpSpPr>
        <p:sp>
          <p:nvSpPr>
            <p:cNvPr id="191" name="正方形/長方形 19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2" name="円/楕円 19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3" name="直線コネクタ 192"/>
            <p:cNvCxnSpPr>
              <a:stCxn id="268" idx="6"/>
              <a:endCxn id="26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94" name="図形グループ 193"/>
          <p:cNvGrpSpPr/>
          <p:nvPr/>
        </p:nvGrpSpPr>
        <p:grpSpPr>
          <a:xfrm>
            <a:off x="3779912" y="2042497"/>
            <a:ext cx="317500" cy="157483"/>
            <a:chOff x="6769100" y="1390650"/>
            <a:chExt cx="317500" cy="157483"/>
          </a:xfrm>
        </p:grpSpPr>
        <p:sp>
          <p:nvSpPr>
            <p:cNvPr id="195" name="正方形/長方形 19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6" name="円/楕円 19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7" name="直線コネクタ 196"/>
            <p:cNvCxnSpPr>
              <a:stCxn id="272" idx="6"/>
              <a:endCxn id="27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98" name="図形グループ 197"/>
          <p:cNvGrpSpPr/>
          <p:nvPr/>
        </p:nvGrpSpPr>
        <p:grpSpPr>
          <a:xfrm>
            <a:off x="4154562" y="1494295"/>
            <a:ext cx="317500" cy="157483"/>
            <a:chOff x="6769100" y="1390650"/>
            <a:chExt cx="317500" cy="157483"/>
          </a:xfrm>
        </p:grpSpPr>
        <p:sp>
          <p:nvSpPr>
            <p:cNvPr id="199" name="正方形/長方形 19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0" name="円/楕円 19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1" name="直線コネクタ 200"/>
            <p:cNvCxnSpPr>
              <a:stCxn id="276" idx="6"/>
              <a:endCxn id="27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02" name="図形グループ 201"/>
          <p:cNvGrpSpPr/>
          <p:nvPr/>
        </p:nvGrpSpPr>
        <p:grpSpPr>
          <a:xfrm>
            <a:off x="4154562" y="1687757"/>
            <a:ext cx="317500" cy="157483"/>
            <a:chOff x="6769100" y="1390650"/>
            <a:chExt cx="317500" cy="157483"/>
          </a:xfrm>
        </p:grpSpPr>
        <p:sp>
          <p:nvSpPr>
            <p:cNvPr id="203" name="正方形/長方形 20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4" name="円/楕円 20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5" name="直線コネクタ 204"/>
            <p:cNvCxnSpPr>
              <a:stCxn id="280" idx="6"/>
              <a:endCxn id="27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06" name="図形グループ 205"/>
          <p:cNvGrpSpPr/>
          <p:nvPr/>
        </p:nvGrpSpPr>
        <p:grpSpPr>
          <a:xfrm>
            <a:off x="4154562" y="1869350"/>
            <a:ext cx="317500" cy="157483"/>
            <a:chOff x="6769100" y="1390650"/>
            <a:chExt cx="317500" cy="157483"/>
          </a:xfrm>
        </p:grpSpPr>
        <p:sp>
          <p:nvSpPr>
            <p:cNvPr id="207" name="正方形/長方形 20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8" name="円/楕円 20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9" name="直線コネクタ 208"/>
            <p:cNvCxnSpPr>
              <a:stCxn id="284" idx="6"/>
              <a:endCxn id="28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10" name="図形グループ 209"/>
          <p:cNvGrpSpPr/>
          <p:nvPr/>
        </p:nvGrpSpPr>
        <p:grpSpPr>
          <a:xfrm>
            <a:off x="4154562" y="2228353"/>
            <a:ext cx="317500" cy="157483"/>
            <a:chOff x="6769100" y="1390650"/>
            <a:chExt cx="317500" cy="157483"/>
          </a:xfrm>
        </p:grpSpPr>
        <p:sp>
          <p:nvSpPr>
            <p:cNvPr id="211" name="正方形/長方形 21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2" name="円/楕円 21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3" name="直線コネクタ 212"/>
            <p:cNvCxnSpPr>
              <a:stCxn id="288" idx="6"/>
              <a:endCxn id="28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14" name="図形グループ 213"/>
          <p:cNvGrpSpPr/>
          <p:nvPr/>
        </p:nvGrpSpPr>
        <p:grpSpPr>
          <a:xfrm>
            <a:off x="4154562" y="2045038"/>
            <a:ext cx="317500" cy="157483"/>
            <a:chOff x="6769100" y="1390650"/>
            <a:chExt cx="317500" cy="157483"/>
          </a:xfrm>
        </p:grpSpPr>
        <p:sp>
          <p:nvSpPr>
            <p:cNvPr id="215" name="正方形/長方形 21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6" name="円/楕円 21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7" name="直線コネクタ 216"/>
            <p:cNvCxnSpPr>
              <a:stCxn id="292" idx="6"/>
              <a:endCxn id="29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18" name="図形グループ 217"/>
          <p:cNvGrpSpPr/>
          <p:nvPr/>
        </p:nvGrpSpPr>
        <p:grpSpPr>
          <a:xfrm>
            <a:off x="4519968" y="1494295"/>
            <a:ext cx="317500" cy="157483"/>
            <a:chOff x="6769100" y="1390650"/>
            <a:chExt cx="317500" cy="157483"/>
          </a:xfrm>
        </p:grpSpPr>
        <p:sp>
          <p:nvSpPr>
            <p:cNvPr id="219" name="正方形/長方形 21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0" name="円/楕円 21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1" name="直線コネクタ 220"/>
            <p:cNvCxnSpPr>
              <a:stCxn id="296" idx="6"/>
              <a:endCxn id="29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22" name="図形グループ 221"/>
          <p:cNvGrpSpPr/>
          <p:nvPr/>
        </p:nvGrpSpPr>
        <p:grpSpPr>
          <a:xfrm>
            <a:off x="4519968" y="1687757"/>
            <a:ext cx="317500" cy="157483"/>
            <a:chOff x="6769100" y="1390650"/>
            <a:chExt cx="317500" cy="157483"/>
          </a:xfrm>
        </p:grpSpPr>
        <p:sp>
          <p:nvSpPr>
            <p:cNvPr id="223" name="正方形/長方形 22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4" name="円/楕円 22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5" name="直線コネクタ 224"/>
            <p:cNvCxnSpPr>
              <a:stCxn id="300" idx="6"/>
              <a:endCxn id="29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26" name="図形グループ 225"/>
          <p:cNvGrpSpPr/>
          <p:nvPr/>
        </p:nvGrpSpPr>
        <p:grpSpPr>
          <a:xfrm>
            <a:off x="4519968" y="1869350"/>
            <a:ext cx="317500" cy="157483"/>
            <a:chOff x="6769100" y="1390650"/>
            <a:chExt cx="317500" cy="157483"/>
          </a:xfrm>
        </p:grpSpPr>
        <p:sp>
          <p:nvSpPr>
            <p:cNvPr id="227" name="正方形/長方形 22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8" name="円/楕円 22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9" name="直線コネクタ 228"/>
            <p:cNvCxnSpPr>
              <a:stCxn id="304" idx="6"/>
              <a:endCxn id="30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0" name="図形グループ 229"/>
          <p:cNvGrpSpPr/>
          <p:nvPr/>
        </p:nvGrpSpPr>
        <p:grpSpPr>
          <a:xfrm>
            <a:off x="4519968" y="2228353"/>
            <a:ext cx="317500" cy="157483"/>
            <a:chOff x="6769100" y="1390650"/>
            <a:chExt cx="317500" cy="157483"/>
          </a:xfrm>
        </p:grpSpPr>
        <p:sp>
          <p:nvSpPr>
            <p:cNvPr id="231" name="正方形/長方形 23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2" name="円/楕円 23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33" name="直線コネクタ 232"/>
            <p:cNvCxnSpPr>
              <a:stCxn id="308" idx="6"/>
              <a:endCxn id="30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4" name="図形グループ 233"/>
          <p:cNvGrpSpPr/>
          <p:nvPr/>
        </p:nvGrpSpPr>
        <p:grpSpPr>
          <a:xfrm>
            <a:off x="4519968" y="2045038"/>
            <a:ext cx="317500" cy="157483"/>
            <a:chOff x="6769100" y="1390650"/>
            <a:chExt cx="317500" cy="157483"/>
          </a:xfrm>
        </p:grpSpPr>
        <p:sp>
          <p:nvSpPr>
            <p:cNvPr id="235" name="正方形/長方形 23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6" name="円/楕円 23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37" name="直線コネクタ 236"/>
            <p:cNvCxnSpPr>
              <a:stCxn id="312" idx="6"/>
              <a:endCxn id="31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8" name="図形グループ 237"/>
          <p:cNvGrpSpPr/>
          <p:nvPr/>
        </p:nvGrpSpPr>
        <p:grpSpPr>
          <a:xfrm>
            <a:off x="4890222" y="1496836"/>
            <a:ext cx="317500" cy="157483"/>
            <a:chOff x="6769100" y="1390650"/>
            <a:chExt cx="317500" cy="157483"/>
          </a:xfrm>
        </p:grpSpPr>
        <p:sp>
          <p:nvSpPr>
            <p:cNvPr id="239" name="正方形/長方形 23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0" name="円/楕円 23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41" name="直線コネクタ 240"/>
            <p:cNvCxnSpPr>
              <a:stCxn id="316" idx="6"/>
              <a:endCxn id="31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2" name="図形グループ 241"/>
          <p:cNvGrpSpPr/>
          <p:nvPr/>
        </p:nvGrpSpPr>
        <p:grpSpPr>
          <a:xfrm>
            <a:off x="4890222" y="1690298"/>
            <a:ext cx="317500" cy="157483"/>
            <a:chOff x="6769100" y="1390650"/>
            <a:chExt cx="317500" cy="157483"/>
          </a:xfrm>
        </p:grpSpPr>
        <p:sp>
          <p:nvSpPr>
            <p:cNvPr id="243" name="正方形/長方形 24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4" name="円/楕円 24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45" name="直線コネクタ 244"/>
            <p:cNvCxnSpPr>
              <a:stCxn id="320" idx="6"/>
              <a:endCxn id="31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6" name="図形グループ 245"/>
          <p:cNvGrpSpPr/>
          <p:nvPr/>
        </p:nvGrpSpPr>
        <p:grpSpPr>
          <a:xfrm>
            <a:off x="4890222" y="1871891"/>
            <a:ext cx="317500" cy="157483"/>
            <a:chOff x="6769100" y="1390650"/>
            <a:chExt cx="317500" cy="157483"/>
          </a:xfrm>
        </p:grpSpPr>
        <p:sp>
          <p:nvSpPr>
            <p:cNvPr id="247" name="正方形/長方形 24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8" name="円/楕円 24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49" name="直線コネクタ 248"/>
            <p:cNvCxnSpPr>
              <a:stCxn id="324" idx="6"/>
              <a:endCxn id="32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50" name="図形グループ 249"/>
          <p:cNvGrpSpPr/>
          <p:nvPr/>
        </p:nvGrpSpPr>
        <p:grpSpPr>
          <a:xfrm>
            <a:off x="4890222" y="2230894"/>
            <a:ext cx="317500" cy="157483"/>
            <a:chOff x="6769100" y="1390650"/>
            <a:chExt cx="317500" cy="157483"/>
          </a:xfrm>
        </p:grpSpPr>
        <p:sp>
          <p:nvSpPr>
            <p:cNvPr id="251" name="正方形/長方形 25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2" name="円/楕円 25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53" name="直線コネクタ 252"/>
            <p:cNvCxnSpPr>
              <a:stCxn id="328" idx="6"/>
              <a:endCxn id="32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54" name="図形グループ 253"/>
          <p:cNvGrpSpPr/>
          <p:nvPr/>
        </p:nvGrpSpPr>
        <p:grpSpPr>
          <a:xfrm>
            <a:off x="4890222" y="2047579"/>
            <a:ext cx="317500" cy="157483"/>
            <a:chOff x="6769100" y="1390650"/>
            <a:chExt cx="317500" cy="157483"/>
          </a:xfrm>
        </p:grpSpPr>
        <p:sp>
          <p:nvSpPr>
            <p:cNvPr id="255" name="正方形/長方形 25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6" name="円/楕円 25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57" name="直線コネクタ 256"/>
            <p:cNvCxnSpPr>
              <a:endCxn id="33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58" name="図形グループ 257"/>
          <p:cNvGrpSpPr/>
          <p:nvPr/>
        </p:nvGrpSpPr>
        <p:grpSpPr>
          <a:xfrm>
            <a:off x="5264872" y="1499377"/>
            <a:ext cx="317500" cy="157483"/>
            <a:chOff x="6769100" y="1390650"/>
            <a:chExt cx="317500" cy="157483"/>
          </a:xfrm>
        </p:grpSpPr>
        <p:sp>
          <p:nvSpPr>
            <p:cNvPr id="259" name="正方形/長方形 25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0" name="円/楕円 25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61" name="直線コネクタ 260"/>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62" name="図形グループ 261"/>
          <p:cNvGrpSpPr/>
          <p:nvPr/>
        </p:nvGrpSpPr>
        <p:grpSpPr>
          <a:xfrm>
            <a:off x="5264872" y="1692839"/>
            <a:ext cx="317500" cy="157483"/>
            <a:chOff x="6769100" y="1390650"/>
            <a:chExt cx="317500" cy="157483"/>
          </a:xfrm>
        </p:grpSpPr>
        <p:sp>
          <p:nvSpPr>
            <p:cNvPr id="263" name="正方形/長方形 26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4" name="円/楕円 26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65" name="直線コネクタ 26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66" name="図形グループ 265"/>
          <p:cNvGrpSpPr/>
          <p:nvPr/>
        </p:nvGrpSpPr>
        <p:grpSpPr>
          <a:xfrm>
            <a:off x="5264872" y="1874432"/>
            <a:ext cx="317500" cy="157483"/>
            <a:chOff x="6769100" y="1390650"/>
            <a:chExt cx="317500" cy="157483"/>
          </a:xfrm>
        </p:grpSpPr>
        <p:sp>
          <p:nvSpPr>
            <p:cNvPr id="267" name="正方形/長方形 26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8" name="円/楕円 26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69" name="直線コネクタ 26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0" name="図形グループ 269"/>
          <p:cNvGrpSpPr/>
          <p:nvPr/>
        </p:nvGrpSpPr>
        <p:grpSpPr>
          <a:xfrm>
            <a:off x="5264872" y="2233435"/>
            <a:ext cx="317500" cy="157483"/>
            <a:chOff x="6769100" y="1390650"/>
            <a:chExt cx="317500" cy="157483"/>
          </a:xfrm>
        </p:grpSpPr>
        <p:sp>
          <p:nvSpPr>
            <p:cNvPr id="271" name="正方形/長方形 27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2" name="円/楕円 27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73" name="直線コネクタ 27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4" name="図形グループ 273"/>
          <p:cNvGrpSpPr/>
          <p:nvPr/>
        </p:nvGrpSpPr>
        <p:grpSpPr>
          <a:xfrm>
            <a:off x="5264872" y="2050120"/>
            <a:ext cx="317500" cy="157483"/>
            <a:chOff x="6769100" y="1390650"/>
            <a:chExt cx="317500" cy="157483"/>
          </a:xfrm>
        </p:grpSpPr>
        <p:sp>
          <p:nvSpPr>
            <p:cNvPr id="275" name="正方形/長方形 27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6" name="円/楕円 27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77" name="直線コネクタ 27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8" name="図形グループ 277"/>
          <p:cNvGrpSpPr/>
          <p:nvPr/>
        </p:nvGrpSpPr>
        <p:grpSpPr>
          <a:xfrm>
            <a:off x="5618518" y="1496836"/>
            <a:ext cx="317500" cy="157483"/>
            <a:chOff x="6769100" y="1390650"/>
            <a:chExt cx="317500" cy="157483"/>
          </a:xfrm>
        </p:grpSpPr>
        <p:sp>
          <p:nvSpPr>
            <p:cNvPr id="279" name="正方形/長方形 27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0" name="円/楕円 27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81" name="直線コネクタ 280"/>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82" name="図形グループ 281"/>
          <p:cNvGrpSpPr/>
          <p:nvPr/>
        </p:nvGrpSpPr>
        <p:grpSpPr>
          <a:xfrm>
            <a:off x="5618518" y="1690298"/>
            <a:ext cx="317500" cy="157483"/>
            <a:chOff x="6769100" y="1390650"/>
            <a:chExt cx="317500" cy="157483"/>
          </a:xfrm>
        </p:grpSpPr>
        <p:sp>
          <p:nvSpPr>
            <p:cNvPr id="283" name="正方形/長方形 28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4" name="円/楕円 28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85" name="直線コネクタ 28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86" name="図形グループ 285"/>
          <p:cNvGrpSpPr/>
          <p:nvPr/>
        </p:nvGrpSpPr>
        <p:grpSpPr>
          <a:xfrm>
            <a:off x="5618518" y="1871891"/>
            <a:ext cx="317500" cy="157483"/>
            <a:chOff x="6769100" y="1390650"/>
            <a:chExt cx="317500" cy="157483"/>
          </a:xfrm>
        </p:grpSpPr>
        <p:sp>
          <p:nvSpPr>
            <p:cNvPr id="287" name="正方形/長方形 28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8" name="円/楕円 28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89" name="直線コネクタ 28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90" name="図形グループ 289"/>
          <p:cNvGrpSpPr/>
          <p:nvPr/>
        </p:nvGrpSpPr>
        <p:grpSpPr>
          <a:xfrm>
            <a:off x="5618518" y="2230894"/>
            <a:ext cx="317500" cy="157483"/>
            <a:chOff x="6769100" y="1390650"/>
            <a:chExt cx="317500" cy="157483"/>
          </a:xfrm>
        </p:grpSpPr>
        <p:sp>
          <p:nvSpPr>
            <p:cNvPr id="291" name="正方形/長方形 29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2" name="円/楕円 29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93" name="直線コネクタ 29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94" name="図形グループ 293"/>
          <p:cNvGrpSpPr/>
          <p:nvPr/>
        </p:nvGrpSpPr>
        <p:grpSpPr>
          <a:xfrm>
            <a:off x="5618518" y="2047579"/>
            <a:ext cx="317500" cy="157483"/>
            <a:chOff x="6769100" y="1390650"/>
            <a:chExt cx="317500" cy="157483"/>
          </a:xfrm>
        </p:grpSpPr>
        <p:sp>
          <p:nvSpPr>
            <p:cNvPr id="295" name="正方形/長方形 29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6" name="円/楕円 29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97" name="直線コネクタ 29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98" name="図形グループ 297"/>
          <p:cNvGrpSpPr/>
          <p:nvPr/>
        </p:nvGrpSpPr>
        <p:grpSpPr>
          <a:xfrm>
            <a:off x="5993168" y="1499377"/>
            <a:ext cx="317500" cy="157483"/>
            <a:chOff x="6769100" y="1390650"/>
            <a:chExt cx="317500" cy="157483"/>
          </a:xfrm>
        </p:grpSpPr>
        <p:sp>
          <p:nvSpPr>
            <p:cNvPr id="299" name="正方形/長方形 29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0" name="円/楕円 29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01" name="直線コネクタ 300"/>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2" name="図形グループ 301"/>
          <p:cNvGrpSpPr/>
          <p:nvPr/>
        </p:nvGrpSpPr>
        <p:grpSpPr>
          <a:xfrm>
            <a:off x="5993168" y="1692839"/>
            <a:ext cx="317500" cy="157483"/>
            <a:chOff x="6769100" y="1390650"/>
            <a:chExt cx="317500" cy="157483"/>
          </a:xfrm>
        </p:grpSpPr>
        <p:sp>
          <p:nvSpPr>
            <p:cNvPr id="303" name="正方形/長方形 30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4" name="円/楕円 30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05" name="直線コネクタ 30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6" name="図形グループ 305"/>
          <p:cNvGrpSpPr/>
          <p:nvPr/>
        </p:nvGrpSpPr>
        <p:grpSpPr>
          <a:xfrm>
            <a:off x="5993168" y="1874432"/>
            <a:ext cx="317500" cy="157483"/>
            <a:chOff x="6769100" y="1390650"/>
            <a:chExt cx="317500" cy="157483"/>
          </a:xfrm>
        </p:grpSpPr>
        <p:sp>
          <p:nvSpPr>
            <p:cNvPr id="307" name="正方形/長方形 30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8" name="円/楕円 30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09" name="直線コネクタ 30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10" name="図形グループ 309"/>
          <p:cNvGrpSpPr/>
          <p:nvPr/>
        </p:nvGrpSpPr>
        <p:grpSpPr>
          <a:xfrm>
            <a:off x="5993168" y="2233435"/>
            <a:ext cx="317500" cy="157483"/>
            <a:chOff x="6769100" y="1390650"/>
            <a:chExt cx="317500" cy="157483"/>
          </a:xfrm>
        </p:grpSpPr>
        <p:sp>
          <p:nvSpPr>
            <p:cNvPr id="311" name="正方形/長方形 31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2" name="円/楕円 31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13" name="直線コネクタ 31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14" name="図形グループ 313"/>
          <p:cNvGrpSpPr/>
          <p:nvPr/>
        </p:nvGrpSpPr>
        <p:grpSpPr>
          <a:xfrm>
            <a:off x="5993168" y="2050120"/>
            <a:ext cx="317500" cy="157483"/>
            <a:chOff x="6769100" y="1390650"/>
            <a:chExt cx="317500" cy="157483"/>
          </a:xfrm>
        </p:grpSpPr>
        <p:sp>
          <p:nvSpPr>
            <p:cNvPr id="315" name="正方形/長方形 31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6" name="円/楕円 31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17" name="直線コネクタ 31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18" name="フローチャート: 磁気ディスク 317"/>
          <p:cNvSpPr/>
          <p:nvPr/>
        </p:nvSpPr>
        <p:spPr>
          <a:xfrm>
            <a:off x="6423870" y="1777496"/>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19" name="フローチャート: 磁気ディスク 318"/>
          <p:cNvSpPr/>
          <p:nvPr/>
        </p:nvSpPr>
        <p:spPr>
          <a:xfrm>
            <a:off x="6423870" y="1510802"/>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0" name="フローチャート: 磁気ディスク 319"/>
          <p:cNvSpPr/>
          <p:nvPr/>
        </p:nvSpPr>
        <p:spPr>
          <a:xfrm>
            <a:off x="6844729" y="2053939"/>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1" name="フローチャート: 磁気ディスク 320"/>
          <p:cNvSpPr/>
          <p:nvPr/>
        </p:nvSpPr>
        <p:spPr>
          <a:xfrm>
            <a:off x="6844729" y="1777496"/>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2" name="フローチャート: 磁気ディスク 321"/>
          <p:cNvSpPr/>
          <p:nvPr/>
        </p:nvSpPr>
        <p:spPr>
          <a:xfrm>
            <a:off x="6844729" y="1510802"/>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3" name="フローチャート: 磁気ディスク 322"/>
          <p:cNvSpPr/>
          <p:nvPr/>
        </p:nvSpPr>
        <p:spPr>
          <a:xfrm>
            <a:off x="7278542" y="2053939"/>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4" name="フローチャート: 磁気ディスク 323"/>
          <p:cNvSpPr/>
          <p:nvPr/>
        </p:nvSpPr>
        <p:spPr>
          <a:xfrm>
            <a:off x="7278542" y="1777496"/>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5" name="フローチャート: 磁気ディスク 324"/>
          <p:cNvSpPr/>
          <p:nvPr/>
        </p:nvSpPr>
        <p:spPr>
          <a:xfrm>
            <a:off x="7278542" y="1510802"/>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6" name="フローチャート: 磁気ディスク 325"/>
          <p:cNvSpPr/>
          <p:nvPr/>
        </p:nvSpPr>
        <p:spPr>
          <a:xfrm>
            <a:off x="7699401" y="2053939"/>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7" name="フローチャート: 磁気ディスク 326"/>
          <p:cNvSpPr/>
          <p:nvPr/>
        </p:nvSpPr>
        <p:spPr>
          <a:xfrm>
            <a:off x="7699401" y="1777496"/>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8" name="フローチャート: 磁気ディスク 327"/>
          <p:cNvSpPr/>
          <p:nvPr/>
        </p:nvSpPr>
        <p:spPr>
          <a:xfrm>
            <a:off x="7699401" y="1510802"/>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9" name="フローチャート: 磁気ディスク 328"/>
          <p:cNvSpPr/>
          <p:nvPr/>
        </p:nvSpPr>
        <p:spPr>
          <a:xfrm>
            <a:off x="8125670" y="2047596"/>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30" name="フローチャート: 磁気ディスク 329"/>
          <p:cNvSpPr/>
          <p:nvPr/>
        </p:nvSpPr>
        <p:spPr>
          <a:xfrm>
            <a:off x="8125670" y="1771153"/>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31" name="フローチャート: 磁気ディスク 330"/>
          <p:cNvSpPr/>
          <p:nvPr/>
        </p:nvSpPr>
        <p:spPr>
          <a:xfrm>
            <a:off x="8125670" y="1504459"/>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41" name="上下矢印 340"/>
          <p:cNvSpPr/>
          <p:nvPr/>
        </p:nvSpPr>
        <p:spPr>
          <a:xfrm>
            <a:off x="3271972" y="2533010"/>
            <a:ext cx="500162" cy="601749"/>
          </a:xfrm>
          <a:prstGeom prst="upDownArrow">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2" name="上下矢印 341"/>
          <p:cNvSpPr/>
          <p:nvPr/>
        </p:nvSpPr>
        <p:spPr>
          <a:xfrm>
            <a:off x="3279750" y="4390521"/>
            <a:ext cx="500162" cy="601749"/>
          </a:xfrm>
          <a:prstGeom prst="upDownArrow">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3" name="テキスト ボックス 42"/>
          <p:cNvSpPr txBox="1"/>
          <p:nvPr/>
        </p:nvSpPr>
        <p:spPr>
          <a:xfrm>
            <a:off x="7773206" y="3663711"/>
            <a:ext cx="805029" cy="307777"/>
          </a:xfrm>
          <a:prstGeom prst="rect">
            <a:avLst/>
          </a:prstGeom>
          <a:noFill/>
        </p:spPr>
        <p:txBody>
          <a:bodyPr wrap="none" rtlCol="0">
            <a:spAutoFit/>
          </a:bodyPr>
          <a:lstStyle/>
          <a:p>
            <a:r>
              <a:rPr kumimoji="1" lang="ja-JP" altLang="en-US" sz="1400" dirty="0">
                <a:solidFill>
                  <a:srgbClr val="7030A0"/>
                </a:solidFill>
                <a:latin typeface="Meiryo" charset="-128"/>
                <a:ea typeface="Meiryo" charset="-128"/>
                <a:cs typeface="Meiryo" charset="-128"/>
              </a:rPr>
              <a:t>数百</a:t>
            </a:r>
            <a:r>
              <a:rPr kumimoji="1" lang="en-US" altLang="ja-JP" sz="1400" dirty="0" err="1">
                <a:solidFill>
                  <a:srgbClr val="7030A0"/>
                </a:solidFill>
                <a:latin typeface="Meiryo" charset="-128"/>
                <a:ea typeface="Meiryo" charset="-128"/>
                <a:cs typeface="Meiryo" charset="-128"/>
              </a:rPr>
              <a:t>ms</a:t>
            </a:r>
            <a:endParaRPr kumimoji="1" lang="ja-JP" altLang="en-US" sz="1400" dirty="0">
              <a:solidFill>
                <a:srgbClr val="7030A0"/>
              </a:solidFill>
              <a:latin typeface="Meiryo" charset="-128"/>
              <a:ea typeface="Meiryo" charset="-128"/>
              <a:cs typeface="Meiryo" charset="-128"/>
            </a:endParaRPr>
          </a:p>
        </p:txBody>
      </p:sp>
      <p:sp>
        <p:nvSpPr>
          <p:cNvPr id="343" name="テキスト ボックス 342"/>
          <p:cNvSpPr txBox="1"/>
          <p:nvPr/>
        </p:nvSpPr>
        <p:spPr>
          <a:xfrm>
            <a:off x="3752047" y="2716573"/>
            <a:ext cx="805029" cy="307777"/>
          </a:xfrm>
          <a:prstGeom prst="rect">
            <a:avLst/>
          </a:prstGeom>
          <a:noFill/>
        </p:spPr>
        <p:txBody>
          <a:bodyPr wrap="none" rtlCol="0">
            <a:spAutoFit/>
          </a:bodyPr>
          <a:lstStyle/>
          <a:p>
            <a:r>
              <a:rPr kumimoji="1" lang="ja-JP" altLang="en-US" sz="1400" dirty="0">
                <a:solidFill>
                  <a:srgbClr val="7030A0"/>
                </a:solidFill>
                <a:latin typeface="Meiryo" charset="-128"/>
                <a:ea typeface="Meiryo" charset="-128"/>
                <a:cs typeface="Meiryo" charset="-128"/>
              </a:rPr>
              <a:t>数百</a:t>
            </a:r>
            <a:r>
              <a:rPr kumimoji="1" lang="en-US" altLang="ja-JP" sz="1400" dirty="0" err="1">
                <a:solidFill>
                  <a:srgbClr val="7030A0"/>
                </a:solidFill>
                <a:latin typeface="Meiryo" charset="-128"/>
                <a:ea typeface="Meiryo" charset="-128"/>
                <a:cs typeface="Meiryo" charset="-128"/>
              </a:rPr>
              <a:t>ms</a:t>
            </a:r>
            <a:endParaRPr kumimoji="1" lang="ja-JP" altLang="en-US" sz="1400" dirty="0">
              <a:solidFill>
                <a:srgbClr val="7030A0"/>
              </a:solidFill>
              <a:latin typeface="Meiryo" charset="-128"/>
              <a:ea typeface="Meiryo" charset="-128"/>
              <a:cs typeface="Meiryo" charset="-128"/>
            </a:endParaRPr>
          </a:p>
        </p:txBody>
      </p:sp>
      <p:sp>
        <p:nvSpPr>
          <p:cNvPr id="344" name="テキスト ボックス 343"/>
          <p:cNvSpPr txBox="1"/>
          <p:nvPr/>
        </p:nvSpPr>
        <p:spPr>
          <a:xfrm>
            <a:off x="3752047" y="4581128"/>
            <a:ext cx="625492" cy="307777"/>
          </a:xfrm>
          <a:prstGeom prst="rect">
            <a:avLst/>
          </a:prstGeom>
          <a:noFill/>
        </p:spPr>
        <p:txBody>
          <a:bodyPr wrap="none" rtlCol="0">
            <a:spAutoFit/>
          </a:bodyPr>
          <a:lstStyle/>
          <a:p>
            <a:r>
              <a:rPr kumimoji="1" lang="ja-JP" altLang="en-US" sz="1400">
                <a:solidFill>
                  <a:schemeClr val="accent6">
                    <a:lumMod val="75000"/>
                  </a:schemeClr>
                </a:solidFill>
                <a:latin typeface="Meiryo" charset="-128"/>
                <a:ea typeface="Meiryo" charset="-128"/>
                <a:cs typeface="Meiryo" charset="-128"/>
              </a:rPr>
              <a:t>数</a:t>
            </a:r>
            <a:r>
              <a:rPr kumimoji="1" lang="en-US" altLang="ja-JP" sz="1400" dirty="0" err="1">
                <a:solidFill>
                  <a:schemeClr val="accent6">
                    <a:lumMod val="75000"/>
                  </a:schemeClr>
                </a:solidFill>
                <a:latin typeface="Meiryo" charset="-128"/>
                <a:ea typeface="Meiryo" charset="-128"/>
                <a:cs typeface="Meiryo" charset="-128"/>
              </a:rPr>
              <a:t>ms</a:t>
            </a:r>
            <a:endParaRPr kumimoji="1" lang="ja-JP" altLang="en-US" sz="1400" dirty="0">
              <a:solidFill>
                <a:schemeClr val="accent6">
                  <a:lumMod val="75000"/>
                </a:schemeClr>
              </a:solidFill>
              <a:latin typeface="Meiryo" charset="-128"/>
              <a:ea typeface="Meiryo" charset="-128"/>
              <a:cs typeface="Meiryo" charset="-128"/>
            </a:endParaRPr>
          </a:p>
        </p:txBody>
      </p:sp>
      <p:sp>
        <p:nvSpPr>
          <p:cNvPr id="345" name="角丸四角形 344"/>
          <p:cNvSpPr/>
          <p:nvPr/>
        </p:nvSpPr>
        <p:spPr bwMode="auto">
          <a:xfrm>
            <a:off x="5311272" y="6000415"/>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スマートフォン</a:t>
            </a:r>
          </a:p>
        </p:txBody>
      </p:sp>
      <p:sp>
        <p:nvSpPr>
          <p:cNvPr id="346" name="角丸四角形 345"/>
          <p:cNvSpPr/>
          <p:nvPr/>
        </p:nvSpPr>
        <p:spPr bwMode="auto">
          <a:xfrm>
            <a:off x="3043020" y="6000415"/>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自動車</a:t>
            </a:r>
          </a:p>
        </p:txBody>
      </p:sp>
      <p:sp>
        <p:nvSpPr>
          <p:cNvPr id="347" name="角丸四角形 346"/>
          <p:cNvSpPr/>
          <p:nvPr/>
        </p:nvSpPr>
        <p:spPr bwMode="auto">
          <a:xfrm>
            <a:off x="6427396" y="6000415"/>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ウェアラブル</a:t>
            </a:r>
          </a:p>
        </p:txBody>
      </p:sp>
      <p:sp>
        <p:nvSpPr>
          <p:cNvPr id="348" name="角丸四角形 347"/>
          <p:cNvSpPr/>
          <p:nvPr/>
        </p:nvSpPr>
        <p:spPr bwMode="auto">
          <a:xfrm>
            <a:off x="7579524" y="6000415"/>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家電</a:t>
            </a:r>
          </a:p>
        </p:txBody>
      </p:sp>
      <p:sp>
        <p:nvSpPr>
          <p:cNvPr id="349" name="角丸四角形 348"/>
          <p:cNvSpPr/>
          <p:nvPr/>
        </p:nvSpPr>
        <p:spPr bwMode="auto">
          <a:xfrm>
            <a:off x="4195148" y="6000415"/>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スマートメーター</a:t>
            </a:r>
          </a:p>
        </p:txBody>
      </p:sp>
      <p:grpSp>
        <p:nvGrpSpPr>
          <p:cNvPr id="350" name="図形グループ 349"/>
          <p:cNvGrpSpPr/>
          <p:nvPr/>
        </p:nvGrpSpPr>
        <p:grpSpPr>
          <a:xfrm>
            <a:off x="6541913" y="5544156"/>
            <a:ext cx="161020" cy="300733"/>
            <a:chOff x="5118100" y="4941610"/>
            <a:chExt cx="190500" cy="405090"/>
          </a:xfrm>
        </p:grpSpPr>
        <p:sp>
          <p:nvSpPr>
            <p:cNvPr id="351" name="正方形/長方形 350"/>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2" name="正方形/長方形 351"/>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3" name="角丸四角形 352"/>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354" name="図形グループ 353"/>
          <p:cNvGrpSpPr/>
          <p:nvPr/>
        </p:nvGrpSpPr>
        <p:grpSpPr>
          <a:xfrm>
            <a:off x="6807624" y="5625545"/>
            <a:ext cx="441102" cy="177800"/>
            <a:chOff x="4715098" y="3962400"/>
            <a:chExt cx="441102" cy="177800"/>
          </a:xfrm>
        </p:grpSpPr>
        <p:sp>
          <p:nvSpPr>
            <p:cNvPr id="355" name="角丸四角形 354"/>
            <p:cNvSpPr/>
            <p:nvPr/>
          </p:nvSpPr>
          <p:spPr>
            <a:xfrm>
              <a:off x="4715098" y="3962400"/>
              <a:ext cx="441102" cy="58091"/>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6" name="角丸四角形 355"/>
            <p:cNvSpPr/>
            <p:nvPr/>
          </p:nvSpPr>
          <p:spPr>
            <a:xfrm>
              <a:off x="4735624"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7" name="角丸四角形 356"/>
            <p:cNvSpPr/>
            <p:nvPr/>
          </p:nvSpPr>
          <p:spPr>
            <a:xfrm>
              <a:off x="4950049"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358" name="図形グループ 357"/>
          <p:cNvGrpSpPr/>
          <p:nvPr/>
        </p:nvGrpSpPr>
        <p:grpSpPr>
          <a:xfrm>
            <a:off x="5397952" y="5330932"/>
            <a:ext cx="679541" cy="593816"/>
            <a:chOff x="-62676" y="3965594"/>
            <a:chExt cx="679541" cy="593816"/>
          </a:xfrm>
        </p:grpSpPr>
        <p:sp>
          <p:nvSpPr>
            <p:cNvPr id="359" name="角丸四角形 358"/>
            <p:cNvSpPr/>
            <p:nvPr/>
          </p:nvSpPr>
          <p:spPr>
            <a:xfrm>
              <a:off x="-37276" y="4051300"/>
              <a:ext cx="627392" cy="489060"/>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360" name="図 359"/>
            <p:cNvPicPr>
              <a:picLocks noChangeAspect="1"/>
            </p:cNvPicPr>
            <p:nvPr/>
          </p:nvPicPr>
          <p:blipFill>
            <a:blip r:embed="rId3">
              <a:clrChange>
                <a:clrFrom>
                  <a:srgbClr val="FFFFFF"/>
                </a:clrFrom>
                <a:clrTo>
                  <a:srgbClr val="FFFFFF">
                    <a:alpha val="0"/>
                  </a:srgbClr>
                </a:clrTo>
              </a:clrChange>
            </a:blip>
            <a:stretch>
              <a:fillRect/>
            </a:stretch>
          </p:blipFill>
          <p:spPr>
            <a:xfrm>
              <a:off x="-62676" y="3965594"/>
              <a:ext cx="679541" cy="593816"/>
            </a:xfrm>
            <a:prstGeom prst="rect">
              <a:avLst/>
            </a:prstGeom>
          </p:spPr>
        </p:pic>
      </p:grpSp>
      <p:grpSp>
        <p:nvGrpSpPr>
          <p:cNvPr id="361" name="図形グループ 360"/>
          <p:cNvGrpSpPr/>
          <p:nvPr/>
        </p:nvGrpSpPr>
        <p:grpSpPr>
          <a:xfrm>
            <a:off x="5884970" y="5449949"/>
            <a:ext cx="341289" cy="550466"/>
            <a:chOff x="1140657" y="4229811"/>
            <a:chExt cx="341289" cy="550466"/>
          </a:xfrm>
        </p:grpSpPr>
        <p:sp>
          <p:nvSpPr>
            <p:cNvPr id="362" name="角丸四角形 361"/>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363" name="図 362"/>
            <p:cNvPicPr>
              <a:picLocks noChangeAspect="1"/>
            </p:cNvPicPr>
            <p:nvPr/>
          </p:nvPicPr>
          <p:blipFill>
            <a:blip r:embed="rId4">
              <a:clrChange>
                <a:clrFrom>
                  <a:srgbClr val="FFFFFF"/>
                </a:clrFrom>
                <a:clrTo>
                  <a:srgbClr val="FFFFFF">
                    <a:alpha val="0"/>
                  </a:srgbClr>
                </a:clrTo>
              </a:clrChange>
            </a:blip>
            <a:stretch>
              <a:fillRect/>
            </a:stretch>
          </p:blipFill>
          <p:spPr>
            <a:xfrm>
              <a:off x="1140657" y="4229811"/>
              <a:ext cx="341289" cy="550466"/>
            </a:xfrm>
            <a:prstGeom prst="rect">
              <a:avLst/>
            </a:prstGeom>
          </p:spPr>
        </p:pic>
      </p:grpSp>
      <p:pic>
        <p:nvPicPr>
          <p:cNvPr id="364" name="図 363" descr="imgres.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12870" y="5396791"/>
            <a:ext cx="792088" cy="543647"/>
          </a:xfrm>
          <a:prstGeom prst="rect">
            <a:avLst/>
          </a:prstGeom>
        </p:spPr>
      </p:pic>
      <p:grpSp>
        <p:nvGrpSpPr>
          <p:cNvPr id="365" name="図形グループ 364"/>
          <p:cNvGrpSpPr/>
          <p:nvPr/>
        </p:nvGrpSpPr>
        <p:grpSpPr>
          <a:xfrm>
            <a:off x="4451864" y="5396791"/>
            <a:ext cx="499492" cy="545661"/>
            <a:chOff x="4000500" y="1182650"/>
            <a:chExt cx="499492" cy="545661"/>
          </a:xfrm>
        </p:grpSpPr>
        <p:sp>
          <p:nvSpPr>
            <p:cNvPr id="366" name="角丸四角形 365"/>
            <p:cNvSpPr/>
            <p:nvPr/>
          </p:nvSpPr>
          <p:spPr>
            <a:xfrm>
              <a:off x="4000500" y="1182650"/>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7" name="正方形/長方形 366"/>
            <p:cNvSpPr/>
            <p:nvPr/>
          </p:nvSpPr>
          <p:spPr>
            <a:xfrm>
              <a:off x="4070350" y="1234549"/>
              <a:ext cx="368300" cy="28312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263</a:t>
              </a:r>
            </a:p>
            <a:p>
              <a:pPr algn="ctr"/>
              <a:r>
                <a:rPr kumimoji="1" lang="en-US" altLang="ja-JP" sz="800" dirty="0">
                  <a:solidFill>
                    <a:srgbClr val="FFFFFF"/>
                  </a:solidFill>
                  <a:latin typeface="ＭＳ Ｐゴシック"/>
                  <a:ea typeface="ＭＳ Ｐゴシック"/>
                  <a:cs typeface="ＭＳ Ｐゴシック"/>
                </a:rPr>
                <a:t>Kw</a:t>
              </a:r>
              <a:endParaRPr kumimoji="1" lang="ja-JP" altLang="en-US" sz="800" dirty="0">
                <a:solidFill>
                  <a:srgbClr val="FFFFFF"/>
                </a:solidFill>
                <a:latin typeface="ＭＳ Ｐゴシック"/>
                <a:ea typeface="ＭＳ Ｐゴシック"/>
                <a:cs typeface="ＭＳ Ｐゴシック"/>
              </a:endParaRPr>
            </a:p>
          </p:txBody>
        </p:sp>
        <p:sp>
          <p:nvSpPr>
            <p:cNvPr id="368" name="テキスト ボックス 367"/>
            <p:cNvSpPr txBox="1"/>
            <p:nvPr/>
          </p:nvSpPr>
          <p:spPr>
            <a:xfrm>
              <a:off x="4000500" y="1511573"/>
              <a:ext cx="497352" cy="215444"/>
            </a:xfrm>
            <a:prstGeom prst="rect">
              <a:avLst/>
            </a:prstGeom>
            <a:noFill/>
          </p:spPr>
          <p:txBody>
            <a:bodyPr wrap="none" rtlCol="0">
              <a:spAutoFit/>
            </a:bodyPr>
            <a:lstStyle/>
            <a:p>
              <a:pPr algn="ctr"/>
              <a:r>
                <a:rPr kumimoji="1" lang="en-US" altLang="ja-JP" sz="800" dirty="0">
                  <a:solidFill>
                    <a:schemeClr val="bg1"/>
                  </a:solidFill>
                </a:rPr>
                <a:t>○×</a:t>
              </a:r>
              <a:r>
                <a:rPr kumimoji="1" lang="ja-JP" altLang="en-US" sz="800" dirty="0">
                  <a:solidFill>
                    <a:schemeClr val="bg1"/>
                  </a:solidFill>
                </a:rPr>
                <a:t>電力</a:t>
              </a:r>
            </a:p>
          </p:txBody>
        </p:sp>
      </p:grpSp>
      <p:sp>
        <p:nvSpPr>
          <p:cNvPr id="369" name="角丸四角形 368"/>
          <p:cNvSpPr/>
          <p:nvPr/>
        </p:nvSpPr>
        <p:spPr>
          <a:xfrm>
            <a:off x="7579524" y="5396791"/>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0" name="円/楕円 369"/>
          <p:cNvSpPr/>
          <p:nvPr/>
        </p:nvSpPr>
        <p:spPr>
          <a:xfrm>
            <a:off x="7667060" y="5457423"/>
            <a:ext cx="328940" cy="33454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1" name="角丸四角形 370"/>
          <p:cNvSpPr/>
          <p:nvPr/>
        </p:nvSpPr>
        <p:spPr>
          <a:xfrm>
            <a:off x="7723540" y="5525106"/>
            <a:ext cx="45719" cy="197839"/>
          </a:xfrm>
          <a:prstGeom prst="roundRect">
            <a:avLst>
              <a:gd name="adj" fmla="val 1031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2" name="台形 371"/>
          <p:cNvSpPr/>
          <p:nvPr/>
        </p:nvSpPr>
        <p:spPr>
          <a:xfrm>
            <a:off x="8151024" y="5806826"/>
            <a:ext cx="214536" cy="98872"/>
          </a:xfrm>
          <a:prstGeom prst="trapezoi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3" name="角丸四角形 372"/>
          <p:cNvSpPr/>
          <p:nvPr/>
        </p:nvSpPr>
        <p:spPr>
          <a:xfrm>
            <a:off x="8011324" y="5460291"/>
            <a:ext cx="499492" cy="365585"/>
          </a:xfrm>
          <a:prstGeom prst="roundRect">
            <a:avLst>
              <a:gd name="adj" fmla="val 10310"/>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4" name="角丸四角形 373"/>
          <p:cNvSpPr/>
          <p:nvPr/>
        </p:nvSpPr>
        <p:spPr>
          <a:xfrm>
            <a:off x="8062124" y="5505840"/>
            <a:ext cx="400844" cy="275990"/>
          </a:xfrm>
          <a:prstGeom prst="roundRect">
            <a:avLst>
              <a:gd name="adj" fmla="val 10310"/>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375" name="図形グループ 374"/>
          <p:cNvGrpSpPr/>
          <p:nvPr/>
        </p:nvGrpSpPr>
        <p:grpSpPr>
          <a:xfrm>
            <a:off x="3042487" y="1478050"/>
            <a:ext cx="317500" cy="157483"/>
            <a:chOff x="6769100" y="1390650"/>
            <a:chExt cx="317500" cy="157483"/>
          </a:xfrm>
        </p:grpSpPr>
        <p:sp>
          <p:nvSpPr>
            <p:cNvPr id="376" name="正方形/長方形 37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7" name="円/楕円 37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78" name="直線コネクタ 37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79" name="図形グループ 378"/>
          <p:cNvGrpSpPr/>
          <p:nvPr/>
        </p:nvGrpSpPr>
        <p:grpSpPr>
          <a:xfrm>
            <a:off x="3042487" y="1671512"/>
            <a:ext cx="317500" cy="157483"/>
            <a:chOff x="6769100" y="1390650"/>
            <a:chExt cx="317500" cy="157483"/>
          </a:xfrm>
        </p:grpSpPr>
        <p:sp>
          <p:nvSpPr>
            <p:cNvPr id="380" name="正方形/長方形 37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1" name="円/楕円 38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2" name="直線コネクタ 38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83" name="図形グループ 382"/>
          <p:cNvGrpSpPr/>
          <p:nvPr/>
        </p:nvGrpSpPr>
        <p:grpSpPr>
          <a:xfrm>
            <a:off x="3042487" y="1853105"/>
            <a:ext cx="317500" cy="157483"/>
            <a:chOff x="6769100" y="1390650"/>
            <a:chExt cx="317500" cy="157483"/>
          </a:xfrm>
        </p:grpSpPr>
        <p:sp>
          <p:nvSpPr>
            <p:cNvPr id="384" name="正方形/長方形 38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5" name="円/楕円 38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6" name="直線コネクタ 38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87" name="図形グループ 386"/>
          <p:cNvGrpSpPr/>
          <p:nvPr/>
        </p:nvGrpSpPr>
        <p:grpSpPr>
          <a:xfrm>
            <a:off x="3042487" y="2212108"/>
            <a:ext cx="317500" cy="157483"/>
            <a:chOff x="6769100" y="1390650"/>
            <a:chExt cx="317500" cy="157483"/>
          </a:xfrm>
        </p:grpSpPr>
        <p:sp>
          <p:nvSpPr>
            <p:cNvPr id="388" name="正方形/長方形 38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9" name="円/楕円 38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90" name="直線コネクタ 38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1" name="図形グループ 390"/>
          <p:cNvGrpSpPr/>
          <p:nvPr/>
        </p:nvGrpSpPr>
        <p:grpSpPr>
          <a:xfrm>
            <a:off x="3042487" y="2028793"/>
            <a:ext cx="317500" cy="157483"/>
            <a:chOff x="6769100" y="1390650"/>
            <a:chExt cx="317500" cy="157483"/>
          </a:xfrm>
        </p:grpSpPr>
        <p:sp>
          <p:nvSpPr>
            <p:cNvPr id="392" name="正方形/長方形 39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3" name="円/楕円 39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94" name="直線コネクタ 39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5" name="図形グループ 394"/>
          <p:cNvGrpSpPr/>
          <p:nvPr/>
        </p:nvGrpSpPr>
        <p:grpSpPr>
          <a:xfrm>
            <a:off x="3417137" y="1480591"/>
            <a:ext cx="317500" cy="157483"/>
            <a:chOff x="6769100" y="1390650"/>
            <a:chExt cx="317500" cy="157483"/>
          </a:xfrm>
        </p:grpSpPr>
        <p:sp>
          <p:nvSpPr>
            <p:cNvPr id="396" name="正方形/長方形 39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7" name="円/楕円 39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98" name="直線コネクタ 39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9" name="図形グループ 398"/>
          <p:cNvGrpSpPr/>
          <p:nvPr/>
        </p:nvGrpSpPr>
        <p:grpSpPr>
          <a:xfrm>
            <a:off x="3417137" y="1674053"/>
            <a:ext cx="317500" cy="157483"/>
            <a:chOff x="6769100" y="1390650"/>
            <a:chExt cx="317500" cy="157483"/>
          </a:xfrm>
        </p:grpSpPr>
        <p:sp>
          <p:nvSpPr>
            <p:cNvPr id="400" name="正方形/長方形 39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1" name="円/楕円 40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02" name="直線コネクタ 40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03" name="図形グループ 402"/>
          <p:cNvGrpSpPr/>
          <p:nvPr/>
        </p:nvGrpSpPr>
        <p:grpSpPr>
          <a:xfrm>
            <a:off x="3417137" y="1855646"/>
            <a:ext cx="317500" cy="157483"/>
            <a:chOff x="6769100" y="1390650"/>
            <a:chExt cx="317500" cy="157483"/>
          </a:xfrm>
        </p:grpSpPr>
        <p:sp>
          <p:nvSpPr>
            <p:cNvPr id="404" name="正方形/長方形 40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5" name="円/楕円 40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06" name="直線コネクタ 40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07" name="図形グループ 406"/>
          <p:cNvGrpSpPr/>
          <p:nvPr/>
        </p:nvGrpSpPr>
        <p:grpSpPr>
          <a:xfrm>
            <a:off x="3417137" y="2214649"/>
            <a:ext cx="317500" cy="157483"/>
            <a:chOff x="6769100" y="1390650"/>
            <a:chExt cx="317500" cy="157483"/>
          </a:xfrm>
        </p:grpSpPr>
        <p:sp>
          <p:nvSpPr>
            <p:cNvPr id="408" name="正方形/長方形 40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9" name="円/楕円 40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10" name="直線コネクタ 40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11" name="図形グループ 410"/>
          <p:cNvGrpSpPr/>
          <p:nvPr/>
        </p:nvGrpSpPr>
        <p:grpSpPr>
          <a:xfrm>
            <a:off x="3417137" y="2031334"/>
            <a:ext cx="317500" cy="157483"/>
            <a:chOff x="6769100" y="1390650"/>
            <a:chExt cx="317500" cy="157483"/>
          </a:xfrm>
        </p:grpSpPr>
        <p:sp>
          <p:nvSpPr>
            <p:cNvPr id="412" name="正方形/長方形 41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3" name="円/楕円 41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14" name="直線コネクタ 41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15" name="図形グループ 414"/>
          <p:cNvGrpSpPr/>
          <p:nvPr/>
        </p:nvGrpSpPr>
        <p:grpSpPr>
          <a:xfrm>
            <a:off x="3137971" y="3560769"/>
            <a:ext cx="317500" cy="157483"/>
            <a:chOff x="6769100" y="1390650"/>
            <a:chExt cx="317500" cy="157483"/>
          </a:xfrm>
        </p:grpSpPr>
        <p:sp>
          <p:nvSpPr>
            <p:cNvPr id="416" name="正方形/長方形 41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7" name="円/楕円 41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18" name="直線コネクタ 41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9" name="フローチャート: 磁気ディスク 418"/>
          <p:cNvSpPr/>
          <p:nvPr/>
        </p:nvSpPr>
        <p:spPr>
          <a:xfrm>
            <a:off x="3549276" y="3579182"/>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420" name="図形グループ 419"/>
          <p:cNvGrpSpPr/>
          <p:nvPr/>
        </p:nvGrpSpPr>
        <p:grpSpPr>
          <a:xfrm>
            <a:off x="3137971" y="3769790"/>
            <a:ext cx="317500" cy="157483"/>
            <a:chOff x="6769100" y="1390650"/>
            <a:chExt cx="317500" cy="157483"/>
          </a:xfrm>
        </p:grpSpPr>
        <p:sp>
          <p:nvSpPr>
            <p:cNvPr id="421" name="正方形/長方形 42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2" name="円/楕円 42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23" name="直線コネクタ 42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5" name="左矢印 44"/>
          <p:cNvSpPr/>
          <p:nvPr/>
        </p:nvSpPr>
        <p:spPr>
          <a:xfrm>
            <a:off x="4778470" y="3134759"/>
            <a:ext cx="2217732" cy="1446369"/>
          </a:xfrm>
          <a:prstGeom prst="leftArrow">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sz="1400" dirty="0">
                <a:solidFill>
                  <a:srgbClr val="C00000"/>
                </a:solidFill>
                <a:latin typeface="Meiryo" charset="-128"/>
                <a:ea typeface="Meiryo" charset="-128"/>
                <a:cs typeface="Meiryo" charset="-128"/>
              </a:rPr>
              <a:t>デバイス数の増大</a:t>
            </a:r>
          </a:p>
          <a:p>
            <a:pPr algn="r"/>
            <a:r>
              <a:rPr kumimoji="1" lang="ja-JP" altLang="en-US" sz="1400" dirty="0">
                <a:solidFill>
                  <a:srgbClr val="C00000"/>
                </a:solidFill>
                <a:latin typeface="Meiryo" charset="-128"/>
                <a:ea typeface="Meiryo" charset="-128"/>
                <a:cs typeface="Meiryo" charset="-128"/>
              </a:rPr>
              <a:t>トラフィックの増大</a:t>
            </a:r>
          </a:p>
        </p:txBody>
      </p:sp>
      <p:sp>
        <p:nvSpPr>
          <p:cNvPr id="424" name="テキスト ボックス 423"/>
          <p:cNvSpPr txBox="1"/>
          <p:nvPr/>
        </p:nvSpPr>
        <p:spPr>
          <a:xfrm>
            <a:off x="2975833" y="4008582"/>
            <a:ext cx="1107996" cy="338554"/>
          </a:xfrm>
          <a:prstGeom prst="rect">
            <a:avLst/>
          </a:prstGeom>
          <a:noFill/>
        </p:spPr>
        <p:txBody>
          <a:bodyPr wrap="none" rtlCol="0">
            <a:spAutoFit/>
          </a:bodyPr>
          <a:lstStyle/>
          <a:p>
            <a:r>
              <a:rPr kumimoji="1" lang="ja-JP" altLang="en-US" sz="800" dirty="0">
                <a:solidFill>
                  <a:schemeClr val="bg1"/>
                </a:solidFill>
                <a:latin typeface="メイリオ"/>
                <a:ea typeface="メイリオ"/>
                <a:cs typeface="メイリオ"/>
              </a:rPr>
              <a:t>エッジサーバー</a:t>
            </a:r>
          </a:p>
          <a:p>
            <a:r>
              <a:rPr kumimoji="1" lang="ja-JP" altLang="en-US" sz="800" dirty="0">
                <a:solidFill>
                  <a:schemeClr val="bg1"/>
                </a:solidFill>
                <a:latin typeface="メイリオ"/>
                <a:ea typeface="メイリオ"/>
                <a:cs typeface="メイリオ"/>
              </a:rPr>
              <a:t>エッジゲートウェイ</a:t>
            </a:r>
          </a:p>
        </p:txBody>
      </p:sp>
    </p:spTree>
    <p:extLst>
      <p:ext uri="{BB962C8B-B14F-4D97-AF65-F5344CB8AC3E}">
        <p14:creationId xmlns:p14="http://schemas.microsoft.com/office/powerpoint/2010/main" val="1566952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クラウド</a:t>
            </a:r>
            <a:r>
              <a:rPr lang="ja-JP" altLang="en-US" dirty="0"/>
              <a:t>から超分散へ</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19</a:t>
            </a:fld>
            <a:endParaRPr kumimoji="1" lang="ja-JP" altLang="en-US"/>
          </a:p>
        </p:txBody>
      </p:sp>
      <p:sp>
        <p:nvSpPr>
          <p:cNvPr id="4" name="正方形/長方形 3"/>
          <p:cNvSpPr/>
          <p:nvPr/>
        </p:nvSpPr>
        <p:spPr>
          <a:xfrm>
            <a:off x="179512" y="826964"/>
            <a:ext cx="2088232" cy="5688632"/>
          </a:xfrm>
          <a:prstGeom prst="rect">
            <a:avLst/>
          </a:prstGeom>
          <a:solidFill>
            <a:srgbClr val="FFFED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2411760" y="826964"/>
            <a:ext cx="2088232" cy="5688632"/>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4644008" y="826964"/>
            <a:ext cx="2088232" cy="568863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6876256" y="826964"/>
            <a:ext cx="2088232" cy="5688632"/>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正方形/長方形 7"/>
          <p:cNvSpPr/>
          <p:nvPr/>
        </p:nvSpPr>
        <p:spPr>
          <a:xfrm>
            <a:off x="629292" y="1527094"/>
            <a:ext cx="1188669" cy="796167"/>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9" name="図形グループ 8"/>
          <p:cNvGrpSpPr/>
          <p:nvPr/>
        </p:nvGrpSpPr>
        <p:grpSpPr>
          <a:xfrm>
            <a:off x="418170" y="4372784"/>
            <a:ext cx="398531" cy="455164"/>
            <a:chOff x="565484" y="2886304"/>
            <a:chExt cx="398531" cy="455164"/>
          </a:xfrm>
        </p:grpSpPr>
        <p:grpSp>
          <p:nvGrpSpPr>
            <p:cNvPr id="10" name="図形グループ 9"/>
            <p:cNvGrpSpPr/>
            <p:nvPr/>
          </p:nvGrpSpPr>
          <p:grpSpPr>
            <a:xfrm>
              <a:off x="565484" y="2886304"/>
              <a:ext cx="398531" cy="387786"/>
              <a:chOff x="758730" y="3198675"/>
              <a:chExt cx="702795" cy="688305"/>
            </a:xfrm>
          </p:grpSpPr>
          <p:sp>
            <p:nvSpPr>
              <p:cNvPr id="14" name="角丸四角形 13"/>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 name="角丸四角形 14"/>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 name="台形 15"/>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1" name="図形グループ 10"/>
            <p:cNvGrpSpPr/>
            <p:nvPr/>
          </p:nvGrpSpPr>
          <p:grpSpPr>
            <a:xfrm>
              <a:off x="695604" y="2996289"/>
              <a:ext cx="150692" cy="345179"/>
              <a:chOff x="1946324" y="4125162"/>
              <a:chExt cx="969964" cy="2007872"/>
            </a:xfrm>
          </p:grpSpPr>
          <p:sp>
            <p:nvSpPr>
              <p:cNvPr id="12" name="円/楕円 1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フローチャート: 論理積ゲート 1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17" name="図形グループ 16"/>
          <p:cNvGrpSpPr/>
          <p:nvPr/>
        </p:nvGrpSpPr>
        <p:grpSpPr>
          <a:xfrm>
            <a:off x="1021838" y="4384873"/>
            <a:ext cx="398531" cy="455164"/>
            <a:chOff x="565484" y="2886304"/>
            <a:chExt cx="398531" cy="455164"/>
          </a:xfrm>
        </p:grpSpPr>
        <p:grpSp>
          <p:nvGrpSpPr>
            <p:cNvPr id="18" name="図形グループ 17"/>
            <p:cNvGrpSpPr/>
            <p:nvPr/>
          </p:nvGrpSpPr>
          <p:grpSpPr>
            <a:xfrm>
              <a:off x="565484" y="2886304"/>
              <a:ext cx="398531" cy="387786"/>
              <a:chOff x="758730" y="3198675"/>
              <a:chExt cx="702795" cy="688305"/>
            </a:xfrm>
          </p:grpSpPr>
          <p:sp>
            <p:nvSpPr>
              <p:cNvPr id="22" name="角丸四角形 21"/>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角丸四角形 22"/>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 name="台形 23"/>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9" name="図形グループ 18"/>
            <p:cNvGrpSpPr/>
            <p:nvPr/>
          </p:nvGrpSpPr>
          <p:grpSpPr>
            <a:xfrm>
              <a:off x="695604" y="2996289"/>
              <a:ext cx="150692" cy="345179"/>
              <a:chOff x="1946324" y="4125162"/>
              <a:chExt cx="969964" cy="2007872"/>
            </a:xfrm>
          </p:grpSpPr>
          <p:sp>
            <p:nvSpPr>
              <p:cNvPr id="20" name="円/楕円 1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フローチャート: 論理積ゲート 2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25" name="図形グループ 24"/>
          <p:cNvGrpSpPr/>
          <p:nvPr/>
        </p:nvGrpSpPr>
        <p:grpSpPr>
          <a:xfrm>
            <a:off x="1660119" y="4384873"/>
            <a:ext cx="398531" cy="455164"/>
            <a:chOff x="565484" y="2886304"/>
            <a:chExt cx="398531" cy="455164"/>
          </a:xfrm>
        </p:grpSpPr>
        <p:grpSp>
          <p:nvGrpSpPr>
            <p:cNvPr id="26" name="図形グループ 25"/>
            <p:cNvGrpSpPr/>
            <p:nvPr/>
          </p:nvGrpSpPr>
          <p:grpSpPr>
            <a:xfrm>
              <a:off x="565484" y="2886304"/>
              <a:ext cx="398531" cy="387786"/>
              <a:chOff x="758730" y="3198675"/>
              <a:chExt cx="702795" cy="688305"/>
            </a:xfrm>
          </p:grpSpPr>
          <p:sp>
            <p:nvSpPr>
              <p:cNvPr id="30" name="角丸四角形 29"/>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角丸四角形 30"/>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台形 31"/>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7" name="図形グループ 26"/>
            <p:cNvGrpSpPr/>
            <p:nvPr/>
          </p:nvGrpSpPr>
          <p:grpSpPr>
            <a:xfrm>
              <a:off x="695604" y="2996289"/>
              <a:ext cx="150692" cy="345179"/>
              <a:chOff x="1946324" y="4125162"/>
              <a:chExt cx="969964" cy="2007872"/>
            </a:xfrm>
          </p:grpSpPr>
          <p:sp>
            <p:nvSpPr>
              <p:cNvPr id="28" name="円/楕円 2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フローチャート: 論理積ゲート 2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sp>
        <p:nvSpPr>
          <p:cNvPr id="37" name="正方形/長方形 36"/>
          <p:cNvSpPr/>
          <p:nvPr/>
        </p:nvSpPr>
        <p:spPr>
          <a:xfrm>
            <a:off x="2834301" y="3791422"/>
            <a:ext cx="468052" cy="355613"/>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 name="フローチャート: 磁気ディスク 38"/>
          <p:cNvSpPr/>
          <p:nvPr/>
        </p:nvSpPr>
        <p:spPr>
          <a:xfrm>
            <a:off x="1154482" y="1644330"/>
            <a:ext cx="596258" cy="571446"/>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40" name="正方形/長方形 39"/>
          <p:cNvSpPr/>
          <p:nvPr/>
        </p:nvSpPr>
        <p:spPr>
          <a:xfrm>
            <a:off x="2861541" y="1527093"/>
            <a:ext cx="1188669" cy="796167"/>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フローチャート: 磁気ディスク 40"/>
          <p:cNvSpPr/>
          <p:nvPr/>
        </p:nvSpPr>
        <p:spPr>
          <a:xfrm>
            <a:off x="3380714" y="1639453"/>
            <a:ext cx="596258" cy="571446"/>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42" name="図形グループ 41"/>
          <p:cNvGrpSpPr/>
          <p:nvPr/>
        </p:nvGrpSpPr>
        <p:grpSpPr>
          <a:xfrm>
            <a:off x="2587927" y="4372784"/>
            <a:ext cx="398531" cy="455164"/>
            <a:chOff x="565484" y="2886304"/>
            <a:chExt cx="398531" cy="455164"/>
          </a:xfrm>
        </p:grpSpPr>
        <p:grpSp>
          <p:nvGrpSpPr>
            <p:cNvPr id="43" name="図形グループ 42"/>
            <p:cNvGrpSpPr/>
            <p:nvPr/>
          </p:nvGrpSpPr>
          <p:grpSpPr>
            <a:xfrm>
              <a:off x="565484" y="2886304"/>
              <a:ext cx="398531" cy="387786"/>
              <a:chOff x="758730" y="3198675"/>
              <a:chExt cx="702795" cy="688305"/>
            </a:xfrm>
          </p:grpSpPr>
          <p:sp>
            <p:nvSpPr>
              <p:cNvPr id="47" name="角丸四角形 46"/>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8" name="角丸四角形 47"/>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 name="台形 48"/>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4" name="図形グループ 43"/>
            <p:cNvGrpSpPr/>
            <p:nvPr/>
          </p:nvGrpSpPr>
          <p:grpSpPr>
            <a:xfrm>
              <a:off x="695604" y="2996289"/>
              <a:ext cx="150692" cy="345179"/>
              <a:chOff x="1946324" y="4125162"/>
              <a:chExt cx="969964" cy="2007872"/>
            </a:xfrm>
          </p:grpSpPr>
          <p:sp>
            <p:nvSpPr>
              <p:cNvPr id="45" name="円/楕円 4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フローチャート: 論理積ゲート 4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pic>
        <p:nvPicPr>
          <p:cNvPr id="50" name="図 49"/>
          <p:cNvPicPr>
            <a:picLocks noChangeAspect="1"/>
          </p:cNvPicPr>
          <p:nvPr/>
        </p:nvPicPr>
        <p:blipFill>
          <a:blip r:embed="rId3">
            <a:clrChange>
              <a:clrFrom>
                <a:srgbClr val="FFFFFF"/>
              </a:clrFrom>
              <a:clrTo>
                <a:srgbClr val="FFFFFF">
                  <a:alpha val="0"/>
                </a:srgbClr>
              </a:clrTo>
            </a:clrChange>
          </a:blip>
          <a:stretch>
            <a:fillRect/>
          </a:stretch>
        </p:blipFill>
        <p:spPr>
          <a:xfrm>
            <a:off x="5730429" y="4385758"/>
            <a:ext cx="355327" cy="310502"/>
          </a:xfrm>
          <a:prstGeom prst="rect">
            <a:avLst/>
          </a:prstGeom>
        </p:spPr>
      </p:pic>
      <p:pic>
        <p:nvPicPr>
          <p:cNvPr id="51" name="図 50"/>
          <p:cNvPicPr>
            <a:picLocks noChangeAspect="1"/>
          </p:cNvPicPr>
          <p:nvPr/>
        </p:nvPicPr>
        <p:blipFill>
          <a:blip r:embed="rId4">
            <a:clrChange>
              <a:clrFrom>
                <a:srgbClr val="FFFFFF"/>
              </a:clrFrom>
              <a:clrTo>
                <a:srgbClr val="FFFFFF">
                  <a:alpha val="0"/>
                </a:srgbClr>
              </a:clrTo>
            </a:clrChange>
          </a:blip>
          <a:stretch>
            <a:fillRect/>
          </a:stretch>
        </p:blipFill>
        <p:spPr>
          <a:xfrm>
            <a:off x="5393599" y="4416659"/>
            <a:ext cx="178457" cy="287834"/>
          </a:xfrm>
          <a:prstGeom prst="rect">
            <a:avLst/>
          </a:prstGeom>
        </p:spPr>
      </p:pic>
      <p:pic>
        <p:nvPicPr>
          <p:cNvPr id="52" name="図 51"/>
          <p:cNvPicPr>
            <a:picLocks noChangeAspect="1"/>
          </p:cNvPicPr>
          <p:nvPr/>
        </p:nvPicPr>
        <p:blipFill>
          <a:blip r:embed="rId5">
            <a:clrChange>
              <a:clrFrom>
                <a:srgbClr val="FFFFFF"/>
              </a:clrFrom>
              <a:clrTo>
                <a:srgbClr val="FFFFFF">
                  <a:alpha val="0"/>
                </a:srgbClr>
              </a:clrTo>
            </a:clrChange>
          </a:blip>
          <a:stretch>
            <a:fillRect/>
          </a:stretch>
        </p:blipFill>
        <p:spPr>
          <a:xfrm>
            <a:off x="6229772" y="4385758"/>
            <a:ext cx="356441" cy="377675"/>
          </a:xfrm>
          <a:prstGeom prst="rect">
            <a:avLst/>
          </a:prstGeom>
        </p:spPr>
      </p:pic>
      <p:grpSp>
        <p:nvGrpSpPr>
          <p:cNvPr id="53" name="図形グループ 52"/>
          <p:cNvGrpSpPr/>
          <p:nvPr/>
        </p:nvGrpSpPr>
        <p:grpSpPr>
          <a:xfrm>
            <a:off x="3221849" y="4357179"/>
            <a:ext cx="464437" cy="446267"/>
            <a:chOff x="1084515" y="4732057"/>
            <a:chExt cx="960184" cy="932098"/>
          </a:xfrm>
        </p:grpSpPr>
        <p:grpSp>
          <p:nvGrpSpPr>
            <p:cNvPr id="54" name="図形グループ 53"/>
            <p:cNvGrpSpPr/>
            <p:nvPr/>
          </p:nvGrpSpPr>
          <p:grpSpPr>
            <a:xfrm>
              <a:off x="1084515" y="4879904"/>
              <a:ext cx="681672" cy="784251"/>
              <a:chOff x="2405315" y="4754508"/>
              <a:chExt cx="681672" cy="784251"/>
            </a:xfrm>
          </p:grpSpPr>
          <p:pic>
            <p:nvPicPr>
              <p:cNvPr id="59" name="図 58"/>
              <p:cNvPicPr>
                <a:picLocks noChangeAspect="1"/>
              </p:cNvPicPr>
              <p:nvPr/>
            </p:nvPicPr>
            <p:blipFill>
              <a:blip r:embed="rId5">
                <a:clrChange>
                  <a:clrFrom>
                    <a:srgbClr val="FFFFFF"/>
                  </a:clrFrom>
                  <a:clrTo>
                    <a:srgbClr val="FFFFFF">
                      <a:alpha val="0"/>
                    </a:srgbClr>
                  </a:clrTo>
                </a:clrChange>
              </a:blip>
              <a:stretch>
                <a:fillRect/>
              </a:stretch>
            </p:blipFill>
            <p:spPr>
              <a:xfrm>
                <a:off x="2405315" y="4816478"/>
                <a:ext cx="681672" cy="722281"/>
              </a:xfrm>
              <a:prstGeom prst="rect">
                <a:avLst/>
              </a:prstGeom>
            </p:spPr>
          </p:pic>
          <p:sp>
            <p:nvSpPr>
              <p:cNvPr id="60" name="正方形/長方形 59"/>
              <p:cNvSpPr/>
              <p:nvPr/>
            </p:nvSpPr>
            <p:spPr>
              <a:xfrm>
                <a:off x="2405315" y="4754508"/>
                <a:ext cx="681672" cy="566792"/>
              </a:xfrm>
              <a:prstGeom prst="rect">
                <a:avLst/>
              </a:prstGeom>
              <a:solidFill>
                <a:srgbClr val="FFFBD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55" name="図 54"/>
            <p:cNvPicPr>
              <a:picLocks noChangeAspect="1"/>
            </p:cNvPicPr>
            <p:nvPr/>
          </p:nvPicPr>
          <p:blipFill>
            <a:blip r:embed="rId3">
              <a:clrChange>
                <a:clrFrom>
                  <a:srgbClr val="FFFFFF"/>
                </a:clrFrom>
                <a:clrTo>
                  <a:srgbClr val="FFFFFF">
                    <a:alpha val="0"/>
                  </a:srgbClr>
                </a:clrTo>
              </a:clrChange>
            </a:blip>
            <a:stretch>
              <a:fillRect/>
            </a:stretch>
          </p:blipFill>
          <p:spPr>
            <a:xfrm rot="10800000">
              <a:off x="1086645" y="4732057"/>
              <a:ext cx="679541" cy="593816"/>
            </a:xfrm>
            <a:prstGeom prst="rect">
              <a:avLst/>
            </a:prstGeom>
          </p:spPr>
        </p:pic>
        <p:sp>
          <p:nvSpPr>
            <p:cNvPr id="56" name="台形 55"/>
            <p:cNvSpPr/>
            <p:nvPr/>
          </p:nvSpPr>
          <p:spPr>
            <a:xfrm>
              <a:off x="1250950" y="5212971"/>
              <a:ext cx="361950" cy="196850"/>
            </a:xfrm>
            <a:prstGeom prst="trapezoid">
              <a:avLst/>
            </a:prstGeom>
            <a:solidFill>
              <a:schemeClr val="tx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7" name="角丸四角形 56"/>
            <p:cNvSpPr/>
            <p:nvPr/>
          </p:nvSpPr>
          <p:spPr>
            <a:xfrm>
              <a:off x="1766186" y="4732057"/>
              <a:ext cx="278513" cy="677761"/>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角丸四角形 57"/>
            <p:cNvSpPr/>
            <p:nvPr/>
          </p:nvSpPr>
          <p:spPr>
            <a:xfrm>
              <a:off x="1836037" y="4802575"/>
              <a:ext cx="45719" cy="243557"/>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1" name="図形グループ 60"/>
          <p:cNvGrpSpPr/>
          <p:nvPr/>
        </p:nvGrpSpPr>
        <p:grpSpPr>
          <a:xfrm>
            <a:off x="4828684" y="4387628"/>
            <a:ext cx="358537" cy="372942"/>
            <a:chOff x="2381979" y="4922695"/>
            <a:chExt cx="685680" cy="766399"/>
          </a:xfrm>
        </p:grpSpPr>
        <p:pic>
          <p:nvPicPr>
            <p:cNvPr id="62" name="図 61"/>
            <p:cNvPicPr>
              <a:picLocks noChangeAspect="1"/>
            </p:cNvPicPr>
            <p:nvPr/>
          </p:nvPicPr>
          <p:blipFill>
            <a:blip r:embed="rId5">
              <a:clrChange>
                <a:clrFrom>
                  <a:srgbClr val="FFFFFF"/>
                </a:clrFrom>
                <a:clrTo>
                  <a:srgbClr val="FFFFFF">
                    <a:alpha val="0"/>
                  </a:srgbClr>
                </a:clrTo>
              </a:clrChange>
            </a:blip>
            <a:stretch>
              <a:fillRect/>
            </a:stretch>
          </p:blipFill>
          <p:spPr>
            <a:xfrm>
              <a:off x="2381979" y="4922695"/>
              <a:ext cx="685680" cy="726528"/>
            </a:xfrm>
            <a:prstGeom prst="rect">
              <a:avLst/>
            </a:prstGeom>
          </p:spPr>
        </p:pic>
        <p:sp>
          <p:nvSpPr>
            <p:cNvPr id="63" name="角丸四角形 62"/>
            <p:cNvSpPr/>
            <p:nvPr/>
          </p:nvSpPr>
          <p:spPr>
            <a:xfrm>
              <a:off x="2394679" y="5560455"/>
              <a:ext cx="662622" cy="128639"/>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4" name="図形グループ 63"/>
          <p:cNvGrpSpPr/>
          <p:nvPr/>
        </p:nvGrpSpPr>
        <p:grpSpPr>
          <a:xfrm>
            <a:off x="3325438" y="4476989"/>
            <a:ext cx="151989" cy="345179"/>
            <a:chOff x="1946324" y="4125162"/>
            <a:chExt cx="969964" cy="2007872"/>
          </a:xfrm>
        </p:grpSpPr>
        <p:sp>
          <p:nvSpPr>
            <p:cNvPr id="65" name="円/楕円 6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6" name="フローチャート: 論理積ゲート 6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7" name="図形グループ 66"/>
          <p:cNvGrpSpPr/>
          <p:nvPr/>
        </p:nvGrpSpPr>
        <p:grpSpPr>
          <a:xfrm>
            <a:off x="4931957" y="4474662"/>
            <a:ext cx="151989" cy="345179"/>
            <a:chOff x="1946324" y="4125162"/>
            <a:chExt cx="969964" cy="2007872"/>
          </a:xfrm>
        </p:grpSpPr>
        <p:sp>
          <p:nvSpPr>
            <p:cNvPr id="68" name="円/楕円 6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9" name="フローチャート: 論理積ゲート 6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70" name="図形グループ 69"/>
          <p:cNvGrpSpPr/>
          <p:nvPr/>
        </p:nvGrpSpPr>
        <p:grpSpPr>
          <a:xfrm>
            <a:off x="3901611" y="4357179"/>
            <a:ext cx="464437" cy="446267"/>
            <a:chOff x="1084515" y="4732057"/>
            <a:chExt cx="960184" cy="932098"/>
          </a:xfrm>
        </p:grpSpPr>
        <p:grpSp>
          <p:nvGrpSpPr>
            <p:cNvPr id="71" name="図形グループ 70"/>
            <p:cNvGrpSpPr/>
            <p:nvPr/>
          </p:nvGrpSpPr>
          <p:grpSpPr>
            <a:xfrm>
              <a:off x="1084515" y="4879904"/>
              <a:ext cx="681672" cy="784251"/>
              <a:chOff x="2405315" y="4754508"/>
              <a:chExt cx="681672" cy="784251"/>
            </a:xfrm>
          </p:grpSpPr>
          <p:pic>
            <p:nvPicPr>
              <p:cNvPr id="76" name="図 75"/>
              <p:cNvPicPr>
                <a:picLocks noChangeAspect="1"/>
              </p:cNvPicPr>
              <p:nvPr/>
            </p:nvPicPr>
            <p:blipFill>
              <a:blip r:embed="rId5">
                <a:clrChange>
                  <a:clrFrom>
                    <a:srgbClr val="FFFFFF"/>
                  </a:clrFrom>
                  <a:clrTo>
                    <a:srgbClr val="FFFFFF">
                      <a:alpha val="0"/>
                    </a:srgbClr>
                  </a:clrTo>
                </a:clrChange>
              </a:blip>
              <a:stretch>
                <a:fillRect/>
              </a:stretch>
            </p:blipFill>
            <p:spPr>
              <a:xfrm>
                <a:off x="2405315" y="4816478"/>
                <a:ext cx="681672" cy="722281"/>
              </a:xfrm>
              <a:prstGeom prst="rect">
                <a:avLst/>
              </a:prstGeom>
            </p:spPr>
          </p:pic>
          <p:sp>
            <p:nvSpPr>
              <p:cNvPr id="77" name="正方形/長方形 76"/>
              <p:cNvSpPr/>
              <p:nvPr/>
            </p:nvSpPr>
            <p:spPr>
              <a:xfrm>
                <a:off x="2405315" y="4754508"/>
                <a:ext cx="681672" cy="566792"/>
              </a:xfrm>
              <a:prstGeom prst="rect">
                <a:avLst/>
              </a:prstGeom>
              <a:solidFill>
                <a:srgbClr val="FFFBD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72" name="図 71"/>
            <p:cNvPicPr>
              <a:picLocks noChangeAspect="1"/>
            </p:cNvPicPr>
            <p:nvPr/>
          </p:nvPicPr>
          <p:blipFill>
            <a:blip r:embed="rId3">
              <a:clrChange>
                <a:clrFrom>
                  <a:srgbClr val="FFFFFF"/>
                </a:clrFrom>
                <a:clrTo>
                  <a:srgbClr val="FFFFFF">
                    <a:alpha val="0"/>
                  </a:srgbClr>
                </a:clrTo>
              </a:clrChange>
            </a:blip>
            <a:stretch>
              <a:fillRect/>
            </a:stretch>
          </p:blipFill>
          <p:spPr>
            <a:xfrm rot="10800000">
              <a:off x="1086645" y="4732057"/>
              <a:ext cx="679541" cy="593816"/>
            </a:xfrm>
            <a:prstGeom prst="rect">
              <a:avLst/>
            </a:prstGeom>
          </p:spPr>
        </p:pic>
        <p:sp>
          <p:nvSpPr>
            <p:cNvPr id="73" name="台形 72"/>
            <p:cNvSpPr/>
            <p:nvPr/>
          </p:nvSpPr>
          <p:spPr>
            <a:xfrm>
              <a:off x="1250950" y="5212971"/>
              <a:ext cx="361950" cy="196850"/>
            </a:xfrm>
            <a:prstGeom prst="trapezoid">
              <a:avLst/>
            </a:prstGeom>
            <a:solidFill>
              <a:schemeClr val="tx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4" name="角丸四角形 73"/>
            <p:cNvSpPr/>
            <p:nvPr/>
          </p:nvSpPr>
          <p:spPr>
            <a:xfrm>
              <a:off x="1766186" y="4732057"/>
              <a:ext cx="278513" cy="677761"/>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5" name="角丸四角形 74"/>
            <p:cNvSpPr/>
            <p:nvPr/>
          </p:nvSpPr>
          <p:spPr>
            <a:xfrm>
              <a:off x="1836037" y="4802575"/>
              <a:ext cx="45719" cy="243557"/>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78" name="図形グループ 77"/>
          <p:cNvGrpSpPr/>
          <p:nvPr/>
        </p:nvGrpSpPr>
        <p:grpSpPr>
          <a:xfrm>
            <a:off x="4004405" y="4486509"/>
            <a:ext cx="151989" cy="345179"/>
            <a:chOff x="1946324" y="4125162"/>
            <a:chExt cx="969964" cy="2007872"/>
          </a:xfrm>
        </p:grpSpPr>
        <p:sp>
          <p:nvSpPr>
            <p:cNvPr id="79" name="円/楕円 7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0" name="フローチャート: 論理積ゲート 7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82" name="図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7781" y="1321178"/>
            <a:ext cx="1820685" cy="1207996"/>
          </a:xfrm>
          <a:prstGeom prst="rect">
            <a:avLst/>
          </a:prstGeom>
        </p:spPr>
      </p:pic>
      <p:grpSp>
        <p:nvGrpSpPr>
          <p:cNvPr id="83" name="図形グループ 82"/>
          <p:cNvGrpSpPr/>
          <p:nvPr/>
        </p:nvGrpSpPr>
        <p:grpSpPr>
          <a:xfrm>
            <a:off x="5283259" y="4483380"/>
            <a:ext cx="151989" cy="345179"/>
            <a:chOff x="1946324" y="4125162"/>
            <a:chExt cx="969964" cy="2007872"/>
          </a:xfrm>
        </p:grpSpPr>
        <p:sp>
          <p:nvSpPr>
            <p:cNvPr id="84" name="円/楕円 8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5" name="フローチャート: 論理積ゲート 8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86" name="図形グループ 85"/>
          <p:cNvGrpSpPr/>
          <p:nvPr/>
        </p:nvGrpSpPr>
        <p:grpSpPr>
          <a:xfrm>
            <a:off x="5837331" y="4474502"/>
            <a:ext cx="151989" cy="345179"/>
            <a:chOff x="1946324" y="4125162"/>
            <a:chExt cx="969964" cy="2007872"/>
          </a:xfrm>
        </p:grpSpPr>
        <p:sp>
          <p:nvSpPr>
            <p:cNvPr id="87" name="円/楕円 8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8" name="フローチャート: 論理積ゲート 8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89" name="図形グループ 88"/>
          <p:cNvGrpSpPr/>
          <p:nvPr/>
        </p:nvGrpSpPr>
        <p:grpSpPr>
          <a:xfrm>
            <a:off x="6331997" y="4474502"/>
            <a:ext cx="151989" cy="345179"/>
            <a:chOff x="1946324" y="4125162"/>
            <a:chExt cx="969964" cy="2007872"/>
          </a:xfrm>
        </p:grpSpPr>
        <p:sp>
          <p:nvSpPr>
            <p:cNvPr id="90" name="円/楕円 8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1" name="フローチャート: 論理積ゲート 9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92" name="図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029" y="1321178"/>
            <a:ext cx="1820685" cy="1207996"/>
          </a:xfrm>
          <a:prstGeom prst="rect">
            <a:avLst/>
          </a:prstGeom>
        </p:spPr>
      </p:pic>
      <p:sp>
        <p:nvSpPr>
          <p:cNvPr id="93" name="正方形/長方形 92"/>
          <p:cNvSpPr/>
          <p:nvPr/>
        </p:nvSpPr>
        <p:spPr>
          <a:xfrm>
            <a:off x="7015342" y="3795702"/>
            <a:ext cx="358437" cy="351333"/>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4" name="正方形/長方形 93"/>
          <p:cNvSpPr/>
          <p:nvPr/>
        </p:nvSpPr>
        <p:spPr>
          <a:xfrm>
            <a:off x="8461974" y="3813453"/>
            <a:ext cx="358437" cy="351333"/>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01" name="図形グループ 100"/>
          <p:cNvGrpSpPr/>
          <p:nvPr/>
        </p:nvGrpSpPr>
        <p:grpSpPr>
          <a:xfrm>
            <a:off x="7774482" y="4578833"/>
            <a:ext cx="324650" cy="265447"/>
            <a:chOff x="-62676" y="3965594"/>
            <a:chExt cx="679541" cy="593816"/>
          </a:xfrm>
        </p:grpSpPr>
        <p:sp>
          <p:nvSpPr>
            <p:cNvPr id="102" name="角丸四角形 101"/>
            <p:cNvSpPr/>
            <p:nvPr/>
          </p:nvSpPr>
          <p:spPr>
            <a:xfrm>
              <a:off x="-37276" y="4051300"/>
              <a:ext cx="627392" cy="489060"/>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03" name="図 102"/>
            <p:cNvPicPr>
              <a:picLocks noChangeAspect="1"/>
            </p:cNvPicPr>
            <p:nvPr/>
          </p:nvPicPr>
          <p:blipFill>
            <a:blip r:embed="rId3">
              <a:clrChange>
                <a:clrFrom>
                  <a:srgbClr val="FFFFFF"/>
                </a:clrFrom>
                <a:clrTo>
                  <a:srgbClr val="FFFFFF">
                    <a:alpha val="0"/>
                  </a:srgbClr>
                </a:clrTo>
              </a:clrChange>
            </a:blip>
            <a:stretch>
              <a:fillRect/>
            </a:stretch>
          </p:blipFill>
          <p:spPr>
            <a:xfrm>
              <a:off x="-62676" y="3965594"/>
              <a:ext cx="679541" cy="593816"/>
            </a:xfrm>
            <a:prstGeom prst="rect">
              <a:avLst/>
            </a:prstGeom>
          </p:spPr>
        </p:pic>
      </p:grpSp>
      <p:grpSp>
        <p:nvGrpSpPr>
          <p:cNvPr id="104" name="図形グループ 103"/>
          <p:cNvGrpSpPr/>
          <p:nvPr/>
        </p:nvGrpSpPr>
        <p:grpSpPr>
          <a:xfrm>
            <a:off x="7741521" y="4399071"/>
            <a:ext cx="203710" cy="404575"/>
            <a:chOff x="1140657" y="4229811"/>
            <a:chExt cx="341289" cy="550466"/>
          </a:xfrm>
        </p:grpSpPr>
        <p:sp>
          <p:nvSpPr>
            <p:cNvPr id="105" name="角丸四角形 104"/>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06" name="図 105"/>
            <p:cNvPicPr>
              <a:picLocks noChangeAspect="1"/>
            </p:cNvPicPr>
            <p:nvPr/>
          </p:nvPicPr>
          <p:blipFill>
            <a:blip r:embed="rId4">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108" name="図形グループ 107"/>
          <p:cNvGrpSpPr/>
          <p:nvPr/>
        </p:nvGrpSpPr>
        <p:grpSpPr>
          <a:xfrm>
            <a:off x="8115666" y="4539886"/>
            <a:ext cx="269638" cy="317989"/>
            <a:chOff x="6373788" y="4940591"/>
            <a:chExt cx="499492" cy="545661"/>
          </a:xfrm>
        </p:grpSpPr>
        <p:sp>
          <p:nvSpPr>
            <p:cNvPr id="109" name="角丸四角形 108"/>
            <p:cNvSpPr/>
            <p:nvPr/>
          </p:nvSpPr>
          <p:spPr>
            <a:xfrm>
              <a:off x="6373788" y="4940591"/>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0" name="円/楕円 109"/>
            <p:cNvSpPr/>
            <p:nvPr/>
          </p:nvSpPr>
          <p:spPr>
            <a:xfrm>
              <a:off x="6461324" y="5001223"/>
              <a:ext cx="328940" cy="33454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1" name="角丸四角形 110"/>
            <p:cNvSpPr/>
            <p:nvPr/>
          </p:nvSpPr>
          <p:spPr>
            <a:xfrm>
              <a:off x="6517804" y="5068906"/>
              <a:ext cx="45719" cy="197839"/>
            </a:xfrm>
            <a:prstGeom prst="roundRect">
              <a:avLst>
                <a:gd name="adj" fmla="val 1031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112" name="図 11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6913" y="4563591"/>
            <a:ext cx="393957" cy="393957"/>
          </a:xfrm>
          <a:prstGeom prst="rect">
            <a:avLst/>
          </a:prstGeom>
        </p:spPr>
      </p:pic>
      <p:pic>
        <p:nvPicPr>
          <p:cNvPr id="113" name="図 112"/>
          <p:cNvPicPr>
            <a:picLocks noChangeAspect="1"/>
          </p:cNvPicPr>
          <p:nvPr/>
        </p:nvPicPr>
        <p:blipFill>
          <a:blip r:embed="rId8">
            <a:clrChange>
              <a:clrFrom>
                <a:srgbClr val="FFFFFF"/>
              </a:clrFrom>
              <a:clrTo>
                <a:srgbClr val="FFFFFF">
                  <a:alpha val="0"/>
                </a:srgbClr>
              </a:clrTo>
            </a:clrChange>
          </a:blip>
          <a:stretch>
            <a:fillRect/>
          </a:stretch>
        </p:blipFill>
        <p:spPr>
          <a:xfrm>
            <a:off x="6873280" y="4533597"/>
            <a:ext cx="421690" cy="421690"/>
          </a:xfrm>
          <a:prstGeom prst="rect">
            <a:avLst/>
          </a:prstGeom>
        </p:spPr>
      </p:pic>
      <p:pic>
        <p:nvPicPr>
          <p:cNvPr id="114" name="図 11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00316" y="4256573"/>
            <a:ext cx="479373" cy="479373"/>
          </a:xfrm>
          <a:prstGeom prst="rect">
            <a:avLst/>
          </a:prstGeom>
        </p:spPr>
      </p:pic>
      <p:grpSp>
        <p:nvGrpSpPr>
          <p:cNvPr id="115" name="図形グループ 114"/>
          <p:cNvGrpSpPr/>
          <p:nvPr/>
        </p:nvGrpSpPr>
        <p:grpSpPr>
          <a:xfrm>
            <a:off x="8526292" y="4421216"/>
            <a:ext cx="351043" cy="416882"/>
            <a:chOff x="921147" y="2673903"/>
            <a:chExt cx="2035043" cy="2195257"/>
          </a:xfrm>
        </p:grpSpPr>
        <p:sp>
          <p:nvSpPr>
            <p:cNvPr id="116" name="台形 115"/>
            <p:cNvSpPr/>
            <p:nvPr/>
          </p:nvSpPr>
          <p:spPr>
            <a:xfrm flipV="1">
              <a:off x="1899915" y="3440304"/>
              <a:ext cx="1056275" cy="564759"/>
            </a:xfrm>
            <a:prstGeom prst="trapezoid">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7" name="正方形/長方形 116"/>
            <p:cNvSpPr/>
            <p:nvPr/>
          </p:nvSpPr>
          <p:spPr>
            <a:xfrm rot="12890655">
              <a:off x="1106698" y="3064121"/>
              <a:ext cx="1213767" cy="339029"/>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18" name="図形グループ 117"/>
            <p:cNvGrpSpPr/>
            <p:nvPr/>
          </p:nvGrpSpPr>
          <p:grpSpPr>
            <a:xfrm rot="18523230">
              <a:off x="289583" y="3305467"/>
              <a:ext cx="1602719" cy="339591"/>
              <a:chOff x="1084045" y="2295821"/>
              <a:chExt cx="1399064" cy="288032"/>
            </a:xfrm>
          </p:grpSpPr>
          <p:grpSp>
            <p:nvGrpSpPr>
              <p:cNvPr id="123" name="図形グループ 122"/>
              <p:cNvGrpSpPr/>
              <p:nvPr/>
            </p:nvGrpSpPr>
            <p:grpSpPr>
              <a:xfrm>
                <a:off x="1084045" y="2295821"/>
                <a:ext cx="1399064" cy="288032"/>
                <a:chOff x="531457" y="2456892"/>
                <a:chExt cx="1399064" cy="288032"/>
              </a:xfrm>
            </p:grpSpPr>
            <p:sp>
              <p:nvSpPr>
                <p:cNvPr id="125" name="正方形/長方形 124"/>
                <p:cNvSpPr/>
                <p:nvPr/>
              </p:nvSpPr>
              <p:spPr>
                <a:xfrm>
                  <a:off x="683568" y="2456892"/>
                  <a:ext cx="1246953" cy="288032"/>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6" name="円/楕円 125"/>
                <p:cNvSpPr/>
                <p:nvPr/>
              </p:nvSpPr>
              <p:spPr>
                <a:xfrm>
                  <a:off x="531457" y="2456892"/>
                  <a:ext cx="296128" cy="288032"/>
                </a:xfrm>
                <a:prstGeom prst="ellipse">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24" name="円/楕円 123"/>
              <p:cNvSpPr/>
              <p:nvPr/>
            </p:nvSpPr>
            <p:spPr>
              <a:xfrm>
                <a:off x="2142917" y="2322444"/>
                <a:ext cx="251535" cy="243357"/>
              </a:xfrm>
              <a:prstGeom prst="ellipse">
                <a:avLst/>
              </a:prstGeom>
              <a:solidFill>
                <a:schemeClr val="tx1">
                  <a:lumMod val="75000"/>
                  <a:lumOff val="25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19" name="円/楕円 118"/>
            <p:cNvSpPr/>
            <p:nvPr/>
          </p:nvSpPr>
          <p:spPr>
            <a:xfrm rot="18523230">
              <a:off x="1874649" y="3237957"/>
              <a:ext cx="509914" cy="523406"/>
            </a:xfrm>
            <a:prstGeom prst="ellipse">
              <a:avLst/>
            </a:prstGeom>
            <a:solidFill>
              <a:schemeClr val="tx1">
                <a:lumMod val="75000"/>
                <a:lumOff val="25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0" name="正方形/長方形 119"/>
            <p:cNvSpPr/>
            <p:nvPr/>
          </p:nvSpPr>
          <p:spPr>
            <a:xfrm>
              <a:off x="2222256" y="4040357"/>
              <a:ext cx="411591" cy="29435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1" name="正方形/長方形 120"/>
            <p:cNvSpPr/>
            <p:nvPr/>
          </p:nvSpPr>
          <p:spPr>
            <a:xfrm>
              <a:off x="2222256" y="4393800"/>
              <a:ext cx="411591" cy="29435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2" name="台形 121"/>
            <p:cNvSpPr/>
            <p:nvPr/>
          </p:nvSpPr>
          <p:spPr>
            <a:xfrm>
              <a:off x="1442501" y="4725106"/>
              <a:ext cx="1513689" cy="144054"/>
            </a:xfrm>
            <a:prstGeom prst="trapezoid">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97" name="図形グループ 96"/>
          <p:cNvGrpSpPr/>
          <p:nvPr/>
        </p:nvGrpSpPr>
        <p:grpSpPr>
          <a:xfrm>
            <a:off x="7994063" y="4412892"/>
            <a:ext cx="115615" cy="261494"/>
            <a:chOff x="5118100" y="4941610"/>
            <a:chExt cx="190500" cy="405090"/>
          </a:xfrm>
        </p:grpSpPr>
        <p:sp>
          <p:nvSpPr>
            <p:cNvPr id="98" name="正方形/長方形 97"/>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9" name="正方形/長方形 98"/>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0" name="角丸四角形 99"/>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29" name="角丸四角形 128"/>
          <p:cNvSpPr/>
          <p:nvPr/>
        </p:nvSpPr>
        <p:spPr>
          <a:xfrm>
            <a:off x="4782157" y="2836610"/>
            <a:ext cx="1816309" cy="580221"/>
          </a:xfrm>
          <a:prstGeom prst="roundRect">
            <a:avLst>
              <a:gd name="adj" fmla="val 50000"/>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インターネット</a:t>
            </a:r>
            <a:endParaRPr lang="en-US" altLang="ja-JP" sz="1200" dirty="0">
              <a:solidFill>
                <a:srgbClr val="FFFFFF"/>
              </a:solidFill>
              <a:latin typeface="Meiryo" charset="-128"/>
              <a:ea typeface="Meiryo" charset="-128"/>
              <a:cs typeface="Meiryo" charset="-128"/>
            </a:endParaRPr>
          </a:p>
          <a:p>
            <a:pPr algn="ctr"/>
            <a:r>
              <a:rPr kumimoji="1" lang="ja-JP" altLang="en-US" sz="1200" dirty="0">
                <a:solidFill>
                  <a:srgbClr val="FFFFFF"/>
                </a:solidFill>
                <a:latin typeface="Meiryo" charset="-128"/>
                <a:ea typeface="Meiryo" charset="-128"/>
                <a:cs typeface="Meiryo" charset="-128"/>
              </a:rPr>
              <a:t>専用ネットワーク</a:t>
            </a:r>
          </a:p>
        </p:txBody>
      </p:sp>
      <p:sp>
        <p:nvSpPr>
          <p:cNvPr id="130" name="角丸四角形 129"/>
          <p:cNvSpPr/>
          <p:nvPr/>
        </p:nvSpPr>
        <p:spPr>
          <a:xfrm>
            <a:off x="7014404" y="2825866"/>
            <a:ext cx="1816309" cy="580221"/>
          </a:xfrm>
          <a:prstGeom prst="roundRect">
            <a:avLst>
              <a:gd name="adj" fmla="val 50000"/>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インターネット</a:t>
            </a:r>
            <a:endParaRPr kumimoji="1" lang="en-US" altLang="ja-JP" sz="1200" dirty="0">
              <a:solidFill>
                <a:srgbClr val="FFFFFF"/>
              </a:solidFill>
              <a:latin typeface="Meiryo" charset="-128"/>
              <a:ea typeface="Meiryo" charset="-128"/>
              <a:cs typeface="Meiryo" charset="-128"/>
            </a:endParaRPr>
          </a:p>
          <a:p>
            <a:pPr algn="ctr"/>
            <a:r>
              <a:rPr lang="ja-JP" altLang="en-US" sz="1200" dirty="0">
                <a:solidFill>
                  <a:srgbClr val="FFFFFF"/>
                </a:solidFill>
                <a:latin typeface="Meiryo" charset="-128"/>
                <a:ea typeface="Meiryo" charset="-128"/>
                <a:cs typeface="Meiryo" charset="-128"/>
              </a:rPr>
              <a:t>専用ネットワーク</a:t>
            </a:r>
            <a:endParaRPr kumimoji="1" lang="ja-JP" altLang="en-US" sz="1200" dirty="0">
              <a:solidFill>
                <a:srgbClr val="FFFFFF"/>
              </a:solidFill>
              <a:latin typeface="Meiryo" charset="-128"/>
              <a:ea typeface="Meiryo" charset="-128"/>
              <a:cs typeface="Meiryo" charset="-128"/>
            </a:endParaRPr>
          </a:p>
        </p:txBody>
      </p:sp>
      <p:sp>
        <p:nvSpPr>
          <p:cNvPr id="95" name="正方形/長方形 94"/>
          <p:cNvSpPr/>
          <p:nvPr/>
        </p:nvSpPr>
        <p:spPr>
          <a:xfrm>
            <a:off x="8470088" y="2717215"/>
            <a:ext cx="358437" cy="351333"/>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1" name="角丸四角形 130"/>
          <p:cNvSpPr/>
          <p:nvPr/>
        </p:nvSpPr>
        <p:spPr>
          <a:xfrm>
            <a:off x="2549739" y="2826490"/>
            <a:ext cx="1816309" cy="580221"/>
          </a:xfrm>
          <a:prstGeom prst="roundRect">
            <a:avLst>
              <a:gd name="adj" fmla="val 50000"/>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専用ネットワーク</a:t>
            </a:r>
          </a:p>
        </p:txBody>
      </p:sp>
      <p:cxnSp>
        <p:nvCxnSpPr>
          <p:cNvPr id="133" name="直線コネクタ 132"/>
          <p:cNvCxnSpPr>
            <a:stCxn id="8" idx="2"/>
            <a:endCxn id="14" idx="0"/>
          </p:cNvCxnSpPr>
          <p:nvPr/>
        </p:nvCxnSpPr>
        <p:spPr>
          <a:xfrm flipH="1">
            <a:off x="609195" y="2323261"/>
            <a:ext cx="614432" cy="204952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直線コネクタ 133"/>
          <p:cNvCxnSpPr>
            <a:stCxn id="8" idx="2"/>
            <a:endCxn id="22" idx="0"/>
          </p:cNvCxnSpPr>
          <p:nvPr/>
        </p:nvCxnSpPr>
        <p:spPr>
          <a:xfrm flipH="1">
            <a:off x="1212863" y="2323261"/>
            <a:ext cx="10764" cy="2061612"/>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直線コネクタ 136"/>
          <p:cNvCxnSpPr>
            <a:stCxn id="8" idx="2"/>
            <a:endCxn id="30" idx="0"/>
          </p:cNvCxnSpPr>
          <p:nvPr/>
        </p:nvCxnSpPr>
        <p:spPr>
          <a:xfrm>
            <a:off x="1223627" y="2323261"/>
            <a:ext cx="627517" cy="2061612"/>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直線コネクタ 139"/>
          <p:cNvCxnSpPr>
            <a:stCxn id="40" idx="2"/>
            <a:endCxn id="131" idx="0"/>
          </p:cNvCxnSpPr>
          <p:nvPr/>
        </p:nvCxnSpPr>
        <p:spPr>
          <a:xfrm>
            <a:off x="3455876" y="2323260"/>
            <a:ext cx="2018" cy="50323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p:cNvCxnSpPr>
            <a:stCxn id="131" idx="2"/>
            <a:endCxn id="37" idx="0"/>
          </p:cNvCxnSpPr>
          <p:nvPr/>
        </p:nvCxnSpPr>
        <p:spPr>
          <a:xfrm flipH="1">
            <a:off x="3068327" y="3406711"/>
            <a:ext cx="389567" cy="384711"/>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直線コネクタ 149"/>
          <p:cNvCxnSpPr>
            <a:stCxn id="131" idx="2"/>
            <a:endCxn id="72" idx="2"/>
          </p:cNvCxnSpPr>
          <p:nvPr/>
        </p:nvCxnSpPr>
        <p:spPr>
          <a:xfrm>
            <a:off x="3457894" y="3406711"/>
            <a:ext cx="609092" cy="950468"/>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直線コネクタ 152"/>
          <p:cNvCxnSpPr>
            <a:stCxn id="37" idx="2"/>
            <a:endCxn id="47" idx="0"/>
          </p:cNvCxnSpPr>
          <p:nvPr/>
        </p:nvCxnSpPr>
        <p:spPr>
          <a:xfrm flipH="1">
            <a:off x="2778952" y="4147035"/>
            <a:ext cx="289375" cy="225749"/>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直線コネクタ 155"/>
          <p:cNvCxnSpPr>
            <a:stCxn id="37" idx="2"/>
            <a:endCxn id="55" idx="2"/>
          </p:cNvCxnSpPr>
          <p:nvPr/>
        </p:nvCxnSpPr>
        <p:spPr>
          <a:xfrm>
            <a:off x="3068327" y="4147035"/>
            <a:ext cx="318897" cy="210144"/>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直線コネクタ 158"/>
          <p:cNvCxnSpPr>
            <a:endCxn id="129" idx="0"/>
          </p:cNvCxnSpPr>
          <p:nvPr/>
        </p:nvCxnSpPr>
        <p:spPr>
          <a:xfrm>
            <a:off x="5688123" y="2375538"/>
            <a:ext cx="2189" cy="461072"/>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直線コネクタ 162"/>
          <p:cNvCxnSpPr>
            <a:endCxn id="130" idx="0"/>
          </p:cNvCxnSpPr>
          <p:nvPr/>
        </p:nvCxnSpPr>
        <p:spPr>
          <a:xfrm>
            <a:off x="7920370" y="2375538"/>
            <a:ext cx="2189" cy="450328"/>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直線コネクタ 166"/>
          <p:cNvCxnSpPr>
            <a:stCxn id="129" idx="2"/>
            <a:endCxn id="62" idx="0"/>
          </p:cNvCxnSpPr>
          <p:nvPr/>
        </p:nvCxnSpPr>
        <p:spPr>
          <a:xfrm flipH="1">
            <a:off x="5007953" y="3416831"/>
            <a:ext cx="682359" cy="970797"/>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線コネクタ 169"/>
          <p:cNvCxnSpPr>
            <a:stCxn id="129" idx="2"/>
            <a:endCxn id="51" idx="0"/>
          </p:cNvCxnSpPr>
          <p:nvPr/>
        </p:nvCxnSpPr>
        <p:spPr>
          <a:xfrm flipH="1">
            <a:off x="5482828" y="3416831"/>
            <a:ext cx="207484" cy="999828"/>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6" name="正方形/長方形 175"/>
          <p:cNvSpPr/>
          <p:nvPr/>
        </p:nvSpPr>
        <p:spPr>
          <a:xfrm>
            <a:off x="5926202" y="3789662"/>
            <a:ext cx="468052" cy="355613"/>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7" name="直線コネクタ 176"/>
          <p:cNvCxnSpPr>
            <a:stCxn id="129" idx="2"/>
            <a:endCxn id="176" idx="0"/>
          </p:cNvCxnSpPr>
          <p:nvPr/>
        </p:nvCxnSpPr>
        <p:spPr>
          <a:xfrm>
            <a:off x="5690312" y="3416831"/>
            <a:ext cx="469916" cy="372831"/>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直線コネクタ 179"/>
          <p:cNvCxnSpPr>
            <a:stCxn id="50" idx="0"/>
            <a:endCxn id="176" idx="2"/>
          </p:cNvCxnSpPr>
          <p:nvPr/>
        </p:nvCxnSpPr>
        <p:spPr>
          <a:xfrm flipV="1">
            <a:off x="5908093" y="4145275"/>
            <a:ext cx="252135" cy="24048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直線コネクタ 182"/>
          <p:cNvCxnSpPr>
            <a:stCxn id="52" idx="0"/>
            <a:endCxn id="176" idx="2"/>
          </p:cNvCxnSpPr>
          <p:nvPr/>
        </p:nvCxnSpPr>
        <p:spPr>
          <a:xfrm flipH="1" flipV="1">
            <a:off x="6160228" y="4145275"/>
            <a:ext cx="247765" cy="24048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直線コネクタ 185"/>
          <p:cNvCxnSpPr>
            <a:stCxn id="93" idx="0"/>
            <a:endCxn id="130" idx="2"/>
          </p:cNvCxnSpPr>
          <p:nvPr/>
        </p:nvCxnSpPr>
        <p:spPr>
          <a:xfrm flipV="1">
            <a:off x="7194561" y="3406087"/>
            <a:ext cx="727998" cy="389615"/>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直線コネクタ 188"/>
          <p:cNvCxnSpPr>
            <a:stCxn id="94" idx="0"/>
            <a:endCxn id="130" idx="2"/>
          </p:cNvCxnSpPr>
          <p:nvPr/>
        </p:nvCxnSpPr>
        <p:spPr>
          <a:xfrm flipH="1" flipV="1">
            <a:off x="7922559" y="3406087"/>
            <a:ext cx="718634" cy="407366"/>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直線コネクタ 191"/>
          <p:cNvCxnSpPr>
            <a:stCxn id="106" idx="0"/>
            <a:endCxn id="130" idx="2"/>
          </p:cNvCxnSpPr>
          <p:nvPr/>
        </p:nvCxnSpPr>
        <p:spPr>
          <a:xfrm flipV="1">
            <a:off x="7843376" y="3406087"/>
            <a:ext cx="79183" cy="992984"/>
          </a:xfrm>
          <a:prstGeom prst="line">
            <a:avLst/>
          </a:prstGeom>
          <a:ln>
            <a:solidFill>
              <a:schemeClr val="accent6">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直線コネクタ 193"/>
          <p:cNvCxnSpPr>
            <a:endCxn id="93" idx="2"/>
          </p:cNvCxnSpPr>
          <p:nvPr/>
        </p:nvCxnSpPr>
        <p:spPr>
          <a:xfrm flipV="1">
            <a:off x="7194560" y="4147035"/>
            <a:ext cx="1" cy="260362"/>
          </a:xfrm>
          <a:prstGeom prst="line">
            <a:avLst/>
          </a:prstGeom>
          <a:ln>
            <a:solidFill>
              <a:schemeClr val="accent6">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直線コネクタ 194"/>
          <p:cNvCxnSpPr/>
          <p:nvPr/>
        </p:nvCxnSpPr>
        <p:spPr>
          <a:xfrm flipV="1">
            <a:off x="8649306" y="4164786"/>
            <a:ext cx="0" cy="249287"/>
          </a:xfrm>
          <a:prstGeom prst="line">
            <a:avLst/>
          </a:prstGeom>
          <a:ln>
            <a:solidFill>
              <a:schemeClr val="accent6">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直線コネクタ 201"/>
          <p:cNvCxnSpPr/>
          <p:nvPr/>
        </p:nvCxnSpPr>
        <p:spPr>
          <a:xfrm flipH="1" flipV="1">
            <a:off x="7913194" y="3424927"/>
            <a:ext cx="292555" cy="1015212"/>
          </a:xfrm>
          <a:prstGeom prst="line">
            <a:avLst/>
          </a:prstGeom>
          <a:ln>
            <a:solidFill>
              <a:schemeClr val="accent6">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8" name="フローチャート: 磁気ディスク 207"/>
          <p:cNvSpPr/>
          <p:nvPr/>
        </p:nvSpPr>
        <p:spPr>
          <a:xfrm>
            <a:off x="314416" y="5255104"/>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09" name="フローチャート: 磁気ディスク 208"/>
          <p:cNvSpPr/>
          <p:nvPr/>
        </p:nvSpPr>
        <p:spPr>
          <a:xfrm>
            <a:off x="2580357" y="5249616"/>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0" name="フローチャート: 磁気ディスク 209"/>
          <p:cNvSpPr/>
          <p:nvPr/>
        </p:nvSpPr>
        <p:spPr>
          <a:xfrm>
            <a:off x="2788055" y="5253774"/>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1" name="フローチャート: 磁気ディスク 210"/>
          <p:cNvSpPr/>
          <p:nvPr/>
        </p:nvSpPr>
        <p:spPr>
          <a:xfrm>
            <a:off x="4743401" y="5249616"/>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2" name="フローチャート: 磁気ディスク 211"/>
          <p:cNvSpPr/>
          <p:nvPr/>
        </p:nvSpPr>
        <p:spPr>
          <a:xfrm>
            <a:off x="4941201" y="5249616"/>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3" name="フローチャート: 磁気ディスク 212"/>
          <p:cNvSpPr/>
          <p:nvPr/>
        </p:nvSpPr>
        <p:spPr>
          <a:xfrm>
            <a:off x="5143495" y="5253183"/>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4" name="フローチャート: 磁気ディスク 213"/>
          <p:cNvSpPr/>
          <p:nvPr/>
        </p:nvSpPr>
        <p:spPr>
          <a:xfrm>
            <a:off x="5344446" y="5250501"/>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5" name="フローチャート: 磁気ディスク 214"/>
          <p:cNvSpPr/>
          <p:nvPr/>
        </p:nvSpPr>
        <p:spPr>
          <a:xfrm>
            <a:off x="5543589" y="5249616"/>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6" name="フローチャート: 磁気ディスク 215"/>
          <p:cNvSpPr/>
          <p:nvPr/>
        </p:nvSpPr>
        <p:spPr>
          <a:xfrm>
            <a:off x="5741389" y="5249616"/>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7" name="フローチャート: 磁気ディスク 216"/>
          <p:cNvSpPr/>
          <p:nvPr/>
        </p:nvSpPr>
        <p:spPr>
          <a:xfrm>
            <a:off x="5943683" y="5253183"/>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8" name="フローチャート: 磁気ディスク 217"/>
          <p:cNvSpPr/>
          <p:nvPr/>
        </p:nvSpPr>
        <p:spPr>
          <a:xfrm>
            <a:off x="6144634" y="5250501"/>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19" name="フローチャート: 磁気ディスク 218"/>
          <p:cNvSpPr/>
          <p:nvPr/>
        </p:nvSpPr>
        <p:spPr>
          <a:xfrm>
            <a:off x="6334984" y="5249616"/>
            <a:ext cx="181684" cy="18419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0" name="フローチャート: 磁気ディスク 219"/>
          <p:cNvSpPr/>
          <p:nvPr/>
        </p:nvSpPr>
        <p:spPr>
          <a:xfrm>
            <a:off x="7114054" y="5144400"/>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1" name="フローチャート: 磁気ディスク 220"/>
          <p:cNvSpPr/>
          <p:nvPr/>
        </p:nvSpPr>
        <p:spPr>
          <a:xfrm>
            <a:off x="7311854" y="5144400"/>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2" name="フローチャート: 磁気ディスク 221"/>
          <p:cNvSpPr/>
          <p:nvPr/>
        </p:nvSpPr>
        <p:spPr>
          <a:xfrm>
            <a:off x="7514148" y="5147967"/>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3" name="フローチャート: 磁気ディスク 222"/>
          <p:cNvSpPr/>
          <p:nvPr/>
        </p:nvSpPr>
        <p:spPr>
          <a:xfrm>
            <a:off x="7715099" y="5145285"/>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4" name="フローチャート: 磁気ディスク 223"/>
          <p:cNvSpPr/>
          <p:nvPr/>
        </p:nvSpPr>
        <p:spPr>
          <a:xfrm>
            <a:off x="7914242" y="5144400"/>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5" name="フローチャート: 磁気ディスク 224"/>
          <p:cNvSpPr/>
          <p:nvPr/>
        </p:nvSpPr>
        <p:spPr>
          <a:xfrm>
            <a:off x="8112042" y="5144400"/>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6" name="フローチャート: 磁気ディスク 225"/>
          <p:cNvSpPr/>
          <p:nvPr/>
        </p:nvSpPr>
        <p:spPr>
          <a:xfrm>
            <a:off x="8314336" y="5147967"/>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7" name="フローチャート: 磁気ディスク 226"/>
          <p:cNvSpPr/>
          <p:nvPr/>
        </p:nvSpPr>
        <p:spPr>
          <a:xfrm>
            <a:off x="8515287" y="5145285"/>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8" name="フローチャート: 磁気ディスク 227"/>
          <p:cNvSpPr/>
          <p:nvPr/>
        </p:nvSpPr>
        <p:spPr>
          <a:xfrm>
            <a:off x="8705637" y="5144400"/>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29" name="フローチャート: 磁気ディスク 228"/>
          <p:cNvSpPr/>
          <p:nvPr/>
        </p:nvSpPr>
        <p:spPr>
          <a:xfrm>
            <a:off x="7031801" y="5258758"/>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0" name="フローチャート: 磁気ディスク 229"/>
          <p:cNvSpPr/>
          <p:nvPr/>
        </p:nvSpPr>
        <p:spPr>
          <a:xfrm>
            <a:off x="7229601" y="5258758"/>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1" name="フローチャート: 磁気ディスク 230"/>
          <p:cNvSpPr/>
          <p:nvPr/>
        </p:nvSpPr>
        <p:spPr>
          <a:xfrm>
            <a:off x="7431895" y="5262325"/>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2" name="フローチャート: 磁気ディスク 231"/>
          <p:cNvSpPr/>
          <p:nvPr/>
        </p:nvSpPr>
        <p:spPr>
          <a:xfrm>
            <a:off x="7632846" y="5259643"/>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3" name="フローチャート: 磁気ディスク 232"/>
          <p:cNvSpPr/>
          <p:nvPr/>
        </p:nvSpPr>
        <p:spPr>
          <a:xfrm>
            <a:off x="7831989" y="5258758"/>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4" name="フローチャート: 磁気ディスク 233"/>
          <p:cNvSpPr/>
          <p:nvPr/>
        </p:nvSpPr>
        <p:spPr>
          <a:xfrm>
            <a:off x="8029789" y="5258758"/>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5" name="フローチャート: 磁気ディスク 234"/>
          <p:cNvSpPr/>
          <p:nvPr/>
        </p:nvSpPr>
        <p:spPr>
          <a:xfrm>
            <a:off x="8232083" y="5262325"/>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6" name="フローチャート: 磁気ディスク 235"/>
          <p:cNvSpPr/>
          <p:nvPr/>
        </p:nvSpPr>
        <p:spPr>
          <a:xfrm>
            <a:off x="8433034" y="5259643"/>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7" name="フローチャート: 磁気ディスク 236"/>
          <p:cNvSpPr/>
          <p:nvPr/>
        </p:nvSpPr>
        <p:spPr>
          <a:xfrm>
            <a:off x="8623384" y="5258758"/>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8" name="フローチャート: 磁気ディスク 237"/>
          <p:cNvSpPr/>
          <p:nvPr/>
        </p:nvSpPr>
        <p:spPr>
          <a:xfrm>
            <a:off x="6948264" y="5384959"/>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39" name="フローチャート: 磁気ディスク 238"/>
          <p:cNvSpPr/>
          <p:nvPr/>
        </p:nvSpPr>
        <p:spPr>
          <a:xfrm>
            <a:off x="7146064" y="5384959"/>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40" name="フローチャート: 磁気ディスク 239"/>
          <p:cNvSpPr/>
          <p:nvPr/>
        </p:nvSpPr>
        <p:spPr>
          <a:xfrm>
            <a:off x="7348358" y="5388526"/>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41" name="フローチャート: 磁気ディスク 240"/>
          <p:cNvSpPr/>
          <p:nvPr/>
        </p:nvSpPr>
        <p:spPr>
          <a:xfrm>
            <a:off x="7549309" y="5385844"/>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42" name="フローチャート: 磁気ディスク 241"/>
          <p:cNvSpPr/>
          <p:nvPr/>
        </p:nvSpPr>
        <p:spPr>
          <a:xfrm>
            <a:off x="7748452" y="5384959"/>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43" name="フローチャート: 磁気ディスク 242"/>
          <p:cNvSpPr/>
          <p:nvPr/>
        </p:nvSpPr>
        <p:spPr>
          <a:xfrm>
            <a:off x="7946252" y="5384959"/>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44" name="フローチャート: 磁気ディスク 243"/>
          <p:cNvSpPr/>
          <p:nvPr/>
        </p:nvSpPr>
        <p:spPr>
          <a:xfrm>
            <a:off x="8148546" y="5388526"/>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45" name="フローチャート: 磁気ディスク 244"/>
          <p:cNvSpPr/>
          <p:nvPr/>
        </p:nvSpPr>
        <p:spPr>
          <a:xfrm>
            <a:off x="8349497" y="5385844"/>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46" name="フローチャート: 磁気ディスク 245"/>
          <p:cNvSpPr/>
          <p:nvPr/>
        </p:nvSpPr>
        <p:spPr>
          <a:xfrm>
            <a:off x="8539847" y="5384959"/>
            <a:ext cx="176663" cy="20750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47" name="テキスト ボックス 246"/>
          <p:cNvSpPr txBox="1"/>
          <p:nvPr/>
        </p:nvSpPr>
        <p:spPr>
          <a:xfrm>
            <a:off x="189338" y="5630587"/>
            <a:ext cx="595035" cy="215444"/>
          </a:xfrm>
          <a:prstGeom prst="rect">
            <a:avLst/>
          </a:prstGeom>
          <a:noFill/>
        </p:spPr>
        <p:txBody>
          <a:bodyPr wrap="none" rtlCol="0">
            <a:spAutoFit/>
          </a:bodyPr>
          <a:lstStyle/>
          <a:p>
            <a:r>
              <a:rPr kumimoji="1" lang="ja-JP" altLang="en-US" sz="800" dirty="0">
                <a:solidFill>
                  <a:schemeClr val="accent6">
                    <a:lumMod val="50000"/>
                  </a:schemeClr>
                </a:solidFill>
                <a:latin typeface="Meiryo" charset="-128"/>
                <a:ea typeface="Meiryo" charset="-128"/>
                <a:cs typeface="Meiryo" charset="-128"/>
              </a:rPr>
              <a:t>テキスト</a:t>
            </a:r>
          </a:p>
        </p:txBody>
      </p:sp>
      <p:sp>
        <p:nvSpPr>
          <p:cNvPr id="248" name="テキスト ボックス 247"/>
          <p:cNvSpPr txBox="1"/>
          <p:nvPr/>
        </p:nvSpPr>
        <p:spPr>
          <a:xfrm>
            <a:off x="2371627" y="5620312"/>
            <a:ext cx="917239" cy="215444"/>
          </a:xfrm>
          <a:prstGeom prst="rect">
            <a:avLst/>
          </a:prstGeom>
          <a:noFill/>
        </p:spPr>
        <p:txBody>
          <a:bodyPr wrap="none" rtlCol="0">
            <a:spAutoFit/>
          </a:bodyPr>
          <a:lstStyle/>
          <a:p>
            <a:r>
              <a:rPr kumimoji="1" lang="ja-JP" altLang="en-US" sz="800">
                <a:solidFill>
                  <a:srgbClr val="953735"/>
                </a:solidFill>
                <a:latin typeface="Meiryo" charset="-128"/>
                <a:ea typeface="Meiryo" charset="-128"/>
                <a:cs typeface="Meiryo" charset="-128"/>
              </a:rPr>
              <a:t>テキスト</a:t>
            </a:r>
            <a:r>
              <a:rPr kumimoji="1" lang="en-US" altLang="ja-JP" sz="800" dirty="0">
                <a:solidFill>
                  <a:srgbClr val="953735"/>
                </a:solidFill>
                <a:latin typeface="Meiryo" charset="-128"/>
                <a:ea typeface="Meiryo" charset="-128"/>
                <a:cs typeface="Meiryo" charset="-128"/>
              </a:rPr>
              <a:t>+ </a:t>
            </a:r>
            <a:r>
              <a:rPr kumimoji="1" lang="ja-JP" altLang="en-US" sz="800" dirty="0">
                <a:solidFill>
                  <a:srgbClr val="953735"/>
                </a:solidFill>
                <a:latin typeface="Meiryo" charset="-128"/>
                <a:ea typeface="Meiryo" charset="-128"/>
                <a:cs typeface="Meiryo" charset="-128"/>
              </a:rPr>
              <a:t>画像</a:t>
            </a:r>
          </a:p>
        </p:txBody>
      </p:sp>
      <p:sp>
        <p:nvSpPr>
          <p:cNvPr id="249" name="テキスト ボックス 248"/>
          <p:cNvSpPr txBox="1"/>
          <p:nvPr/>
        </p:nvSpPr>
        <p:spPr>
          <a:xfrm>
            <a:off x="4556226" y="5632833"/>
            <a:ext cx="902811" cy="215444"/>
          </a:xfrm>
          <a:prstGeom prst="rect">
            <a:avLst/>
          </a:prstGeom>
          <a:noFill/>
        </p:spPr>
        <p:txBody>
          <a:bodyPr wrap="none" rtlCol="0">
            <a:spAutoFit/>
          </a:bodyPr>
          <a:lstStyle/>
          <a:p>
            <a:r>
              <a:rPr kumimoji="1" lang="ja-JP" altLang="en-US" sz="800" dirty="0">
                <a:solidFill>
                  <a:srgbClr val="009051"/>
                </a:solidFill>
                <a:latin typeface="Meiryo" charset="-128"/>
                <a:ea typeface="Meiryo" charset="-128"/>
                <a:cs typeface="Meiryo" charset="-128"/>
              </a:rPr>
              <a:t>マルチメディア</a:t>
            </a:r>
          </a:p>
        </p:txBody>
      </p:sp>
      <p:sp>
        <p:nvSpPr>
          <p:cNvPr id="250" name="テキスト ボックス 249"/>
          <p:cNvSpPr txBox="1"/>
          <p:nvPr/>
        </p:nvSpPr>
        <p:spPr>
          <a:xfrm>
            <a:off x="6871163" y="5630587"/>
            <a:ext cx="1532792" cy="215444"/>
          </a:xfrm>
          <a:prstGeom prst="rect">
            <a:avLst/>
          </a:prstGeom>
          <a:noFill/>
        </p:spPr>
        <p:txBody>
          <a:bodyPr wrap="none" rtlCol="0">
            <a:spAutoFit/>
          </a:bodyPr>
          <a:lstStyle/>
          <a:p>
            <a:r>
              <a:rPr kumimoji="1" lang="ja-JP" altLang="en-US" sz="800" dirty="0">
                <a:solidFill>
                  <a:srgbClr val="0432FF"/>
                </a:solidFill>
                <a:latin typeface="Meiryo" charset="-128"/>
                <a:ea typeface="Meiryo" charset="-128"/>
                <a:cs typeface="Meiryo" charset="-128"/>
              </a:rPr>
              <a:t>マルチメディア　</a:t>
            </a:r>
            <a:r>
              <a:rPr kumimoji="1" lang="en-US" altLang="ja-JP" sz="800" dirty="0">
                <a:solidFill>
                  <a:srgbClr val="0432FF"/>
                </a:solidFill>
                <a:latin typeface="Meiryo" charset="-128"/>
                <a:ea typeface="Meiryo" charset="-128"/>
                <a:cs typeface="Meiryo" charset="-128"/>
              </a:rPr>
              <a:t>+ </a:t>
            </a:r>
            <a:r>
              <a:rPr kumimoji="1" lang="ja-JP" altLang="en-US" sz="800" dirty="0">
                <a:solidFill>
                  <a:srgbClr val="0432FF"/>
                </a:solidFill>
                <a:latin typeface="Meiryo" charset="-128"/>
                <a:ea typeface="Meiryo" charset="-128"/>
                <a:cs typeface="Meiryo" charset="-128"/>
              </a:rPr>
              <a:t>センサー</a:t>
            </a:r>
          </a:p>
        </p:txBody>
      </p:sp>
      <p:sp>
        <p:nvSpPr>
          <p:cNvPr id="251" name="テキスト ボックス 250"/>
          <p:cNvSpPr txBox="1"/>
          <p:nvPr/>
        </p:nvSpPr>
        <p:spPr>
          <a:xfrm>
            <a:off x="169246" y="6044448"/>
            <a:ext cx="2088232" cy="246221"/>
          </a:xfrm>
          <a:prstGeom prst="rect">
            <a:avLst/>
          </a:prstGeom>
          <a:noFill/>
        </p:spPr>
        <p:txBody>
          <a:bodyPr wrap="square" rtlCol="0">
            <a:spAutoFit/>
          </a:bodyPr>
          <a:lstStyle/>
          <a:p>
            <a:pPr algn="ctr"/>
            <a:r>
              <a:rPr kumimoji="1" lang="ja-JP" altLang="en-US" sz="1000" dirty="0">
                <a:solidFill>
                  <a:schemeClr val="accent6">
                    <a:lumMod val="50000"/>
                  </a:schemeClr>
                </a:solidFill>
                <a:latin typeface="Meiryo" charset="-128"/>
                <a:ea typeface="Meiryo" charset="-128"/>
                <a:cs typeface="Meiryo" charset="-128"/>
              </a:rPr>
              <a:t>すべてのデータ保管・処理は集中</a:t>
            </a:r>
          </a:p>
        </p:txBody>
      </p:sp>
      <p:sp>
        <p:nvSpPr>
          <p:cNvPr id="252" name="テキスト ボックス 251"/>
          <p:cNvSpPr txBox="1"/>
          <p:nvPr/>
        </p:nvSpPr>
        <p:spPr>
          <a:xfrm>
            <a:off x="2411760" y="5967504"/>
            <a:ext cx="2088232" cy="400110"/>
          </a:xfrm>
          <a:prstGeom prst="rect">
            <a:avLst/>
          </a:prstGeom>
          <a:noFill/>
        </p:spPr>
        <p:txBody>
          <a:bodyPr wrap="square" rtlCol="0">
            <a:spAutoFit/>
          </a:bodyPr>
          <a:lstStyle/>
          <a:p>
            <a:pPr algn="ctr"/>
            <a:r>
              <a:rPr kumimoji="1" lang="ja-JP" altLang="en-US" sz="1000" dirty="0">
                <a:solidFill>
                  <a:srgbClr val="953735"/>
                </a:solidFill>
                <a:latin typeface="Meiryo" charset="-128"/>
                <a:ea typeface="Meiryo" charset="-128"/>
                <a:cs typeface="Meiryo" charset="-128"/>
              </a:rPr>
              <a:t>大規模なデータ保管・処理は集中</a:t>
            </a:r>
            <a:endParaRPr kumimoji="1" lang="en-US" altLang="ja-JP" sz="1000" dirty="0">
              <a:solidFill>
                <a:srgbClr val="953735"/>
              </a:solidFill>
              <a:latin typeface="Meiryo" charset="-128"/>
              <a:ea typeface="Meiryo" charset="-128"/>
              <a:cs typeface="Meiryo" charset="-128"/>
            </a:endParaRPr>
          </a:p>
          <a:p>
            <a:pPr algn="ctr"/>
            <a:r>
              <a:rPr lang="ja-JP" altLang="en-US" sz="1000" dirty="0">
                <a:solidFill>
                  <a:srgbClr val="953735"/>
                </a:solidFill>
                <a:latin typeface="Meiryo" charset="-128"/>
                <a:ea typeface="Meiryo" charset="-128"/>
                <a:cs typeface="Meiryo" charset="-128"/>
              </a:rPr>
              <a:t>小規模なデータ保管・処理は分散</a:t>
            </a:r>
            <a:endParaRPr lang="en-US" altLang="ja-JP" sz="1000" dirty="0">
              <a:solidFill>
                <a:srgbClr val="953735"/>
              </a:solidFill>
              <a:latin typeface="Meiryo" charset="-128"/>
              <a:ea typeface="Meiryo" charset="-128"/>
              <a:cs typeface="Meiryo" charset="-128"/>
            </a:endParaRPr>
          </a:p>
        </p:txBody>
      </p:sp>
      <p:sp>
        <p:nvSpPr>
          <p:cNvPr id="268" name="テキスト ボックス 267"/>
          <p:cNvSpPr txBox="1"/>
          <p:nvPr/>
        </p:nvSpPr>
        <p:spPr>
          <a:xfrm>
            <a:off x="4643508" y="5967265"/>
            <a:ext cx="2088232" cy="400110"/>
          </a:xfrm>
          <a:prstGeom prst="rect">
            <a:avLst/>
          </a:prstGeom>
          <a:noFill/>
        </p:spPr>
        <p:txBody>
          <a:bodyPr wrap="square" rtlCol="0">
            <a:spAutoFit/>
          </a:bodyPr>
          <a:lstStyle/>
          <a:p>
            <a:pPr algn="ctr"/>
            <a:r>
              <a:rPr kumimoji="1" lang="ja-JP" altLang="en-US" sz="1000" dirty="0">
                <a:solidFill>
                  <a:srgbClr val="009051"/>
                </a:solidFill>
                <a:latin typeface="Meiryo" charset="-128"/>
                <a:ea typeface="Meiryo" charset="-128"/>
                <a:cs typeface="Meiryo" charset="-128"/>
              </a:rPr>
              <a:t>大規模なデータ保管・処理は集中</a:t>
            </a:r>
            <a:endParaRPr kumimoji="1" lang="en-US" altLang="ja-JP" sz="1000" dirty="0">
              <a:solidFill>
                <a:srgbClr val="009051"/>
              </a:solidFill>
              <a:latin typeface="Meiryo" charset="-128"/>
              <a:ea typeface="Meiryo" charset="-128"/>
              <a:cs typeface="Meiryo" charset="-128"/>
            </a:endParaRPr>
          </a:p>
          <a:p>
            <a:pPr algn="ctr"/>
            <a:r>
              <a:rPr lang="ja-JP" altLang="en-US" sz="1000" dirty="0">
                <a:solidFill>
                  <a:srgbClr val="009051"/>
                </a:solidFill>
                <a:latin typeface="Meiryo" charset="-128"/>
                <a:ea typeface="Meiryo" charset="-128"/>
                <a:cs typeface="Meiryo" charset="-128"/>
              </a:rPr>
              <a:t>小規模なデータ保管・処理は分散</a:t>
            </a:r>
            <a:endParaRPr lang="en-US" altLang="ja-JP" sz="1000" dirty="0">
              <a:solidFill>
                <a:srgbClr val="009051"/>
              </a:solidFill>
              <a:latin typeface="Meiryo" charset="-128"/>
              <a:ea typeface="Meiryo" charset="-128"/>
              <a:cs typeface="Meiryo" charset="-128"/>
            </a:endParaRPr>
          </a:p>
        </p:txBody>
      </p:sp>
      <p:sp>
        <p:nvSpPr>
          <p:cNvPr id="269" name="テキスト ボックス 268"/>
          <p:cNvSpPr txBox="1"/>
          <p:nvPr/>
        </p:nvSpPr>
        <p:spPr>
          <a:xfrm>
            <a:off x="6869078" y="5899338"/>
            <a:ext cx="2088232" cy="553998"/>
          </a:xfrm>
          <a:prstGeom prst="rect">
            <a:avLst/>
          </a:prstGeom>
          <a:noFill/>
        </p:spPr>
        <p:txBody>
          <a:bodyPr wrap="square" rtlCol="0">
            <a:spAutoFit/>
          </a:bodyPr>
          <a:lstStyle/>
          <a:p>
            <a:pPr algn="ctr"/>
            <a:r>
              <a:rPr kumimoji="1" lang="ja-JP" altLang="en-US" sz="1000" dirty="0">
                <a:solidFill>
                  <a:srgbClr val="0432FF"/>
                </a:solidFill>
                <a:latin typeface="Meiryo" charset="-128"/>
                <a:ea typeface="Meiryo" charset="-128"/>
                <a:cs typeface="Meiryo" charset="-128"/>
              </a:rPr>
              <a:t>大規模なデータ保管・処理は集中</a:t>
            </a:r>
            <a:endParaRPr kumimoji="1" lang="en-US" altLang="ja-JP" sz="1000" dirty="0">
              <a:solidFill>
                <a:srgbClr val="0432FF"/>
              </a:solidFill>
              <a:latin typeface="Meiryo" charset="-128"/>
              <a:ea typeface="Meiryo" charset="-128"/>
              <a:cs typeface="Meiryo" charset="-128"/>
            </a:endParaRPr>
          </a:p>
          <a:p>
            <a:pPr algn="ctr"/>
            <a:r>
              <a:rPr lang="ja-JP" altLang="en-US" sz="1000" dirty="0">
                <a:solidFill>
                  <a:srgbClr val="0432FF"/>
                </a:solidFill>
                <a:latin typeface="Meiryo" charset="-128"/>
                <a:ea typeface="Meiryo" charset="-128"/>
                <a:cs typeface="Meiryo" charset="-128"/>
              </a:rPr>
              <a:t>小規模なデータ保管・処理は分散</a:t>
            </a:r>
            <a:endParaRPr lang="en-US" altLang="ja-JP" sz="1000" dirty="0">
              <a:solidFill>
                <a:srgbClr val="0432FF"/>
              </a:solidFill>
              <a:latin typeface="Meiryo" charset="-128"/>
              <a:ea typeface="Meiryo" charset="-128"/>
              <a:cs typeface="Meiryo" charset="-128"/>
            </a:endParaRPr>
          </a:p>
          <a:p>
            <a:pPr algn="ctr"/>
            <a:r>
              <a:rPr lang="ja-JP" altLang="en-US" sz="1000" dirty="0">
                <a:solidFill>
                  <a:srgbClr val="0432FF"/>
                </a:solidFill>
                <a:latin typeface="Meiryo" charset="-128"/>
                <a:ea typeface="Meiryo" charset="-128"/>
                <a:cs typeface="Meiryo" charset="-128"/>
              </a:rPr>
              <a:t>高速な処理・応答・制御は超分散</a:t>
            </a:r>
            <a:endParaRPr lang="en-US" altLang="ja-JP" sz="1000" dirty="0">
              <a:solidFill>
                <a:srgbClr val="0432FF"/>
              </a:solidFill>
              <a:latin typeface="Meiryo" charset="-128"/>
              <a:ea typeface="Meiryo" charset="-128"/>
              <a:cs typeface="Meiryo" charset="-128"/>
            </a:endParaRPr>
          </a:p>
        </p:txBody>
      </p:sp>
      <p:sp>
        <p:nvSpPr>
          <p:cNvPr id="270" name="テキスト ボックス 269"/>
          <p:cNvSpPr txBox="1"/>
          <p:nvPr/>
        </p:nvSpPr>
        <p:spPr>
          <a:xfrm>
            <a:off x="169246" y="1203539"/>
            <a:ext cx="2088231" cy="253916"/>
          </a:xfrm>
          <a:prstGeom prst="rect">
            <a:avLst/>
          </a:prstGeom>
          <a:noFill/>
        </p:spPr>
        <p:txBody>
          <a:bodyPr wrap="square" rtlCol="0">
            <a:spAutoFit/>
          </a:bodyPr>
          <a:lstStyle/>
          <a:p>
            <a:pPr algn="ctr"/>
            <a:r>
              <a:rPr kumimoji="1" lang="ja-JP" altLang="en-US" sz="1050" b="1" dirty="0">
                <a:solidFill>
                  <a:schemeClr val="accent6">
                    <a:lumMod val="50000"/>
                  </a:schemeClr>
                </a:solidFill>
                <a:latin typeface="Meiryo" charset="-128"/>
                <a:ea typeface="Meiryo" charset="-128"/>
                <a:cs typeface="Meiryo" charset="-128"/>
              </a:rPr>
              <a:t>集中コンピューティング</a:t>
            </a:r>
          </a:p>
        </p:txBody>
      </p:sp>
      <p:sp>
        <p:nvSpPr>
          <p:cNvPr id="271" name="テキスト ボックス 270"/>
          <p:cNvSpPr txBox="1"/>
          <p:nvPr/>
        </p:nvSpPr>
        <p:spPr>
          <a:xfrm>
            <a:off x="2418939" y="1203538"/>
            <a:ext cx="2088231" cy="253916"/>
          </a:xfrm>
          <a:prstGeom prst="rect">
            <a:avLst/>
          </a:prstGeom>
          <a:noFill/>
        </p:spPr>
        <p:txBody>
          <a:bodyPr wrap="square" rtlCol="0">
            <a:spAutoFit/>
          </a:bodyPr>
          <a:lstStyle/>
          <a:p>
            <a:pPr algn="ctr"/>
            <a:r>
              <a:rPr kumimoji="1" lang="ja-JP" altLang="en-US" sz="1050" b="1">
                <a:solidFill>
                  <a:srgbClr val="953735"/>
                </a:solidFill>
                <a:latin typeface="Meiryo" charset="-128"/>
                <a:ea typeface="Meiryo" charset="-128"/>
                <a:cs typeface="Meiryo" charset="-128"/>
              </a:rPr>
              <a:t>分散コンピューティング</a:t>
            </a:r>
            <a:endParaRPr kumimoji="1" lang="ja-JP" altLang="en-US" sz="1050" b="1" dirty="0">
              <a:solidFill>
                <a:srgbClr val="953735"/>
              </a:solidFill>
              <a:latin typeface="Meiryo" charset="-128"/>
              <a:ea typeface="Meiryo" charset="-128"/>
              <a:cs typeface="Meiryo" charset="-128"/>
            </a:endParaRPr>
          </a:p>
        </p:txBody>
      </p:sp>
      <p:sp>
        <p:nvSpPr>
          <p:cNvPr id="272" name="テキスト ボックス 271"/>
          <p:cNvSpPr txBox="1"/>
          <p:nvPr/>
        </p:nvSpPr>
        <p:spPr>
          <a:xfrm>
            <a:off x="4627581" y="1204368"/>
            <a:ext cx="2088231" cy="253916"/>
          </a:xfrm>
          <a:prstGeom prst="rect">
            <a:avLst/>
          </a:prstGeom>
          <a:noFill/>
        </p:spPr>
        <p:txBody>
          <a:bodyPr wrap="square" rtlCol="0">
            <a:spAutoFit/>
          </a:bodyPr>
          <a:lstStyle/>
          <a:p>
            <a:pPr algn="ctr"/>
            <a:r>
              <a:rPr kumimoji="1" lang="ja-JP" altLang="en-US" sz="1050" b="1" dirty="0">
                <a:solidFill>
                  <a:srgbClr val="009051"/>
                </a:solidFill>
                <a:latin typeface="Meiryo" charset="-128"/>
                <a:ea typeface="Meiryo" charset="-128"/>
                <a:cs typeface="Meiryo" charset="-128"/>
              </a:rPr>
              <a:t>クラウドコンピューティング</a:t>
            </a:r>
          </a:p>
        </p:txBody>
      </p:sp>
      <p:sp>
        <p:nvSpPr>
          <p:cNvPr id="273" name="テキスト ボックス 272"/>
          <p:cNvSpPr txBox="1"/>
          <p:nvPr/>
        </p:nvSpPr>
        <p:spPr>
          <a:xfrm>
            <a:off x="6869079" y="1204609"/>
            <a:ext cx="2088231" cy="253916"/>
          </a:xfrm>
          <a:prstGeom prst="rect">
            <a:avLst/>
          </a:prstGeom>
          <a:noFill/>
        </p:spPr>
        <p:txBody>
          <a:bodyPr wrap="square" rtlCol="0">
            <a:spAutoFit/>
          </a:bodyPr>
          <a:lstStyle/>
          <a:p>
            <a:pPr algn="ctr"/>
            <a:r>
              <a:rPr kumimoji="1" lang="ja-JP" altLang="en-US" sz="1050" b="1">
                <a:solidFill>
                  <a:srgbClr val="0432FF"/>
                </a:solidFill>
                <a:latin typeface="Meiryo" charset="-128"/>
                <a:ea typeface="Meiryo" charset="-128"/>
                <a:cs typeface="Meiryo" charset="-128"/>
              </a:rPr>
              <a:t>超分散コンピューティング</a:t>
            </a:r>
            <a:endParaRPr kumimoji="1" lang="ja-JP" altLang="en-US" sz="1050" b="1" dirty="0">
              <a:solidFill>
                <a:srgbClr val="0432FF"/>
              </a:solidFill>
              <a:latin typeface="Meiryo" charset="-128"/>
              <a:ea typeface="Meiryo" charset="-128"/>
              <a:cs typeface="Meiryo" charset="-128"/>
            </a:endParaRPr>
          </a:p>
        </p:txBody>
      </p:sp>
      <p:sp>
        <p:nvSpPr>
          <p:cNvPr id="274" name="テキスト ボックス 273"/>
          <p:cNvSpPr txBox="1"/>
          <p:nvPr/>
        </p:nvSpPr>
        <p:spPr>
          <a:xfrm>
            <a:off x="7951261" y="2411200"/>
            <a:ext cx="902811" cy="338554"/>
          </a:xfrm>
          <a:prstGeom prst="rect">
            <a:avLst/>
          </a:prstGeom>
          <a:noFill/>
        </p:spPr>
        <p:txBody>
          <a:bodyPr wrap="none" rtlCol="0">
            <a:spAutoFit/>
          </a:bodyPr>
          <a:lstStyle/>
          <a:p>
            <a:r>
              <a:rPr kumimoji="1" lang="ja-JP" altLang="en-US" sz="800">
                <a:solidFill>
                  <a:srgbClr val="0432FF"/>
                </a:solidFill>
                <a:latin typeface="Meiryo" charset="-128"/>
                <a:ea typeface="Meiryo" charset="-128"/>
                <a:cs typeface="Meiryo" charset="-128"/>
              </a:rPr>
              <a:t>通信経</a:t>
            </a:r>
            <a:r>
              <a:rPr kumimoji="1" lang="ja-JP" altLang="en-US" sz="800" dirty="0">
                <a:solidFill>
                  <a:srgbClr val="0432FF"/>
                </a:solidFill>
                <a:latin typeface="Meiryo" charset="-128"/>
                <a:ea typeface="Meiryo" charset="-128"/>
                <a:cs typeface="Meiryo" charset="-128"/>
              </a:rPr>
              <a:t>路上の</a:t>
            </a:r>
            <a:endParaRPr kumimoji="1" lang="en-US" altLang="ja-JP" sz="800" dirty="0">
              <a:solidFill>
                <a:srgbClr val="0432FF"/>
              </a:solidFill>
              <a:latin typeface="Meiryo" charset="-128"/>
              <a:ea typeface="Meiryo" charset="-128"/>
              <a:cs typeface="Meiryo" charset="-128"/>
            </a:endParaRPr>
          </a:p>
          <a:p>
            <a:r>
              <a:rPr kumimoji="1" lang="ja-JP" altLang="en-US" sz="800" dirty="0">
                <a:solidFill>
                  <a:srgbClr val="0432FF"/>
                </a:solidFill>
                <a:latin typeface="Meiryo" charset="-128"/>
                <a:ea typeface="Meiryo" charset="-128"/>
                <a:cs typeface="Meiryo" charset="-128"/>
              </a:rPr>
              <a:t>エッジサーバー</a:t>
            </a:r>
          </a:p>
        </p:txBody>
      </p:sp>
      <p:sp>
        <p:nvSpPr>
          <p:cNvPr id="275" name="テキスト ボックス 274"/>
          <p:cNvSpPr txBox="1"/>
          <p:nvPr/>
        </p:nvSpPr>
        <p:spPr>
          <a:xfrm>
            <a:off x="2381419" y="3530084"/>
            <a:ext cx="800219" cy="215444"/>
          </a:xfrm>
          <a:prstGeom prst="rect">
            <a:avLst/>
          </a:prstGeom>
          <a:noFill/>
        </p:spPr>
        <p:txBody>
          <a:bodyPr wrap="none" rtlCol="0">
            <a:spAutoFit/>
          </a:bodyPr>
          <a:lstStyle/>
          <a:p>
            <a:r>
              <a:rPr kumimoji="1" lang="ja-JP" altLang="en-US" sz="800">
                <a:solidFill>
                  <a:srgbClr val="009051"/>
                </a:solidFill>
                <a:latin typeface="Meiryo" charset="-128"/>
                <a:ea typeface="Meiryo" charset="-128"/>
                <a:cs typeface="Meiryo" charset="-128"/>
              </a:rPr>
              <a:t>分散サーバー</a:t>
            </a:r>
            <a:endParaRPr kumimoji="1" lang="ja-JP" altLang="en-US" sz="800" dirty="0">
              <a:solidFill>
                <a:srgbClr val="009051"/>
              </a:solidFill>
              <a:latin typeface="Meiryo" charset="-128"/>
              <a:ea typeface="Meiryo" charset="-128"/>
              <a:cs typeface="Meiryo" charset="-128"/>
            </a:endParaRPr>
          </a:p>
        </p:txBody>
      </p:sp>
      <p:sp>
        <p:nvSpPr>
          <p:cNvPr id="276" name="テキスト ボックス 275"/>
          <p:cNvSpPr txBox="1"/>
          <p:nvPr/>
        </p:nvSpPr>
        <p:spPr>
          <a:xfrm>
            <a:off x="5985919" y="3526568"/>
            <a:ext cx="800219" cy="215444"/>
          </a:xfrm>
          <a:prstGeom prst="rect">
            <a:avLst/>
          </a:prstGeom>
          <a:noFill/>
        </p:spPr>
        <p:txBody>
          <a:bodyPr wrap="none" rtlCol="0">
            <a:spAutoFit/>
          </a:bodyPr>
          <a:lstStyle/>
          <a:p>
            <a:r>
              <a:rPr kumimoji="1" lang="ja-JP" altLang="en-US" sz="800">
                <a:solidFill>
                  <a:srgbClr val="009051"/>
                </a:solidFill>
                <a:latin typeface="Meiryo" charset="-128"/>
                <a:ea typeface="Meiryo" charset="-128"/>
                <a:cs typeface="Meiryo" charset="-128"/>
              </a:rPr>
              <a:t>分散サーバー</a:t>
            </a:r>
            <a:endParaRPr kumimoji="1" lang="ja-JP" altLang="en-US" sz="800" dirty="0">
              <a:solidFill>
                <a:srgbClr val="009051"/>
              </a:solidFill>
              <a:latin typeface="Meiryo" charset="-128"/>
              <a:ea typeface="Meiryo" charset="-128"/>
              <a:cs typeface="Meiryo" charset="-128"/>
            </a:endParaRPr>
          </a:p>
        </p:txBody>
      </p:sp>
      <p:sp>
        <p:nvSpPr>
          <p:cNvPr id="280" name="テキスト ボックス 279"/>
          <p:cNvSpPr txBox="1"/>
          <p:nvPr/>
        </p:nvSpPr>
        <p:spPr>
          <a:xfrm>
            <a:off x="6872162" y="3490319"/>
            <a:ext cx="902811" cy="338554"/>
          </a:xfrm>
          <a:prstGeom prst="rect">
            <a:avLst/>
          </a:prstGeom>
          <a:noFill/>
        </p:spPr>
        <p:txBody>
          <a:bodyPr wrap="none" rtlCol="0">
            <a:spAutoFit/>
          </a:bodyPr>
          <a:lstStyle/>
          <a:p>
            <a:r>
              <a:rPr kumimoji="1" lang="ja-JP" altLang="en-US" sz="800" dirty="0">
                <a:solidFill>
                  <a:srgbClr val="0432FF"/>
                </a:solidFill>
                <a:latin typeface="Meiryo" charset="-128"/>
                <a:ea typeface="Meiryo" charset="-128"/>
                <a:cs typeface="Meiryo" charset="-128"/>
              </a:rPr>
              <a:t>ローカル</a:t>
            </a:r>
            <a:endParaRPr kumimoji="1" lang="en-US" altLang="ja-JP" sz="800" dirty="0">
              <a:solidFill>
                <a:srgbClr val="0432FF"/>
              </a:solidFill>
              <a:latin typeface="Meiryo" charset="-128"/>
              <a:ea typeface="Meiryo" charset="-128"/>
              <a:cs typeface="Meiryo" charset="-128"/>
            </a:endParaRPr>
          </a:p>
          <a:p>
            <a:r>
              <a:rPr kumimoji="1" lang="ja-JP" altLang="en-US" sz="800" dirty="0">
                <a:solidFill>
                  <a:srgbClr val="0432FF"/>
                </a:solidFill>
                <a:latin typeface="Meiryo" charset="-128"/>
                <a:ea typeface="Meiryo" charset="-128"/>
                <a:cs typeface="Meiryo" charset="-128"/>
              </a:rPr>
              <a:t>エッジサーバー</a:t>
            </a:r>
          </a:p>
        </p:txBody>
      </p:sp>
      <p:sp>
        <p:nvSpPr>
          <p:cNvPr id="199" name="テキスト ボックス 198"/>
          <p:cNvSpPr txBox="1"/>
          <p:nvPr/>
        </p:nvSpPr>
        <p:spPr>
          <a:xfrm>
            <a:off x="166293" y="990691"/>
            <a:ext cx="2088231" cy="276999"/>
          </a:xfrm>
          <a:prstGeom prst="rect">
            <a:avLst/>
          </a:prstGeom>
          <a:noFill/>
        </p:spPr>
        <p:txBody>
          <a:bodyPr wrap="square" rtlCol="0">
            <a:spAutoFit/>
          </a:bodyPr>
          <a:lstStyle/>
          <a:p>
            <a:r>
              <a:rPr kumimoji="1" lang="en-US" altLang="ja-JP" sz="1200" dirty="0">
                <a:solidFill>
                  <a:schemeClr val="accent6">
                    <a:lumMod val="50000"/>
                  </a:schemeClr>
                </a:solidFill>
                <a:latin typeface="Meiryo" charset="-128"/>
                <a:ea typeface="Meiryo" charset="-128"/>
                <a:cs typeface="Meiryo" charset="-128"/>
              </a:rPr>
              <a:t>1960</a:t>
            </a:r>
            <a:r>
              <a:rPr kumimoji="1" lang="ja-JP" altLang="en-US" sz="1200" dirty="0">
                <a:solidFill>
                  <a:schemeClr val="accent6">
                    <a:lumMod val="50000"/>
                  </a:schemeClr>
                </a:solidFill>
                <a:latin typeface="Meiryo" charset="-128"/>
                <a:ea typeface="Meiryo" charset="-128"/>
                <a:cs typeface="Meiryo" charset="-128"/>
              </a:rPr>
              <a:t>年代</a:t>
            </a:r>
            <a:r>
              <a:rPr kumimoji="1" lang="en-US" altLang="ja-JP" sz="1200" dirty="0">
                <a:solidFill>
                  <a:schemeClr val="accent6">
                    <a:lumMod val="50000"/>
                  </a:schemeClr>
                </a:solidFill>
                <a:latin typeface="Meiryo" charset="-128"/>
                <a:ea typeface="Meiryo" charset="-128"/>
                <a:cs typeface="Meiryo" charset="-128"/>
              </a:rPr>
              <a:t>〜</a:t>
            </a:r>
            <a:endParaRPr kumimoji="1" lang="ja-JP" altLang="en-US" sz="1200" dirty="0">
              <a:solidFill>
                <a:schemeClr val="accent6">
                  <a:lumMod val="50000"/>
                </a:schemeClr>
              </a:solidFill>
              <a:latin typeface="Meiryo" charset="-128"/>
              <a:ea typeface="Meiryo" charset="-128"/>
              <a:cs typeface="Meiryo" charset="-128"/>
            </a:endParaRPr>
          </a:p>
        </p:txBody>
      </p:sp>
      <p:sp>
        <p:nvSpPr>
          <p:cNvPr id="200" name="テキスト ボックス 199"/>
          <p:cNvSpPr txBox="1"/>
          <p:nvPr/>
        </p:nvSpPr>
        <p:spPr>
          <a:xfrm>
            <a:off x="2415986" y="990690"/>
            <a:ext cx="2088231" cy="276999"/>
          </a:xfrm>
          <a:prstGeom prst="rect">
            <a:avLst/>
          </a:prstGeom>
          <a:noFill/>
        </p:spPr>
        <p:txBody>
          <a:bodyPr wrap="square" rtlCol="0">
            <a:spAutoFit/>
          </a:bodyPr>
          <a:lstStyle/>
          <a:p>
            <a:r>
              <a:rPr kumimoji="1" lang="en-US" altLang="ja-JP" sz="1200" dirty="0">
                <a:solidFill>
                  <a:srgbClr val="953735"/>
                </a:solidFill>
                <a:latin typeface="Meiryo" charset="-128"/>
                <a:ea typeface="Meiryo" charset="-128"/>
                <a:cs typeface="Meiryo" charset="-128"/>
              </a:rPr>
              <a:t>1980</a:t>
            </a:r>
            <a:r>
              <a:rPr kumimoji="1" lang="ja-JP" altLang="en-US" sz="1200" dirty="0">
                <a:solidFill>
                  <a:srgbClr val="953735"/>
                </a:solidFill>
                <a:latin typeface="Meiryo" charset="-128"/>
                <a:ea typeface="Meiryo" charset="-128"/>
                <a:cs typeface="Meiryo" charset="-128"/>
              </a:rPr>
              <a:t>年代</a:t>
            </a:r>
            <a:r>
              <a:rPr kumimoji="1" lang="en-US" altLang="ja-JP" sz="1200" dirty="0">
                <a:solidFill>
                  <a:srgbClr val="953735"/>
                </a:solidFill>
                <a:latin typeface="Meiryo" charset="-128"/>
                <a:ea typeface="Meiryo" charset="-128"/>
                <a:cs typeface="Meiryo" charset="-128"/>
              </a:rPr>
              <a:t>〜</a:t>
            </a:r>
            <a:endParaRPr kumimoji="1" lang="ja-JP" altLang="en-US" sz="1200" dirty="0">
              <a:solidFill>
                <a:srgbClr val="953735"/>
              </a:solidFill>
              <a:latin typeface="Meiryo" charset="-128"/>
              <a:ea typeface="Meiryo" charset="-128"/>
              <a:cs typeface="Meiryo" charset="-128"/>
            </a:endParaRPr>
          </a:p>
        </p:txBody>
      </p:sp>
      <p:sp>
        <p:nvSpPr>
          <p:cNvPr id="201" name="テキスト ボックス 200"/>
          <p:cNvSpPr txBox="1"/>
          <p:nvPr/>
        </p:nvSpPr>
        <p:spPr>
          <a:xfrm>
            <a:off x="4624628" y="991520"/>
            <a:ext cx="2088231" cy="276999"/>
          </a:xfrm>
          <a:prstGeom prst="rect">
            <a:avLst/>
          </a:prstGeom>
          <a:noFill/>
        </p:spPr>
        <p:txBody>
          <a:bodyPr wrap="square" rtlCol="0">
            <a:spAutoFit/>
          </a:bodyPr>
          <a:lstStyle/>
          <a:p>
            <a:r>
              <a:rPr kumimoji="1" lang="en-US" altLang="ja-JP" sz="1200" dirty="0">
                <a:solidFill>
                  <a:srgbClr val="009051"/>
                </a:solidFill>
                <a:latin typeface="Meiryo" charset="-128"/>
                <a:ea typeface="Meiryo" charset="-128"/>
                <a:cs typeface="Meiryo" charset="-128"/>
              </a:rPr>
              <a:t>2000</a:t>
            </a:r>
            <a:r>
              <a:rPr kumimoji="1" lang="ja-JP" altLang="en-US" sz="1200" dirty="0">
                <a:solidFill>
                  <a:srgbClr val="009051"/>
                </a:solidFill>
                <a:latin typeface="Meiryo" charset="-128"/>
                <a:ea typeface="Meiryo" charset="-128"/>
                <a:cs typeface="Meiryo" charset="-128"/>
              </a:rPr>
              <a:t>年代</a:t>
            </a:r>
            <a:r>
              <a:rPr kumimoji="1" lang="en-US" altLang="ja-JP" sz="1200" dirty="0">
                <a:solidFill>
                  <a:srgbClr val="009051"/>
                </a:solidFill>
                <a:latin typeface="Meiryo" charset="-128"/>
                <a:ea typeface="Meiryo" charset="-128"/>
                <a:cs typeface="Meiryo" charset="-128"/>
              </a:rPr>
              <a:t>〜</a:t>
            </a:r>
            <a:endParaRPr kumimoji="1" lang="ja-JP" altLang="en-US" sz="1200" dirty="0">
              <a:solidFill>
                <a:srgbClr val="009051"/>
              </a:solidFill>
              <a:latin typeface="Meiryo" charset="-128"/>
              <a:ea typeface="Meiryo" charset="-128"/>
              <a:cs typeface="Meiryo" charset="-128"/>
            </a:endParaRPr>
          </a:p>
        </p:txBody>
      </p:sp>
      <p:sp>
        <p:nvSpPr>
          <p:cNvPr id="203" name="テキスト ボックス 202"/>
          <p:cNvSpPr txBox="1"/>
          <p:nvPr/>
        </p:nvSpPr>
        <p:spPr>
          <a:xfrm>
            <a:off x="6866126" y="991761"/>
            <a:ext cx="2088231" cy="276999"/>
          </a:xfrm>
          <a:prstGeom prst="rect">
            <a:avLst/>
          </a:prstGeom>
          <a:noFill/>
        </p:spPr>
        <p:txBody>
          <a:bodyPr wrap="square" rtlCol="0">
            <a:spAutoFit/>
          </a:bodyPr>
          <a:lstStyle/>
          <a:p>
            <a:r>
              <a:rPr kumimoji="1" lang="en-US" altLang="ja-JP" sz="1200" dirty="0">
                <a:solidFill>
                  <a:srgbClr val="0432FF"/>
                </a:solidFill>
                <a:latin typeface="Meiryo" charset="-128"/>
                <a:ea typeface="Meiryo" charset="-128"/>
                <a:cs typeface="Meiryo" charset="-128"/>
              </a:rPr>
              <a:t>2015</a:t>
            </a:r>
            <a:r>
              <a:rPr kumimoji="1" lang="ja-JP" altLang="en-US" sz="1200" dirty="0">
                <a:solidFill>
                  <a:srgbClr val="0432FF"/>
                </a:solidFill>
                <a:latin typeface="Meiryo" charset="-128"/>
                <a:ea typeface="Meiryo" charset="-128"/>
                <a:cs typeface="Meiryo" charset="-128"/>
              </a:rPr>
              <a:t>年</a:t>
            </a:r>
            <a:r>
              <a:rPr kumimoji="1" lang="en-US" altLang="ja-JP" sz="1200" dirty="0">
                <a:solidFill>
                  <a:srgbClr val="0432FF"/>
                </a:solidFill>
                <a:latin typeface="Meiryo" charset="-128"/>
                <a:ea typeface="Meiryo" charset="-128"/>
                <a:cs typeface="Meiryo" charset="-128"/>
              </a:rPr>
              <a:t>〜</a:t>
            </a:r>
            <a:endParaRPr kumimoji="1" lang="ja-JP" altLang="en-US" sz="1200" dirty="0">
              <a:solidFill>
                <a:srgbClr val="0432FF"/>
              </a:solidFill>
              <a:latin typeface="Meiryo" charset="-128"/>
              <a:ea typeface="Meiryo" charset="-128"/>
              <a:cs typeface="Meiryo" charset="-128"/>
            </a:endParaRPr>
          </a:p>
        </p:txBody>
      </p:sp>
      <p:sp>
        <p:nvSpPr>
          <p:cNvPr id="204" name="正方形/長方形 203"/>
          <p:cNvSpPr/>
          <p:nvPr/>
        </p:nvSpPr>
        <p:spPr>
          <a:xfrm>
            <a:off x="7325105" y="4358697"/>
            <a:ext cx="112112" cy="97925"/>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5" name="正方形/長方形 204"/>
          <p:cNvSpPr/>
          <p:nvPr/>
        </p:nvSpPr>
        <p:spPr>
          <a:xfrm>
            <a:off x="7163656" y="4699227"/>
            <a:ext cx="112112" cy="97925"/>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6" name="正方形/長方形 205"/>
          <p:cNvSpPr/>
          <p:nvPr/>
        </p:nvSpPr>
        <p:spPr>
          <a:xfrm>
            <a:off x="7556232" y="4699227"/>
            <a:ext cx="112112" cy="97925"/>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7" name="正方形/長方形 206"/>
          <p:cNvSpPr/>
          <p:nvPr/>
        </p:nvSpPr>
        <p:spPr>
          <a:xfrm>
            <a:off x="8256158" y="4495880"/>
            <a:ext cx="112112" cy="97925"/>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3" name="正方形/長方形 252"/>
          <p:cNvSpPr/>
          <p:nvPr/>
        </p:nvSpPr>
        <p:spPr>
          <a:xfrm>
            <a:off x="8752744" y="4477619"/>
            <a:ext cx="112112" cy="97925"/>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 name="テキスト ボックス 33"/>
          <p:cNvSpPr txBox="1"/>
          <p:nvPr/>
        </p:nvSpPr>
        <p:spPr>
          <a:xfrm>
            <a:off x="7292146" y="4872492"/>
            <a:ext cx="1210588" cy="215444"/>
          </a:xfrm>
          <a:prstGeom prst="rect">
            <a:avLst/>
          </a:prstGeom>
          <a:noFill/>
        </p:spPr>
        <p:txBody>
          <a:bodyPr wrap="none" rtlCol="0">
            <a:spAutoFit/>
          </a:bodyPr>
          <a:lstStyle>
            <a:defPPr>
              <a:defRPr lang="ja-JP"/>
            </a:defPPr>
            <a:lvl1pPr>
              <a:defRPr sz="800">
                <a:solidFill>
                  <a:srgbClr val="0432FF"/>
                </a:solidFill>
                <a:latin typeface="Meiryo" charset="-128"/>
                <a:ea typeface="Meiryo" charset="-128"/>
                <a:cs typeface="Meiryo" charset="-128"/>
              </a:defRPr>
            </a:lvl1pPr>
          </a:lstStyle>
          <a:p>
            <a:r>
              <a:rPr lang="ja-JP" altLang="en-US" dirty="0"/>
              <a:t>組み込みコンピュータ</a:t>
            </a:r>
          </a:p>
        </p:txBody>
      </p:sp>
    </p:spTree>
    <p:extLst>
      <p:ext uri="{BB962C8B-B14F-4D97-AF65-F5344CB8AC3E}">
        <p14:creationId xmlns:p14="http://schemas.microsoft.com/office/powerpoint/2010/main" val="599334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ご案内</a:t>
            </a:r>
          </a:p>
        </p:txBody>
      </p:sp>
      <p:sp>
        <p:nvSpPr>
          <p:cNvPr id="4" name="スライド番号プレースホルダー 3"/>
          <p:cNvSpPr>
            <a:spLocks noGrp="1"/>
          </p:cNvSpPr>
          <p:nvPr>
            <p:ph type="sldNum" sz="quarter" idx="12"/>
          </p:nvPr>
        </p:nvSpPr>
        <p:spPr/>
        <p:txBody>
          <a:bodyPr/>
          <a:lstStyle/>
          <a:p>
            <a:fld id="{8FF8CC5D-A65D-5946-99B5-645367A967AD}" type="slidenum">
              <a:rPr kumimoji="1" lang="ja-JP" altLang="en-US" smtClean="0"/>
              <a:t>2</a:t>
            </a:fld>
            <a:endParaRPr kumimoji="1" lang="ja-JP" altLang="en-US"/>
          </a:p>
        </p:txBody>
      </p:sp>
      <p:sp>
        <p:nvSpPr>
          <p:cNvPr id="6" name="テキスト ボックス 5"/>
          <p:cNvSpPr txBox="1"/>
          <p:nvPr/>
        </p:nvSpPr>
        <p:spPr>
          <a:xfrm>
            <a:off x="369888" y="1544494"/>
            <a:ext cx="8401050" cy="2800767"/>
          </a:xfrm>
          <a:prstGeom prst="rect">
            <a:avLst/>
          </a:prstGeom>
          <a:noFill/>
        </p:spPr>
        <p:txBody>
          <a:bodyPr wrap="square" rtlCol="0">
            <a:spAutoFit/>
          </a:bodyPr>
          <a:lstStyle/>
          <a:p>
            <a:r>
              <a:rPr lang="ja-JP" altLang="en-US" dirty="0">
                <a:solidFill>
                  <a:srgbClr val="7F7F7F"/>
                </a:solidFill>
                <a:latin typeface="メイリオ"/>
                <a:ea typeface="メイリオ"/>
                <a:cs typeface="メイリオ"/>
              </a:rPr>
              <a:t>知識の定着は、ネットを眺め、資料を読むだけでは不十分です。実際に第三者を相手に自分の言葉で説明してみるのが最も効果的です。</a:t>
            </a:r>
            <a:endParaRPr lang="en-US" altLang="ja-JP" dirty="0">
              <a:solidFill>
                <a:srgbClr val="7F7F7F"/>
              </a:solidFill>
              <a:latin typeface="メイリオ"/>
              <a:ea typeface="メイリオ"/>
              <a:cs typeface="メイリオ"/>
            </a:endParaRPr>
          </a:p>
          <a:p>
            <a:endParaRPr lang="en-US" altLang="ja-JP" dirty="0">
              <a:solidFill>
                <a:srgbClr val="7F7F7F"/>
              </a:solidFill>
              <a:latin typeface="メイリオ"/>
              <a:ea typeface="メイリオ"/>
              <a:cs typeface="メイリオ"/>
            </a:endParaRPr>
          </a:p>
          <a:p>
            <a:r>
              <a:rPr lang="ja-JP" altLang="en-US" dirty="0">
                <a:solidFill>
                  <a:srgbClr val="7F7F7F"/>
                </a:solidFill>
                <a:latin typeface="メイリオ"/>
                <a:ea typeface="メイリオ"/>
                <a:cs typeface="メイリオ"/>
              </a:rPr>
              <a:t>また、本プレゼンテーションは、ロイヤリティフリーです。ご自身の資料として、加工編集していただいてもかまいません。</a:t>
            </a:r>
            <a:endParaRPr lang="en-US" altLang="ja-JP" dirty="0">
              <a:solidFill>
                <a:srgbClr val="7F7F7F"/>
              </a:solidFill>
              <a:latin typeface="メイリオ"/>
              <a:ea typeface="メイリオ"/>
              <a:cs typeface="メイリオ"/>
            </a:endParaRPr>
          </a:p>
          <a:p>
            <a:endParaRPr lang="en-US" altLang="ja-JP" dirty="0">
              <a:solidFill>
                <a:srgbClr val="7F7F7F"/>
              </a:solidFill>
              <a:latin typeface="メイリオ"/>
              <a:ea typeface="メイリオ"/>
              <a:cs typeface="メイリオ"/>
            </a:endParaRPr>
          </a:p>
          <a:p>
            <a:r>
              <a:rPr lang="ja-JP" altLang="en-US" dirty="0">
                <a:solidFill>
                  <a:srgbClr val="7F7F7F"/>
                </a:solidFill>
                <a:latin typeface="メイリオ"/>
                <a:ea typeface="メイリオ"/>
                <a:cs typeface="メイリオ"/>
              </a:rPr>
              <a:t>知識の確かな定着と仕事の生産性向上のために、ご活用ください。</a:t>
            </a:r>
            <a:endParaRPr lang="en-US" altLang="ja-JP" dirty="0">
              <a:solidFill>
                <a:srgbClr val="7F7F7F"/>
              </a:solidFill>
              <a:latin typeface="メイリオ"/>
              <a:ea typeface="メイリオ"/>
              <a:cs typeface="メイリオ"/>
            </a:endParaRPr>
          </a:p>
          <a:p>
            <a:pPr algn="r"/>
            <a:endParaRPr lang="en-US" altLang="ja-JP" dirty="0">
              <a:solidFill>
                <a:srgbClr val="7F7F7F"/>
              </a:solidFill>
              <a:latin typeface="メイリオ"/>
              <a:ea typeface="メイリオ"/>
              <a:cs typeface="メイリオ"/>
            </a:endParaRPr>
          </a:p>
          <a:p>
            <a:pPr algn="r"/>
            <a:r>
              <a:rPr lang="ja-JP" altLang="en-US" sz="1400" dirty="0">
                <a:solidFill>
                  <a:srgbClr val="7F7F7F"/>
                </a:solidFill>
                <a:latin typeface="メイリオ"/>
                <a:ea typeface="メイリオ"/>
                <a:cs typeface="メイリオ"/>
              </a:rPr>
              <a:t>ネットコマース株式会社</a:t>
            </a:r>
            <a:endParaRPr lang="en-US" altLang="ja-JP" sz="1400" dirty="0">
              <a:solidFill>
                <a:srgbClr val="7F7F7F"/>
              </a:solidFill>
              <a:latin typeface="メイリオ"/>
              <a:ea typeface="メイリオ"/>
              <a:cs typeface="メイリオ"/>
            </a:endParaRPr>
          </a:p>
          <a:p>
            <a:pPr algn="r"/>
            <a:r>
              <a:rPr lang="ja-JP" altLang="en-US" dirty="0">
                <a:solidFill>
                  <a:srgbClr val="7F7F7F"/>
                </a:solidFill>
                <a:latin typeface="メイリオ"/>
                <a:ea typeface="メイリオ"/>
                <a:cs typeface="メイリオ"/>
              </a:rPr>
              <a:t>斎藤昌義</a:t>
            </a:r>
            <a:endParaRPr lang="en-US" altLang="ja-JP" dirty="0">
              <a:solidFill>
                <a:srgbClr val="7F7F7F"/>
              </a:solidFill>
              <a:latin typeface="メイリオ"/>
              <a:ea typeface="メイリオ"/>
              <a:cs typeface="メイリオ"/>
            </a:endParaRPr>
          </a:p>
        </p:txBody>
      </p:sp>
      <p:sp>
        <p:nvSpPr>
          <p:cNvPr id="7" name="正方形/長方形 6"/>
          <p:cNvSpPr/>
          <p:nvPr/>
        </p:nvSpPr>
        <p:spPr>
          <a:xfrm>
            <a:off x="7073037" y="6338012"/>
            <a:ext cx="1697901" cy="230832"/>
          </a:xfrm>
          <a:prstGeom prst="rect">
            <a:avLst/>
          </a:prstGeom>
        </p:spPr>
        <p:txBody>
          <a:bodyPr wrap="none">
            <a:spAutoFit/>
          </a:bodyPr>
          <a:lstStyle/>
          <a:p>
            <a:r>
              <a:rPr lang="en-US" altLang="ja-JP" sz="900" dirty="0">
                <a:solidFill>
                  <a:srgbClr val="595959"/>
                </a:solidFill>
              </a:rPr>
              <a:t>http://</a:t>
            </a:r>
            <a:r>
              <a:rPr lang="en-US" altLang="ja-JP" sz="900" dirty="0" err="1">
                <a:solidFill>
                  <a:srgbClr val="595959"/>
                </a:solidFill>
              </a:rPr>
              <a:t>libra.netcommerce.co.jp</a:t>
            </a:r>
            <a:r>
              <a:rPr lang="en-US" altLang="ja-JP" sz="900" dirty="0">
                <a:solidFill>
                  <a:srgbClr val="595959"/>
                </a:solidFill>
              </a:rPr>
              <a:t>/</a:t>
            </a:r>
            <a:endParaRPr lang="ja-JP" altLang="en-US" sz="900" dirty="0">
              <a:solidFill>
                <a:srgbClr val="595959"/>
              </a:solidFill>
            </a:endParaRPr>
          </a:p>
        </p:txBody>
      </p:sp>
      <p:pic>
        <p:nvPicPr>
          <p:cNvPr id="9" name="図 8" descr="LIBRA_logo.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500" y="6081312"/>
            <a:ext cx="1466850" cy="256700"/>
          </a:xfrm>
          <a:prstGeom prst="rect">
            <a:avLst/>
          </a:prstGeom>
        </p:spPr>
      </p:pic>
      <p:sp>
        <p:nvSpPr>
          <p:cNvPr id="11" name="正方形/長方形 10"/>
          <p:cNvSpPr/>
          <p:nvPr/>
        </p:nvSpPr>
        <p:spPr>
          <a:xfrm>
            <a:off x="369888" y="5640176"/>
            <a:ext cx="8401050" cy="253916"/>
          </a:xfrm>
          <a:prstGeom prst="rect">
            <a:avLst/>
          </a:prstGeom>
        </p:spPr>
        <p:txBody>
          <a:bodyPr wrap="square">
            <a:spAutoFit/>
          </a:bodyPr>
          <a:lstStyle/>
          <a:p>
            <a:pPr lvl="0"/>
            <a:r>
              <a:rPr lang="ja-JP" altLang="en-US" sz="1050" dirty="0">
                <a:solidFill>
                  <a:srgbClr val="7F7F7F"/>
                </a:solidFill>
                <a:latin typeface="メイリオ"/>
                <a:ea typeface="メイリオ"/>
                <a:cs typeface="メイリオ"/>
              </a:rPr>
              <a:t>最新のアップデートは、「</a:t>
            </a:r>
            <a:r>
              <a:rPr lang="en-US" altLang="ja-JP" sz="1050" dirty="0">
                <a:solidFill>
                  <a:schemeClr val="tx1">
                    <a:lumMod val="65000"/>
                    <a:lumOff val="35000"/>
                  </a:schemeClr>
                </a:solidFill>
                <a:latin typeface="メイリオ"/>
                <a:ea typeface="メイリオ"/>
                <a:cs typeface="メイリオ"/>
              </a:rPr>
              <a:t>IT</a:t>
            </a:r>
            <a:r>
              <a:rPr lang="ja-JP" altLang="en-US" sz="1050" dirty="0">
                <a:solidFill>
                  <a:schemeClr val="tx1">
                    <a:lumMod val="65000"/>
                    <a:lumOff val="35000"/>
                  </a:schemeClr>
                </a:solidFill>
                <a:latin typeface="メイリオ"/>
                <a:ea typeface="メイリオ"/>
                <a:cs typeface="メイリオ"/>
              </a:rPr>
              <a:t>ビジネス・プレゼンテーション・ライブラリー／</a:t>
            </a:r>
            <a:r>
              <a:rPr lang="en-US" altLang="ja-JP" sz="1050" dirty="0" err="1">
                <a:solidFill>
                  <a:schemeClr val="tx1">
                    <a:lumMod val="65000"/>
                    <a:lumOff val="35000"/>
                  </a:schemeClr>
                </a:solidFill>
                <a:latin typeface="メイリオ"/>
                <a:ea typeface="メイリオ"/>
                <a:cs typeface="メイリオ"/>
              </a:rPr>
              <a:t>LiBRA</a:t>
            </a:r>
            <a:r>
              <a:rPr lang="ja-JP" altLang="en-US" sz="1050" dirty="0">
                <a:solidFill>
                  <a:schemeClr val="tx1">
                    <a:lumMod val="65000"/>
                    <a:lumOff val="35000"/>
                  </a:schemeClr>
                </a:solidFill>
                <a:latin typeface="メイリオ"/>
                <a:ea typeface="メイリオ"/>
                <a:cs typeface="メイリオ"/>
              </a:rPr>
              <a:t>」</a:t>
            </a:r>
            <a:r>
              <a:rPr lang="ja-JP" altLang="en-US" sz="1050" dirty="0">
                <a:solidFill>
                  <a:srgbClr val="7F7F7F"/>
                </a:solidFill>
                <a:latin typeface="メイリオ"/>
                <a:ea typeface="メイリオ"/>
                <a:cs typeface="メイリオ"/>
              </a:rPr>
              <a:t>にて随時更新しております。</a:t>
            </a:r>
            <a:endParaRPr lang="en-US" altLang="ja-JP" sz="1050" dirty="0">
              <a:solidFill>
                <a:srgbClr val="7F7F7F"/>
              </a:solidFill>
              <a:latin typeface="メイリオ"/>
              <a:ea typeface="メイリオ"/>
              <a:cs typeface="メイリオ"/>
            </a:endParaRPr>
          </a:p>
        </p:txBody>
      </p:sp>
    </p:spTree>
    <p:extLst>
      <p:ext uri="{BB962C8B-B14F-4D97-AF65-F5344CB8AC3E}">
        <p14:creationId xmlns:p14="http://schemas.microsoft.com/office/powerpoint/2010/main" val="987587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a:xfrm>
            <a:off x="4960021" y="798618"/>
            <a:ext cx="1713250" cy="5790830"/>
          </a:xfrm>
          <a:prstGeom prst="rect">
            <a:avLst/>
          </a:prstGeom>
          <a:solidFill>
            <a:schemeClr val="accent5">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en-US" dirty="0"/>
              <a:t>インダストリー</a:t>
            </a:r>
            <a:r>
              <a:rPr lang="en-US" altLang="ja-JP" dirty="0"/>
              <a:t>4.0</a:t>
            </a:r>
            <a:r>
              <a:rPr lang="ja-JP" altLang="en-US" dirty="0"/>
              <a:t>（</a:t>
            </a:r>
            <a:r>
              <a:rPr lang="en-US" altLang="ja-JP" dirty="0"/>
              <a:t>1</a:t>
            </a:r>
            <a:r>
              <a:rPr lang="ja-JP" altLang="en-US"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20</a:t>
            </a:fld>
            <a:endParaRPr kumimoji="1" lang="ja-JP" altLang="en-US"/>
          </a:p>
        </p:txBody>
      </p:sp>
      <p:sp>
        <p:nvSpPr>
          <p:cNvPr id="4" name="正方形/長方形 3"/>
          <p:cNvSpPr/>
          <p:nvPr/>
        </p:nvSpPr>
        <p:spPr>
          <a:xfrm>
            <a:off x="421745" y="798618"/>
            <a:ext cx="1497059" cy="5790830"/>
          </a:xfrm>
          <a:prstGeom prst="rect">
            <a:avLst/>
          </a:prstGeom>
          <a:solidFill>
            <a:schemeClr val="bg1">
              <a:lumMod val="9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1918804" y="798618"/>
            <a:ext cx="1525588" cy="5790830"/>
          </a:xfrm>
          <a:prstGeom prst="rect">
            <a:avLst/>
          </a:prstGeom>
          <a:solidFill>
            <a:schemeClr val="accent1">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solidFill>
                <a:srgbClr val="FFFFFF"/>
              </a:solidFill>
              <a:latin typeface="ＭＳ Ｐゴシック"/>
              <a:ea typeface="ＭＳ Ｐゴシック"/>
              <a:cs typeface="ＭＳ Ｐゴシック"/>
            </a:endParaRPr>
          </a:p>
        </p:txBody>
      </p:sp>
      <p:sp>
        <p:nvSpPr>
          <p:cNvPr id="6" name="正方形/長方形 5"/>
          <p:cNvSpPr/>
          <p:nvPr/>
        </p:nvSpPr>
        <p:spPr>
          <a:xfrm>
            <a:off x="3444393" y="798618"/>
            <a:ext cx="1525589" cy="5790830"/>
          </a:xfrm>
          <a:prstGeom prst="rect">
            <a:avLst/>
          </a:prstGeom>
          <a:solidFill>
            <a:schemeClr val="accent5">
              <a:lumMod val="40000"/>
              <a:lumOff val="6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6673272" y="798618"/>
            <a:ext cx="2074334" cy="5790830"/>
          </a:xfrm>
          <a:prstGeom prst="rect">
            <a:avLst/>
          </a:prstGeom>
          <a:solidFill>
            <a:schemeClr val="accent4">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ホームベース 7"/>
          <p:cNvSpPr/>
          <p:nvPr/>
        </p:nvSpPr>
        <p:spPr>
          <a:xfrm>
            <a:off x="3444391" y="1585455"/>
            <a:ext cx="5303213" cy="423334"/>
          </a:xfrm>
          <a:prstGeom prst="homePlate">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電力</a:t>
            </a:r>
          </a:p>
        </p:txBody>
      </p:sp>
      <p:sp>
        <p:nvSpPr>
          <p:cNvPr id="9" name="ホームベース 8"/>
          <p:cNvSpPr/>
          <p:nvPr/>
        </p:nvSpPr>
        <p:spPr>
          <a:xfrm>
            <a:off x="2001212" y="1585455"/>
            <a:ext cx="1624061" cy="423334"/>
          </a:xfrm>
          <a:prstGeom prst="homePlate">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　　蒸気</a:t>
            </a:r>
            <a:r>
              <a:rPr lang="ja-JP" altLang="en-US" sz="1200" dirty="0">
                <a:solidFill>
                  <a:srgbClr val="FFFFFF"/>
                </a:solidFill>
                <a:latin typeface="メイリオ"/>
                <a:ea typeface="メイリオ"/>
                <a:cs typeface="メイリオ"/>
              </a:rPr>
              <a:t>機関</a:t>
            </a:r>
            <a:endParaRPr kumimoji="1" lang="ja-JP" altLang="en-US" sz="1200" dirty="0">
              <a:solidFill>
                <a:srgbClr val="FFFFFF"/>
              </a:solidFill>
              <a:latin typeface="メイリオ"/>
              <a:ea typeface="メイリオ"/>
              <a:cs typeface="メイリオ"/>
            </a:endParaRPr>
          </a:p>
        </p:txBody>
      </p:sp>
      <p:sp>
        <p:nvSpPr>
          <p:cNvPr id="10" name="ホームベース 9"/>
          <p:cNvSpPr/>
          <p:nvPr/>
        </p:nvSpPr>
        <p:spPr>
          <a:xfrm>
            <a:off x="421745" y="1585455"/>
            <a:ext cx="1779587" cy="423334"/>
          </a:xfrm>
          <a:prstGeom prst="homePlat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人力・自然力</a:t>
            </a:r>
          </a:p>
        </p:txBody>
      </p:sp>
      <p:sp>
        <p:nvSpPr>
          <p:cNvPr id="12" name="ホームベース 11"/>
          <p:cNvSpPr/>
          <p:nvPr/>
        </p:nvSpPr>
        <p:spPr>
          <a:xfrm>
            <a:off x="1947336" y="4095910"/>
            <a:ext cx="6800270" cy="423334"/>
          </a:xfrm>
          <a:prstGeom prst="homePlate">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　　　　　　　大量生産</a:t>
            </a:r>
          </a:p>
        </p:txBody>
      </p:sp>
      <p:sp>
        <p:nvSpPr>
          <p:cNvPr id="13" name="ホームベース 12"/>
          <p:cNvSpPr/>
          <p:nvPr/>
        </p:nvSpPr>
        <p:spPr>
          <a:xfrm>
            <a:off x="421748" y="4095910"/>
            <a:ext cx="1779587" cy="423334"/>
          </a:xfrm>
          <a:prstGeom prst="homePlate">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注文生産</a:t>
            </a:r>
          </a:p>
        </p:txBody>
      </p:sp>
      <p:sp>
        <p:nvSpPr>
          <p:cNvPr id="11" name="ホームベース 10"/>
          <p:cNvSpPr/>
          <p:nvPr/>
        </p:nvSpPr>
        <p:spPr>
          <a:xfrm>
            <a:off x="5842002" y="4388395"/>
            <a:ext cx="2905604" cy="261697"/>
          </a:xfrm>
          <a:prstGeom prst="homePlat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多品種化</a:t>
            </a:r>
          </a:p>
        </p:txBody>
      </p:sp>
      <p:sp>
        <p:nvSpPr>
          <p:cNvPr id="17" name="ホームベース 16"/>
          <p:cNvSpPr/>
          <p:nvPr/>
        </p:nvSpPr>
        <p:spPr>
          <a:xfrm>
            <a:off x="6673274" y="4742171"/>
            <a:ext cx="2074334" cy="261697"/>
          </a:xfrm>
          <a:prstGeom prst="homePlate">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カスタマイズ生産</a:t>
            </a:r>
          </a:p>
        </p:txBody>
      </p:sp>
      <p:sp>
        <p:nvSpPr>
          <p:cNvPr id="18" name="ホームベース 17"/>
          <p:cNvSpPr/>
          <p:nvPr/>
        </p:nvSpPr>
        <p:spPr>
          <a:xfrm>
            <a:off x="6673274" y="5073140"/>
            <a:ext cx="2074334" cy="261697"/>
          </a:xfrm>
          <a:prstGeom prst="homePlate">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個人生産</a:t>
            </a:r>
          </a:p>
        </p:txBody>
      </p:sp>
      <p:sp>
        <p:nvSpPr>
          <p:cNvPr id="20" name="ホームベース 19"/>
          <p:cNvSpPr/>
          <p:nvPr/>
        </p:nvSpPr>
        <p:spPr>
          <a:xfrm>
            <a:off x="1982787" y="2089462"/>
            <a:ext cx="6800271" cy="423334"/>
          </a:xfrm>
          <a:prstGeom prst="homePlate">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　　　　　　　機械生産</a:t>
            </a:r>
          </a:p>
        </p:txBody>
      </p:sp>
      <p:sp>
        <p:nvSpPr>
          <p:cNvPr id="21" name="ホームベース 20"/>
          <p:cNvSpPr/>
          <p:nvPr/>
        </p:nvSpPr>
        <p:spPr>
          <a:xfrm>
            <a:off x="421745" y="2089462"/>
            <a:ext cx="1779587" cy="423334"/>
          </a:xfrm>
          <a:prstGeom prst="homePlat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手作り</a:t>
            </a:r>
          </a:p>
        </p:txBody>
      </p:sp>
      <p:sp>
        <p:nvSpPr>
          <p:cNvPr id="24" name="ホームベース 23"/>
          <p:cNvSpPr/>
          <p:nvPr/>
        </p:nvSpPr>
        <p:spPr>
          <a:xfrm>
            <a:off x="5005437" y="2381947"/>
            <a:ext cx="3777621" cy="261697"/>
          </a:xfrm>
          <a:prstGeom prst="homePlat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メイリオ"/>
                <a:ea typeface="メイリオ"/>
                <a:cs typeface="メイリオ"/>
              </a:rPr>
              <a:t>コンピュータによる自動化</a:t>
            </a:r>
            <a:endParaRPr kumimoji="1" lang="ja-JP" altLang="en-US" sz="1200" dirty="0">
              <a:solidFill>
                <a:srgbClr val="FFFFFF"/>
              </a:solidFill>
              <a:latin typeface="メイリオ"/>
              <a:ea typeface="メイリオ"/>
              <a:cs typeface="メイリオ"/>
            </a:endParaRPr>
          </a:p>
        </p:txBody>
      </p:sp>
      <p:sp>
        <p:nvSpPr>
          <p:cNvPr id="25" name="ホームベース 24"/>
          <p:cNvSpPr/>
          <p:nvPr/>
        </p:nvSpPr>
        <p:spPr>
          <a:xfrm>
            <a:off x="1947336" y="3453213"/>
            <a:ext cx="6800270" cy="423334"/>
          </a:xfrm>
          <a:prstGeom prst="homePlate">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メイリオ"/>
                <a:ea typeface="メイリオ"/>
                <a:cs typeface="メイリオ"/>
              </a:rPr>
              <a:t>　　　　　　　標準化・規格化</a:t>
            </a:r>
          </a:p>
        </p:txBody>
      </p:sp>
      <p:sp>
        <p:nvSpPr>
          <p:cNvPr id="26" name="ホームベース 25"/>
          <p:cNvSpPr/>
          <p:nvPr/>
        </p:nvSpPr>
        <p:spPr>
          <a:xfrm>
            <a:off x="421748" y="3453213"/>
            <a:ext cx="1779587" cy="423334"/>
          </a:xfrm>
          <a:prstGeom prst="homePlat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メイリオ"/>
                <a:ea typeface="メイリオ"/>
                <a:cs typeface="メイリオ"/>
              </a:rPr>
              <a:t>個別仕様</a:t>
            </a:r>
            <a:endParaRPr kumimoji="1" lang="ja-JP" altLang="en-US" sz="1200" dirty="0">
              <a:solidFill>
                <a:srgbClr val="FFFFFF"/>
              </a:solidFill>
              <a:latin typeface="メイリオ"/>
              <a:ea typeface="メイリオ"/>
              <a:cs typeface="メイリオ"/>
            </a:endParaRPr>
          </a:p>
        </p:txBody>
      </p:sp>
      <p:sp>
        <p:nvSpPr>
          <p:cNvPr id="27" name="ホームベース 26"/>
          <p:cNvSpPr/>
          <p:nvPr/>
        </p:nvSpPr>
        <p:spPr>
          <a:xfrm>
            <a:off x="6673274" y="3745698"/>
            <a:ext cx="2074334" cy="261697"/>
          </a:xfrm>
          <a:prstGeom prst="homePlate">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メイリオ"/>
                <a:ea typeface="メイリオ"/>
                <a:cs typeface="メイリオ"/>
              </a:rPr>
              <a:t>個別仕様</a:t>
            </a:r>
          </a:p>
        </p:txBody>
      </p:sp>
      <p:sp>
        <p:nvSpPr>
          <p:cNvPr id="28" name="ホームベース 27"/>
          <p:cNvSpPr/>
          <p:nvPr/>
        </p:nvSpPr>
        <p:spPr>
          <a:xfrm>
            <a:off x="6673270" y="2718797"/>
            <a:ext cx="2074334" cy="273458"/>
          </a:xfrm>
          <a:prstGeom prst="homePlate">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メイリオ"/>
                <a:ea typeface="メイリオ"/>
                <a:cs typeface="メイリオ"/>
              </a:rPr>
              <a:t>コンピュータによる自律制御</a:t>
            </a:r>
          </a:p>
        </p:txBody>
      </p:sp>
      <p:sp>
        <p:nvSpPr>
          <p:cNvPr id="30" name="ホームベース 29"/>
          <p:cNvSpPr/>
          <p:nvPr/>
        </p:nvSpPr>
        <p:spPr>
          <a:xfrm>
            <a:off x="6673270" y="3086005"/>
            <a:ext cx="2074334" cy="273458"/>
          </a:xfrm>
          <a:prstGeom prst="homePlate">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srgbClr val="FFFFFF"/>
                </a:solidFill>
                <a:latin typeface="メイリオ"/>
                <a:ea typeface="メイリオ"/>
                <a:cs typeface="メイリオ"/>
              </a:rPr>
              <a:t>工場・機器</a:t>
            </a:r>
            <a:r>
              <a:rPr kumimoji="1" lang="ja-JP" altLang="en-US" sz="1000" dirty="0">
                <a:solidFill>
                  <a:srgbClr val="FFFFFF"/>
                </a:solidFill>
                <a:latin typeface="メイリオ"/>
                <a:ea typeface="メイリオ"/>
                <a:cs typeface="メイリオ"/>
              </a:rPr>
              <a:t>・人間の自律連携</a:t>
            </a:r>
          </a:p>
        </p:txBody>
      </p:sp>
      <p:sp>
        <p:nvSpPr>
          <p:cNvPr id="31" name="テキスト ボックス 30"/>
          <p:cNvSpPr txBox="1"/>
          <p:nvPr/>
        </p:nvSpPr>
        <p:spPr>
          <a:xfrm>
            <a:off x="393216" y="6124431"/>
            <a:ext cx="1525588" cy="307777"/>
          </a:xfrm>
          <a:prstGeom prst="rect">
            <a:avLst/>
          </a:prstGeom>
          <a:noFill/>
        </p:spPr>
        <p:txBody>
          <a:bodyPr wrap="square" rtlCol="0">
            <a:spAutoFit/>
          </a:bodyPr>
          <a:lstStyle/>
          <a:p>
            <a:pPr algn="ctr"/>
            <a:r>
              <a:rPr kumimoji="1" lang="ja-JP" altLang="en-US" sz="1400" dirty="0">
                <a:solidFill>
                  <a:schemeClr val="tx1">
                    <a:lumMod val="50000"/>
                    <a:lumOff val="50000"/>
                  </a:schemeClr>
                </a:solidFill>
                <a:latin typeface="メイリオ"/>
                <a:ea typeface="メイリオ"/>
                <a:cs typeface="メイリオ"/>
              </a:rPr>
              <a:t>産業革命以前</a:t>
            </a:r>
          </a:p>
        </p:txBody>
      </p:sp>
      <p:sp>
        <p:nvSpPr>
          <p:cNvPr id="32" name="テキスト ボックス 31"/>
          <p:cNvSpPr txBox="1"/>
          <p:nvPr/>
        </p:nvSpPr>
        <p:spPr>
          <a:xfrm>
            <a:off x="1918804" y="1048484"/>
            <a:ext cx="1500909" cy="307777"/>
          </a:xfrm>
          <a:prstGeom prst="rect">
            <a:avLst/>
          </a:prstGeom>
          <a:noFill/>
        </p:spPr>
        <p:txBody>
          <a:bodyPr wrap="square" rtlCol="0">
            <a:spAutoFit/>
          </a:bodyPr>
          <a:lstStyle/>
          <a:p>
            <a:pPr algn="ctr"/>
            <a:r>
              <a:rPr kumimoji="1" lang="ja-JP" altLang="en-US" sz="1400" b="1" dirty="0">
                <a:solidFill>
                  <a:schemeClr val="accent5">
                    <a:lumMod val="75000"/>
                  </a:schemeClr>
                </a:solidFill>
                <a:latin typeface="メイリオ"/>
                <a:ea typeface="メイリオ"/>
                <a:cs typeface="メイリオ"/>
              </a:rPr>
              <a:t>第</a:t>
            </a:r>
            <a:r>
              <a:rPr kumimoji="1" lang="en-US" altLang="ja-JP" sz="1400" b="1" dirty="0">
                <a:solidFill>
                  <a:schemeClr val="accent5">
                    <a:lumMod val="75000"/>
                  </a:schemeClr>
                </a:solidFill>
                <a:latin typeface="メイリオ"/>
                <a:ea typeface="メイリオ"/>
                <a:cs typeface="メイリオ"/>
              </a:rPr>
              <a:t>1</a:t>
            </a:r>
            <a:r>
              <a:rPr kumimoji="1" lang="ja-JP" altLang="en-US" sz="1400" b="1" dirty="0">
                <a:solidFill>
                  <a:schemeClr val="accent5">
                    <a:lumMod val="75000"/>
                  </a:schemeClr>
                </a:solidFill>
                <a:latin typeface="メイリオ"/>
                <a:ea typeface="メイリオ"/>
                <a:cs typeface="メイリオ"/>
              </a:rPr>
              <a:t>次産業革命</a:t>
            </a:r>
          </a:p>
        </p:txBody>
      </p:sp>
      <p:sp>
        <p:nvSpPr>
          <p:cNvPr id="33" name="テキスト ボックス 32"/>
          <p:cNvSpPr txBox="1"/>
          <p:nvPr/>
        </p:nvSpPr>
        <p:spPr>
          <a:xfrm>
            <a:off x="3444393" y="1050174"/>
            <a:ext cx="1525589" cy="307777"/>
          </a:xfrm>
          <a:prstGeom prst="rect">
            <a:avLst/>
          </a:prstGeom>
          <a:noFill/>
        </p:spPr>
        <p:txBody>
          <a:bodyPr wrap="square" rtlCol="0">
            <a:spAutoFit/>
          </a:bodyPr>
          <a:lstStyle/>
          <a:p>
            <a:pPr algn="ctr"/>
            <a:r>
              <a:rPr kumimoji="1" lang="ja-JP" altLang="en-US" sz="1400" b="1" dirty="0">
                <a:solidFill>
                  <a:schemeClr val="tx2">
                    <a:lumMod val="75000"/>
                  </a:schemeClr>
                </a:solidFill>
                <a:latin typeface="メイリオ"/>
                <a:ea typeface="メイリオ"/>
                <a:cs typeface="メイリオ"/>
              </a:rPr>
              <a:t>第</a:t>
            </a:r>
            <a:r>
              <a:rPr kumimoji="1" lang="en-US" altLang="ja-JP" sz="1400" b="1" dirty="0">
                <a:solidFill>
                  <a:schemeClr val="tx2">
                    <a:lumMod val="75000"/>
                  </a:schemeClr>
                </a:solidFill>
                <a:latin typeface="メイリオ"/>
                <a:ea typeface="メイリオ"/>
                <a:cs typeface="メイリオ"/>
              </a:rPr>
              <a:t>2</a:t>
            </a:r>
            <a:r>
              <a:rPr kumimoji="1" lang="ja-JP" altLang="en-US" sz="1400" b="1" dirty="0">
                <a:solidFill>
                  <a:schemeClr val="tx2">
                    <a:lumMod val="75000"/>
                  </a:schemeClr>
                </a:solidFill>
                <a:latin typeface="メイリオ"/>
                <a:ea typeface="メイリオ"/>
                <a:cs typeface="メイリオ"/>
              </a:rPr>
              <a:t>次産業革命</a:t>
            </a:r>
          </a:p>
        </p:txBody>
      </p:sp>
      <p:sp>
        <p:nvSpPr>
          <p:cNvPr id="34" name="テキスト ボックス 33"/>
          <p:cNvSpPr txBox="1"/>
          <p:nvPr/>
        </p:nvSpPr>
        <p:spPr>
          <a:xfrm>
            <a:off x="6673272" y="1048484"/>
            <a:ext cx="2074334" cy="307777"/>
          </a:xfrm>
          <a:prstGeom prst="rect">
            <a:avLst/>
          </a:prstGeom>
          <a:noFill/>
        </p:spPr>
        <p:txBody>
          <a:bodyPr wrap="square" rtlCol="0">
            <a:spAutoFit/>
          </a:bodyPr>
          <a:lstStyle/>
          <a:p>
            <a:pPr algn="ctr"/>
            <a:r>
              <a:rPr kumimoji="1" lang="ja-JP" altLang="en-US" sz="1400" b="1" dirty="0">
                <a:solidFill>
                  <a:srgbClr val="FF6600"/>
                </a:solidFill>
                <a:latin typeface="メイリオ"/>
                <a:ea typeface="メイリオ"/>
                <a:cs typeface="メイリオ"/>
              </a:rPr>
              <a:t>第</a:t>
            </a:r>
            <a:r>
              <a:rPr kumimoji="1" lang="en-US" altLang="ja-JP" sz="1400" b="1" dirty="0">
                <a:solidFill>
                  <a:srgbClr val="FF6600"/>
                </a:solidFill>
                <a:latin typeface="メイリオ"/>
                <a:ea typeface="メイリオ"/>
                <a:cs typeface="メイリオ"/>
              </a:rPr>
              <a:t>4</a:t>
            </a:r>
            <a:r>
              <a:rPr kumimoji="1" lang="ja-JP" altLang="en-US" sz="1400" b="1" dirty="0">
                <a:solidFill>
                  <a:srgbClr val="FF6600"/>
                </a:solidFill>
                <a:latin typeface="メイリオ"/>
                <a:ea typeface="メイリオ"/>
                <a:cs typeface="メイリオ"/>
              </a:rPr>
              <a:t>次産業革命</a:t>
            </a:r>
          </a:p>
        </p:txBody>
      </p:sp>
      <p:sp>
        <p:nvSpPr>
          <p:cNvPr id="36" name="テキスト ボックス 35"/>
          <p:cNvSpPr txBox="1"/>
          <p:nvPr/>
        </p:nvSpPr>
        <p:spPr>
          <a:xfrm>
            <a:off x="4969982" y="1050174"/>
            <a:ext cx="1703289" cy="307777"/>
          </a:xfrm>
          <a:prstGeom prst="rect">
            <a:avLst/>
          </a:prstGeom>
          <a:noFill/>
        </p:spPr>
        <p:txBody>
          <a:bodyPr wrap="square" rtlCol="0">
            <a:spAutoFit/>
          </a:bodyPr>
          <a:lstStyle/>
          <a:p>
            <a:pPr algn="ctr"/>
            <a:r>
              <a:rPr kumimoji="1" lang="ja-JP" altLang="en-US" sz="1400" b="1" dirty="0">
                <a:solidFill>
                  <a:schemeClr val="tx2">
                    <a:lumMod val="50000"/>
                  </a:schemeClr>
                </a:solidFill>
                <a:latin typeface="メイリオ"/>
                <a:ea typeface="メイリオ"/>
                <a:cs typeface="メイリオ"/>
              </a:rPr>
              <a:t>第</a:t>
            </a:r>
            <a:r>
              <a:rPr kumimoji="1" lang="en-US" altLang="ja-JP" sz="1400" b="1" dirty="0">
                <a:solidFill>
                  <a:schemeClr val="tx2">
                    <a:lumMod val="50000"/>
                  </a:schemeClr>
                </a:solidFill>
                <a:latin typeface="メイリオ"/>
                <a:ea typeface="メイリオ"/>
                <a:cs typeface="メイリオ"/>
              </a:rPr>
              <a:t>3</a:t>
            </a:r>
            <a:r>
              <a:rPr kumimoji="1" lang="ja-JP" altLang="en-US" sz="1400" b="1" dirty="0">
                <a:solidFill>
                  <a:schemeClr val="tx2">
                    <a:lumMod val="50000"/>
                  </a:schemeClr>
                </a:solidFill>
                <a:latin typeface="メイリオ"/>
                <a:ea typeface="メイリオ"/>
                <a:cs typeface="メイリオ"/>
              </a:rPr>
              <a:t>次産業革命</a:t>
            </a:r>
          </a:p>
        </p:txBody>
      </p:sp>
      <p:sp>
        <p:nvSpPr>
          <p:cNvPr id="37" name="テキスト ボックス 36"/>
          <p:cNvSpPr txBox="1"/>
          <p:nvPr/>
        </p:nvSpPr>
        <p:spPr>
          <a:xfrm>
            <a:off x="577272" y="5410940"/>
            <a:ext cx="774571" cy="461665"/>
          </a:xfrm>
          <a:prstGeom prst="rect">
            <a:avLst/>
          </a:prstGeom>
          <a:noFill/>
        </p:spPr>
        <p:txBody>
          <a:bodyPr wrap="none" rtlCol="0">
            <a:spAutoFit/>
          </a:bodyPr>
          <a:lstStyle/>
          <a:p>
            <a:pPr marL="285750" indent="-285750">
              <a:buFont typeface="Wingdings" charset="2"/>
              <a:buChar char="Ø"/>
            </a:pPr>
            <a:r>
              <a:rPr kumimoji="1" lang="ja-JP" altLang="en-US" sz="1200" dirty="0">
                <a:solidFill>
                  <a:schemeClr val="tx1">
                    <a:lumMod val="50000"/>
                    <a:lumOff val="50000"/>
                  </a:schemeClr>
                </a:solidFill>
                <a:latin typeface="メイリオ"/>
                <a:ea typeface="メイリオ"/>
                <a:cs typeface="メイリオ"/>
              </a:rPr>
              <a:t>水力</a:t>
            </a:r>
            <a:endParaRPr kumimoji="1" lang="en-US" altLang="ja-JP" sz="1200" dirty="0">
              <a:solidFill>
                <a:schemeClr val="tx1">
                  <a:lumMod val="50000"/>
                  <a:lumOff val="50000"/>
                </a:schemeClr>
              </a:solidFill>
              <a:latin typeface="メイリオ"/>
              <a:ea typeface="メイリオ"/>
              <a:cs typeface="メイリオ"/>
            </a:endParaRPr>
          </a:p>
          <a:p>
            <a:pPr marL="285750" indent="-285750">
              <a:buFont typeface="Wingdings" charset="2"/>
              <a:buChar char="Ø"/>
            </a:pPr>
            <a:r>
              <a:rPr lang="ja-JP" altLang="en-US" sz="1200" dirty="0">
                <a:solidFill>
                  <a:schemeClr val="tx1">
                    <a:lumMod val="50000"/>
                    <a:lumOff val="50000"/>
                  </a:schemeClr>
                </a:solidFill>
                <a:latin typeface="メイリオ"/>
                <a:ea typeface="メイリオ"/>
                <a:cs typeface="メイリオ"/>
              </a:rPr>
              <a:t>馬力</a:t>
            </a:r>
            <a:endParaRPr kumimoji="1" lang="ja-JP" altLang="en-US" sz="1200" dirty="0">
              <a:solidFill>
                <a:schemeClr val="tx1">
                  <a:lumMod val="50000"/>
                  <a:lumOff val="50000"/>
                </a:schemeClr>
              </a:solidFill>
              <a:latin typeface="メイリオ"/>
              <a:ea typeface="メイリオ"/>
              <a:cs typeface="メイリオ"/>
            </a:endParaRPr>
          </a:p>
        </p:txBody>
      </p:sp>
      <p:sp>
        <p:nvSpPr>
          <p:cNvPr id="38" name="テキスト ボックス 37"/>
          <p:cNvSpPr txBox="1"/>
          <p:nvPr/>
        </p:nvSpPr>
        <p:spPr>
          <a:xfrm>
            <a:off x="2001212" y="5410940"/>
            <a:ext cx="1082348" cy="461665"/>
          </a:xfrm>
          <a:prstGeom prst="rect">
            <a:avLst/>
          </a:prstGeom>
          <a:noFill/>
        </p:spPr>
        <p:txBody>
          <a:bodyPr wrap="none" rtlCol="0">
            <a:spAutoFit/>
          </a:bodyPr>
          <a:lstStyle/>
          <a:p>
            <a:pPr marL="285750" indent="-285750">
              <a:buFont typeface="Wingdings" charset="2"/>
              <a:buChar char="Ø"/>
            </a:pPr>
            <a:r>
              <a:rPr lang="ja-JP" altLang="en-US" sz="1200" dirty="0">
                <a:solidFill>
                  <a:schemeClr val="accent5">
                    <a:lumMod val="75000"/>
                  </a:schemeClr>
                </a:solidFill>
                <a:latin typeface="メイリオ"/>
                <a:ea typeface="メイリオ"/>
                <a:cs typeface="メイリオ"/>
              </a:rPr>
              <a:t>蒸気機関</a:t>
            </a:r>
          </a:p>
          <a:p>
            <a:pPr marL="285750" indent="-285750">
              <a:buFont typeface="Wingdings" charset="2"/>
              <a:buChar char="Ø"/>
            </a:pPr>
            <a:r>
              <a:rPr lang="ja-JP" altLang="en-US" sz="1200" dirty="0">
                <a:solidFill>
                  <a:schemeClr val="accent5">
                    <a:lumMod val="75000"/>
                  </a:schemeClr>
                </a:solidFill>
                <a:latin typeface="メイリオ"/>
                <a:ea typeface="メイリオ"/>
                <a:cs typeface="メイリオ"/>
              </a:rPr>
              <a:t>鉄道</a:t>
            </a:r>
            <a:endParaRPr lang="en-US" altLang="ja-JP" sz="1200" dirty="0">
              <a:solidFill>
                <a:schemeClr val="accent5">
                  <a:lumMod val="75000"/>
                </a:schemeClr>
              </a:solidFill>
              <a:latin typeface="メイリオ"/>
              <a:ea typeface="メイリオ"/>
              <a:cs typeface="メイリオ"/>
            </a:endParaRPr>
          </a:p>
        </p:txBody>
      </p:sp>
      <p:sp>
        <p:nvSpPr>
          <p:cNvPr id="39" name="テキスト ボックス 38"/>
          <p:cNvSpPr txBox="1"/>
          <p:nvPr/>
        </p:nvSpPr>
        <p:spPr>
          <a:xfrm>
            <a:off x="3540606" y="5410940"/>
            <a:ext cx="1249060" cy="461665"/>
          </a:xfrm>
          <a:prstGeom prst="rect">
            <a:avLst/>
          </a:prstGeom>
          <a:noFill/>
        </p:spPr>
        <p:txBody>
          <a:bodyPr wrap="none" rtlCol="0">
            <a:spAutoFit/>
          </a:bodyPr>
          <a:lstStyle/>
          <a:p>
            <a:pPr marL="285750" indent="-285750">
              <a:buFont typeface="Wingdings" charset="2"/>
              <a:buChar char="Ø"/>
            </a:pPr>
            <a:r>
              <a:rPr lang="ja-JP" altLang="en-US" sz="1200" dirty="0">
                <a:solidFill>
                  <a:schemeClr val="tx2">
                    <a:lumMod val="75000"/>
                  </a:schemeClr>
                </a:solidFill>
                <a:latin typeface="メイリオ"/>
                <a:ea typeface="メイリオ"/>
                <a:cs typeface="メイリオ"/>
              </a:rPr>
              <a:t>化学産業</a:t>
            </a:r>
            <a:endParaRPr lang="en-US" altLang="ja-JP" sz="1200" dirty="0">
              <a:solidFill>
                <a:schemeClr val="tx2">
                  <a:lumMod val="75000"/>
                </a:schemeClr>
              </a:solidFill>
              <a:latin typeface="メイリオ"/>
              <a:ea typeface="メイリオ"/>
              <a:cs typeface="メイリオ"/>
            </a:endParaRPr>
          </a:p>
          <a:p>
            <a:pPr marL="285750" indent="-285750">
              <a:buFont typeface="Wingdings" charset="2"/>
              <a:buChar char="Ø"/>
            </a:pPr>
            <a:r>
              <a:rPr lang="ja-JP" altLang="en-US" sz="1200" dirty="0">
                <a:solidFill>
                  <a:schemeClr val="tx2">
                    <a:lumMod val="75000"/>
                  </a:schemeClr>
                </a:solidFill>
                <a:latin typeface="メイリオ"/>
                <a:ea typeface="メイリオ"/>
                <a:cs typeface="メイリオ"/>
              </a:rPr>
              <a:t>科学的管理</a:t>
            </a:r>
            <a:endParaRPr lang="en-US" altLang="ja-JP" sz="1200" dirty="0">
              <a:solidFill>
                <a:schemeClr val="tx2">
                  <a:lumMod val="75000"/>
                </a:schemeClr>
              </a:solidFill>
              <a:latin typeface="メイリオ"/>
              <a:ea typeface="メイリオ"/>
              <a:cs typeface="メイリオ"/>
            </a:endParaRPr>
          </a:p>
        </p:txBody>
      </p:sp>
      <p:sp>
        <p:nvSpPr>
          <p:cNvPr id="40" name="テキスト ボックス 39"/>
          <p:cNvSpPr txBox="1"/>
          <p:nvPr/>
        </p:nvSpPr>
        <p:spPr>
          <a:xfrm>
            <a:off x="4960021" y="5418744"/>
            <a:ext cx="1713251" cy="461665"/>
          </a:xfrm>
          <a:prstGeom prst="rect">
            <a:avLst/>
          </a:prstGeom>
          <a:noFill/>
        </p:spPr>
        <p:txBody>
          <a:bodyPr wrap="square" rtlCol="0">
            <a:spAutoFit/>
          </a:bodyPr>
          <a:lstStyle>
            <a:defPPr>
              <a:defRPr lang="ja-JP"/>
            </a:defPPr>
            <a:lvl1pPr algn="ctr">
              <a:defRPr sz="1400">
                <a:solidFill>
                  <a:schemeClr val="tx2">
                    <a:lumMod val="50000"/>
                  </a:schemeClr>
                </a:solidFill>
                <a:latin typeface="メイリオ"/>
                <a:ea typeface="メイリオ"/>
                <a:cs typeface="メイリオ"/>
              </a:defRPr>
            </a:lvl1pPr>
          </a:lstStyle>
          <a:p>
            <a:pPr marL="285750" indent="-285750" algn="l">
              <a:buFont typeface="Wingdings" charset="2"/>
              <a:buChar char="Ø"/>
            </a:pPr>
            <a:r>
              <a:rPr lang="ja-JP" altLang="en-US" sz="1200" dirty="0"/>
              <a:t>コンピュータ</a:t>
            </a:r>
          </a:p>
          <a:p>
            <a:pPr marL="285750" indent="-285750" algn="l">
              <a:buFont typeface="Wingdings" charset="2"/>
              <a:buChar char="Ø"/>
            </a:pPr>
            <a:r>
              <a:rPr lang="ja-JP" altLang="en-US" sz="1200" dirty="0"/>
              <a:t>インターネット</a:t>
            </a:r>
            <a:endParaRPr lang="en-US" altLang="ja-JP" sz="1200" dirty="0"/>
          </a:p>
        </p:txBody>
      </p:sp>
      <p:sp>
        <p:nvSpPr>
          <p:cNvPr id="41" name="テキスト ボックス 40"/>
          <p:cNvSpPr txBox="1"/>
          <p:nvPr/>
        </p:nvSpPr>
        <p:spPr>
          <a:xfrm>
            <a:off x="6740285" y="5418744"/>
            <a:ext cx="1849533" cy="461665"/>
          </a:xfrm>
          <a:prstGeom prst="rect">
            <a:avLst/>
          </a:prstGeom>
          <a:noFill/>
        </p:spPr>
        <p:txBody>
          <a:bodyPr wrap="square" rtlCol="0">
            <a:spAutoFit/>
          </a:bodyPr>
          <a:lstStyle/>
          <a:p>
            <a:pPr marL="285750" indent="-285750">
              <a:buFont typeface="Wingdings" charset="2"/>
              <a:buChar char="Ø"/>
            </a:pPr>
            <a:r>
              <a:rPr lang="en-US" altLang="ja-JP" sz="1200" dirty="0" err="1">
                <a:solidFill>
                  <a:srgbClr val="FF6600"/>
                </a:solidFill>
                <a:latin typeface="メイリオ"/>
                <a:ea typeface="メイリオ"/>
                <a:cs typeface="メイリオ"/>
              </a:rPr>
              <a:t>IoT</a:t>
            </a:r>
            <a:r>
              <a:rPr lang="ja-JP" altLang="en-US" sz="1200" dirty="0">
                <a:solidFill>
                  <a:srgbClr val="FF6600"/>
                </a:solidFill>
                <a:latin typeface="メイリオ"/>
                <a:ea typeface="メイリオ"/>
                <a:cs typeface="メイリオ"/>
              </a:rPr>
              <a:t>／ビッグデータ</a:t>
            </a:r>
          </a:p>
          <a:p>
            <a:pPr marL="285750" indent="-285750">
              <a:buFont typeface="Wingdings" charset="2"/>
              <a:buChar char="Ø"/>
            </a:pPr>
            <a:r>
              <a:rPr lang="ja-JP" altLang="en-US" sz="1200" dirty="0">
                <a:solidFill>
                  <a:srgbClr val="FF6600"/>
                </a:solidFill>
                <a:latin typeface="メイリオ"/>
                <a:ea typeface="メイリオ"/>
                <a:cs typeface="メイリオ"/>
              </a:rPr>
              <a:t>人工知能／クラウド</a:t>
            </a:r>
          </a:p>
        </p:txBody>
      </p:sp>
      <p:sp>
        <p:nvSpPr>
          <p:cNvPr id="45" name="テキスト ボックス 44"/>
          <p:cNvSpPr txBox="1"/>
          <p:nvPr/>
        </p:nvSpPr>
        <p:spPr>
          <a:xfrm>
            <a:off x="1908845" y="6124431"/>
            <a:ext cx="3051176" cy="307777"/>
          </a:xfrm>
          <a:prstGeom prst="rect">
            <a:avLst/>
          </a:prstGeom>
          <a:noFill/>
        </p:spPr>
        <p:txBody>
          <a:bodyPr wrap="square" rtlCol="0">
            <a:spAutoFit/>
          </a:bodyPr>
          <a:lstStyle/>
          <a:p>
            <a:pPr algn="ctr"/>
            <a:r>
              <a:rPr kumimoji="1" lang="ja-JP" altLang="en-US" sz="1400" b="1" dirty="0">
                <a:solidFill>
                  <a:schemeClr val="accent5">
                    <a:lumMod val="75000"/>
                  </a:schemeClr>
                </a:solidFill>
                <a:latin typeface="メイリオ"/>
                <a:ea typeface="メイリオ"/>
                <a:cs typeface="メイリオ"/>
              </a:rPr>
              <a:t>第</a:t>
            </a:r>
            <a:r>
              <a:rPr kumimoji="1" lang="en-US" altLang="ja-JP" sz="1400" b="1" dirty="0">
                <a:solidFill>
                  <a:schemeClr val="accent5">
                    <a:lumMod val="75000"/>
                  </a:schemeClr>
                </a:solidFill>
                <a:latin typeface="メイリオ"/>
                <a:ea typeface="メイリオ"/>
                <a:cs typeface="メイリオ"/>
              </a:rPr>
              <a:t>1</a:t>
            </a:r>
            <a:r>
              <a:rPr kumimoji="1" lang="ja-JP" altLang="en-US" sz="1400" b="1" dirty="0">
                <a:solidFill>
                  <a:schemeClr val="accent5">
                    <a:lumMod val="75000"/>
                  </a:schemeClr>
                </a:solidFill>
                <a:latin typeface="メイリオ"/>
                <a:ea typeface="メイリオ"/>
                <a:cs typeface="メイリオ"/>
              </a:rPr>
              <a:t>次産業革命</a:t>
            </a:r>
          </a:p>
        </p:txBody>
      </p:sp>
      <p:sp>
        <p:nvSpPr>
          <p:cNvPr id="46" name="テキスト ボックス 45"/>
          <p:cNvSpPr txBox="1"/>
          <p:nvPr/>
        </p:nvSpPr>
        <p:spPr>
          <a:xfrm>
            <a:off x="4969982" y="6126121"/>
            <a:ext cx="1703292" cy="307777"/>
          </a:xfrm>
          <a:prstGeom prst="rect">
            <a:avLst/>
          </a:prstGeom>
          <a:noFill/>
        </p:spPr>
        <p:txBody>
          <a:bodyPr wrap="square" rtlCol="0">
            <a:spAutoFit/>
          </a:bodyPr>
          <a:lstStyle/>
          <a:p>
            <a:pPr algn="ctr"/>
            <a:r>
              <a:rPr kumimoji="1" lang="ja-JP" altLang="en-US" sz="1400" b="1" dirty="0">
                <a:solidFill>
                  <a:schemeClr val="tx2">
                    <a:lumMod val="75000"/>
                  </a:schemeClr>
                </a:solidFill>
                <a:latin typeface="メイリオ"/>
                <a:ea typeface="メイリオ"/>
                <a:cs typeface="メイリオ"/>
              </a:rPr>
              <a:t>第</a:t>
            </a:r>
            <a:r>
              <a:rPr kumimoji="1" lang="en-US" altLang="ja-JP" sz="1400" b="1" dirty="0">
                <a:solidFill>
                  <a:schemeClr val="tx2">
                    <a:lumMod val="75000"/>
                  </a:schemeClr>
                </a:solidFill>
                <a:latin typeface="メイリオ"/>
                <a:ea typeface="メイリオ"/>
                <a:cs typeface="メイリオ"/>
              </a:rPr>
              <a:t>2</a:t>
            </a:r>
            <a:r>
              <a:rPr kumimoji="1" lang="ja-JP" altLang="en-US" sz="1400" b="1" dirty="0">
                <a:solidFill>
                  <a:schemeClr val="tx2">
                    <a:lumMod val="75000"/>
                  </a:schemeClr>
                </a:solidFill>
                <a:latin typeface="メイリオ"/>
                <a:ea typeface="メイリオ"/>
                <a:cs typeface="メイリオ"/>
              </a:rPr>
              <a:t>次産業革命</a:t>
            </a:r>
          </a:p>
        </p:txBody>
      </p:sp>
      <p:sp>
        <p:nvSpPr>
          <p:cNvPr id="47" name="テキスト ボックス 46"/>
          <p:cNvSpPr txBox="1"/>
          <p:nvPr/>
        </p:nvSpPr>
        <p:spPr>
          <a:xfrm>
            <a:off x="6673274" y="6127802"/>
            <a:ext cx="2074334" cy="307777"/>
          </a:xfrm>
          <a:prstGeom prst="rect">
            <a:avLst/>
          </a:prstGeom>
          <a:noFill/>
        </p:spPr>
        <p:txBody>
          <a:bodyPr wrap="square" rtlCol="0">
            <a:spAutoFit/>
          </a:bodyPr>
          <a:lstStyle/>
          <a:p>
            <a:pPr algn="ctr"/>
            <a:r>
              <a:rPr kumimoji="1" lang="ja-JP" altLang="en-US" sz="1400" b="1" dirty="0">
                <a:solidFill>
                  <a:srgbClr val="FF6600"/>
                </a:solidFill>
                <a:latin typeface="メイリオ"/>
                <a:ea typeface="メイリオ"/>
                <a:cs typeface="メイリオ"/>
              </a:rPr>
              <a:t>第</a:t>
            </a:r>
            <a:r>
              <a:rPr kumimoji="1" lang="en-US" altLang="ja-JP" sz="1400" b="1" dirty="0">
                <a:solidFill>
                  <a:srgbClr val="FF6600"/>
                </a:solidFill>
                <a:latin typeface="メイリオ"/>
                <a:ea typeface="メイリオ"/>
                <a:cs typeface="メイリオ"/>
              </a:rPr>
              <a:t>3</a:t>
            </a:r>
            <a:r>
              <a:rPr kumimoji="1" lang="ja-JP" altLang="en-US" sz="1400" b="1" dirty="0">
                <a:solidFill>
                  <a:srgbClr val="FF6600"/>
                </a:solidFill>
                <a:latin typeface="メイリオ"/>
                <a:ea typeface="メイリオ"/>
                <a:cs typeface="メイリオ"/>
              </a:rPr>
              <a:t>次産業革命</a:t>
            </a:r>
          </a:p>
        </p:txBody>
      </p:sp>
      <p:sp>
        <p:nvSpPr>
          <p:cNvPr id="48" name="テキスト ボックス 47"/>
          <p:cNvSpPr txBox="1"/>
          <p:nvPr/>
        </p:nvSpPr>
        <p:spPr>
          <a:xfrm>
            <a:off x="7212054" y="6374003"/>
            <a:ext cx="1535550" cy="215444"/>
          </a:xfrm>
          <a:prstGeom prst="rect">
            <a:avLst/>
          </a:prstGeom>
          <a:noFill/>
        </p:spPr>
        <p:txBody>
          <a:bodyPr wrap="square" rtlCol="0">
            <a:spAutoFit/>
          </a:bodyPr>
          <a:lstStyle/>
          <a:p>
            <a:pPr algn="r"/>
            <a:r>
              <a:rPr kumimoji="1" lang="ja-JP" altLang="en-US" sz="800" dirty="0">
                <a:solidFill>
                  <a:srgbClr val="C0504D"/>
                </a:solidFill>
                <a:latin typeface="メイリオ"/>
                <a:ea typeface="メイリオ"/>
                <a:cs typeface="メイリオ"/>
              </a:rPr>
              <a:t>米国での一般的理解</a:t>
            </a:r>
          </a:p>
        </p:txBody>
      </p:sp>
      <p:sp>
        <p:nvSpPr>
          <p:cNvPr id="49" name="テキスト ボックス 48"/>
          <p:cNvSpPr txBox="1"/>
          <p:nvPr/>
        </p:nvSpPr>
        <p:spPr>
          <a:xfrm>
            <a:off x="7212054" y="1311821"/>
            <a:ext cx="1535550" cy="215444"/>
          </a:xfrm>
          <a:prstGeom prst="rect">
            <a:avLst/>
          </a:prstGeom>
          <a:noFill/>
        </p:spPr>
        <p:txBody>
          <a:bodyPr wrap="square" rtlCol="0">
            <a:spAutoFit/>
          </a:bodyPr>
          <a:lstStyle/>
          <a:p>
            <a:pPr algn="r"/>
            <a:r>
              <a:rPr kumimoji="1" lang="ja-JP" altLang="en-US" sz="800" dirty="0">
                <a:solidFill>
                  <a:schemeClr val="accent2"/>
                </a:solidFill>
                <a:latin typeface="メイリオ"/>
                <a:ea typeface="メイリオ"/>
                <a:cs typeface="メイリオ"/>
              </a:rPr>
              <a:t>ドイツでの一般的理解</a:t>
            </a:r>
          </a:p>
        </p:txBody>
      </p:sp>
      <p:cxnSp>
        <p:nvCxnSpPr>
          <p:cNvPr id="51" name="直線コネクタ 50"/>
          <p:cNvCxnSpPr/>
          <p:nvPr/>
        </p:nvCxnSpPr>
        <p:spPr>
          <a:xfrm>
            <a:off x="421752" y="5893446"/>
            <a:ext cx="8325856" cy="0"/>
          </a:xfrm>
          <a:prstGeom prst="line">
            <a:avLst/>
          </a:prstGeom>
          <a:ln>
            <a:solidFill>
              <a:schemeClr val="accent6">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2" name="テキスト ボックス 51"/>
          <p:cNvSpPr txBox="1"/>
          <p:nvPr/>
        </p:nvSpPr>
        <p:spPr>
          <a:xfrm>
            <a:off x="421745" y="1048484"/>
            <a:ext cx="1525588" cy="307777"/>
          </a:xfrm>
          <a:prstGeom prst="rect">
            <a:avLst/>
          </a:prstGeom>
          <a:noFill/>
        </p:spPr>
        <p:txBody>
          <a:bodyPr wrap="square" rtlCol="0">
            <a:spAutoFit/>
          </a:bodyPr>
          <a:lstStyle/>
          <a:p>
            <a:pPr algn="ctr"/>
            <a:r>
              <a:rPr kumimoji="1" lang="ja-JP" altLang="en-US" sz="1400" dirty="0">
                <a:solidFill>
                  <a:schemeClr val="tx1">
                    <a:lumMod val="50000"/>
                    <a:lumOff val="50000"/>
                  </a:schemeClr>
                </a:solidFill>
                <a:latin typeface="メイリオ"/>
                <a:ea typeface="メイリオ"/>
                <a:cs typeface="メイリオ"/>
              </a:rPr>
              <a:t>産業革命以前</a:t>
            </a:r>
          </a:p>
        </p:txBody>
      </p:sp>
      <p:sp>
        <p:nvSpPr>
          <p:cNvPr id="55" name="テキスト ボックス 54"/>
          <p:cNvSpPr txBox="1"/>
          <p:nvPr/>
        </p:nvSpPr>
        <p:spPr>
          <a:xfrm>
            <a:off x="1918804" y="800178"/>
            <a:ext cx="1500909" cy="246221"/>
          </a:xfrm>
          <a:prstGeom prst="rect">
            <a:avLst/>
          </a:prstGeom>
          <a:noFill/>
        </p:spPr>
        <p:txBody>
          <a:bodyPr wrap="square" rtlCol="0">
            <a:spAutoFit/>
          </a:bodyPr>
          <a:lstStyle/>
          <a:p>
            <a:r>
              <a:rPr kumimoji="1" lang="en-US" altLang="ja-JP" sz="1000" dirty="0">
                <a:solidFill>
                  <a:schemeClr val="accent5">
                    <a:lumMod val="75000"/>
                  </a:schemeClr>
                </a:solidFill>
                <a:latin typeface="メイリオ"/>
                <a:ea typeface="メイリオ"/>
                <a:cs typeface="メイリオ"/>
              </a:rPr>
              <a:t>18</a:t>
            </a:r>
            <a:r>
              <a:rPr kumimoji="1" lang="ja-JP" altLang="en-US" sz="1000" dirty="0">
                <a:solidFill>
                  <a:schemeClr val="accent5">
                    <a:lumMod val="75000"/>
                  </a:schemeClr>
                </a:solidFill>
                <a:latin typeface="メイリオ"/>
                <a:ea typeface="メイリオ"/>
                <a:cs typeface="メイリオ"/>
              </a:rPr>
              <a:t>世紀中</a:t>
            </a:r>
            <a:r>
              <a:rPr kumimoji="1" lang="en-US" altLang="ja-JP" sz="1000" dirty="0">
                <a:solidFill>
                  <a:schemeClr val="accent5">
                    <a:lumMod val="75000"/>
                  </a:schemeClr>
                </a:solidFill>
                <a:latin typeface="メイリオ"/>
                <a:ea typeface="メイリオ"/>
                <a:cs typeface="メイリオ"/>
              </a:rPr>
              <a:t>〜</a:t>
            </a:r>
            <a:endParaRPr kumimoji="1" lang="ja-JP" altLang="en-US" sz="1000" dirty="0">
              <a:solidFill>
                <a:schemeClr val="accent5">
                  <a:lumMod val="75000"/>
                </a:schemeClr>
              </a:solidFill>
              <a:latin typeface="メイリオ"/>
              <a:ea typeface="メイリオ"/>
              <a:cs typeface="メイリオ"/>
            </a:endParaRPr>
          </a:p>
        </p:txBody>
      </p:sp>
      <p:sp>
        <p:nvSpPr>
          <p:cNvPr id="56" name="テキスト ボックス 55"/>
          <p:cNvSpPr txBox="1"/>
          <p:nvPr/>
        </p:nvSpPr>
        <p:spPr>
          <a:xfrm>
            <a:off x="3444393" y="801868"/>
            <a:ext cx="1525589" cy="246221"/>
          </a:xfrm>
          <a:prstGeom prst="rect">
            <a:avLst/>
          </a:prstGeom>
          <a:noFill/>
        </p:spPr>
        <p:txBody>
          <a:bodyPr wrap="square" rtlCol="0">
            <a:spAutoFit/>
          </a:bodyPr>
          <a:lstStyle/>
          <a:p>
            <a:r>
              <a:rPr kumimoji="1" lang="en-US" altLang="ja-JP" sz="1000" dirty="0">
                <a:solidFill>
                  <a:schemeClr val="tx2">
                    <a:lumMod val="75000"/>
                  </a:schemeClr>
                </a:solidFill>
                <a:latin typeface="メイリオ"/>
                <a:ea typeface="メイリオ"/>
                <a:cs typeface="メイリオ"/>
              </a:rPr>
              <a:t>20</a:t>
            </a:r>
            <a:r>
              <a:rPr kumimoji="1" lang="ja-JP" altLang="en-US" sz="1000" dirty="0">
                <a:solidFill>
                  <a:schemeClr val="tx2">
                    <a:lumMod val="75000"/>
                  </a:schemeClr>
                </a:solidFill>
                <a:latin typeface="メイリオ"/>
                <a:ea typeface="メイリオ"/>
                <a:cs typeface="メイリオ"/>
              </a:rPr>
              <a:t>世紀初</a:t>
            </a:r>
            <a:r>
              <a:rPr kumimoji="1" lang="en-US" altLang="ja-JP" sz="1000" dirty="0">
                <a:solidFill>
                  <a:schemeClr val="tx2">
                    <a:lumMod val="75000"/>
                  </a:schemeClr>
                </a:solidFill>
                <a:latin typeface="メイリオ"/>
                <a:ea typeface="メイリオ"/>
                <a:cs typeface="メイリオ"/>
              </a:rPr>
              <a:t>〜</a:t>
            </a:r>
            <a:endParaRPr kumimoji="1" lang="ja-JP" altLang="en-US" sz="1000" dirty="0">
              <a:solidFill>
                <a:schemeClr val="tx2">
                  <a:lumMod val="75000"/>
                </a:schemeClr>
              </a:solidFill>
              <a:latin typeface="メイリオ"/>
              <a:ea typeface="メイリオ"/>
              <a:cs typeface="メイリオ"/>
            </a:endParaRPr>
          </a:p>
        </p:txBody>
      </p:sp>
      <p:sp>
        <p:nvSpPr>
          <p:cNvPr id="57" name="テキスト ボックス 56"/>
          <p:cNvSpPr txBox="1"/>
          <p:nvPr/>
        </p:nvSpPr>
        <p:spPr>
          <a:xfrm>
            <a:off x="6673272" y="800178"/>
            <a:ext cx="2074334" cy="246221"/>
          </a:xfrm>
          <a:prstGeom prst="rect">
            <a:avLst/>
          </a:prstGeom>
          <a:noFill/>
        </p:spPr>
        <p:txBody>
          <a:bodyPr wrap="square" rtlCol="0">
            <a:spAutoFit/>
          </a:bodyPr>
          <a:lstStyle/>
          <a:p>
            <a:r>
              <a:rPr kumimoji="1" lang="en-US" altLang="ja-JP" sz="1000" dirty="0">
                <a:solidFill>
                  <a:srgbClr val="FF6600"/>
                </a:solidFill>
                <a:latin typeface="メイリオ"/>
                <a:ea typeface="メイリオ"/>
                <a:cs typeface="メイリオ"/>
              </a:rPr>
              <a:t>2010</a:t>
            </a:r>
            <a:r>
              <a:rPr kumimoji="1" lang="ja-JP" altLang="en-US" sz="1000" dirty="0">
                <a:solidFill>
                  <a:srgbClr val="FF6600"/>
                </a:solidFill>
                <a:latin typeface="メイリオ"/>
                <a:ea typeface="メイリオ"/>
                <a:cs typeface="メイリオ"/>
              </a:rPr>
              <a:t>年代</a:t>
            </a:r>
            <a:r>
              <a:rPr kumimoji="1" lang="en-US" altLang="ja-JP" sz="1000" dirty="0">
                <a:solidFill>
                  <a:srgbClr val="FF6600"/>
                </a:solidFill>
                <a:latin typeface="メイリオ"/>
                <a:ea typeface="メイリオ"/>
                <a:cs typeface="メイリオ"/>
              </a:rPr>
              <a:t>〜</a:t>
            </a:r>
            <a:endParaRPr kumimoji="1" lang="ja-JP" altLang="en-US" sz="1000" dirty="0">
              <a:solidFill>
                <a:srgbClr val="FF6600"/>
              </a:solidFill>
              <a:latin typeface="メイリオ"/>
              <a:ea typeface="メイリオ"/>
              <a:cs typeface="メイリオ"/>
            </a:endParaRPr>
          </a:p>
        </p:txBody>
      </p:sp>
      <p:sp>
        <p:nvSpPr>
          <p:cNvPr id="58" name="テキスト ボックス 57"/>
          <p:cNvSpPr txBox="1"/>
          <p:nvPr/>
        </p:nvSpPr>
        <p:spPr>
          <a:xfrm>
            <a:off x="4969982" y="801868"/>
            <a:ext cx="1703289" cy="246221"/>
          </a:xfrm>
          <a:prstGeom prst="rect">
            <a:avLst/>
          </a:prstGeom>
          <a:noFill/>
        </p:spPr>
        <p:txBody>
          <a:bodyPr wrap="square" rtlCol="0">
            <a:spAutoFit/>
          </a:bodyPr>
          <a:lstStyle/>
          <a:p>
            <a:r>
              <a:rPr kumimoji="1" lang="en-US" altLang="ja-JP" sz="1000" dirty="0">
                <a:solidFill>
                  <a:schemeClr val="tx2">
                    <a:lumMod val="50000"/>
                  </a:schemeClr>
                </a:solidFill>
                <a:latin typeface="メイリオ"/>
                <a:ea typeface="メイリオ"/>
                <a:cs typeface="メイリオ"/>
              </a:rPr>
              <a:t>1970</a:t>
            </a:r>
            <a:r>
              <a:rPr kumimoji="1" lang="ja-JP" altLang="en-US" sz="1000" dirty="0">
                <a:solidFill>
                  <a:schemeClr val="tx2">
                    <a:lumMod val="50000"/>
                  </a:schemeClr>
                </a:solidFill>
                <a:latin typeface="メイリオ"/>
                <a:ea typeface="メイリオ"/>
                <a:cs typeface="メイリオ"/>
              </a:rPr>
              <a:t>年代</a:t>
            </a:r>
            <a:r>
              <a:rPr kumimoji="1" lang="en-US" altLang="ja-JP" sz="1000" dirty="0">
                <a:solidFill>
                  <a:schemeClr val="tx2">
                    <a:lumMod val="50000"/>
                  </a:schemeClr>
                </a:solidFill>
                <a:latin typeface="メイリオ"/>
                <a:ea typeface="メイリオ"/>
                <a:cs typeface="メイリオ"/>
              </a:rPr>
              <a:t>〜</a:t>
            </a:r>
            <a:endParaRPr kumimoji="1" lang="ja-JP" altLang="en-US" sz="1000" dirty="0">
              <a:solidFill>
                <a:schemeClr val="tx2">
                  <a:lumMod val="50000"/>
                </a:schemeClr>
              </a:solidFill>
              <a:latin typeface="メイリオ"/>
              <a:ea typeface="メイリオ"/>
              <a:cs typeface="メイリオ"/>
            </a:endParaRPr>
          </a:p>
        </p:txBody>
      </p:sp>
      <p:sp>
        <p:nvSpPr>
          <p:cNvPr id="60" name="テキスト ボックス 59"/>
          <p:cNvSpPr txBox="1"/>
          <p:nvPr/>
        </p:nvSpPr>
        <p:spPr>
          <a:xfrm>
            <a:off x="6673274" y="5937124"/>
            <a:ext cx="2074334" cy="215444"/>
          </a:xfrm>
          <a:prstGeom prst="rect">
            <a:avLst/>
          </a:prstGeom>
          <a:noFill/>
        </p:spPr>
        <p:txBody>
          <a:bodyPr wrap="square" rtlCol="0">
            <a:spAutoFit/>
          </a:bodyPr>
          <a:lstStyle/>
          <a:p>
            <a:pPr algn="ctr"/>
            <a:r>
              <a:rPr kumimoji="1" lang="ja-JP" altLang="en-US" sz="800" b="1" dirty="0">
                <a:solidFill>
                  <a:srgbClr val="C0504D"/>
                </a:solidFill>
                <a:latin typeface="メイリオ"/>
                <a:ea typeface="メイリオ"/>
                <a:cs typeface="メイリオ"/>
              </a:rPr>
              <a:t>デジタルファブリケーション時代</a:t>
            </a:r>
          </a:p>
        </p:txBody>
      </p:sp>
      <p:sp>
        <p:nvSpPr>
          <p:cNvPr id="14" name="正方形/長方形 13"/>
          <p:cNvSpPr/>
          <p:nvPr/>
        </p:nvSpPr>
        <p:spPr>
          <a:xfrm>
            <a:off x="1351843" y="4735311"/>
            <a:ext cx="2781430" cy="583847"/>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Wingdings" charset="2"/>
              <a:buChar char="v"/>
            </a:pPr>
            <a:r>
              <a:rPr kumimoji="1" lang="ja-JP" altLang="en-US" sz="1000" dirty="0">
                <a:solidFill>
                  <a:srgbClr val="FFFFFF"/>
                </a:solidFill>
                <a:latin typeface="メイリオ"/>
                <a:ea typeface="メイリオ"/>
                <a:cs typeface="メイリオ"/>
              </a:rPr>
              <a:t>農業社会から工業社会への</a:t>
            </a:r>
            <a:r>
              <a:rPr lang="ja-JP" altLang="en-US" sz="1000" dirty="0">
                <a:solidFill>
                  <a:srgbClr val="FFFFFF"/>
                </a:solidFill>
                <a:latin typeface="メイリオ"/>
                <a:ea typeface="メイリオ"/>
                <a:cs typeface="メイリオ"/>
              </a:rPr>
              <a:t>転換</a:t>
            </a:r>
            <a:endParaRPr lang="en-US" altLang="ja-JP" sz="1000" dirty="0">
              <a:solidFill>
                <a:srgbClr val="FFFFFF"/>
              </a:solidFill>
              <a:latin typeface="メイリオ"/>
              <a:ea typeface="メイリオ"/>
              <a:cs typeface="メイリオ"/>
            </a:endParaRPr>
          </a:p>
          <a:p>
            <a:pPr marL="171450" indent="-171450">
              <a:buFont typeface="Wingdings" charset="2"/>
              <a:buChar char="v"/>
            </a:pPr>
            <a:r>
              <a:rPr lang="ja-JP" altLang="en-US" sz="1000" dirty="0">
                <a:solidFill>
                  <a:srgbClr val="FFFFFF"/>
                </a:solidFill>
                <a:latin typeface="メイリオ"/>
                <a:ea typeface="メイリオ"/>
                <a:cs typeface="メイリオ"/>
              </a:rPr>
              <a:t>労働力の田園地帯から都市部への移動</a:t>
            </a:r>
            <a:endParaRPr kumimoji="1" lang="en-US" altLang="ja-JP" sz="1000" dirty="0">
              <a:solidFill>
                <a:srgbClr val="FFFFFF"/>
              </a:solidFill>
              <a:latin typeface="メイリオ"/>
              <a:ea typeface="メイリオ"/>
              <a:cs typeface="メイリオ"/>
            </a:endParaRPr>
          </a:p>
          <a:p>
            <a:pPr marL="171450" indent="-171450">
              <a:buFont typeface="Wingdings" charset="2"/>
              <a:buChar char="v"/>
            </a:pPr>
            <a:r>
              <a:rPr lang="ja-JP" altLang="en-US" sz="1000" dirty="0">
                <a:solidFill>
                  <a:srgbClr val="FFFFFF"/>
                </a:solidFill>
                <a:latin typeface="メイリオ"/>
                <a:ea typeface="メイリオ"/>
                <a:cs typeface="メイリオ"/>
              </a:rPr>
              <a:t>資本家や企業の台頭、労働者との役割分離</a:t>
            </a:r>
            <a:endParaRPr lang="en-US" altLang="ja-JP" sz="1000" dirty="0">
              <a:solidFill>
                <a:srgbClr val="FFFFFF"/>
              </a:solidFill>
              <a:latin typeface="メイリオ"/>
              <a:ea typeface="メイリオ"/>
              <a:cs typeface="メイリオ"/>
            </a:endParaRPr>
          </a:p>
        </p:txBody>
      </p:sp>
      <p:sp>
        <p:nvSpPr>
          <p:cNvPr id="50" name="ホームベース 49"/>
          <p:cNvSpPr/>
          <p:nvPr/>
        </p:nvSpPr>
        <p:spPr>
          <a:xfrm>
            <a:off x="3083560" y="1826865"/>
            <a:ext cx="1049713" cy="211667"/>
          </a:xfrm>
          <a:prstGeom prst="homePlate">
            <a:avLst/>
          </a:prstGeom>
          <a:solidFill>
            <a:srgbClr val="66FFCC">
              <a:alpha val="65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メイリオ"/>
                <a:ea typeface="メイリオ"/>
                <a:cs typeface="メイリオ"/>
              </a:rPr>
              <a:t>内燃機関</a:t>
            </a:r>
          </a:p>
        </p:txBody>
      </p:sp>
    </p:spTree>
    <p:extLst>
      <p:ext uri="{BB962C8B-B14F-4D97-AF65-F5344CB8AC3E}">
        <p14:creationId xmlns:p14="http://schemas.microsoft.com/office/powerpoint/2010/main" val="769436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4570413" y="892020"/>
            <a:ext cx="3835150" cy="5623259"/>
          </a:xfrm>
          <a:prstGeom prst="rect">
            <a:avLst/>
          </a:prstGeom>
          <a:solidFill>
            <a:srgbClr val="CCFFC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正方形/長方形 20"/>
          <p:cNvSpPr/>
          <p:nvPr/>
        </p:nvSpPr>
        <p:spPr>
          <a:xfrm>
            <a:off x="735263" y="892020"/>
            <a:ext cx="3835150" cy="5623259"/>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t>インダストリー</a:t>
            </a:r>
            <a:r>
              <a:rPr kumimoji="1" lang="en-US" altLang="ja-JP" dirty="0"/>
              <a:t>4.0</a:t>
            </a:r>
            <a:r>
              <a:rPr kumimoji="1" lang="ja-JP" altLang="en-US" dirty="0"/>
              <a:t>（</a:t>
            </a:r>
            <a:r>
              <a:rPr kumimoji="1" lang="en-US" altLang="ja-JP" dirty="0"/>
              <a:t>2</a:t>
            </a:r>
            <a:r>
              <a:rPr kumimoji="1" lang="ja-JP" altLang="en-US" dirty="0"/>
              <a:t>）</a:t>
            </a:r>
          </a:p>
        </p:txBody>
      </p:sp>
      <p:sp>
        <p:nvSpPr>
          <p:cNvPr id="3" name="スライド番号プレースホルダー 2"/>
          <p:cNvSpPr>
            <a:spLocks noGrp="1"/>
          </p:cNvSpPr>
          <p:nvPr>
            <p:ph type="sldNum" sz="quarter" idx="12"/>
          </p:nvPr>
        </p:nvSpPr>
        <p:spPr>
          <a:xfrm>
            <a:off x="6932246" y="6640200"/>
            <a:ext cx="2133600" cy="217800"/>
          </a:xfrm>
        </p:spPr>
        <p:txBody>
          <a:bodyPr/>
          <a:lstStyle/>
          <a:p>
            <a:fld id="{8FF8CC5D-A65D-5946-99B5-645367A967AD}" type="slidenum">
              <a:rPr kumimoji="1" lang="ja-JP" altLang="en-US" smtClean="0"/>
              <a:t>21</a:t>
            </a:fld>
            <a:endParaRPr kumimoji="1" lang="ja-JP" altLang="en-US"/>
          </a:p>
        </p:txBody>
      </p:sp>
      <p:sp>
        <p:nvSpPr>
          <p:cNvPr id="4" name="円/楕円 3"/>
          <p:cNvSpPr/>
          <p:nvPr/>
        </p:nvSpPr>
        <p:spPr>
          <a:xfrm>
            <a:off x="1879225" y="1007034"/>
            <a:ext cx="5382376" cy="5368333"/>
          </a:xfrm>
          <a:prstGeom prst="ellipse">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5" name="円/楕円 4"/>
          <p:cNvSpPr/>
          <p:nvPr/>
        </p:nvSpPr>
        <p:spPr>
          <a:xfrm>
            <a:off x="2575970" y="1709333"/>
            <a:ext cx="3988886" cy="3963736"/>
          </a:xfrm>
          <a:prstGeom prst="ellipse">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6" name="円/楕円 5"/>
          <p:cNvSpPr/>
          <p:nvPr/>
        </p:nvSpPr>
        <p:spPr>
          <a:xfrm>
            <a:off x="3313300" y="2449441"/>
            <a:ext cx="2514225" cy="2499895"/>
          </a:xfrm>
          <a:prstGeom prst="ellipse">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7" name="テキスト ボックス 6"/>
          <p:cNvSpPr txBox="1"/>
          <p:nvPr/>
        </p:nvSpPr>
        <p:spPr>
          <a:xfrm>
            <a:off x="3362303" y="3164652"/>
            <a:ext cx="2416221" cy="1077218"/>
          </a:xfrm>
          <a:prstGeom prst="rect">
            <a:avLst/>
          </a:prstGeom>
          <a:noFill/>
        </p:spPr>
        <p:txBody>
          <a:bodyPr wrap="none" rtlCol="0">
            <a:spAutoFit/>
          </a:bodyPr>
          <a:lstStyle/>
          <a:p>
            <a:pPr algn="ctr"/>
            <a:r>
              <a:rPr lang="ja-JP" altLang="en-US" sz="2000" b="1" dirty="0">
                <a:solidFill>
                  <a:srgbClr val="FFFFFF"/>
                </a:solidFill>
                <a:latin typeface="メイリオ"/>
                <a:ea typeface="メイリオ"/>
                <a:cs typeface="メイリオ"/>
              </a:rPr>
              <a:t>インダストリー</a:t>
            </a:r>
            <a:r>
              <a:rPr lang="en-US" altLang="ja-JP" sz="2000" b="1" dirty="0">
                <a:solidFill>
                  <a:srgbClr val="FFFFFF"/>
                </a:solidFill>
                <a:latin typeface="メイリオ"/>
                <a:ea typeface="メイリオ"/>
                <a:cs typeface="メイリオ"/>
              </a:rPr>
              <a:t>4.0</a:t>
            </a:r>
          </a:p>
          <a:p>
            <a:pPr algn="ctr"/>
            <a:r>
              <a:rPr lang="en-US" altLang="ja-JP" sz="2000" dirty="0">
                <a:solidFill>
                  <a:srgbClr val="FFFFFF"/>
                </a:solidFill>
                <a:latin typeface="メイリオ"/>
                <a:ea typeface="メイリオ"/>
                <a:cs typeface="メイリオ"/>
              </a:rPr>
              <a:t>Industry 4.0</a:t>
            </a:r>
          </a:p>
          <a:p>
            <a:pPr algn="ctr"/>
            <a:r>
              <a:rPr kumimoji="1" lang="ja-JP" altLang="en-US" sz="2400" b="1" dirty="0">
                <a:solidFill>
                  <a:srgbClr val="FFFFFF"/>
                </a:solidFill>
                <a:latin typeface="メイリオ"/>
                <a:ea typeface="メイリオ"/>
                <a:cs typeface="メイリオ"/>
              </a:rPr>
              <a:t>自ら考える工場</a:t>
            </a:r>
          </a:p>
        </p:txBody>
      </p:sp>
      <p:sp>
        <p:nvSpPr>
          <p:cNvPr id="8" name="正方形/長方形 7"/>
          <p:cNvSpPr/>
          <p:nvPr/>
        </p:nvSpPr>
        <p:spPr>
          <a:xfrm>
            <a:off x="5376653" y="2048982"/>
            <a:ext cx="2065421" cy="889000"/>
          </a:xfrm>
          <a:prstGeom prst="rect">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rgbClr val="FFFFFF"/>
                </a:solidFill>
                <a:latin typeface="メイリオ"/>
                <a:ea typeface="メイリオ"/>
                <a:cs typeface="メイリオ"/>
              </a:rPr>
              <a:t>製造コストの極小化</a:t>
            </a:r>
            <a:endParaRPr kumimoji="1" lang="en-US" altLang="ja-JP" sz="1600" b="1" dirty="0">
              <a:solidFill>
                <a:srgbClr val="FFFFFF"/>
              </a:solidFill>
              <a:latin typeface="メイリオ"/>
              <a:ea typeface="メイリオ"/>
              <a:cs typeface="メイリオ"/>
            </a:endParaRPr>
          </a:p>
          <a:p>
            <a:pPr algn="ctr"/>
            <a:r>
              <a:rPr lang="ja-JP" altLang="en-US" sz="1200" dirty="0">
                <a:solidFill>
                  <a:srgbClr val="FFFFFF"/>
                </a:solidFill>
                <a:latin typeface="メイリオ"/>
                <a:ea typeface="メイリオ"/>
                <a:cs typeface="メイリオ"/>
              </a:rPr>
              <a:t>個別仕様オーダーでも</a:t>
            </a:r>
            <a:endParaRPr lang="en-US" altLang="ja-JP" sz="1200" dirty="0">
              <a:solidFill>
                <a:srgbClr val="FFFFFF"/>
              </a:solidFill>
              <a:latin typeface="メイリオ"/>
              <a:ea typeface="メイリオ"/>
              <a:cs typeface="メイリオ"/>
            </a:endParaRPr>
          </a:p>
          <a:p>
            <a:pPr algn="ctr"/>
            <a:r>
              <a:rPr lang="ja-JP" altLang="en-US" sz="1200" dirty="0">
                <a:solidFill>
                  <a:srgbClr val="FFFFFF"/>
                </a:solidFill>
                <a:latin typeface="メイリオ"/>
                <a:ea typeface="メイリオ"/>
                <a:cs typeface="メイリオ"/>
              </a:rPr>
              <a:t>量産品と同じコストで対応</a:t>
            </a:r>
            <a:endParaRPr kumimoji="1" lang="ja-JP" altLang="en-US" sz="1200" dirty="0">
              <a:solidFill>
                <a:srgbClr val="FFFFFF"/>
              </a:solidFill>
              <a:latin typeface="メイリオ"/>
              <a:ea typeface="メイリオ"/>
              <a:cs typeface="メイリオ"/>
            </a:endParaRPr>
          </a:p>
        </p:txBody>
      </p:sp>
      <p:sp>
        <p:nvSpPr>
          <p:cNvPr id="9" name="正方形/長方形 8"/>
          <p:cNvSpPr/>
          <p:nvPr/>
        </p:nvSpPr>
        <p:spPr>
          <a:xfrm>
            <a:off x="1685383" y="2048982"/>
            <a:ext cx="2065421" cy="889000"/>
          </a:xfrm>
          <a:prstGeom prst="rect">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rgbClr val="FFFFFF"/>
                </a:solidFill>
                <a:latin typeface="メイリオ"/>
                <a:ea typeface="メイリオ"/>
                <a:cs typeface="メイリオ"/>
              </a:rPr>
              <a:t>カスタマイズ対応</a:t>
            </a:r>
            <a:endParaRPr kumimoji="1" lang="en-US" altLang="ja-JP" sz="1600" b="1" dirty="0">
              <a:solidFill>
                <a:srgbClr val="FFFFFF"/>
              </a:solidFill>
              <a:latin typeface="メイリオ"/>
              <a:ea typeface="メイリオ"/>
              <a:cs typeface="メイリオ"/>
            </a:endParaRPr>
          </a:p>
          <a:p>
            <a:pPr algn="ctr"/>
            <a:r>
              <a:rPr lang="ja-JP" altLang="en-US" sz="1200" dirty="0">
                <a:solidFill>
                  <a:srgbClr val="FFFFFF"/>
                </a:solidFill>
                <a:latin typeface="メイリオ"/>
                <a:ea typeface="メイリオ"/>
                <a:cs typeface="メイリオ"/>
              </a:rPr>
              <a:t>お客様ごとに異なる</a:t>
            </a:r>
            <a:endParaRPr lang="en-US" altLang="ja-JP" sz="1200" dirty="0">
              <a:solidFill>
                <a:srgbClr val="FFFFFF"/>
              </a:solidFill>
              <a:latin typeface="メイリオ"/>
              <a:ea typeface="メイリオ"/>
              <a:cs typeface="メイリオ"/>
            </a:endParaRPr>
          </a:p>
          <a:p>
            <a:pPr algn="ctr"/>
            <a:r>
              <a:rPr lang="ja-JP" altLang="en-US" sz="1200" dirty="0">
                <a:solidFill>
                  <a:srgbClr val="FFFFFF"/>
                </a:solidFill>
                <a:latin typeface="メイリオ"/>
                <a:ea typeface="メイリオ"/>
                <a:cs typeface="メイリオ"/>
              </a:rPr>
              <a:t>個別仕様のオーダーに対応</a:t>
            </a:r>
            <a:endParaRPr kumimoji="1" lang="ja-JP" altLang="en-US" sz="1200" dirty="0">
              <a:solidFill>
                <a:srgbClr val="FFFFFF"/>
              </a:solidFill>
              <a:latin typeface="メイリオ"/>
              <a:ea typeface="メイリオ"/>
              <a:cs typeface="メイリオ"/>
            </a:endParaRPr>
          </a:p>
        </p:txBody>
      </p:sp>
      <p:sp>
        <p:nvSpPr>
          <p:cNvPr id="10" name="正方形/長方形 9"/>
          <p:cNvSpPr/>
          <p:nvPr/>
        </p:nvSpPr>
        <p:spPr>
          <a:xfrm>
            <a:off x="3537702" y="4949336"/>
            <a:ext cx="2065421" cy="889000"/>
          </a:xfrm>
          <a:prstGeom prst="rect">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rgbClr val="FFFFFF"/>
                </a:solidFill>
                <a:latin typeface="メイリオ"/>
                <a:ea typeface="メイリオ"/>
                <a:cs typeface="メイリオ"/>
              </a:rPr>
              <a:t>短納期対応</a:t>
            </a:r>
            <a:endParaRPr kumimoji="1" lang="en-US" altLang="ja-JP" sz="1600" b="1" dirty="0">
              <a:solidFill>
                <a:srgbClr val="FFFFFF"/>
              </a:solidFill>
              <a:latin typeface="メイリオ"/>
              <a:ea typeface="メイリオ"/>
              <a:cs typeface="メイリオ"/>
            </a:endParaRPr>
          </a:p>
          <a:p>
            <a:pPr algn="ctr"/>
            <a:r>
              <a:rPr lang="ja-JP" altLang="en-US" sz="1200" dirty="0">
                <a:solidFill>
                  <a:srgbClr val="FFFFFF"/>
                </a:solidFill>
                <a:latin typeface="メイリオ"/>
                <a:ea typeface="メイリオ"/>
                <a:cs typeface="メイリオ"/>
              </a:rPr>
              <a:t>個別仕様オーダーでも</a:t>
            </a:r>
            <a:endParaRPr lang="en-US" altLang="ja-JP" sz="1200" dirty="0">
              <a:solidFill>
                <a:srgbClr val="FFFFFF"/>
              </a:solidFill>
              <a:latin typeface="メイリオ"/>
              <a:ea typeface="メイリオ"/>
              <a:cs typeface="メイリオ"/>
            </a:endParaRPr>
          </a:p>
          <a:p>
            <a:pPr algn="ctr"/>
            <a:r>
              <a:rPr lang="ja-JP" altLang="en-US" sz="1200" dirty="0">
                <a:solidFill>
                  <a:srgbClr val="FFFFFF"/>
                </a:solidFill>
                <a:latin typeface="メイリオ"/>
                <a:ea typeface="メイリオ"/>
                <a:cs typeface="メイリオ"/>
              </a:rPr>
              <a:t>短納期で対応</a:t>
            </a:r>
            <a:endParaRPr kumimoji="1" lang="ja-JP" altLang="en-US" sz="1200" dirty="0">
              <a:solidFill>
                <a:srgbClr val="FFFFFF"/>
              </a:solidFill>
              <a:latin typeface="メイリオ"/>
              <a:ea typeface="メイリオ"/>
              <a:cs typeface="メイリオ"/>
            </a:endParaRPr>
          </a:p>
        </p:txBody>
      </p:sp>
      <p:sp>
        <p:nvSpPr>
          <p:cNvPr id="11" name="ホームベース 10"/>
          <p:cNvSpPr/>
          <p:nvPr/>
        </p:nvSpPr>
        <p:spPr>
          <a:xfrm>
            <a:off x="1685383" y="3387350"/>
            <a:ext cx="1732003" cy="961467"/>
          </a:xfrm>
          <a:prstGeom prst="homePlate">
            <a:avLst>
              <a:gd name="adj" fmla="val 34971"/>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err="1">
                <a:solidFill>
                  <a:srgbClr val="FFFFFF"/>
                </a:solidFill>
                <a:latin typeface="メイリオ"/>
                <a:ea typeface="メイリオ"/>
                <a:cs typeface="メイリオ"/>
              </a:rPr>
              <a:t>IoT</a:t>
            </a:r>
            <a:endParaRPr kumimoji="1" lang="en-US" altLang="ja-JP" sz="2000" dirty="0">
              <a:solidFill>
                <a:srgbClr val="FFFFFF"/>
              </a:solidFill>
              <a:latin typeface="メイリオ"/>
              <a:ea typeface="メイリオ"/>
              <a:cs typeface="メイリオ"/>
            </a:endParaRPr>
          </a:p>
          <a:p>
            <a:pPr algn="ctr"/>
            <a:r>
              <a:rPr lang="en-US" altLang="ja-JP" sz="800" dirty="0">
                <a:solidFill>
                  <a:srgbClr val="FFFFFF"/>
                </a:solidFill>
                <a:latin typeface="メイリオ"/>
                <a:ea typeface="メイリオ"/>
                <a:cs typeface="メイリオ"/>
              </a:rPr>
              <a:t>Internet of Things</a:t>
            </a:r>
            <a:endParaRPr kumimoji="1" lang="en-US" altLang="ja-JP" sz="800" dirty="0">
              <a:solidFill>
                <a:srgbClr val="FFFFFF"/>
              </a:solidFill>
              <a:latin typeface="メイリオ"/>
              <a:ea typeface="メイリオ"/>
              <a:cs typeface="メイリオ"/>
            </a:endParaRPr>
          </a:p>
          <a:p>
            <a:endParaRPr lang="en-US" altLang="ja-JP" sz="1000" dirty="0">
              <a:solidFill>
                <a:srgbClr val="FFFFFF"/>
              </a:solidFill>
              <a:latin typeface="メイリオ"/>
              <a:ea typeface="メイリオ"/>
              <a:cs typeface="メイリオ"/>
            </a:endParaRPr>
          </a:p>
          <a:p>
            <a:r>
              <a:rPr lang="ja-JP" altLang="en-US" sz="1000" dirty="0">
                <a:solidFill>
                  <a:srgbClr val="FFFFFF"/>
                </a:solidFill>
                <a:latin typeface="メイリオ"/>
                <a:ea typeface="メイリオ"/>
                <a:cs typeface="メイリオ"/>
              </a:rPr>
              <a:t>工場内外の設備、機器、部材からの情報を収集</a:t>
            </a:r>
            <a:endParaRPr kumimoji="1" lang="ja-JP" altLang="en-US" sz="1000" dirty="0">
              <a:solidFill>
                <a:srgbClr val="FFFFFF"/>
              </a:solidFill>
              <a:latin typeface="メイリオ"/>
              <a:ea typeface="メイリオ"/>
              <a:cs typeface="メイリオ"/>
            </a:endParaRPr>
          </a:p>
        </p:txBody>
      </p:sp>
      <p:sp>
        <p:nvSpPr>
          <p:cNvPr id="12" name="ホームベース 11"/>
          <p:cNvSpPr/>
          <p:nvPr/>
        </p:nvSpPr>
        <p:spPr>
          <a:xfrm flipH="1">
            <a:off x="5710070" y="3466501"/>
            <a:ext cx="1732003" cy="961467"/>
          </a:xfrm>
          <a:prstGeom prst="homePlate">
            <a:avLst>
              <a:gd name="adj" fmla="val 34971"/>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err="1">
                <a:solidFill>
                  <a:srgbClr val="FFFFFF"/>
                </a:solidFill>
                <a:latin typeface="メイリオ"/>
                <a:ea typeface="メイリオ"/>
                <a:cs typeface="メイリオ"/>
              </a:rPr>
              <a:t>IoP</a:t>
            </a:r>
            <a:endParaRPr kumimoji="1" lang="en-US" altLang="ja-JP" sz="2000" dirty="0">
              <a:solidFill>
                <a:srgbClr val="FFFFFF"/>
              </a:solidFill>
              <a:latin typeface="メイリオ"/>
              <a:ea typeface="メイリオ"/>
              <a:cs typeface="メイリオ"/>
            </a:endParaRPr>
          </a:p>
          <a:p>
            <a:pPr algn="ctr"/>
            <a:r>
              <a:rPr lang="en-US" altLang="ja-JP" sz="800" dirty="0">
                <a:solidFill>
                  <a:srgbClr val="FFFFFF"/>
                </a:solidFill>
                <a:latin typeface="メイリオ"/>
                <a:ea typeface="メイリオ"/>
                <a:cs typeface="メイリオ"/>
              </a:rPr>
              <a:t>Internet of People</a:t>
            </a:r>
          </a:p>
          <a:p>
            <a:pPr algn="ctr"/>
            <a:endParaRPr kumimoji="1" lang="en-US" altLang="ja-JP" sz="800" dirty="0">
              <a:solidFill>
                <a:srgbClr val="FFFFFF"/>
              </a:solidFill>
              <a:latin typeface="メイリオ"/>
              <a:ea typeface="メイリオ"/>
              <a:cs typeface="メイリオ"/>
            </a:endParaRPr>
          </a:p>
          <a:p>
            <a:pPr algn="r"/>
            <a:r>
              <a:rPr lang="ja-JP" altLang="en-US" sz="1000" dirty="0">
                <a:solidFill>
                  <a:srgbClr val="FFFFFF"/>
                </a:solidFill>
                <a:latin typeface="メイリオ"/>
                <a:ea typeface="メイリオ"/>
                <a:cs typeface="メイリオ"/>
              </a:rPr>
              <a:t>工場や関係事業所で働く人々の情報を収集</a:t>
            </a:r>
            <a:endParaRPr lang="en-US" altLang="ja-JP" sz="1000" dirty="0">
              <a:solidFill>
                <a:srgbClr val="FFFFFF"/>
              </a:solidFill>
              <a:latin typeface="メイリオ"/>
              <a:ea typeface="メイリオ"/>
              <a:cs typeface="メイリオ"/>
            </a:endParaRPr>
          </a:p>
        </p:txBody>
      </p:sp>
      <p:sp>
        <p:nvSpPr>
          <p:cNvPr id="13" name="ホームベース 12"/>
          <p:cNvSpPr/>
          <p:nvPr/>
        </p:nvSpPr>
        <p:spPr>
          <a:xfrm rot="16200000" flipH="1">
            <a:off x="3704411" y="1263463"/>
            <a:ext cx="1732003" cy="1156369"/>
          </a:xfrm>
          <a:prstGeom prst="homePlate">
            <a:avLst>
              <a:gd name="adj" fmla="val 34971"/>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200" dirty="0">
              <a:solidFill>
                <a:srgbClr val="FFFFFF"/>
              </a:solidFill>
              <a:latin typeface="メイリオ"/>
              <a:ea typeface="メイリオ"/>
              <a:cs typeface="メイリオ"/>
            </a:endParaRPr>
          </a:p>
        </p:txBody>
      </p:sp>
      <p:sp>
        <p:nvSpPr>
          <p:cNvPr id="14" name="テキスト ボックス 13"/>
          <p:cNvSpPr txBox="1"/>
          <p:nvPr/>
        </p:nvSpPr>
        <p:spPr>
          <a:xfrm>
            <a:off x="3992228" y="1089277"/>
            <a:ext cx="1156369" cy="1261884"/>
          </a:xfrm>
          <a:prstGeom prst="rect">
            <a:avLst/>
          </a:prstGeom>
          <a:noFill/>
        </p:spPr>
        <p:txBody>
          <a:bodyPr wrap="square" rtlCol="0">
            <a:spAutoFit/>
          </a:bodyPr>
          <a:lstStyle/>
          <a:p>
            <a:pPr algn="ctr"/>
            <a:r>
              <a:rPr kumimoji="1" lang="en-US" altLang="ja-JP" sz="2000" dirty="0" err="1">
                <a:solidFill>
                  <a:srgbClr val="FFFFFF"/>
                </a:solidFill>
                <a:latin typeface="メイリオ"/>
                <a:ea typeface="メイリオ"/>
                <a:cs typeface="メイリオ"/>
              </a:rPr>
              <a:t>IoS</a:t>
            </a:r>
            <a:endParaRPr kumimoji="1" lang="en-US" altLang="ja-JP" sz="2000" dirty="0">
              <a:solidFill>
                <a:srgbClr val="FFFFFF"/>
              </a:solidFill>
              <a:latin typeface="メイリオ"/>
              <a:ea typeface="メイリオ"/>
              <a:cs typeface="メイリオ"/>
            </a:endParaRPr>
          </a:p>
          <a:p>
            <a:pPr algn="ctr"/>
            <a:r>
              <a:rPr lang="en-US" altLang="ja-JP" sz="800" dirty="0">
                <a:solidFill>
                  <a:srgbClr val="FFFFFF"/>
                </a:solidFill>
                <a:latin typeface="メイリオ"/>
                <a:ea typeface="メイリオ"/>
                <a:cs typeface="メイリオ"/>
              </a:rPr>
              <a:t>Internet of Service</a:t>
            </a:r>
          </a:p>
          <a:p>
            <a:pPr algn="ctr"/>
            <a:endParaRPr kumimoji="1" lang="en-US" altLang="ja-JP" sz="800" dirty="0">
              <a:solidFill>
                <a:srgbClr val="FFFFFF"/>
              </a:solidFill>
              <a:latin typeface="メイリオ"/>
              <a:ea typeface="メイリオ"/>
              <a:cs typeface="メイリオ"/>
            </a:endParaRPr>
          </a:p>
          <a:p>
            <a:r>
              <a:rPr lang="en-US" altLang="ja-JP" sz="1000" dirty="0">
                <a:solidFill>
                  <a:srgbClr val="FFFFFF"/>
                </a:solidFill>
                <a:latin typeface="メイリオ"/>
                <a:ea typeface="メイリオ"/>
                <a:cs typeface="メイリオ"/>
              </a:rPr>
              <a:t>EC</a:t>
            </a:r>
            <a:r>
              <a:rPr lang="ja-JP" altLang="en-US" sz="1000" dirty="0">
                <a:solidFill>
                  <a:srgbClr val="FFFFFF"/>
                </a:solidFill>
                <a:latin typeface="メイリオ"/>
                <a:ea typeface="メイリオ"/>
                <a:cs typeface="メイリオ"/>
              </a:rPr>
              <a:t>サイト、店舗、サポート拠点などからのサービス情報を収集</a:t>
            </a:r>
            <a:endParaRPr lang="en-US" altLang="ja-JP" sz="1000" dirty="0">
              <a:solidFill>
                <a:srgbClr val="FFFFFF"/>
              </a:solidFill>
              <a:latin typeface="メイリオ"/>
              <a:ea typeface="メイリオ"/>
              <a:cs typeface="メイリオ"/>
            </a:endParaRPr>
          </a:p>
        </p:txBody>
      </p:sp>
      <p:sp>
        <p:nvSpPr>
          <p:cNvPr id="15" name="テキスト ボックス 14"/>
          <p:cNvSpPr txBox="1"/>
          <p:nvPr/>
        </p:nvSpPr>
        <p:spPr>
          <a:xfrm>
            <a:off x="2994425" y="4501494"/>
            <a:ext cx="3151975" cy="400110"/>
          </a:xfrm>
          <a:prstGeom prst="rect">
            <a:avLst/>
          </a:prstGeom>
          <a:noFill/>
        </p:spPr>
        <p:txBody>
          <a:bodyPr wrap="none" rtlCol="0">
            <a:spAutoFit/>
          </a:bodyPr>
          <a:lstStyle/>
          <a:p>
            <a:pPr algn="ctr"/>
            <a:r>
              <a:rPr kumimoji="1" lang="en-US" altLang="ja-JP" sz="2000" dirty="0">
                <a:solidFill>
                  <a:srgbClr val="FFFFFF"/>
                </a:solidFill>
                <a:latin typeface="メイリオ"/>
                <a:ea typeface="メイリオ"/>
                <a:cs typeface="メイリオ"/>
              </a:rPr>
              <a:t>Cyber-Physical Systems</a:t>
            </a:r>
            <a:endParaRPr kumimoji="1" lang="ja-JP" altLang="en-US" sz="2000" dirty="0">
              <a:solidFill>
                <a:srgbClr val="FFFFFF"/>
              </a:solidFill>
              <a:latin typeface="メイリオ"/>
              <a:ea typeface="メイリオ"/>
              <a:cs typeface="メイリオ"/>
            </a:endParaRPr>
          </a:p>
        </p:txBody>
      </p:sp>
      <p:sp>
        <p:nvSpPr>
          <p:cNvPr id="16" name="円/楕円 15"/>
          <p:cNvSpPr/>
          <p:nvPr/>
        </p:nvSpPr>
        <p:spPr>
          <a:xfrm>
            <a:off x="2418407" y="1079179"/>
            <a:ext cx="894893" cy="857417"/>
          </a:xfrm>
          <a:prstGeom prst="ellipse">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メイリオ"/>
                <a:ea typeface="メイリオ"/>
                <a:cs typeface="メイリオ"/>
              </a:rPr>
              <a:t>他工場</a:t>
            </a:r>
          </a:p>
        </p:txBody>
      </p:sp>
      <p:sp>
        <p:nvSpPr>
          <p:cNvPr id="17" name="円/楕円 16"/>
          <p:cNvSpPr/>
          <p:nvPr/>
        </p:nvSpPr>
        <p:spPr>
          <a:xfrm>
            <a:off x="5827525" y="1079179"/>
            <a:ext cx="894893" cy="857417"/>
          </a:xfrm>
          <a:prstGeom prst="ellipse">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メイリオ"/>
                <a:ea typeface="メイリオ"/>
                <a:cs typeface="メイリオ"/>
              </a:rPr>
              <a:t>他工場</a:t>
            </a:r>
          </a:p>
        </p:txBody>
      </p:sp>
      <p:sp>
        <p:nvSpPr>
          <p:cNvPr id="18" name="円/楕円 17"/>
          <p:cNvSpPr/>
          <p:nvPr/>
        </p:nvSpPr>
        <p:spPr>
          <a:xfrm>
            <a:off x="2418407" y="5433712"/>
            <a:ext cx="894893" cy="857417"/>
          </a:xfrm>
          <a:prstGeom prst="ellipse">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メイリオ"/>
                <a:ea typeface="メイリオ"/>
                <a:cs typeface="メイリオ"/>
              </a:rPr>
              <a:t>他工場</a:t>
            </a:r>
          </a:p>
        </p:txBody>
      </p:sp>
      <p:sp>
        <p:nvSpPr>
          <p:cNvPr id="19" name="円/楕円 18"/>
          <p:cNvSpPr/>
          <p:nvPr/>
        </p:nvSpPr>
        <p:spPr>
          <a:xfrm>
            <a:off x="5827525" y="5441522"/>
            <a:ext cx="894893" cy="857417"/>
          </a:xfrm>
          <a:prstGeom prst="ellipse">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メイリオ"/>
                <a:ea typeface="メイリオ"/>
                <a:cs typeface="メイリオ"/>
              </a:rPr>
              <a:t>他工場</a:t>
            </a:r>
          </a:p>
        </p:txBody>
      </p:sp>
      <p:sp>
        <p:nvSpPr>
          <p:cNvPr id="23" name="テキスト ボックス 22"/>
          <p:cNvSpPr txBox="1"/>
          <p:nvPr/>
        </p:nvSpPr>
        <p:spPr>
          <a:xfrm>
            <a:off x="3965119" y="5891019"/>
            <a:ext cx="1210588" cy="400110"/>
          </a:xfrm>
          <a:prstGeom prst="rect">
            <a:avLst/>
          </a:prstGeom>
          <a:noFill/>
        </p:spPr>
        <p:txBody>
          <a:bodyPr wrap="none" rtlCol="0">
            <a:spAutoFit/>
          </a:bodyPr>
          <a:lstStyle/>
          <a:p>
            <a:r>
              <a:rPr lang="en-US" altLang="ja-JP" sz="2000" dirty="0">
                <a:solidFill>
                  <a:schemeClr val="bg1"/>
                </a:solidFill>
                <a:latin typeface="メイリオ"/>
                <a:ea typeface="メイリオ"/>
                <a:cs typeface="メイリオ"/>
              </a:rPr>
              <a:t>Internet</a:t>
            </a:r>
            <a:endParaRPr kumimoji="1" lang="ja-JP" altLang="en-US" sz="2000" dirty="0">
              <a:solidFill>
                <a:schemeClr val="bg1"/>
              </a:solidFill>
              <a:latin typeface="メイリオ"/>
              <a:ea typeface="メイリオ"/>
              <a:cs typeface="メイリオ"/>
            </a:endParaRPr>
          </a:p>
        </p:txBody>
      </p:sp>
      <p:sp>
        <p:nvSpPr>
          <p:cNvPr id="24" name="テキスト ボックス 23"/>
          <p:cNvSpPr txBox="1"/>
          <p:nvPr/>
        </p:nvSpPr>
        <p:spPr>
          <a:xfrm>
            <a:off x="773776" y="945493"/>
            <a:ext cx="1415772" cy="461665"/>
          </a:xfrm>
          <a:prstGeom prst="rect">
            <a:avLst/>
          </a:prstGeom>
          <a:noFill/>
        </p:spPr>
        <p:txBody>
          <a:bodyPr wrap="none" rtlCol="0">
            <a:spAutoFit/>
          </a:bodyPr>
          <a:lstStyle/>
          <a:p>
            <a:r>
              <a:rPr kumimoji="1" lang="ja-JP" altLang="en-US" sz="2400" b="1" dirty="0">
                <a:solidFill>
                  <a:srgbClr val="000090"/>
                </a:solidFill>
                <a:latin typeface="メイリオ"/>
                <a:ea typeface="メイリオ"/>
                <a:cs typeface="メイリオ"/>
              </a:rPr>
              <a:t>人工知能</a:t>
            </a:r>
          </a:p>
        </p:txBody>
      </p:sp>
      <p:sp>
        <p:nvSpPr>
          <p:cNvPr id="25" name="テキスト ボックス 24"/>
          <p:cNvSpPr txBox="1"/>
          <p:nvPr/>
        </p:nvSpPr>
        <p:spPr>
          <a:xfrm>
            <a:off x="6989791" y="6037095"/>
            <a:ext cx="1415772" cy="461665"/>
          </a:xfrm>
          <a:prstGeom prst="rect">
            <a:avLst/>
          </a:prstGeom>
          <a:noFill/>
        </p:spPr>
        <p:txBody>
          <a:bodyPr wrap="none" rtlCol="0">
            <a:spAutoFit/>
          </a:bodyPr>
          <a:lstStyle/>
          <a:p>
            <a:r>
              <a:rPr lang="ja-JP" altLang="en-US" sz="2400" b="1" dirty="0">
                <a:solidFill>
                  <a:srgbClr val="000090"/>
                </a:solidFill>
                <a:latin typeface="メイリオ"/>
                <a:ea typeface="メイリオ"/>
                <a:cs typeface="メイリオ"/>
              </a:rPr>
              <a:t>ロボット</a:t>
            </a:r>
            <a:endParaRPr kumimoji="1" lang="ja-JP" altLang="en-US" sz="2400" b="1" dirty="0">
              <a:solidFill>
                <a:srgbClr val="000090"/>
              </a:solidFill>
              <a:latin typeface="メイリオ"/>
              <a:ea typeface="メイリオ"/>
              <a:cs typeface="メイリオ"/>
            </a:endParaRPr>
          </a:p>
        </p:txBody>
      </p:sp>
    </p:spTree>
    <p:extLst>
      <p:ext uri="{BB962C8B-B14F-4D97-AF65-F5344CB8AC3E}">
        <p14:creationId xmlns:p14="http://schemas.microsoft.com/office/powerpoint/2010/main" val="8918027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正方形/長方形 91"/>
          <p:cNvSpPr/>
          <p:nvPr/>
        </p:nvSpPr>
        <p:spPr>
          <a:xfrm>
            <a:off x="4078027" y="1390330"/>
            <a:ext cx="1911350" cy="1620113"/>
          </a:xfrm>
          <a:prstGeom prst="rect">
            <a:avLst/>
          </a:prstGeom>
          <a:solidFill>
            <a:srgbClr val="FFFBD2"/>
          </a:solidFill>
          <a:ln>
            <a:solidFill>
              <a:srgbClr val="17375E"/>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6" name="直方体 75"/>
          <p:cNvSpPr/>
          <p:nvPr/>
        </p:nvSpPr>
        <p:spPr>
          <a:xfrm>
            <a:off x="7010400" y="1400287"/>
            <a:ext cx="1593850" cy="1574800"/>
          </a:xfrm>
          <a:prstGeom prst="cube">
            <a:avLst/>
          </a:prstGeom>
          <a:solidFill>
            <a:schemeClr val="accent1">
              <a:lumMod val="20000"/>
              <a:lumOff val="80000"/>
            </a:schemeClr>
          </a:solidFill>
          <a:ln w="76200" cmpd="sng">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4" name="直線コネクタ 83"/>
          <p:cNvCxnSpPr/>
          <p:nvPr/>
        </p:nvCxnSpPr>
        <p:spPr>
          <a:xfrm>
            <a:off x="7423150" y="2590911"/>
            <a:ext cx="1181100" cy="0"/>
          </a:xfrm>
          <a:prstGeom prst="line">
            <a:avLst/>
          </a:prstGeom>
          <a:ln w="762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 name="タイトル 1"/>
          <p:cNvSpPr>
            <a:spLocks noGrp="1"/>
          </p:cNvSpPr>
          <p:nvPr>
            <p:ph type="title"/>
          </p:nvPr>
        </p:nvSpPr>
        <p:spPr/>
        <p:txBody>
          <a:bodyPr/>
          <a:lstStyle/>
          <a:p>
            <a:r>
              <a:rPr kumimoji="1" lang="en-US" altLang="ja-JP" dirty="0">
                <a:solidFill>
                  <a:schemeClr val="tx1">
                    <a:lumMod val="50000"/>
                    <a:lumOff val="50000"/>
                  </a:schemeClr>
                </a:solidFill>
              </a:rPr>
              <a:t>3D</a:t>
            </a:r>
            <a:r>
              <a:rPr kumimoji="1" lang="ja-JP" altLang="en-US" dirty="0" smtClean="0">
                <a:solidFill>
                  <a:schemeClr val="tx1">
                    <a:lumMod val="50000"/>
                    <a:lumOff val="50000"/>
                  </a:schemeClr>
                </a:solidFill>
              </a:rPr>
              <a:t>プリンタ</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22</a:t>
            </a:fld>
            <a:endParaRPr kumimoji="1" lang="ja-JP" altLang="en-US"/>
          </a:p>
        </p:txBody>
      </p:sp>
      <p:grpSp>
        <p:nvGrpSpPr>
          <p:cNvPr id="4" name="図形グループ 3"/>
          <p:cNvGrpSpPr/>
          <p:nvPr/>
        </p:nvGrpSpPr>
        <p:grpSpPr>
          <a:xfrm>
            <a:off x="1696909" y="1219937"/>
            <a:ext cx="1748696" cy="1883612"/>
            <a:chOff x="2667295" y="1059799"/>
            <a:chExt cx="681672" cy="722281"/>
          </a:xfrm>
        </p:grpSpPr>
        <p:sp>
          <p:nvSpPr>
            <p:cNvPr id="5" name="角丸四角形 4"/>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6" name="図 5"/>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sp>
        <p:nvSpPr>
          <p:cNvPr id="7" name="直方体 6"/>
          <p:cNvSpPr/>
          <p:nvPr/>
        </p:nvSpPr>
        <p:spPr>
          <a:xfrm>
            <a:off x="2167654" y="1537856"/>
            <a:ext cx="831850" cy="815974"/>
          </a:xfrm>
          <a:prstGeom prst="cube">
            <a:avLst/>
          </a:prstGeom>
          <a:solidFill>
            <a:schemeClr val="bg1">
              <a:lumMod val="95000"/>
            </a:schemeClr>
          </a:solidFill>
          <a:ln w="12700" cmpd="sng">
            <a:solidFill>
              <a:schemeClr val="tx1">
                <a:lumMod val="75000"/>
                <a:lumOff val="2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テキスト ボックス 7"/>
          <p:cNvSpPr txBox="1"/>
          <p:nvPr/>
        </p:nvSpPr>
        <p:spPr>
          <a:xfrm>
            <a:off x="2148604" y="1912506"/>
            <a:ext cx="673206" cy="246221"/>
          </a:xfrm>
          <a:prstGeom prst="rect">
            <a:avLst/>
          </a:prstGeom>
          <a:noFill/>
        </p:spPr>
        <p:txBody>
          <a:bodyPr wrap="none" rtlCol="0">
            <a:spAutoFit/>
          </a:bodyPr>
          <a:lstStyle/>
          <a:p>
            <a:r>
              <a:rPr kumimoji="1" lang="en-US" altLang="ja-JP" sz="1000" dirty="0"/>
              <a:t>3D</a:t>
            </a:r>
            <a:r>
              <a:rPr kumimoji="1" lang="ja-JP" altLang="en-US" sz="1000" dirty="0"/>
              <a:t>データ</a:t>
            </a:r>
          </a:p>
        </p:txBody>
      </p:sp>
      <p:grpSp>
        <p:nvGrpSpPr>
          <p:cNvPr id="74" name="図形グループ 73"/>
          <p:cNvGrpSpPr/>
          <p:nvPr/>
        </p:nvGrpSpPr>
        <p:grpSpPr>
          <a:xfrm>
            <a:off x="4606665" y="1663380"/>
            <a:ext cx="831850" cy="815974"/>
            <a:chOff x="4013200" y="1365250"/>
            <a:chExt cx="831850" cy="815974"/>
          </a:xfrm>
        </p:grpSpPr>
        <p:sp>
          <p:nvSpPr>
            <p:cNvPr id="9" name="直方体 8"/>
            <p:cNvSpPr/>
            <p:nvPr/>
          </p:nvSpPr>
          <p:spPr>
            <a:xfrm>
              <a:off x="4013200" y="1365250"/>
              <a:ext cx="831850" cy="815974"/>
            </a:xfrm>
            <a:prstGeom prst="cube">
              <a:avLst/>
            </a:prstGeom>
            <a:solidFill>
              <a:schemeClr val="bg1">
                <a:lumMod val="95000"/>
              </a:schemeClr>
            </a:solidFill>
            <a:ln w="12700" cmpd="sng">
              <a:solidFill>
                <a:schemeClr val="tx1">
                  <a:lumMod val="75000"/>
                  <a:lumOff val="2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 name="直線コネクタ 10"/>
            <p:cNvCxnSpPr/>
            <p:nvPr/>
          </p:nvCxnSpPr>
          <p:spPr>
            <a:xfrm>
              <a:off x="4013200" y="161290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4013200" y="165735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4654550" y="140970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直線コネクタ 15"/>
            <p:cNvCxnSpPr/>
            <p:nvPr/>
          </p:nvCxnSpPr>
          <p:spPr>
            <a:xfrm flipV="1">
              <a:off x="4654550" y="145415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a:off x="4013200" y="169545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直線コネクタ 17"/>
            <p:cNvCxnSpPr/>
            <p:nvPr/>
          </p:nvCxnSpPr>
          <p:spPr>
            <a:xfrm>
              <a:off x="4013200" y="173990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直線コネクタ 18"/>
            <p:cNvCxnSpPr/>
            <p:nvPr/>
          </p:nvCxnSpPr>
          <p:spPr>
            <a:xfrm flipV="1">
              <a:off x="4654550" y="149225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直線コネクタ 19"/>
            <p:cNvCxnSpPr/>
            <p:nvPr/>
          </p:nvCxnSpPr>
          <p:spPr>
            <a:xfrm flipV="1">
              <a:off x="4654550" y="153670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直線コネクタ 20"/>
            <p:cNvCxnSpPr/>
            <p:nvPr/>
          </p:nvCxnSpPr>
          <p:spPr>
            <a:xfrm>
              <a:off x="4013200" y="178435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直線コネクタ 21"/>
            <p:cNvCxnSpPr/>
            <p:nvPr/>
          </p:nvCxnSpPr>
          <p:spPr>
            <a:xfrm>
              <a:off x="4013200" y="182880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直線コネクタ 22"/>
            <p:cNvCxnSpPr/>
            <p:nvPr/>
          </p:nvCxnSpPr>
          <p:spPr>
            <a:xfrm flipV="1">
              <a:off x="4654550" y="158115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直線コネクタ 23"/>
            <p:cNvCxnSpPr/>
            <p:nvPr/>
          </p:nvCxnSpPr>
          <p:spPr>
            <a:xfrm flipV="1">
              <a:off x="4654550" y="162560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a:xfrm>
              <a:off x="4013200" y="186690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a:xfrm>
              <a:off x="4013200" y="191135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p:nvPr/>
          </p:nvCxnSpPr>
          <p:spPr>
            <a:xfrm flipV="1">
              <a:off x="4654550" y="166370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flipV="1">
              <a:off x="4654550" y="170815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a:xfrm>
              <a:off x="4013200" y="195580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a:xfrm>
              <a:off x="4013200" y="200025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flipV="1">
              <a:off x="4654550" y="175260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a:xfrm flipV="1">
              <a:off x="4654550" y="179705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直線コネクタ 32"/>
            <p:cNvCxnSpPr/>
            <p:nvPr/>
          </p:nvCxnSpPr>
          <p:spPr>
            <a:xfrm>
              <a:off x="4013200" y="203835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a:xfrm>
              <a:off x="4013200" y="208280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a:xfrm flipV="1">
              <a:off x="4654550" y="183515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flipV="1">
              <a:off x="4654550" y="187960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a:xfrm>
              <a:off x="4013200" y="2127250"/>
              <a:ext cx="641350" cy="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直線コネクタ 38"/>
            <p:cNvCxnSpPr/>
            <p:nvPr/>
          </p:nvCxnSpPr>
          <p:spPr>
            <a:xfrm flipV="1">
              <a:off x="4654550" y="1924050"/>
              <a:ext cx="190500" cy="203200"/>
            </a:xfrm>
            <a:prstGeom prst="line">
              <a:avLst/>
            </a:prstGeom>
            <a:ln w="3175" cmpd="sng">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80" name="直線コネクタ 79"/>
          <p:cNvCxnSpPr/>
          <p:nvPr/>
        </p:nvCxnSpPr>
        <p:spPr>
          <a:xfrm flipV="1">
            <a:off x="7010400" y="2590911"/>
            <a:ext cx="406400" cy="384176"/>
          </a:xfrm>
          <a:prstGeom prst="line">
            <a:avLst/>
          </a:prstGeom>
          <a:ln w="762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78" name="直線コネクタ 77"/>
          <p:cNvCxnSpPr/>
          <p:nvPr/>
        </p:nvCxnSpPr>
        <p:spPr>
          <a:xfrm>
            <a:off x="7416800" y="1400287"/>
            <a:ext cx="6350" cy="1190624"/>
          </a:xfrm>
          <a:prstGeom prst="line">
            <a:avLst/>
          </a:prstGeom>
          <a:ln w="762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45" name="直方体 44"/>
          <p:cNvSpPr/>
          <p:nvPr/>
        </p:nvSpPr>
        <p:spPr>
          <a:xfrm>
            <a:off x="7450992" y="2294594"/>
            <a:ext cx="831850" cy="485774"/>
          </a:xfrm>
          <a:prstGeom prst="cube">
            <a:avLst>
              <a:gd name="adj" fmla="val 35458"/>
            </a:avLst>
          </a:prstGeom>
          <a:solidFill>
            <a:schemeClr val="tx1">
              <a:lumMod val="65000"/>
              <a:lumOff val="35000"/>
            </a:schemeClr>
          </a:solidFill>
          <a:ln w="12700" cmpd="sng">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9" name="直線コネクタ 58"/>
          <p:cNvCxnSpPr/>
          <p:nvPr/>
        </p:nvCxnSpPr>
        <p:spPr>
          <a:xfrm>
            <a:off x="7450992" y="2510494"/>
            <a:ext cx="641350" cy="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a:xfrm>
            <a:off x="7450992" y="2554944"/>
            <a:ext cx="641350" cy="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直線コネクタ 62"/>
          <p:cNvCxnSpPr/>
          <p:nvPr/>
        </p:nvCxnSpPr>
        <p:spPr>
          <a:xfrm>
            <a:off x="7450992" y="2599394"/>
            <a:ext cx="641350" cy="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直線コネクタ 63"/>
          <p:cNvCxnSpPr/>
          <p:nvPr/>
        </p:nvCxnSpPr>
        <p:spPr>
          <a:xfrm flipV="1">
            <a:off x="8092342" y="2351744"/>
            <a:ext cx="190500" cy="20320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直線コネクタ 64"/>
          <p:cNvCxnSpPr/>
          <p:nvPr/>
        </p:nvCxnSpPr>
        <p:spPr>
          <a:xfrm flipV="1">
            <a:off x="8092342" y="2396194"/>
            <a:ext cx="190500" cy="20320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直線コネクタ 65"/>
          <p:cNvCxnSpPr/>
          <p:nvPr/>
        </p:nvCxnSpPr>
        <p:spPr>
          <a:xfrm>
            <a:off x="7450992" y="2637494"/>
            <a:ext cx="641350" cy="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a:xfrm>
            <a:off x="7450992" y="2681944"/>
            <a:ext cx="641350" cy="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8" name="直線コネクタ 67"/>
          <p:cNvCxnSpPr/>
          <p:nvPr/>
        </p:nvCxnSpPr>
        <p:spPr>
          <a:xfrm flipV="1">
            <a:off x="8092342" y="2434294"/>
            <a:ext cx="190500" cy="20320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p:nvPr/>
        </p:nvCxnSpPr>
        <p:spPr>
          <a:xfrm flipV="1">
            <a:off x="8092342" y="2478744"/>
            <a:ext cx="190500" cy="20320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0" name="直線コネクタ 69"/>
          <p:cNvCxnSpPr/>
          <p:nvPr/>
        </p:nvCxnSpPr>
        <p:spPr>
          <a:xfrm>
            <a:off x="7450992" y="2726394"/>
            <a:ext cx="641350" cy="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直線コネクタ 70"/>
          <p:cNvCxnSpPr/>
          <p:nvPr/>
        </p:nvCxnSpPr>
        <p:spPr>
          <a:xfrm flipV="1">
            <a:off x="8092342" y="2523194"/>
            <a:ext cx="190500" cy="203200"/>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8" name="直線コネクタ 87"/>
          <p:cNvCxnSpPr/>
          <p:nvPr/>
        </p:nvCxnSpPr>
        <p:spPr>
          <a:xfrm>
            <a:off x="8204200" y="1814625"/>
            <a:ext cx="6350" cy="1160462"/>
          </a:xfrm>
          <a:prstGeom prst="line">
            <a:avLst/>
          </a:prstGeom>
          <a:ln w="762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90" name="直方体 89"/>
          <p:cNvSpPr/>
          <p:nvPr/>
        </p:nvSpPr>
        <p:spPr>
          <a:xfrm>
            <a:off x="7105650" y="1879280"/>
            <a:ext cx="1041400" cy="203632"/>
          </a:xfrm>
          <a:prstGeom prst="cube">
            <a:avLst>
              <a:gd name="adj" fmla="val 27560"/>
            </a:avLst>
          </a:prstGeom>
          <a:solidFill>
            <a:srgbClr val="4A452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2" name="台形 71"/>
          <p:cNvSpPr/>
          <p:nvPr/>
        </p:nvSpPr>
        <p:spPr>
          <a:xfrm flipV="1">
            <a:off x="7476392" y="1996099"/>
            <a:ext cx="127000" cy="261438"/>
          </a:xfrm>
          <a:prstGeom prst="trapezoid">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3" name="下矢印 72"/>
          <p:cNvSpPr/>
          <p:nvPr/>
        </p:nvSpPr>
        <p:spPr>
          <a:xfrm>
            <a:off x="7501792" y="2270237"/>
            <a:ext cx="82550" cy="184150"/>
          </a:xfrm>
          <a:prstGeom prst="downArrow">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1" name="テキスト ボックス 90"/>
          <p:cNvSpPr txBox="1"/>
          <p:nvPr/>
        </p:nvSpPr>
        <p:spPr>
          <a:xfrm>
            <a:off x="4593965" y="2006280"/>
            <a:ext cx="673206" cy="246221"/>
          </a:xfrm>
          <a:prstGeom prst="rect">
            <a:avLst/>
          </a:prstGeom>
          <a:noFill/>
        </p:spPr>
        <p:txBody>
          <a:bodyPr wrap="none" rtlCol="0">
            <a:spAutoFit/>
          </a:bodyPr>
          <a:lstStyle/>
          <a:p>
            <a:r>
              <a:rPr kumimoji="1" lang="en-US" altLang="ja-JP" sz="1000" dirty="0"/>
              <a:t>3D</a:t>
            </a:r>
            <a:r>
              <a:rPr kumimoji="1" lang="ja-JP" altLang="en-US" sz="1000" dirty="0"/>
              <a:t>データ</a:t>
            </a:r>
          </a:p>
        </p:txBody>
      </p:sp>
      <p:sp>
        <p:nvSpPr>
          <p:cNvPr id="93" name="テキスト ボックス 92"/>
          <p:cNvSpPr txBox="1"/>
          <p:nvPr/>
        </p:nvSpPr>
        <p:spPr>
          <a:xfrm>
            <a:off x="4199287" y="2622931"/>
            <a:ext cx="1646605" cy="276999"/>
          </a:xfrm>
          <a:prstGeom prst="rect">
            <a:avLst/>
          </a:prstGeom>
          <a:noFill/>
        </p:spPr>
        <p:txBody>
          <a:bodyPr wrap="none" rtlCol="0">
            <a:spAutoFit/>
          </a:bodyPr>
          <a:lstStyle/>
          <a:p>
            <a:r>
              <a:rPr lang="ja-JP" altLang="en-US" sz="1200" dirty="0"/>
              <a:t>断面化</a:t>
            </a:r>
            <a:r>
              <a:rPr kumimoji="1" lang="ja-JP" altLang="en-US" sz="1200" dirty="0"/>
              <a:t>された</a:t>
            </a:r>
            <a:r>
              <a:rPr kumimoji="1" lang="en-US" altLang="ja-JP" sz="1200" dirty="0"/>
              <a:t>3D</a:t>
            </a:r>
            <a:r>
              <a:rPr kumimoji="1" lang="ja-JP" altLang="en-US" sz="1200" dirty="0"/>
              <a:t>データ</a:t>
            </a:r>
          </a:p>
        </p:txBody>
      </p:sp>
      <p:sp>
        <p:nvSpPr>
          <p:cNvPr id="94" name="正方形/長方形 93"/>
          <p:cNvSpPr/>
          <p:nvPr/>
        </p:nvSpPr>
        <p:spPr>
          <a:xfrm>
            <a:off x="406400" y="1357108"/>
            <a:ext cx="1290509" cy="368799"/>
          </a:xfrm>
          <a:prstGeom prst="rect">
            <a:avLst/>
          </a:prstGeom>
          <a:solidFill>
            <a:schemeClr val="accent6">
              <a:lumMod val="50000"/>
            </a:schemeClr>
          </a:solidFill>
          <a:ln>
            <a:solidFill>
              <a:schemeClr val="accent6">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CAD</a:t>
            </a:r>
            <a:r>
              <a:rPr kumimoji="1" lang="ja-JP" altLang="en-US" sz="1200" dirty="0">
                <a:solidFill>
                  <a:srgbClr val="FFFFFF"/>
                </a:solidFill>
                <a:latin typeface="ＭＳ Ｐゴシック"/>
                <a:ea typeface="ＭＳ Ｐゴシック"/>
                <a:cs typeface="ＭＳ Ｐゴシック"/>
              </a:rPr>
              <a:t>システム</a:t>
            </a:r>
          </a:p>
        </p:txBody>
      </p:sp>
      <p:sp>
        <p:nvSpPr>
          <p:cNvPr id="95" name="正方形/長方形 94"/>
          <p:cNvSpPr/>
          <p:nvPr/>
        </p:nvSpPr>
        <p:spPr>
          <a:xfrm>
            <a:off x="406400" y="1780743"/>
            <a:ext cx="1290509" cy="368799"/>
          </a:xfrm>
          <a:prstGeom prst="rect">
            <a:avLst/>
          </a:prstGeom>
          <a:solidFill>
            <a:schemeClr val="accent6">
              <a:lumMod val="50000"/>
            </a:schemeClr>
          </a:solidFill>
          <a:ln>
            <a:solidFill>
              <a:schemeClr val="accent6">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コンピュータ</a:t>
            </a:r>
            <a:endParaRPr kumimoji="1" lang="en-US" altLang="ja-JP" sz="1200" dirty="0">
              <a:solidFill>
                <a:srgbClr val="FFFFFF"/>
              </a:solidFill>
              <a:latin typeface="ＭＳ Ｐゴシック"/>
              <a:ea typeface="ＭＳ Ｐゴシック"/>
              <a:cs typeface="ＭＳ Ｐゴシック"/>
            </a:endParaRPr>
          </a:p>
          <a:p>
            <a:pPr algn="ctr"/>
            <a:r>
              <a:rPr kumimoji="1" lang="ja-JP" altLang="en-US" sz="1000" dirty="0">
                <a:solidFill>
                  <a:srgbClr val="FFFFFF"/>
                </a:solidFill>
                <a:latin typeface="ＭＳ Ｐゴシック"/>
                <a:ea typeface="ＭＳ Ｐゴシック"/>
                <a:cs typeface="ＭＳ Ｐゴシック"/>
              </a:rPr>
              <a:t>断層撮影装置</a:t>
            </a:r>
          </a:p>
        </p:txBody>
      </p:sp>
      <p:sp>
        <p:nvSpPr>
          <p:cNvPr id="96" name="正方形/長方形 95"/>
          <p:cNvSpPr/>
          <p:nvPr/>
        </p:nvSpPr>
        <p:spPr>
          <a:xfrm>
            <a:off x="406400" y="2191996"/>
            <a:ext cx="1290509" cy="368799"/>
          </a:xfrm>
          <a:prstGeom prst="rect">
            <a:avLst/>
          </a:prstGeom>
          <a:solidFill>
            <a:schemeClr val="accent6">
              <a:lumMod val="50000"/>
            </a:schemeClr>
          </a:solidFill>
          <a:ln>
            <a:solidFill>
              <a:schemeClr val="accent6">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3D</a:t>
            </a:r>
            <a:r>
              <a:rPr kumimoji="1" lang="ja-JP" altLang="en-US" sz="1200" dirty="0">
                <a:solidFill>
                  <a:srgbClr val="FFFFFF"/>
                </a:solidFill>
                <a:latin typeface="ＭＳ Ｐゴシック"/>
                <a:ea typeface="ＭＳ Ｐゴシック"/>
                <a:cs typeface="ＭＳ Ｐゴシック"/>
              </a:rPr>
              <a:t>スキャナ</a:t>
            </a:r>
          </a:p>
        </p:txBody>
      </p:sp>
      <p:sp>
        <p:nvSpPr>
          <p:cNvPr id="97" name="テキスト ボックス 96"/>
          <p:cNvSpPr txBox="1"/>
          <p:nvPr/>
        </p:nvSpPr>
        <p:spPr>
          <a:xfrm>
            <a:off x="406400" y="2590939"/>
            <a:ext cx="1290509" cy="369332"/>
          </a:xfrm>
          <a:prstGeom prst="rect">
            <a:avLst/>
          </a:prstGeom>
          <a:noFill/>
        </p:spPr>
        <p:txBody>
          <a:bodyPr wrap="square" rtlCol="0">
            <a:spAutoFit/>
          </a:bodyPr>
          <a:lstStyle/>
          <a:p>
            <a:pPr algn="ctr"/>
            <a:r>
              <a:rPr kumimoji="1" lang="ja-JP" altLang="en-US" dirty="0">
                <a:solidFill>
                  <a:schemeClr val="accent6">
                    <a:lumMod val="50000"/>
                  </a:schemeClr>
                </a:solidFill>
              </a:rPr>
              <a:t>・・・</a:t>
            </a:r>
          </a:p>
        </p:txBody>
      </p:sp>
      <p:cxnSp>
        <p:nvCxnSpPr>
          <p:cNvPr id="99" name="カギ線コネクタ 98"/>
          <p:cNvCxnSpPr>
            <a:stCxn id="94" idx="3"/>
            <a:endCxn id="8" idx="1"/>
          </p:cNvCxnSpPr>
          <p:nvPr/>
        </p:nvCxnSpPr>
        <p:spPr>
          <a:xfrm>
            <a:off x="1696909" y="1541508"/>
            <a:ext cx="451695" cy="494109"/>
          </a:xfrm>
          <a:prstGeom prst="bentConnector3">
            <a:avLst/>
          </a:prstGeom>
          <a:ln w="12700" cmpd="sng">
            <a:solidFill>
              <a:schemeClr val="accent6">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0" name="カギ線コネクタ 99"/>
          <p:cNvCxnSpPr>
            <a:stCxn id="95" idx="3"/>
            <a:endCxn id="8" idx="1"/>
          </p:cNvCxnSpPr>
          <p:nvPr/>
        </p:nvCxnSpPr>
        <p:spPr>
          <a:xfrm>
            <a:off x="1696909" y="1965143"/>
            <a:ext cx="451695" cy="70474"/>
          </a:xfrm>
          <a:prstGeom prst="bentConnector3">
            <a:avLst/>
          </a:prstGeom>
          <a:ln w="12700" cmpd="sng">
            <a:solidFill>
              <a:schemeClr val="accent6">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1" name="カギ線コネクタ 100"/>
          <p:cNvCxnSpPr>
            <a:stCxn id="96" idx="3"/>
            <a:endCxn id="8" idx="1"/>
          </p:cNvCxnSpPr>
          <p:nvPr/>
        </p:nvCxnSpPr>
        <p:spPr>
          <a:xfrm flipV="1">
            <a:off x="1696909" y="2035617"/>
            <a:ext cx="451695" cy="340779"/>
          </a:xfrm>
          <a:prstGeom prst="bentConnector3">
            <a:avLst/>
          </a:prstGeom>
          <a:ln w="12700" cmpd="sng">
            <a:solidFill>
              <a:schemeClr val="accent6">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20" name="右矢印 119"/>
          <p:cNvSpPr/>
          <p:nvPr/>
        </p:nvSpPr>
        <p:spPr>
          <a:xfrm>
            <a:off x="5683799" y="1997468"/>
            <a:ext cx="1248447" cy="398726"/>
          </a:xfrm>
          <a:prstGeom prst="right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1" name="テキスト ボックス 120"/>
          <p:cNvSpPr txBox="1"/>
          <p:nvPr/>
        </p:nvSpPr>
        <p:spPr>
          <a:xfrm>
            <a:off x="7393842" y="1416789"/>
            <a:ext cx="1026856" cy="307777"/>
          </a:xfrm>
          <a:prstGeom prst="rect">
            <a:avLst/>
          </a:prstGeom>
          <a:noFill/>
        </p:spPr>
        <p:txBody>
          <a:bodyPr wrap="none" rtlCol="0">
            <a:spAutoFit/>
          </a:bodyPr>
          <a:lstStyle/>
          <a:p>
            <a:r>
              <a:rPr kumimoji="1" lang="en-US" altLang="ja-JP" sz="1400" dirty="0">
                <a:solidFill>
                  <a:srgbClr val="FF6600"/>
                </a:solidFill>
                <a:latin typeface="Arial Black"/>
                <a:ea typeface="HGP創英角ｺﾞｼｯｸUB"/>
                <a:cs typeface="Arial Black"/>
              </a:rPr>
              <a:t>3D</a:t>
            </a:r>
            <a:r>
              <a:rPr kumimoji="1" lang="ja-JP" altLang="en-US" sz="1400" dirty="0">
                <a:solidFill>
                  <a:srgbClr val="FF6600"/>
                </a:solidFill>
                <a:latin typeface="Arial Black"/>
                <a:ea typeface="HGP創英角ｺﾞｼｯｸUB"/>
                <a:cs typeface="Arial Black"/>
              </a:rPr>
              <a:t>プリンタ</a:t>
            </a:r>
          </a:p>
        </p:txBody>
      </p:sp>
      <p:sp>
        <p:nvSpPr>
          <p:cNvPr id="123" name="右矢印 122"/>
          <p:cNvSpPr/>
          <p:nvPr/>
        </p:nvSpPr>
        <p:spPr>
          <a:xfrm>
            <a:off x="3133052" y="1992632"/>
            <a:ext cx="1248447" cy="398726"/>
          </a:xfrm>
          <a:prstGeom prst="right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4" name="正方形/長方形 123"/>
          <p:cNvSpPr/>
          <p:nvPr/>
        </p:nvSpPr>
        <p:spPr>
          <a:xfrm>
            <a:off x="7132874" y="2749437"/>
            <a:ext cx="915635" cy="215444"/>
          </a:xfrm>
          <a:prstGeom prst="rect">
            <a:avLst/>
          </a:prstGeom>
        </p:spPr>
        <p:txBody>
          <a:bodyPr wrap="none">
            <a:spAutoFit/>
          </a:bodyPr>
          <a:lstStyle/>
          <a:p>
            <a:pPr algn="ctr"/>
            <a:r>
              <a:rPr lang="en-US" altLang="ja-JP" sz="800" dirty="0">
                <a:solidFill>
                  <a:srgbClr val="FF6600"/>
                </a:solidFill>
              </a:rPr>
              <a:t>3D</a:t>
            </a:r>
            <a:r>
              <a:rPr lang="ja-JP" altLang="en-US" sz="800" dirty="0">
                <a:solidFill>
                  <a:srgbClr val="FF6600"/>
                </a:solidFill>
              </a:rPr>
              <a:t>積層造形技術</a:t>
            </a:r>
          </a:p>
        </p:txBody>
      </p:sp>
      <p:sp>
        <p:nvSpPr>
          <p:cNvPr id="126" name="正方形/長方形 125"/>
          <p:cNvSpPr/>
          <p:nvPr/>
        </p:nvSpPr>
        <p:spPr>
          <a:xfrm>
            <a:off x="7069992" y="1889601"/>
            <a:ext cx="1085954" cy="215444"/>
          </a:xfrm>
          <a:prstGeom prst="rect">
            <a:avLst/>
          </a:prstGeom>
        </p:spPr>
        <p:txBody>
          <a:bodyPr wrap="none">
            <a:spAutoFit/>
          </a:bodyPr>
          <a:lstStyle/>
          <a:p>
            <a:r>
              <a:rPr lang="ja-JP" altLang="ja-JP" sz="800" dirty="0">
                <a:solidFill>
                  <a:schemeClr val="bg1"/>
                </a:solidFill>
              </a:rPr>
              <a:t>樹脂や金属粉末</a:t>
            </a:r>
            <a:r>
              <a:rPr lang="ja-JP" altLang="en-US" sz="800" dirty="0">
                <a:solidFill>
                  <a:schemeClr val="bg1"/>
                </a:solidFill>
              </a:rPr>
              <a:t>など</a:t>
            </a:r>
          </a:p>
        </p:txBody>
      </p:sp>
      <p:sp>
        <p:nvSpPr>
          <p:cNvPr id="127" name="ストライプ矢印 126"/>
          <p:cNvSpPr/>
          <p:nvPr/>
        </p:nvSpPr>
        <p:spPr>
          <a:xfrm rot="16200000">
            <a:off x="7641149" y="2461480"/>
            <a:ext cx="720679" cy="181710"/>
          </a:xfrm>
          <a:prstGeom prst="stripedRightArrow">
            <a:avLst>
              <a:gd name="adj1" fmla="val 49999"/>
              <a:gd name="adj2" fmla="val 77958"/>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8" name="正方形/長方形 127"/>
          <p:cNvSpPr/>
          <p:nvPr/>
        </p:nvSpPr>
        <p:spPr>
          <a:xfrm>
            <a:off x="895350" y="3803650"/>
            <a:ext cx="1170602" cy="48260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粉末焼結</a:t>
            </a:r>
            <a:endParaRPr kumimoji="1" lang="en-US" altLang="ja-JP" sz="12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レーザー／電子ビーム</a:t>
            </a:r>
          </a:p>
        </p:txBody>
      </p:sp>
      <p:sp>
        <p:nvSpPr>
          <p:cNvPr id="129" name="正方形/長方形 128"/>
          <p:cNvSpPr/>
          <p:nvPr/>
        </p:nvSpPr>
        <p:spPr>
          <a:xfrm>
            <a:off x="895350" y="4337050"/>
            <a:ext cx="1170602" cy="48260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インクジェット</a:t>
            </a:r>
          </a:p>
        </p:txBody>
      </p:sp>
      <p:sp>
        <p:nvSpPr>
          <p:cNvPr id="130" name="正方形/長方形 129"/>
          <p:cNvSpPr/>
          <p:nvPr/>
        </p:nvSpPr>
        <p:spPr>
          <a:xfrm>
            <a:off x="895350" y="4876800"/>
            <a:ext cx="1170602" cy="48260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ＭＳ Ｐゴシック"/>
                <a:ea typeface="ＭＳ Ｐゴシック"/>
                <a:cs typeface="ＭＳ Ｐゴシック"/>
              </a:rPr>
              <a:t>光造形</a:t>
            </a:r>
            <a:endParaRPr kumimoji="1" lang="ja-JP" altLang="en-US" sz="1200" dirty="0">
              <a:solidFill>
                <a:srgbClr val="FFFFFF"/>
              </a:solidFill>
              <a:latin typeface="ＭＳ Ｐゴシック"/>
              <a:ea typeface="ＭＳ Ｐゴシック"/>
              <a:cs typeface="ＭＳ Ｐゴシック"/>
            </a:endParaRPr>
          </a:p>
        </p:txBody>
      </p:sp>
      <p:sp>
        <p:nvSpPr>
          <p:cNvPr id="131" name="正方形/長方形 130"/>
          <p:cNvSpPr/>
          <p:nvPr/>
        </p:nvSpPr>
        <p:spPr>
          <a:xfrm>
            <a:off x="895350" y="5429250"/>
            <a:ext cx="1170602" cy="48260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ＭＳ Ｐゴシック"/>
                <a:ea typeface="ＭＳ Ｐゴシック"/>
                <a:cs typeface="ＭＳ Ｐゴシック"/>
              </a:rPr>
              <a:t>熱融解造形</a:t>
            </a:r>
            <a:endParaRPr kumimoji="1" lang="ja-JP" altLang="en-US" sz="1200" dirty="0">
              <a:solidFill>
                <a:srgbClr val="FFFFFF"/>
              </a:solidFill>
              <a:latin typeface="ＭＳ Ｐゴシック"/>
              <a:ea typeface="ＭＳ Ｐゴシック"/>
              <a:cs typeface="ＭＳ Ｐゴシック"/>
            </a:endParaRPr>
          </a:p>
        </p:txBody>
      </p:sp>
      <p:sp>
        <p:nvSpPr>
          <p:cNvPr id="132" name="正方形/長方形 131"/>
          <p:cNvSpPr/>
          <p:nvPr/>
        </p:nvSpPr>
        <p:spPr>
          <a:xfrm>
            <a:off x="2102151" y="3803650"/>
            <a:ext cx="897353" cy="48260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金属材料</a:t>
            </a:r>
          </a:p>
        </p:txBody>
      </p:sp>
      <p:sp>
        <p:nvSpPr>
          <p:cNvPr id="133" name="正方形/長方形 132"/>
          <p:cNvSpPr/>
          <p:nvPr/>
        </p:nvSpPr>
        <p:spPr>
          <a:xfrm>
            <a:off x="2102151" y="4337050"/>
            <a:ext cx="897353" cy="48260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紫外線硬化</a:t>
            </a:r>
            <a:endParaRPr kumimoji="1" lang="en-US" altLang="ja-JP" sz="1050" dirty="0">
              <a:solidFill>
                <a:srgbClr val="FFFFFF"/>
              </a:solidFill>
              <a:latin typeface="ＭＳ Ｐゴシック"/>
              <a:ea typeface="ＭＳ Ｐゴシック"/>
              <a:cs typeface="ＭＳ Ｐゴシック"/>
            </a:endParaRPr>
          </a:p>
          <a:p>
            <a:pPr algn="ctr"/>
            <a:r>
              <a:rPr kumimoji="1" lang="ja-JP" altLang="en-US" sz="1050" dirty="0">
                <a:solidFill>
                  <a:srgbClr val="FFFFFF"/>
                </a:solidFill>
                <a:latin typeface="ＭＳ Ｐゴシック"/>
                <a:ea typeface="ＭＳ Ｐゴシック"/>
                <a:cs typeface="ＭＳ Ｐゴシック"/>
              </a:rPr>
              <a:t>樹脂</a:t>
            </a:r>
          </a:p>
        </p:txBody>
      </p:sp>
      <p:sp>
        <p:nvSpPr>
          <p:cNvPr id="134" name="正方形/長方形 133"/>
          <p:cNvSpPr/>
          <p:nvPr/>
        </p:nvSpPr>
        <p:spPr>
          <a:xfrm>
            <a:off x="2102151" y="4876800"/>
            <a:ext cx="897353" cy="48260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紫外線硬化</a:t>
            </a:r>
            <a:endParaRPr kumimoji="1" lang="en-US" altLang="ja-JP" sz="1050" dirty="0">
              <a:solidFill>
                <a:srgbClr val="FFFFFF"/>
              </a:solidFill>
              <a:latin typeface="ＭＳ Ｐゴシック"/>
              <a:ea typeface="ＭＳ Ｐゴシック"/>
              <a:cs typeface="ＭＳ Ｐゴシック"/>
            </a:endParaRPr>
          </a:p>
          <a:p>
            <a:pPr algn="ctr"/>
            <a:r>
              <a:rPr kumimoji="1" lang="ja-JP" altLang="en-US" sz="1050" dirty="0">
                <a:solidFill>
                  <a:srgbClr val="FFFFFF"/>
                </a:solidFill>
                <a:latin typeface="ＭＳ Ｐゴシック"/>
                <a:ea typeface="ＭＳ Ｐゴシック"/>
                <a:cs typeface="ＭＳ Ｐゴシック"/>
              </a:rPr>
              <a:t>樹脂</a:t>
            </a:r>
          </a:p>
        </p:txBody>
      </p:sp>
      <p:sp>
        <p:nvSpPr>
          <p:cNvPr id="135" name="正方形/長方形 134"/>
          <p:cNvSpPr/>
          <p:nvPr/>
        </p:nvSpPr>
        <p:spPr>
          <a:xfrm>
            <a:off x="2102151" y="5429250"/>
            <a:ext cx="897353" cy="48260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熱可塑性</a:t>
            </a:r>
            <a:endParaRPr kumimoji="1" lang="en-US" altLang="ja-JP" sz="1050" dirty="0">
              <a:solidFill>
                <a:srgbClr val="FFFFFF"/>
              </a:solidFill>
              <a:latin typeface="ＭＳ Ｐゴシック"/>
              <a:ea typeface="ＭＳ Ｐゴシック"/>
              <a:cs typeface="ＭＳ Ｐゴシック"/>
            </a:endParaRPr>
          </a:p>
          <a:p>
            <a:pPr algn="ctr"/>
            <a:r>
              <a:rPr kumimoji="1" lang="ja-JP" altLang="en-US" sz="1050" dirty="0">
                <a:solidFill>
                  <a:srgbClr val="FFFFFF"/>
                </a:solidFill>
                <a:latin typeface="ＭＳ Ｐゴシック"/>
                <a:ea typeface="ＭＳ Ｐゴシック"/>
                <a:cs typeface="ＭＳ Ｐゴシック"/>
              </a:rPr>
              <a:t>樹脂</a:t>
            </a:r>
          </a:p>
        </p:txBody>
      </p:sp>
      <p:sp>
        <p:nvSpPr>
          <p:cNvPr id="136" name="正方形/長方形 135"/>
          <p:cNvSpPr/>
          <p:nvPr/>
        </p:nvSpPr>
        <p:spPr>
          <a:xfrm>
            <a:off x="3045555" y="3803650"/>
            <a:ext cx="2859945" cy="482600"/>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800" dirty="0">
                <a:solidFill>
                  <a:srgbClr val="FFFFFF"/>
                </a:solidFill>
                <a:latin typeface="ＭＳ Ｐゴシック"/>
                <a:cs typeface="ＭＳ Ｐゴシック"/>
              </a:rPr>
              <a:t>断面データに基づいて、レーザや電子ビームを粉末素材表面に照射すると、照査された部分のみが硬化し、断面形状が形成。この工程を繰り返しながら断面を積層し、立体形状を作成。</a:t>
            </a:r>
            <a:endParaRPr kumimoji="1" lang="ja-JP" altLang="en-US" sz="800" dirty="0">
              <a:solidFill>
                <a:srgbClr val="FFFFFF"/>
              </a:solidFill>
              <a:latin typeface="ＭＳ Ｐゴシック"/>
              <a:ea typeface="ＭＳ Ｐゴシック"/>
              <a:cs typeface="ＭＳ Ｐゴシック"/>
            </a:endParaRPr>
          </a:p>
        </p:txBody>
      </p:sp>
      <p:sp>
        <p:nvSpPr>
          <p:cNvPr id="137" name="正方形/長方形 136"/>
          <p:cNvSpPr/>
          <p:nvPr/>
        </p:nvSpPr>
        <p:spPr>
          <a:xfrm>
            <a:off x="3045555" y="4337050"/>
            <a:ext cx="2859945" cy="482600"/>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800" dirty="0">
                <a:solidFill>
                  <a:srgbClr val="FFFFFF"/>
                </a:solidFill>
                <a:latin typeface="ＭＳ Ｐゴシック"/>
                <a:cs typeface="ＭＳ Ｐゴシック"/>
              </a:rPr>
              <a:t>断面データに基づいて、インクジェットノズルで紫外線硬化性樹脂を塗布し、すぐに紫外線を照射して硬化させ層を形成。この工程を繰り返しながら断面を積層し、立体形状を作成。</a:t>
            </a:r>
            <a:endParaRPr kumimoji="1" lang="ja-JP" altLang="en-US" sz="800" dirty="0">
              <a:solidFill>
                <a:srgbClr val="FFFFFF"/>
              </a:solidFill>
              <a:latin typeface="ＭＳ Ｐゴシック"/>
              <a:ea typeface="ＭＳ Ｐゴシック"/>
              <a:cs typeface="ＭＳ Ｐゴシック"/>
            </a:endParaRPr>
          </a:p>
        </p:txBody>
      </p:sp>
      <p:sp>
        <p:nvSpPr>
          <p:cNvPr id="138" name="正方形/長方形 137"/>
          <p:cNvSpPr/>
          <p:nvPr/>
        </p:nvSpPr>
        <p:spPr>
          <a:xfrm>
            <a:off x="3045555" y="4876800"/>
            <a:ext cx="2859945" cy="482600"/>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800" dirty="0">
                <a:solidFill>
                  <a:srgbClr val="FFFFFF"/>
                </a:solidFill>
                <a:latin typeface="ＭＳ Ｐゴシック"/>
                <a:cs typeface="ＭＳ Ｐゴシック"/>
              </a:rPr>
              <a:t>断面データに基づいて、レーザを液状の光硬化性樹脂の表面に照射すると、照射された部分のみが硬化し、断面形状が形成。この工程を繰り返しながら断面を積層し、立体形状を作成。</a:t>
            </a:r>
          </a:p>
        </p:txBody>
      </p:sp>
      <p:sp>
        <p:nvSpPr>
          <p:cNvPr id="139" name="正方形/長方形 138"/>
          <p:cNvSpPr/>
          <p:nvPr/>
        </p:nvSpPr>
        <p:spPr>
          <a:xfrm>
            <a:off x="3045555" y="5429250"/>
            <a:ext cx="2859945" cy="482600"/>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800" dirty="0">
                <a:solidFill>
                  <a:srgbClr val="FFFFFF"/>
                </a:solidFill>
                <a:latin typeface="ＭＳ Ｐゴシック"/>
                <a:cs typeface="ＭＳ Ｐゴシック"/>
              </a:rPr>
              <a:t>断面データに基づいて、紐状に巻かれた樹脂をヒーターで溶かし、溶けた樹脂をノズルから押し出しながら、断面形状を形成。この工程を繰り返しながら断面を積層し、立体形状を作成。</a:t>
            </a:r>
          </a:p>
        </p:txBody>
      </p:sp>
      <p:sp>
        <p:nvSpPr>
          <p:cNvPr id="140" name="上下矢印 139"/>
          <p:cNvSpPr/>
          <p:nvPr/>
        </p:nvSpPr>
        <p:spPr>
          <a:xfrm>
            <a:off x="406400" y="3803650"/>
            <a:ext cx="444500" cy="2108200"/>
          </a:xfrm>
          <a:prstGeom prst="upDownArrow">
            <a:avLst>
              <a:gd name="adj1" fmla="val 64286"/>
              <a:gd name="adj2" fmla="val 50000"/>
            </a:avLst>
          </a:prstGeom>
          <a:gradFill flip="none" rotWithShape="1">
            <a:gsLst>
              <a:gs pos="31000">
                <a:schemeClr val="accent3">
                  <a:lumMod val="75000"/>
                </a:schemeClr>
              </a:gs>
              <a:gs pos="100000">
                <a:srgbClr val="000090"/>
              </a:gs>
            </a:gsLst>
            <a:path path="circle">
              <a:fillToRect l="100000" t="100000"/>
            </a:path>
            <a:tileRect r="-100000" b="-100000"/>
          </a:gra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1" name="テキスト ボックス 140"/>
          <p:cNvSpPr txBox="1"/>
          <p:nvPr/>
        </p:nvSpPr>
        <p:spPr>
          <a:xfrm>
            <a:off x="429300" y="3966746"/>
            <a:ext cx="389850" cy="338554"/>
          </a:xfrm>
          <a:prstGeom prst="rect">
            <a:avLst/>
          </a:prstGeom>
          <a:noFill/>
        </p:spPr>
        <p:txBody>
          <a:bodyPr wrap="none" rtlCol="0">
            <a:spAutoFit/>
          </a:bodyPr>
          <a:lstStyle/>
          <a:p>
            <a:pPr algn="ctr"/>
            <a:r>
              <a:rPr kumimoji="1" lang="ja-JP" altLang="en-US" sz="800" dirty="0">
                <a:solidFill>
                  <a:schemeClr val="bg1"/>
                </a:solidFill>
              </a:rPr>
              <a:t>産業</a:t>
            </a:r>
            <a:endParaRPr kumimoji="1" lang="en-US" altLang="ja-JP" sz="800" dirty="0">
              <a:solidFill>
                <a:schemeClr val="bg1"/>
              </a:solidFill>
            </a:endParaRPr>
          </a:p>
          <a:p>
            <a:pPr algn="ctr"/>
            <a:r>
              <a:rPr lang="ja-JP" altLang="en-US" sz="800" dirty="0">
                <a:solidFill>
                  <a:schemeClr val="bg1"/>
                </a:solidFill>
              </a:rPr>
              <a:t>用途</a:t>
            </a:r>
            <a:endParaRPr kumimoji="1" lang="ja-JP" altLang="en-US" sz="800" dirty="0">
              <a:solidFill>
                <a:schemeClr val="bg1"/>
              </a:solidFill>
            </a:endParaRPr>
          </a:p>
        </p:txBody>
      </p:sp>
      <p:sp>
        <p:nvSpPr>
          <p:cNvPr id="142" name="テキスト ボックス 141"/>
          <p:cNvSpPr txBox="1"/>
          <p:nvPr/>
        </p:nvSpPr>
        <p:spPr>
          <a:xfrm>
            <a:off x="429300" y="5441950"/>
            <a:ext cx="402674" cy="307777"/>
          </a:xfrm>
          <a:prstGeom prst="rect">
            <a:avLst/>
          </a:prstGeom>
          <a:noFill/>
        </p:spPr>
        <p:txBody>
          <a:bodyPr wrap="none" rtlCol="0">
            <a:spAutoFit/>
          </a:bodyPr>
          <a:lstStyle/>
          <a:p>
            <a:pPr algn="ctr"/>
            <a:r>
              <a:rPr lang="ja-JP" altLang="en-US" sz="600" dirty="0">
                <a:solidFill>
                  <a:srgbClr val="FFFFFF"/>
                </a:solidFill>
              </a:rPr>
              <a:t>ホビー</a:t>
            </a:r>
            <a:endParaRPr lang="en-US" altLang="ja-JP" sz="600" dirty="0">
              <a:solidFill>
                <a:srgbClr val="FFFFFF"/>
              </a:solidFill>
            </a:endParaRPr>
          </a:p>
          <a:p>
            <a:pPr algn="ctr"/>
            <a:r>
              <a:rPr lang="ja-JP" altLang="en-US" sz="800" dirty="0">
                <a:solidFill>
                  <a:srgbClr val="FFFFFF"/>
                </a:solidFill>
              </a:rPr>
              <a:t>用途</a:t>
            </a:r>
            <a:endParaRPr kumimoji="1" lang="ja-JP" altLang="en-US" sz="800" dirty="0">
              <a:solidFill>
                <a:srgbClr val="FFFFFF"/>
              </a:solidFill>
            </a:endParaRPr>
          </a:p>
        </p:txBody>
      </p:sp>
      <p:sp>
        <p:nvSpPr>
          <p:cNvPr id="143" name="正方形/長方形 142"/>
          <p:cNvSpPr/>
          <p:nvPr/>
        </p:nvSpPr>
        <p:spPr>
          <a:xfrm>
            <a:off x="895350" y="3600450"/>
            <a:ext cx="1170602" cy="15240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積層方法</a:t>
            </a:r>
          </a:p>
        </p:txBody>
      </p:sp>
      <p:sp>
        <p:nvSpPr>
          <p:cNvPr id="144" name="正方形/長方形 143"/>
          <p:cNvSpPr/>
          <p:nvPr/>
        </p:nvSpPr>
        <p:spPr>
          <a:xfrm>
            <a:off x="2108501" y="3600450"/>
            <a:ext cx="892866" cy="15240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材料</a:t>
            </a:r>
          </a:p>
        </p:txBody>
      </p:sp>
      <p:sp>
        <p:nvSpPr>
          <p:cNvPr id="145" name="正方形/長方形 144"/>
          <p:cNvSpPr/>
          <p:nvPr/>
        </p:nvSpPr>
        <p:spPr>
          <a:xfrm>
            <a:off x="3045555" y="3600450"/>
            <a:ext cx="2859945" cy="152400"/>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方法</a:t>
            </a:r>
          </a:p>
        </p:txBody>
      </p:sp>
      <p:sp>
        <p:nvSpPr>
          <p:cNvPr id="146" name="正方形/長方形 145"/>
          <p:cNvSpPr/>
          <p:nvPr/>
        </p:nvSpPr>
        <p:spPr>
          <a:xfrm>
            <a:off x="6210300" y="3587750"/>
            <a:ext cx="2425700" cy="742950"/>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u="sng" dirty="0">
                <a:solidFill>
                  <a:srgbClr val="FFFFFF"/>
                </a:solidFill>
                <a:latin typeface="HGP創英角ｺﾞｼｯｸUB"/>
                <a:ea typeface="HGP創英角ｺﾞｼｯｸUB"/>
                <a:cs typeface="HGP創英角ｺﾞｼｯｸUB"/>
              </a:rPr>
              <a:t>どんな形状でも制作できる</a:t>
            </a:r>
            <a:endParaRPr kumimoji="1" lang="en-US" altLang="ja-JP" sz="400" u="sng" dirty="0">
              <a:solidFill>
                <a:srgbClr val="FFFFFF"/>
              </a:solidFill>
              <a:latin typeface="HGP創英角ｺﾞｼｯｸUB"/>
              <a:ea typeface="HGP創英角ｺﾞｼｯｸUB"/>
              <a:cs typeface="HGP創英角ｺﾞｼｯｸUB"/>
            </a:endParaRPr>
          </a:p>
          <a:p>
            <a:endParaRPr lang="en-US" altLang="ja-JP" sz="400" dirty="0">
              <a:solidFill>
                <a:srgbClr val="FFFFFF"/>
              </a:solidFill>
              <a:latin typeface="ＭＳ Ｐゴシック"/>
              <a:cs typeface="ＭＳ Ｐゴシック"/>
            </a:endParaRPr>
          </a:p>
          <a:p>
            <a:r>
              <a:rPr lang="ja-JP" altLang="en-US" sz="800" dirty="0">
                <a:solidFill>
                  <a:srgbClr val="FFFFFF"/>
                </a:solidFill>
                <a:latin typeface="ＭＳ Ｐゴシック"/>
                <a:cs typeface="ＭＳ Ｐゴシック"/>
              </a:rPr>
              <a:t>切削工具が届かない、硬くて加工が難しいなど、複数のパーツを組み合わせて作っていた立体を「一体造形」できる。</a:t>
            </a:r>
            <a:endParaRPr kumimoji="1" lang="ja-JP" altLang="en-US" sz="800" dirty="0">
              <a:solidFill>
                <a:srgbClr val="FFFFFF"/>
              </a:solidFill>
              <a:latin typeface="ＭＳ Ｐゴシック"/>
              <a:ea typeface="ＭＳ Ｐゴシック"/>
              <a:cs typeface="ＭＳ Ｐゴシック"/>
            </a:endParaRPr>
          </a:p>
        </p:txBody>
      </p:sp>
      <p:sp>
        <p:nvSpPr>
          <p:cNvPr id="147" name="正方形/長方形 146"/>
          <p:cNvSpPr/>
          <p:nvPr/>
        </p:nvSpPr>
        <p:spPr>
          <a:xfrm>
            <a:off x="6210300" y="4375150"/>
            <a:ext cx="2425700" cy="742950"/>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u="sng" dirty="0">
                <a:solidFill>
                  <a:srgbClr val="FFFFFF"/>
                </a:solidFill>
                <a:latin typeface="HGP創英角ｺﾞｼｯｸUB"/>
                <a:ea typeface="HGP創英角ｺﾞｼｯｸUB"/>
                <a:cs typeface="HGP創英角ｺﾞｼｯｸUB"/>
              </a:rPr>
              <a:t>究極の多品種・少量生産ができる</a:t>
            </a:r>
            <a:endParaRPr kumimoji="1" lang="en-US" altLang="ja-JP" sz="1200" u="sng" dirty="0">
              <a:solidFill>
                <a:srgbClr val="FFFFFF"/>
              </a:solidFill>
              <a:latin typeface="HGP創英角ｺﾞｼｯｸUB"/>
              <a:ea typeface="HGP創英角ｺﾞｼｯｸUB"/>
              <a:cs typeface="HGP創英角ｺﾞｼｯｸUB"/>
            </a:endParaRPr>
          </a:p>
          <a:p>
            <a:endParaRPr lang="en-US" altLang="ja-JP" sz="400" dirty="0">
              <a:solidFill>
                <a:srgbClr val="FFFFFF"/>
              </a:solidFill>
              <a:latin typeface="ＭＳ Ｐゴシック"/>
              <a:cs typeface="ＭＳ Ｐゴシック"/>
            </a:endParaRPr>
          </a:p>
          <a:p>
            <a:r>
              <a:rPr lang="ja-JP" altLang="en-US" sz="800" dirty="0">
                <a:solidFill>
                  <a:srgbClr val="FFFFFF"/>
                </a:solidFill>
                <a:latin typeface="ＭＳ Ｐゴシック"/>
                <a:cs typeface="ＭＳ Ｐゴシック"/>
              </a:rPr>
              <a:t>金属粉を使用し、金型や砂型などを用いることなく製造できるため、「</a:t>
            </a:r>
            <a:r>
              <a:rPr lang="en-US" altLang="ja-JP" sz="800" dirty="0">
                <a:solidFill>
                  <a:srgbClr val="FFFFFF"/>
                </a:solidFill>
                <a:latin typeface="ＭＳ Ｐゴシック"/>
                <a:cs typeface="ＭＳ Ｐゴシック"/>
              </a:rPr>
              <a:t>10</a:t>
            </a:r>
            <a:r>
              <a:rPr lang="ja-JP" altLang="en-US" sz="800" dirty="0">
                <a:solidFill>
                  <a:srgbClr val="FFFFFF"/>
                </a:solidFill>
                <a:latin typeface="ＭＳ Ｐゴシック"/>
                <a:cs typeface="ＭＳ Ｐゴシック"/>
              </a:rPr>
              <a:t>種類の製品を</a:t>
            </a:r>
            <a:r>
              <a:rPr lang="en-US" altLang="ja-JP" sz="800" dirty="0">
                <a:solidFill>
                  <a:srgbClr val="FFFFFF"/>
                </a:solidFill>
                <a:latin typeface="ＭＳ Ｐゴシック"/>
                <a:cs typeface="ＭＳ Ｐゴシック"/>
              </a:rPr>
              <a:t>1</a:t>
            </a:r>
            <a:r>
              <a:rPr lang="ja-JP" altLang="en-US" sz="800" dirty="0">
                <a:solidFill>
                  <a:srgbClr val="FFFFFF"/>
                </a:solidFill>
                <a:latin typeface="ＭＳ Ｐゴシック"/>
                <a:cs typeface="ＭＳ Ｐゴシック"/>
              </a:rPr>
              <a:t>個ずつ生産する」といった、「究極の多品種・少量生産」にも対応。</a:t>
            </a:r>
            <a:endParaRPr kumimoji="1" lang="ja-JP" altLang="en-US" sz="800" dirty="0">
              <a:solidFill>
                <a:srgbClr val="FFFFFF"/>
              </a:solidFill>
              <a:latin typeface="ＭＳ Ｐゴシック"/>
              <a:ea typeface="ＭＳ Ｐゴシック"/>
              <a:cs typeface="ＭＳ Ｐゴシック"/>
            </a:endParaRPr>
          </a:p>
        </p:txBody>
      </p:sp>
      <p:sp>
        <p:nvSpPr>
          <p:cNvPr id="148" name="正方形/長方形 147"/>
          <p:cNvSpPr/>
          <p:nvPr/>
        </p:nvSpPr>
        <p:spPr>
          <a:xfrm>
            <a:off x="6210300" y="5168900"/>
            <a:ext cx="2425700" cy="742950"/>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u="sng" dirty="0">
                <a:solidFill>
                  <a:srgbClr val="FFFFFF"/>
                </a:solidFill>
                <a:latin typeface="HGP創英角ｺﾞｼｯｸUB"/>
                <a:ea typeface="HGP創英角ｺﾞｼｯｸUB"/>
                <a:cs typeface="HGP創英角ｺﾞｼｯｸUB"/>
              </a:rPr>
              <a:t>異なる材料の組み合わせができる</a:t>
            </a:r>
            <a:endParaRPr kumimoji="1" lang="en-US" altLang="ja-JP" sz="1200" u="sng" dirty="0">
              <a:solidFill>
                <a:srgbClr val="FFFFFF"/>
              </a:solidFill>
              <a:latin typeface="HGP創英角ｺﾞｼｯｸUB"/>
              <a:ea typeface="HGP創英角ｺﾞｼｯｸUB"/>
              <a:cs typeface="HGP創英角ｺﾞｼｯｸUB"/>
            </a:endParaRPr>
          </a:p>
          <a:p>
            <a:endParaRPr lang="en-US" altLang="ja-JP" sz="400" dirty="0">
              <a:solidFill>
                <a:srgbClr val="FFFFFF"/>
              </a:solidFill>
              <a:latin typeface="ＭＳ Ｐゴシック"/>
              <a:cs typeface="ＭＳ Ｐゴシック"/>
            </a:endParaRPr>
          </a:p>
          <a:p>
            <a:r>
              <a:rPr lang="ja-JP" altLang="en-US" sz="800" dirty="0">
                <a:solidFill>
                  <a:srgbClr val="FFFFFF"/>
                </a:solidFill>
                <a:latin typeface="ＭＳ Ｐゴシック"/>
                <a:cs typeface="ＭＳ Ｐゴシック"/>
              </a:rPr>
              <a:t>積層することから、</a:t>
            </a:r>
            <a:r>
              <a:rPr lang="en-US" altLang="ja-JP" sz="800" dirty="0">
                <a:solidFill>
                  <a:srgbClr val="FFFFFF"/>
                </a:solidFill>
                <a:latin typeface="ＭＳ Ｐゴシック"/>
                <a:cs typeface="ＭＳ Ｐゴシック"/>
              </a:rPr>
              <a:t>1</a:t>
            </a:r>
            <a:r>
              <a:rPr lang="ja-JP" altLang="en-US" sz="800" dirty="0" err="1">
                <a:solidFill>
                  <a:srgbClr val="FFFFFF"/>
                </a:solidFill>
                <a:latin typeface="ＭＳ Ｐゴシック"/>
                <a:cs typeface="ＭＳ Ｐゴシック"/>
              </a:rPr>
              <a:t>つの</a:t>
            </a:r>
            <a:r>
              <a:rPr lang="ja-JP" altLang="en-US" sz="800" dirty="0">
                <a:solidFill>
                  <a:srgbClr val="FFFFFF"/>
                </a:solidFill>
                <a:latin typeface="ＭＳ Ｐゴシック"/>
                <a:cs typeface="ＭＳ Ｐゴシック"/>
              </a:rPr>
              <a:t>製品の中に違う材料を共存させることができるので、これまでにない特性をもつ新しい材料やモノを生み出せる。</a:t>
            </a:r>
            <a:endParaRPr kumimoji="1" lang="ja-JP" altLang="en-US" sz="800" dirty="0">
              <a:solidFill>
                <a:srgbClr val="FFFFFF"/>
              </a:solidFill>
              <a:latin typeface="ＭＳ Ｐゴシック"/>
              <a:ea typeface="ＭＳ Ｐゴシック"/>
              <a:cs typeface="ＭＳ Ｐゴシック"/>
            </a:endParaRPr>
          </a:p>
        </p:txBody>
      </p:sp>
      <p:sp>
        <p:nvSpPr>
          <p:cNvPr id="149" name="二等辺三角形 148"/>
          <p:cNvSpPr/>
          <p:nvPr/>
        </p:nvSpPr>
        <p:spPr>
          <a:xfrm rot="5400000">
            <a:off x="5690511" y="3887111"/>
            <a:ext cx="736600" cy="163278"/>
          </a:xfrm>
          <a:prstGeom prst="triangle">
            <a:avLst/>
          </a:prstGeom>
          <a:solidFill>
            <a:srgbClr val="FAC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0" name="二等辺三角形 149"/>
          <p:cNvSpPr/>
          <p:nvPr/>
        </p:nvSpPr>
        <p:spPr>
          <a:xfrm rot="5400000">
            <a:off x="5693687" y="4664986"/>
            <a:ext cx="730250" cy="163278"/>
          </a:xfrm>
          <a:prstGeom prst="triangle">
            <a:avLst/>
          </a:prstGeom>
          <a:solidFill>
            <a:srgbClr val="FAC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1" name="二等辺三角形 150"/>
          <p:cNvSpPr/>
          <p:nvPr/>
        </p:nvSpPr>
        <p:spPr>
          <a:xfrm rot="5400000">
            <a:off x="5687337" y="5465086"/>
            <a:ext cx="742950" cy="163278"/>
          </a:xfrm>
          <a:prstGeom prst="triangle">
            <a:avLst/>
          </a:prstGeom>
          <a:solidFill>
            <a:srgbClr val="FAC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2055606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608050" y="4915052"/>
            <a:ext cx="7924390" cy="1383227"/>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600" dirty="0">
              <a:solidFill>
                <a:schemeClr val="bg1"/>
              </a:solidFill>
              <a:latin typeface="Meiryo" charset="-128"/>
              <a:ea typeface="Meiryo" charset="-128"/>
              <a:cs typeface="Meiryo" charset="-128"/>
            </a:endParaRPr>
          </a:p>
          <a:p>
            <a:pPr algn="ctr"/>
            <a:endParaRPr lang="en-US" altLang="ja-JP" sz="1600" dirty="0">
              <a:solidFill>
                <a:schemeClr val="bg1"/>
              </a:solidFill>
              <a:latin typeface="Meiryo" charset="-128"/>
              <a:ea typeface="Meiryo" charset="-128"/>
              <a:cs typeface="Meiryo" charset="-128"/>
            </a:endParaRPr>
          </a:p>
          <a:p>
            <a:pPr algn="ctr"/>
            <a:endParaRPr lang="en-US" altLang="ja-JP" sz="1600" dirty="0">
              <a:solidFill>
                <a:schemeClr val="bg1"/>
              </a:solidFill>
              <a:latin typeface="Meiryo" charset="-128"/>
              <a:ea typeface="Meiryo" charset="-128"/>
              <a:cs typeface="Meiryo" charset="-128"/>
            </a:endParaRPr>
          </a:p>
          <a:p>
            <a:pPr algn="ctr"/>
            <a:r>
              <a:rPr lang="ja-JP" altLang="en-US" sz="1600" dirty="0">
                <a:solidFill>
                  <a:schemeClr val="bg1"/>
                </a:solidFill>
                <a:latin typeface="Meiryo" charset="-128"/>
                <a:ea typeface="Meiryo" charset="-128"/>
                <a:cs typeface="Meiryo" charset="-128"/>
              </a:rPr>
              <a:t>さまざまなアプリケーションの展開が期待される</a:t>
            </a:r>
            <a:endParaRPr lang="en-US" altLang="ja-JP" sz="1600" dirty="0">
              <a:solidFill>
                <a:schemeClr val="bg1"/>
              </a:solidFill>
              <a:latin typeface="Meiryo" charset="-128"/>
              <a:ea typeface="Meiryo" charset="-128"/>
              <a:cs typeface="Meiryo" charset="-128"/>
            </a:endParaRPr>
          </a:p>
          <a:p>
            <a:pPr algn="ctr"/>
            <a:r>
              <a:rPr lang="ja-JP" altLang="en-US" sz="2400" b="1" dirty="0">
                <a:solidFill>
                  <a:schemeClr val="bg1"/>
                </a:solidFill>
                <a:latin typeface="Meiryo" charset="-128"/>
                <a:ea typeface="Meiryo" charset="-128"/>
                <a:cs typeface="Meiryo" charset="-128"/>
              </a:rPr>
              <a:t>オープン</a:t>
            </a:r>
            <a:r>
              <a:rPr kumimoji="1" lang="ja-JP" altLang="en-US" sz="2400" b="1" dirty="0">
                <a:solidFill>
                  <a:schemeClr val="bg1"/>
                </a:solidFill>
                <a:latin typeface="Meiryo" charset="-128"/>
                <a:ea typeface="Meiryo" charset="-128"/>
                <a:cs typeface="Meiryo" charset="-128"/>
              </a:rPr>
              <a:t>プラットフォーム</a:t>
            </a:r>
            <a:endParaRPr kumimoji="1" lang="en-US" altLang="ja-JP" sz="2400" b="1" dirty="0">
              <a:solidFill>
                <a:schemeClr val="bg1"/>
              </a:solidFill>
              <a:latin typeface="Meiryo" charset="-128"/>
              <a:ea typeface="Meiryo" charset="-128"/>
              <a:cs typeface="Meiryo" charset="-128"/>
            </a:endParaRPr>
          </a:p>
        </p:txBody>
      </p:sp>
      <p:sp>
        <p:nvSpPr>
          <p:cNvPr id="21" name="三角形 20"/>
          <p:cNvSpPr/>
          <p:nvPr/>
        </p:nvSpPr>
        <p:spPr>
          <a:xfrm>
            <a:off x="524238" y="3086754"/>
            <a:ext cx="8077519" cy="1350358"/>
          </a:xfrm>
          <a:prstGeom prst="triangle">
            <a:avLst/>
          </a:prstGeom>
          <a:gradFill flip="none" rotWithShape="1">
            <a:gsLst>
              <a:gs pos="12000">
                <a:srgbClr val="0070C0"/>
              </a:gs>
              <a:gs pos="67000">
                <a:srgbClr val="33ACBD">
                  <a:tint val="44500"/>
                  <a:satMod val="160000"/>
                </a:srgbClr>
              </a:gs>
              <a:gs pos="100000">
                <a:schemeClr val="bg1"/>
              </a:gs>
            </a:gsLst>
            <a:lin ang="5400000" scaled="1"/>
            <a:tileRect/>
          </a:gra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t>空間をデータ化する</a:t>
            </a:r>
            <a:r>
              <a:rPr kumimoji="1" lang="en-US" altLang="ja-JP" dirty="0" err="1"/>
              <a:t>IoT</a:t>
            </a:r>
            <a:r>
              <a:rPr kumimoji="1" lang="ja-JP" altLang="en-US" dirty="0"/>
              <a:t>デバイス「ドローン」</a:t>
            </a:r>
          </a:p>
        </p:txBody>
      </p:sp>
      <p:grpSp>
        <p:nvGrpSpPr>
          <p:cNvPr id="28" name="図形グループ 27"/>
          <p:cNvGrpSpPr/>
          <p:nvPr/>
        </p:nvGrpSpPr>
        <p:grpSpPr>
          <a:xfrm>
            <a:off x="3228588" y="2276871"/>
            <a:ext cx="2619656" cy="864097"/>
            <a:chOff x="4256600" y="3356991"/>
            <a:chExt cx="3409410" cy="1039312"/>
          </a:xfrm>
        </p:grpSpPr>
        <p:sp>
          <p:nvSpPr>
            <p:cNvPr id="27" name="正方形/長方形 26"/>
            <p:cNvSpPr/>
            <p:nvPr/>
          </p:nvSpPr>
          <p:spPr>
            <a:xfrm>
              <a:off x="5618678" y="3506863"/>
              <a:ext cx="681513" cy="100097"/>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 name="フリーフォーム 25"/>
            <p:cNvSpPr/>
            <p:nvPr/>
          </p:nvSpPr>
          <p:spPr>
            <a:xfrm rot="14082756">
              <a:off x="6143232" y="4043986"/>
              <a:ext cx="476027" cy="228605"/>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tx1">
                <a:lumMod val="75000"/>
                <a:lumOff val="2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フリーフォーム 24"/>
            <p:cNvSpPr/>
            <p:nvPr/>
          </p:nvSpPr>
          <p:spPr>
            <a:xfrm rot="7517244" flipH="1">
              <a:off x="5333051" y="4043987"/>
              <a:ext cx="476027" cy="228605"/>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tx1">
                <a:lumMod val="75000"/>
                <a:lumOff val="2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 name="正方形/長方形 17"/>
            <p:cNvSpPr/>
            <p:nvPr/>
          </p:nvSpPr>
          <p:spPr>
            <a:xfrm>
              <a:off x="5784685" y="4077072"/>
              <a:ext cx="365764" cy="234239"/>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0" name="図形グループ 9"/>
            <p:cNvGrpSpPr/>
            <p:nvPr/>
          </p:nvGrpSpPr>
          <p:grpSpPr>
            <a:xfrm>
              <a:off x="4256600" y="3356991"/>
              <a:ext cx="1467528" cy="648073"/>
              <a:chOff x="4256600" y="3356991"/>
              <a:chExt cx="1467528" cy="648073"/>
            </a:xfrm>
            <a:solidFill>
              <a:schemeClr val="tx1"/>
            </a:solidFill>
            <a:effectLst>
              <a:outerShdw blurRad="50800" dist="38100" dir="2700000" algn="tl" rotWithShape="0">
                <a:prstClr val="black">
                  <a:alpha val="40000"/>
                </a:prstClr>
              </a:outerShdw>
            </a:effectLst>
          </p:grpSpPr>
          <p:sp>
            <p:nvSpPr>
              <p:cNvPr id="6" name="フリーフォーム 5"/>
              <p:cNvSpPr/>
              <p:nvPr/>
            </p:nvSpPr>
            <p:spPr>
              <a:xfrm>
                <a:off x="4644008" y="3475653"/>
                <a:ext cx="387408" cy="72009"/>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bg1">
                  <a:lumMod val="5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フリーフォーム 6"/>
              <p:cNvSpPr/>
              <p:nvPr/>
            </p:nvSpPr>
            <p:spPr>
              <a:xfrm flipH="1">
                <a:off x="4256600" y="3475653"/>
                <a:ext cx="387408" cy="72009"/>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bg1">
                  <a:lumMod val="5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フローチャート: 手作業 7"/>
              <p:cNvSpPr/>
              <p:nvPr/>
            </p:nvSpPr>
            <p:spPr>
              <a:xfrm flipV="1">
                <a:off x="4598506" y="3506864"/>
                <a:ext cx="91003" cy="288032"/>
              </a:xfrm>
              <a:prstGeom prst="flowChartManualOperation">
                <a:avLst/>
              </a:pr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フローチャート: 論理積ゲート 8"/>
              <p:cNvSpPr/>
              <p:nvPr/>
            </p:nvSpPr>
            <p:spPr>
              <a:xfrm rot="16200000">
                <a:off x="4584678" y="3370821"/>
                <a:ext cx="118661" cy="91002"/>
              </a:xfrm>
              <a:prstGeom prst="flowChartDelay">
                <a:avLst/>
              </a:pr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フリーフォーム 4"/>
              <p:cNvSpPr/>
              <p:nvPr/>
            </p:nvSpPr>
            <p:spPr>
              <a:xfrm>
                <a:off x="4572000" y="3663737"/>
                <a:ext cx="1152128" cy="341327"/>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1" name="図形グループ 10"/>
            <p:cNvGrpSpPr/>
            <p:nvPr/>
          </p:nvGrpSpPr>
          <p:grpSpPr>
            <a:xfrm flipH="1">
              <a:off x="6198482" y="3356991"/>
              <a:ext cx="1467528" cy="648073"/>
              <a:chOff x="4256600" y="3356991"/>
              <a:chExt cx="1467528" cy="648073"/>
            </a:xfrm>
            <a:solidFill>
              <a:schemeClr val="tx1"/>
            </a:solidFill>
            <a:effectLst>
              <a:outerShdw blurRad="50800" dist="38100" dir="2700000" algn="tl" rotWithShape="0">
                <a:prstClr val="black">
                  <a:alpha val="40000"/>
                </a:prstClr>
              </a:outerShdw>
            </a:effectLst>
          </p:grpSpPr>
          <p:sp>
            <p:nvSpPr>
              <p:cNvPr id="12" name="フリーフォーム 11"/>
              <p:cNvSpPr/>
              <p:nvPr/>
            </p:nvSpPr>
            <p:spPr>
              <a:xfrm>
                <a:off x="4644008" y="3475653"/>
                <a:ext cx="387408" cy="72009"/>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bg1">
                  <a:lumMod val="5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フリーフォーム 12"/>
              <p:cNvSpPr/>
              <p:nvPr/>
            </p:nvSpPr>
            <p:spPr>
              <a:xfrm flipH="1">
                <a:off x="4256600" y="3475653"/>
                <a:ext cx="387408" cy="72009"/>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bg1">
                  <a:lumMod val="5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 name="フローチャート: 手作業 13"/>
              <p:cNvSpPr/>
              <p:nvPr/>
            </p:nvSpPr>
            <p:spPr>
              <a:xfrm flipV="1">
                <a:off x="4598506" y="3506864"/>
                <a:ext cx="91003" cy="288032"/>
              </a:xfrm>
              <a:prstGeom prst="flowChartManualOperation">
                <a:avLst/>
              </a:pr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 name="フローチャート: 論理積ゲート 14"/>
              <p:cNvSpPr/>
              <p:nvPr/>
            </p:nvSpPr>
            <p:spPr>
              <a:xfrm rot="16200000">
                <a:off x="4584678" y="3370821"/>
                <a:ext cx="118661" cy="91002"/>
              </a:xfrm>
              <a:prstGeom prst="flowChartDelay">
                <a:avLst/>
              </a:pr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 name="フリーフォーム 15"/>
              <p:cNvSpPr/>
              <p:nvPr/>
            </p:nvSpPr>
            <p:spPr>
              <a:xfrm>
                <a:off x="4572000" y="3663737"/>
                <a:ext cx="1152128" cy="341327"/>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7" name="正方形/長方形 16"/>
            <p:cNvSpPr/>
            <p:nvPr/>
          </p:nvSpPr>
          <p:spPr>
            <a:xfrm>
              <a:off x="5580112" y="3573016"/>
              <a:ext cx="792088" cy="504056"/>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円/楕円 18"/>
            <p:cNvSpPr/>
            <p:nvPr/>
          </p:nvSpPr>
          <p:spPr>
            <a:xfrm>
              <a:off x="5891499" y="4133848"/>
              <a:ext cx="144016" cy="144016"/>
            </a:xfrm>
            <a:prstGeom prst="ellipse">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4" name="ホームベース 3"/>
          <p:cNvSpPr/>
          <p:nvPr/>
        </p:nvSpPr>
        <p:spPr>
          <a:xfrm>
            <a:off x="533729" y="1052736"/>
            <a:ext cx="2612017" cy="2034018"/>
          </a:xfrm>
          <a:prstGeom prst="homePlate">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solidFill>
                  <a:srgbClr val="FFFFFF"/>
                </a:solidFill>
                <a:latin typeface="Meiryo" charset="-128"/>
                <a:ea typeface="Meiryo" charset="-128"/>
                <a:cs typeface="Meiryo" charset="-128"/>
              </a:rPr>
              <a:t>遠隔操縦</a:t>
            </a:r>
            <a:endParaRPr kumimoji="1" lang="en-US" altLang="ja-JP" sz="2800" dirty="0">
              <a:solidFill>
                <a:srgbClr val="FFFFFF"/>
              </a:solidFill>
              <a:latin typeface="Meiryo" charset="-128"/>
              <a:ea typeface="Meiryo" charset="-128"/>
              <a:cs typeface="Meiryo" charset="-128"/>
            </a:endParaRPr>
          </a:p>
          <a:p>
            <a:pPr algn="ctr"/>
            <a:r>
              <a:rPr lang="ja-JP" altLang="en-US" sz="2800" dirty="0">
                <a:solidFill>
                  <a:srgbClr val="FFFFFF"/>
                </a:solidFill>
                <a:latin typeface="Meiryo" charset="-128"/>
                <a:ea typeface="Meiryo" charset="-128"/>
                <a:cs typeface="Meiryo" charset="-128"/>
              </a:rPr>
              <a:t>自律飛行</a:t>
            </a:r>
            <a:endParaRPr lang="en-US" altLang="ja-JP" sz="2800" dirty="0">
              <a:solidFill>
                <a:srgbClr val="FFFFFF"/>
              </a:solidFill>
              <a:latin typeface="Meiryo" charset="-128"/>
              <a:ea typeface="Meiryo" charset="-128"/>
              <a:cs typeface="Meiryo" charset="-128"/>
            </a:endParaRPr>
          </a:p>
          <a:p>
            <a:pPr algn="ctr"/>
            <a:r>
              <a:rPr lang="ja-JP" altLang="en-US" sz="2800" dirty="0">
                <a:solidFill>
                  <a:srgbClr val="FFFFFF"/>
                </a:solidFill>
                <a:latin typeface="Meiryo" charset="-128"/>
                <a:ea typeface="Meiryo" charset="-128"/>
                <a:cs typeface="Meiryo" charset="-128"/>
              </a:rPr>
              <a:t>＋</a:t>
            </a:r>
            <a:endParaRPr lang="en-US" altLang="ja-JP" sz="2800" dirty="0">
              <a:solidFill>
                <a:srgbClr val="FFFFFF"/>
              </a:solidFill>
              <a:latin typeface="Meiryo" charset="-128"/>
              <a:ea typeface="Meiryo" charset="-128"/>
              <a:cs typeface="Meiryo" charset="-128"/>
            </a:endParaRPr>
          </a:p>
          <a:p>
            <a:pPr algn="ctr"/>
            <a:r>
              <a:rPr kumimoji="1" lang="ja-JP" altLang="en-US" sz="1600" b="1" dirty="0">
                <a:solidFill>
                  <a:srgbClr val="FFFFFF"/>
                </a:solidFill>
                <a:latin typeface="Meiryo" charset="-128"/>
                <a:ea typeface="Meiryo" charset="-128"/>
                <a:cs typeface="Meiryo" charset="-128"/>
              </a:rPr>
              <a:t>プログラミング</a:t>
            </a:r>
          </a:p>
        </p:txBody>
      </p:sp>
      <p:sp>
        <p:nvSpPr>
          <p:cNvPr id="79" name="ホームベース 78"/>
          <p:cNvSpPr/>
          <p:nvPr/>
        </p:nvSpPr>
        <p:spPr>
          <a:xfrm flipH="1">
            <a:off x="5992429" y="1052736"/>
            <a:ext cx="2612017" cy="2034018"/>
          </a:xfrm>
          <a:prstGeom prst="homePlate">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000" dirty="0">
                <a:solidFill>
                  <a:srgbClr val="FFFFFF"/>
                </a:solidFill>
                <a:latin typeface="Meiryo" charset="-128"/>
                <a:ea typeface="Meiryo" charset="-128"/>
                <a:cs typeface="Meiryo" charset="-128"/>
              </a:rPr>
              <a:t>GPS</a:t>
            </a:r>
            <a:r>
              <a:rPr lang="ja-JP" altLang="en-US" sz="2000" dirty="0">
                <a:solidFill>
                  <a:srgbClr val="FFFFFF"/>
                </a:solidFill>
                <a:latin typeface="Meiryo" charset="-128"/>
                <a:ea typeface="Meiryo" charset="-128"/>
                <a:cs typeface="Meiryo" charset="-128"/>
              </a:rPr>
              <a:t>／カメラ</a:t>
            </a:r>
            <a:endParaRPr lang="en-US" altLang="ja-JP" sz="2000" dirty="0">
              <a:solidFill>
                <a:srgbClr val="FFFFFF"/>
              </a:solidFill>
              <a:latin typeface="Meiryo" charset="-128"/>
              <a:ea typeface="Meiryo" charset="-128"/>
              <a:cs typeface="Meiryo" charset="-128"/>
            </a:endParaRPr>
          </a:p>
          <a:p>
            <a:pPr algn="ctr"/>
            <a:r>
              <a:rPr lang="ja-JP" altLang="en-US" sz="2000" dirty="0">
                <a:solidFill>
                  <a:srgbClr val="FFFFFF"/>
                </a:solidFill>
                <a:latin typeface="Meiryo" charset="-128"/>
                <a:ea typeface="Meiryo" charset="-128"/>
                <a:cs typeface="Meiryo" charset="-128"/>
              </a:rPr>
              <a:t>各種センサー</a:t>
            </a:r>
            <a:endParaRPr lang="en-US" altLang="ja-JP" sz="2000" dirty="0">
              <a:solidFill>
                <a:srgbClr val="FFFFFF"/>
              </a:solidFill>
              <a:latin typeface="Meiryo" charset="-128"/>
              <a:ea typeface="Meiryo" charset="-128"/>
              <a:cs typeface="Meiryo" charset="-128"/>
            </a:endParaRPr>
          </a:p>
          <a:p>
            <a:pPr algn="ctr"/>
            <a:r>
              <a:rPr kumimoji="1" lang="ja-JP" altLang="en-US" sz="2000" dirty="0">
                <a:solidFill>
                  <a:srgbClr val="FFFFFF"/>
                </a:solidFill>
                <a:latin typeface="Meiryo" charset="-128"/>
                <a:ea typeface="Meiryo" charset="-128"/>
                <a:cs typeface="Meiryo" charset="-128"/>
              </a:rPr>
              <a:t>コンピュータ</a:t>
            </a:r>
          </a:p>
        </p:txBody>
      </p:sp>
      <p:grpSp>
        <p:nvGrpSpPr>
          <p:cNvPr id="80" name="図形グループ 79"/>
          <p:cNvGrpSpPr/>
          <p:nvPr/>
        </p:nvGrpSpPr>
        <p:grpSpPr>
          <a:xfrm>
            <a:off x="3289933" y="472869"/>
            <a:ext cx="2475832" cy="2185172"/>
            <a:chOff x="3059832" y="544760"/>
            <a:chExt cx="3024336" cy="2625580"/>
          </a:xfrm>
        </p:grpSpPr>
        <p:pic>
          <p:nvPicPr>
            <p:cNvPr id="81" name="図 80" descr="design_img_f_1133791_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544760"/>
              <a:ext cx="3024336" cy="2625580"/>
            </a:xfrm>
            <a:prstGeom prst="rect">
              <a:avLst/>
            </a:prstGeom>
            <a:ln>
              <a:noFill/>
            </a:ln>
            <a:effectLst>
              <a:outerShdw blurRad="292100" dist="139700" dir="2700000" algn="tl" rotWithShape="0">
                <a:srgbClr val="333333">
                  <a:alpha val="65000"/>
                </a:srgbClr>
              </a:outerShdw>
            </a:effectLst>
          </p:spPr>
        </p:pic>
        <p:pic>
          <p:nvPicPr>
            <p:cNvPr id="82" name="図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022" y="1424685"/>
              <a:ext cx="857946" cy="860565"/>
            </a:xfrm>
            <a:prstGeom prst="rect">
              <a:avLst/>
            </a:prstGeom>
          </p:spPr>
        </p:pic>
        <p:sp>
          <p:nvSpPr>
            <p:cNvPr id="83" name="円柱 82"/>
            <p:cNvSpPr/>
            <p:nvPr/>
          </p:nvSpPr>
          <p:spPr>
            <a:xfrm>
              <a:off x="3364827" y="1474997"/>
              <a:ext cx="1039878" cy="746745"/>
            </a:xfrm>
            <a:prstGeom prst="can">
              <a:avLst/>
            </a:prstGeom>
            <a:solidFill>
              <a:srgbClr val="77933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9" name="テキスト ボックス 88"/>
            <p:cNvSpPr txBox="1"/>
            <p:nvPr/>
          </p:nvSpPr>
          <p:spPr>
            <a:xfrm>
              <a:off x="3372611" y="1790164"/>
              <a:ext cx="1047995" cy="305091"/>
            </a:xfrm>
            <a:prstGeom prst="rect">
              <a:avLst/>
            </a:prstGeom>
            <a:noFill/>
          </p:spPr>
          <p:txBody>
            <a:bodyPr wrap="none" rtlCol="0">
              <a:spAutoFit/>
            </a:bodyPr>
            <a:lstStyle/>
            <a:p>
              <a:pPr algn="ctr"/>
              <a:r>
                <a:rPr lang="ja-JP" altLang="en-US" sz="1050" b="1" dirty="0">
                  <a:solidFill>
                    <a:schemeClr val="bg1"/>
                  </a:solidFill>
                  <a:latin typeface="Meiryo" charset="-128"/>
                  <a:ea typeface="Meiryo" charset="-128"/>
                  <a:cs typeface="Meiryo" charset="-128"/>
                </a:rPr>
                <a:t>収集データ</a:t>
              </a:r>
              <a:endParaRPr kumimoji="1" lang="ja-JP" altLang="en-US" sz="1050" dirty="0">
                <a:solidFill>
                  <a:schemeClr val="bg1"/>
                </a:solidFill>
                <a:latin typeface="Meiryo" charset="-128"/>
                <a:ea typeface="Meiryo" charset="-128"/>
                <a:cs typeface="Meiryo" charset="-128"/>
              </a:endParaRPr>
            </a:p>
          </p:txBody>
        </p:sp>
        <p:sp>
          <p:nvSpPr>
            <p:cNvPr id="91" name="テキスト ボックス 90"/>
            <p:cNvSpPr txBox="1"/>
            <p:nvPr/>
          </p:nvSpPr>
          <p:spPr>
            <a:xfrm>
              <a:off x="4655706" y="1706535"/>
              <a:ext cx="1228143" cy="462259"/>
            </a:xfrm>
            <a:prstGeom prst="rect">
              <a:avLst/>
            </a:prstGeom>
            <a:noFill/>
          </p:spPr>
          <p:txBody>
            <a:bodyPr wrap="none" rtlCol="0">
              <a:spAutoFit/>
            </a:bodyPr>
            <a:lstStyle/>
            <a:p>
              <a:pPr algn="ctr"/>
              <a:r>
                <a:rPr lang="ja-JP" altLang="en-US" sz="1100" b="1" dirty="0">
                  <a:solidFill>
                    <a:schemeClr val="bg1"/>
                  </a:solidFill>
                  <a:latin typeface="Meiryo" charset="-128"/>
                  <a:ea typeface="Meiryo" charset="-128"/>
                  <a:cs typeface="Meiryo" charset="-128"/>
                </a:rPr>
                <a:t>分析</a:t>
              </a:r>
              <a:endParaRPr lang="en-US" altLang="ja-JP" sz="1100" b="1" dirty="0">
                <a:solidFill>
                  <a:schemeClr val="bg1"/>
                </a:solidFill>
                <a:latin typeface="Meiryo" charset="-128"/>
                <a:ea typeface="Meiryo" charset="-128"/>
                <a:cs typeface="Meiryo" charset="-128"/>
              </a:endParaRPr>
            </a:p>
            <a:p>
              <a:pPr algn="ctr"/>
              <a:r>
                <a:rPr kumimoji="1" lang="ja-JP" altLang="en-US" sz="800" b="1" dirty="0">
                  <a:solidFill>
                    <a:schemeClr val="bg1"/>
                  </a:solidFill>
                  <a:latin typeface="Meiryo" charset="-128"/>
                  <a:ea typeface="Meiryo" charset="-128"/>
                  <a:cs typeface="Meiryo" charset="-128"/>
                </a:rPr>
                <a:t>シミュレーション</a:t>
              </a:r>
            </a:p>
          </p:txBody>
        </p:sp>
      </p:grpSp>
      <p:sp>
        <p:nvSpPr>
          <p:cNvPr id="20" name="正方形/長方形 19"/>
          <p:cNvSpPr/>
          <p:nvPr/>
        </p:nvSpPr>
        <p:spPr>
          <a:xfrm>
            <a:off x="542242" y="4437112"/>
            <a:ext cx="1221446" cy="1114126"/>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solidFill>
                  <a:schemeClr val="bg1"/>
                </a:solidFill>
                <a:latin typeface="Meiryo" charset="-128"/>
                <a:ea typeface="Meiryo" charset="-128"/>
                <a:cs typeface="Meiryo" charset="-128"/>
              </a:rPr>
              <a:t>鳥の目線</a:t>
            </a:r>
            <a:endParaRPr lang="en-US" altLang="ja-JP" sz="1600" dirty="0">
              <a:solidFill>
                <a:schemeClr val="bg1"/>
              </a:solidFill>
              <a:latin typeface="Meiryo" charset="-128"/>
              <a:ea typeface="Meiryo" charset="-128"/>
              <a:cs typeface="Meiryo" charset="-128"/>
            </a:endParaRPr>
          </a:p>
          <a:p>
            <a:pPr algn="ctr"/>
            <a:r>
              <a:rPr lang="ja-JP" altLang="en-US" sz="1600" dirty="0">
                <a:solidFill>
                  <a:schemeClr val="bg1"/>
                </a:solidFill>
                <a:latin typeface="Meiryo" charset="-128"/>
                <a:ea typeface="Meiryo" charset="-128"/>
                <a:cs typeface="Meiryo" charset="-128"/>
              </a:rPr>
              <a:t>での空撮</a:t>
            </a:r>
            <a:endParaRPr kumimoji="1" lang="ja-JP" altLang="en-US" sz="1600" dirty="0">
              <a:solidFill>
                <a:schemeClr val="bg1"/>
              </a:solidFill>
              <a:latin typeface="Meiryo" charset="-128"/>
              <a:ea typeface="Meiryo" charset="-128"/>
              <a:cs typeface="Meiryo" charset="-128"/>
            </a:endParaRPr>
          </a:p>
        </p:txBody>
      </p:sp>
      <p:sp>
        <p:nvSpPr>
          <p:cNvPr id="93" name="正方形/長方形 92"/>
          <p:cNvSpPr/>
          <p:nvPr/>
        </p:nvSpPr>
        <p:spPr>
          <a:xfrm>
            <a:off x="1910394" y="4440560"/>
            <a:ext cx="1221446" cy="1114126"/>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chemeClr val="bg1"/>
                </a:solidFill>
                <a:latin typeface="Meiryo" charset="-128"/>
                <a:ea typeface="Meiryo" charset="-128"/>
                <a:cs typeface="Meiryo" charset="-128"/>
              </a:rPr>
              <a:t>工事現場</a:t>
            </a:r>
            <a:endParaRPr kumimoji="1" lang="en-US" altLang="ja-JP" sz="1600" dirty="0">
              <a:solidFill>
                <a:schemeClr val="bg1"/>
              </a:solidFill>
              <a:latin typeface="Meiryo" charset="-128"/>
              <a:ea typeface="Meiryo" charset="-128"/>
              <a:cs typeface="Meiryo" charset="-128"/>
            </a:endParaRPr>
          </a:p>
          <a:p>
            <a:pPr algn="ctr"/>
            <a:r>
              <a:rPr kumimoji="1" lang="ja-JP" altLang="en-US" sz="1600" dirty="0">
                <a:solidFill>
                  <a:schemeClr val="bg1"/>
                </a:solidFill>
                <a:latin typeface="Meiryo" charset="-128"/>
                <a:ea typeface="Meiryo" charset="-128"/>
                <a:cs typeface="Meiryo" charset="-128"/>
              </a:rPr>
              <a:t>での</a:t>
            </a:r>
            <a:endParaRPr kumimoji="1" lang="en-US" altLang="ja-JP" sz="1600" dirty="0">
              <a:solidFill>
                <a:schemeClr val="bg1"/>
              </a:solidFill>
              <a:latin typeface="Meiryo" charset="-128"/>
              <a:ea typeface="Meiryo" charset="-128"/>
              <a:cs typeface="Meiryo" charset="-128"/>
            </a:endParaRPr>
          </a:p>
          <a:p>
            <a:pPr algn="ctr"/>
            <a:r>
              <a:rPr kumimoji="1" lang="ja-JP" altLang="en-US" sz="1600" dirty="0">
                <a:solidFill>
                  <a:schemeClr val="bg1"/>
                </a:solidFill>
                <a:latin typeface="Meiryo" charset="-128"/>
                <a:ea typeface="Meiryo" charset="-128"/>
                <a:cs typeface="Meiryo" charset="-128"/>
              </a:rPr>
              <a:t>測量や記録</a:t>
            </a:r>
          </a:p>
        </p:txBody>
      </p:sp>
      <p:sp>
        <p:nvSpPr>
          <p:cNvPr id="94" name="正方形/長方形 93"/>
          <p:cNvSpPr/>
          <p:nvPr/>
        </p:nvSpPr>
        <p:spPr>
          <a:xfrm>
            <a:off x="3279985" y="4437112"/>
            <a:ext cx="1221446" cy="1114126"/>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ja-JP" sz="1600" dirty="0">
                <a:solidFill>
                  <a:schemeClr val="bg1"/>
                </a:solidFill>
                <a:latin typeface="Meiryo" charset="-128"/>
                <a:ea typeface="Meiryo" charset="-128"/>
                <a:cs typeface="Meiryo" charset="-128"/>
              </a:rPr>
              <a:t>耕作地のデータ収集や農薬散布 </a:t>
            </a:r>
            <a:endParaRPr kumimoji="1" lang="ja-JP" altLang="en-US" sz="1600" dirty="0">
              <a:solidFill>
                <a:schemeClr val="bg1"/>
              </a:solidFill>
              <a:latin typeface="Meiryo" charset="-128"/>
              <a:ea typeface="Meiryo" charset="-128"/>
              <a:cs typeface="Meiryo" charset="-128"/>
            </a:endParaRPr>
          </a:p>
        </p:txBody>
      </p:sp>
      <p:sp>
        <p:nvSpPr>
          <p:cNvPr id="95" name="正方形/長方形 94"/>
          <p:cNvSpPr/>
          <p:nvPr/>
        </p:nvSpPr>
        <p:spPr>
          <a:xfrm>
            <a:off x="4642569" y="4437112"/>
            <a:ext cx="1221446" cy="1114126"/>
          </a:xfrm>
          <a:prstGeom prst="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ja-JP" sz="1600" dirty="0">
                <a:solidFill>
                  <a:schemeClr val="bg1"/>
                </a:solidFill>
                <a:latin typeface="Meiryo" charset="-128"/>
                <a:ea typeface="Meiryo" charset="-128"/>
                <a:cs typeface="Meiryo" charset="-128"/>
              </a:rPr>
              <a:t>荷物の配送</a:t>
            </a:r>
          </a:p>
        </p:txBody>
      </p:sp>
      <p:sp>
        <p:nvSpPr>
          <p:cNvPr id="96" name="正方形/長方形 95"/>
          <p:cNvSpPr/>
          <p:nvPr/>
        </p:nvSpPr>
        <p:spPr>
          <a:xfrm>
            <a:off x="6012160" y="4440560"/>
            <a:ext cx="1221446" cy="1114126"/>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ja-JP" sz="1600" dirty="0">
                <a:solidFill>
                  <a:schemeClr val="bg1"/>
                </a:solidFill>
                <a:latin typeface="Meiryo" charset="-128"/>
                <a:ea typeface="Meiryo" charset="-128"/>
                <a:cs typeface="Meiryo" charset="-128"/>
              </a:rPr>
              <a:t>災害現場</a:t>
            </a:r>
            <a:endParaRPr lang="en-US" altLang="ja-JP" sz="1600" dirty="0">
              <a:solidFill>
                <a:schemeClr val="bg1"/>
              </a:solidFill>
              <a:latin typeface="Meiryo" charset="-128"/>
              <a:ea typeface="Meiryo" charset="-128"/>
              <a:cs typeface="Meiryo" charset="-128"/>
            </a:endParaRPr>
          </a:p>
          <a:p>
            <a:pPr algn="ctr"/>
            <a:r>
              <a:rPr lang="ja-JP" altLang="ja-JP" sz="1600" dirty="0">
                <a:solidFill>
                  <a:schemeClr val="bg1"/>
                </a:solidFill>
                <a:latin typeface="Meiryo" charset="-128"/>
                <a:ea typeface="Meiryo" charset="-128"/>
                <a:cs typeface="Meiryo" charset="-128"/>
              </a:rPr>
              <a:t>の調査</a:t>
            </a:r>
            <a:endParaRPr lang="en-US" altLang="ja-JP" sz="1600" dirty="0">
              <a:solidFill>
                <a:schemeClr val="bg1"/>
              </a:solidFill>
              <a:latin typeface="Meiryo" charset="-128"/>
              <a:ea typeface="Meiryo" charset="-128"/>
              <a:cs typeface="Meiryo" charset="-128"/>
            </a:endParaRPr>
          </a:p>
          <a:p>
            <a:pPr algn="ctr"/>
            <a:r>
              <a:rPr lang="ja-JP" altLang="ja-JP" sz="1600" dirty="0">
                <a:solidFill>
                  <a:schemeClr val="bg1"/>
                </a:solidFill>
                <a:latin typeface="Meiryo" charset="-128"/>
                <a:ea typeface="Meiryo" charset="-128"/>
                <a:cs typeface="Meiryo" charset="-128"/>
              </a:rPr>
              <a:t>や物資輸送</a:t>
            </a:r>
          </a:p>
        </p:txBody>
      </p:sp>
      <p:sp>
        <p:nvSpPr>
          <p:cNvPr id="97" name="正方形/長方形 96"/>
          <p:cNvSpPr/>
          <p:nvPr/>
        </p:nvSpPr>
        <p:spPr>
          <a:xfrm>
            <a:off x="7380312" y="4437112"/>
            <a:ext cx="1221446" cy="1114126"/>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ja-JP" sz="1600" dirty="0">
                <a:solidFill>
                  <a:schemeClr val="bg1"/>
                </a:solidFill>
                <a:latin typeface="Meiryo" charset="-128"/>
                <a:ea typeface="Meiryo" charset="-128"/>
                <a:cs typeface="Meiryo" charset="-128"/>
              </a:rPr>
              <a:t>防犯や</a:t>
            </a:r>
            <a:endParaRPr lang="en-US" altLang="ja-JP" sz="1600" dirty="0">
              <a:solidFill>
                <a:schemeClr val="bg1"/>
              </a:solidFill>
              <a:latin typeface="Meiryo" charset="-128"/>
              <a:ea typeface="Meiryo" charset="-128"/>
              <a:cs typeface="Meiryo" charset="-128"/>
            </a:endParaRPr>
          </a:p>
          <a:p>
            <a:pPr algn="ctr"/>
            <a:r>
              <a:rPr lang="ja-JP" altLang="ja-JP" sz="1600" dirty="0">
                <a:solidFill>
                  <a:schemeClr val="bg1"/>
                </a:solidFill>
                <a:latin typeface="Meiryo" charset="-128"/>
                <a:ea typeface="Meiryo" charset="-128"/>
                <a:cs typeface="Meiryo" charset="-128"/>
              </a:rPr>
              <a:t>犯罪捜査</a:t>
            </a:r>
          </a:p>
        </p:txBody>
      </p:sp>
      <p:sp>
        <p:nvSpPr>
          <p:cNvPr id="22" name="テキスト ボックス 21"/>
          <p:cNvSpPr txBox="1"/>
          <p:nvPr/>
        </p:nvSpPr>
        <p:spPr>
          <a:xfrm>
            <a:off x="3117217" y="3458159"/>
            <a:ext cx="2891561" cy="769441"/>
          </a:xfrm>
          <a:prstGeom prst="rect">
            <a:avLst/>
          </a:prstGeom>
          <a:noFill/>
        </p:spPr>
        <p:txBody>
          <a:bodyPr wrap="none" rtlCol="0">
            <a:spAutoFit/>
          </a:bodyPr>
          <a:lstStyle/>
          <a:p>
            <a:pPr algn="ctr"/>
            <a:r>
              <a:rPr kumimoji="1" lang="ja-JP" altLang="en-US" sz="2000" b="1" dirty="0">
                <a:solidFill>
                  <a:schemeClr val="bg1"/>
                </a:solidFill>
                <a:effectLst>
                  <a:outerShdw blurRad="50800" dist="76200" dir="2700000" algn="tl" rotWithShape="0">
                    <a:prstClr val="black">
                      <a:alpha val="40000"/>
                    </a:prstClr>
                  </a:outerShdw>
                </a:effectLst>
                <a:latin typeface="Meiryo" charset="-128"/>
                <a:ea typeface="Meiryo" charset="-128"/>
                <a:cs typeface="Meiryo" charset="-128"/>
              </a:rPr>
              <a:t>空間</a:t>
            </a:r>
            <a:r>
              <a:rPr kumimoji="1" lang="ja-JP" altLang="en-US" sz="2000" dirty="0">
                <a:solidFill>
                  <a:schemeClr val="bg1"/>
                </a:solidFill>
                <a:effectLst>
                  <a:outerShdw blurRad="50800" dist="76200" dir="2700000" algn="tl" rotWithShape="0">
                    <a:prstClr val="black">
                      <a:alpha val="40000"/>
                    </a:prstClr>
                  </a:outerShdw>
                </a:effectLst>
                <a:latin typeface="Meiryo" charset="-128"/>
                <a:ea typeface="Meiryo" charset="-128"/>
                <a:cs typeface="Meiryo" charset="-128"/>
              </a:rPr>
              <a:t>を</a:t>
            </a:r>
            <a:r>
              <a:rPr kumimoji="1" lang="ja-JP" altLang="en-US" sz="2000" b="1" dirty="0">
                <a:solidFill>
                  <a:schemeClr val="bg1"/>
                </a:solidFill>
                <a:effectLst>
                  <a:outerShdw blurRad="50800" dist="76200" dir="2700000" algn="tl" rotWithShape="0">
                    <a:prstClr val="black">
                      <a:alpha val="40000"/>
                    </a:prstClr>
                  </a:outerShdw>
                </a:effectLst>
                <a:latin typeface="Meiryo" charset="-128"/>
                <a:ea typeface="Meiryo" charset="-128"/>
                <a:cs typeface="Meiryo" charset="-128"/>
              </a:rPr>
              <a:t>データ化</a:t>
            </a:r>
            <a:r>
              <a:rPr kumimoji="1" lang="ja-JP" altLang="en-US" sz="2000" dirty="0">
                <a:solidFill>
                  <a:schemeClr val="bg1"/>
                </a:solidFill>
                <a:effectLst>
                  <a:outerShdw blurRad="50800" dist="76200" dir="2700000" algn="tl" rotWithShape="0">
                    <a:prstClr val="black">
                      <a:alpha val="40000"/>
                    </a:prstClr>
                  </a:outerShdw>
                </a:effectLst>
                <a:latin typeface="Meiryo" charset="-128"/>
                <a:ea typeface="Meiryo" charset="-128"/>
                <a:cs typeface="Meiryo" charset="-128"/>
              </a:rPr>
              <a:t>する</a:t>
            </a:r>
            <a:endParaRPr kumimoji="1" lang="en-US" altLang="ja-JP" sz="2000" dirty="0">
              <a:solidFill>
                <a:schemeClr val="bg1"/>
              </a:solidFill>
              <a:effectLst>
                <a:outerShdw blurRad="50800" dist="76200" dir="2700000" algn="tl" rotWithShape="0">
                  <a:prstClr val="black">
                    <a:alpha val="40000"/>
                  </a:prstClr>
                </a:outerShdw>
              </a:effectLst>
              <a:latin typeface="Meiryo" charset="-128"/>
              <a:ea typeface="Meiryo" charset="-128"/>
              <a:cs typeface="Meiryo" charset="-128"/>
            </a:endParaRPr>
          </a:p>
          <a:p>
            <a:pPr algn="ctr"/>
            <a:r>
              <a:rPr kumimoji="1" lang="ja-JP" altLang="en-US" sz="2400" dirty="0">
                <a:solidFill>
                  <a:schemeClr val="bg1"/>
                </a:solidFill>
                <a:effectLst>
                  <a:outerShdw blurRad="50800" dist="76200" dir="2700000" algn="tl" rotWithShape="0">
                    <a:prstClr val="black">
                      <a:alpha val="40000"/>
                    </a:prstClr>
                  </a:outerShdw>
                </a:effectLst>
                <a:latin typeface="Meiryo" charset="-128"/>
                <a:ea typeface="Meiryo" charset="-128"/>
                <a:cs typeface="Meiryo" charset="-128"/>
              </a:rPr>
              <a:t>空飛ぶ</a:t>
            </a:r>
            <a:r>
              <a:rPr kumimoji="1" lang="en-US" altLang="ja-JP" sz="2400" b="1" dirty="0" err="1">
                <a:solidFill>
                  <a:schemeClr val="bg1"/>
                </a:solidFill>
                <a:effectLst>
                  <a:outerShdw blurRad="50800" dist="76200" dir="2700000" algn="tl" rotWithShape="0">
                    <a:prstClr val="black">
                      <a:alpha val="40000"/>
                    </a:prstClr>
                  </a:outerShdw>
                </a:effectLst>
                <a:latin typeface="Meiryo" charset="-128"/>
                <a:ea typeface="Meiryo" charset="-128"/>
                <a:cs typeface="Meiryo" charset="-128"/>
              </a:rPr>
              <a:t>IoT</a:t>
            </a:r>
            <a:r>
              <a:rPr kumimoji="1" lang="ja-JP" altLang="en-US" sz="2400" b="1" dirty="0">
                <a:solidFill>
                  <a:schemeClr val="bg1"/>
                </a:solidFill>
                <a:effectLst>
                  <a:outerShdw blurRad="50800" dist="76200" dir="2700000" algn="tl" rotWithShape="0">
                    <a:prstClr val="black">
                      <a:alpha val="40000"/>
                    </a:prstClr>
                  </a:outerShdw>
                </a:effectLst>
                <a:latin typeface="Meiryo" charset="-128"/>
                <a:ea typeface="Meiryo" charset="-128"/>
                <a:cs typeface="Meiryo" charset="-128"/>
              </a:rPr>
              <a:t>デバイス</a:t>
            </a:r>
          </a:p>
        </p:txBody>
      </p:sp>
      <p:sp>
        <p:nvSpPr>
          <p:cNvPr id="98" name="テキスト ボックス 97"/>
          <p:cNvSpPr txBox="1"/>
          <p:nvPr/>
        </p:nvSpPr>
        <p:spPr>
          <a:xfrm>
            <a:off x="4268621" y="1125324"/>
            <a:ext cx="595035" cy="215444"/>
          </a:xfrm>
          <a:prstGeom prst="rect">
            <a:avLst/>
          </a:prstGeom>
          <a:noFill/>
        </p:spPr>
        <p:txBody>
          <a:bodyPr wrap="none" rtlCol="0">
            <a:spAutoFit/>
          </a:bodyPr>
          <a:lstStyle/>
          <a:p>
            <a:pPr algn="ctr"/>
            <a:r>
              <a:rPr kumimoji="1" lang="ja-JP" altLang="en-US" sz="800" b="1">
                <a:solidFill>
                  <a:schemeClr val="bg1"/>
                </a:solidFill>
                <a:latin typeface="Meiryo" charset="-128"/>
                <a:ea typeface="Meiryo" charset="-128"/>
                <a:cs typeface="Meiryo" charset="-128"/>
              </a:rPr>
              <a:t>クラウド</a:t>
            </a:r>
            <a:endParaRPr kumimoji="1" lang="ja-JP" altLang="en-US" sz="800" b="1" dirty="0">
              <a:solidFill>
                <a:schemeClr val="bg1"/>
              </a:solidFill>
              <a:latin typeface="Meiryo" charset="-128"/>
              <a:ea typeface="Meiryo" charset="-128"/>
              <a:cs typeface="Meiryo" charset="-128"/>
            </a:endParaRPr>
          </a:p>
        </p:txBody>
      </p:sp>
      <p:sp>
        <p:nvSpPr>
          <p:cNvPr id="23" name="上下矢印 22"/>
          <p:cNvSpPr/>
          <p:nvPr/>
        </p:nvSpPr>
        <p:spPr>
          <a:xfrm>
            <a:off x="4394849" y="2013296"/>
            <a:ext cx="288898" cy="379565"/>
          </a:xfrm>
          <a:prstGeom prst="upDownArrow">
            <a:avLst/>
          </a:prstGeom>
          <a:solidFill>
            <a:srgbClr val="FF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14165263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正方形/長方形 70"/>
          <p:cNvSpPr/>
          <p:nvPr/>
        </p:nvSpPr>
        <p:spPr>
          <a:xfrm>
            <a:off x="4932040" y="908720"/>
            <a:ext cx="3724503" cy="5400600"/>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72" name="図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023" y="5017465"/>
            <a:ext cx="1655770" cy="1106151"/>
          </a:xfrm>
          <a:prstGeom prst="rect">
            <a:avLst/>
          </a:prstGeom>
          <a:ln>
            <a:noFill/>
          </a:ln>
          <a:effectLst>
            <a:softEdge rad="112500"/>
          </a:effectLst>
        </p:spPr>
      </p:pic>
      <p:sp>
        <p:nvSpPr>
          <p:cNvPr id="70" name="正方形/長方形 69"/>
          <p:cNvSpPr/>
          <p:nvPr/>
        </p:nvSpPr>
        <p:spPr>
          <a:xfrm>
            <a:off x="488983" y="908720"/>
            <a:ext cx="3724503" cy="5400600"/>
          </a:xfrm>
          <a:prstGeom prst="rect">
            <a:avLst/>
          </a:prstGeom>
          <a:solidFill>
            <a:srgbClr val="FFFED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1556792"/>
            <a:ext cx="2919984" cy="1944624"/>
          </a:xfrm>
          <a:prstGeom prst="rect">
            <a:avLst/>
          </a:prstGeom>
          <a:ln>
            <a:noFill/>
          </a:ln>
          <a:effectLst>
            <a:softEdge rad="112500"/>
          </a:effectLst>
        </p:spPr>
      </p:pic>
      <p:sp>
        <p:nvSpPr>
          <p:cNvPr id="2" name="タイトル 1"/>
          <p:cNvSpPr>
            <a:spLocks noGrp="1"/>
          </p:cNvSpPr>
          <p:nvPr>
            <p:ph type="title"/>
          </p:nvPr>
        </p:nvSpPr>
        <p:spPr/>
        <p:txBody>
          <a:bodyPr/>
          <a:lstStyle/>
          <a:p>
            <a:r>
              <a:rPr kumimoji="1" lang="en-US" altLang="ja-JP" dirty="0">
                <a:latin typeface="Hiragino Kaku Gothic Std W8" charset="-128"/>
                <a:ea typeface="Hiragino Kaku Gothic Std W8" charset="-128"/>
                <a:cs typeface="Hiragino Kaku Gothic Std W8" charset="-128"/>
              </a:rPr>
              <a:t>VR</a:t>
            </a:r>
            <a:r>
              <a:rPr kumimoji="1" lang="ja-JP" altLang="en-US" dirty="0"/>
              <a:t>（</a:t>
            </a:r>
            <a:r>
              <a:rPr lang="ja-JP" altLang="ja-JP" kern="100" dirty="0">
                <a:latin typeface="Meiryo" charset="-128"/>
                <a:ea typeface="Meiryo" charset="-128"/>
                <a:cs typeface="Meiryo" charset="-128"/>
              </a:rPr>
              <a:t>仮想現実</a:t>
            </a:r>
            <a:r>
              <a:rPr kumimoji="1" lang="ja-JP" altLang="en-US" dirty="0"/>
              <a:t>）と</a:t>
            </a:r>
            <a:r>
              <a:rPr kumimoji="1" lang="en-US" altLang="ja-JP" dirty="0">
                <a:latin typeface="Hiragino Kaku Gothic Std W8" charset="-128"/>
                <a:ea typeface="Hiragino Kaku Gothic Std W8" charset="-128"/>
                <a:cs typeface="Hiragino Kaku Gothic Std W8" charset="-128"/>
              </a:rPr>
              <a:t>AR</a:t>
            </a:r>
            <a:r>
              <a:rPr kumimoji="1" lang="ja-JP" altLang="en-US" dirty="0"/>
              <a:t>（拡張現実）</a:t>
            </a:r>
          </a:p>
        </p:txBody>
      </p:sp>
      <p:sp>
        <p:nvSpPr>
          <p:cNvPr id="3" name="スライド番号プレースホルダー 2"/>
          <p:cNvSpPr>
            <a:spLocks noGrp="1"/>
          </p:cNvSpPr>
          <p:nvPr>
            <p:ph type="sldNum" sz="quarter" idx="12"/>
          </p:nvPr>
        </p:nvSpPr>
        <p:spPr>
          <a:xfrm>
            <a:off x="6932246" y="6811600"/>
            <a:ext cx="2133600" cy="217800"/>
          </a:xfrm>
        </p:spPr>
        <p:txBody>
          <a:bodyPr/>
          <a:lstStyle/>
          <a:p>
            <a:fld id="{8FF8CC5D-A65D-5946-99B5-645367A967AD}" type="slidenum">
              <a:rPr kumimoji="1" lang="ja-JP" altLang="en-US" smtClean="0"/>
              <a:t>24</a:t>
            </a:fld>
            <a:endParaRPr kumimoji="1" lang="ja-JP" altLang="en-US"/>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916" y="1559209"/>
            <a:ext cx="2919984" cy="1950720"/>
          </a:xfrm>
          <a:prstGeom prst="rect">
            <a:avLst/>
          </a:prstGeom>
          <a:ln>
            <a:noFill/>
          </a:ln>
          <a:effectLst>
            <a:softEdge rad="112500"/>
          </a:effectLst>
        </p:spPr>
      </p:pic>
      <p:grpSp>
        <p:nvGrpSpPr>
          <p:cNvPr id="46" name="図形グループ 45"/>
          <p:cNvGrpSpPr/>
          <p:nvPr/>
        </p:nvGrpSpPr>
        <p:grpSpPr>
          <a:xfrm>
            <a:off x="899592" y="4322135"/>
            <a:ext cx="799650" cy="1728192"/>
            <a:chOff x="1684118" y="2708920"/>
            <a:chExt cx="1375714" cy="2957396"/>
          </a:xfrm>
        </p:grpSpPr>
        <p:sp>
          <p:nvSpPr>
            <p:cNvPr id="4" name="円/楕円 3"/>
            <p:cNvSpPr/>
            <p:nvPr/>
          </p:nvSpPr>
          <p:spPr>
            <a:xfrm>
              <a:off x="1691680" y="2708920"/>
              <a:ext cx="1368152" cy="1368152"/>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三角形 4"/>
            <p:cNvSpPr/>
            <p:nvPr/>
          </p:nvSpPr>
          <p:spPr>
            <a:xfrm>
              <a:off x="2231740" y="3278080"/>
              <a:ext cx="288032" cy="360040"/>
            </a:xfrm>
            <a:prstGeom prst="triangl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 name="フローチャート: 論理積ゲート 11"/>
            <p:cNvSpPr/>
            <p:nvPr/>
          </p:nvSpPr>
          <p:spPr>
            <a:xfrm rot="16200000">
              <a:off x="1576106" y="4190152"/>
              <a:ext cx="1584176" cy="1368152"/>
            </a:xfrm>
            <a:prstGeom prst="flowChartDelay">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 name="1つの角を切り取り、1つの角を丸めた四角形 23"/>
            <p:cNvSpPr/>
            <p:nvPr/>
          </p:nvSpPr>
          <p:spPr>
            <a:xfrm rot="10800000" flipH="1">
              <a:off x="1763689" y="3030353"/>
              <a:ext cx="604506" cy="360040"/>
            </a:xfrm>
            <a:prstGeom prst="snipRoundRect">
              <a:avLst/>
            </a:prstGeom>
            <a:solidFill>
              <a:srgbClr val="FF6666"/>
            </a:solidFill>
            <a:ln w="762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1つの角を切り取り、1つの角を丸めた四角形 24"/>
            <p:cNvSpPr/>
            <p:nvPr/>
          </p:nvSpPr>
          <p:spPr>
            <a:xfrm rot="10800000">
              <a:off x="2368195" y="3030353"/>
              <a:ext cx="604506" cy="360040"/>
            </a:xfrm>
            <a:prstGeom prst="snipRoundRect">
              <a:avLst/>
            </a:prstGeom>
            <a:solidFill>
              <a:srgbClr val="FF6666"/>
            </a:solidFill>
            <a:ln w="762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7" name="図形グループ 46"/>
          <p:cNvGrpSpPr/>
          <p:nvPr/>
        </p:nvGrpSpPr>
        <p:grpSpPr>
          <a:xfrm>
            <a:off x="7370386" y="4322576"/>
            <a:ext cx="799650" cy="1728192"/>
            <a:chOff x="1684118" y="2708920"/>
            <a:chExt cx="1375714" cy="2957396"/>
          </a:xfrm>
        </p:grpSpPr>
        <p:sp>
          <p:nvSpPr>
            <p:cNvPr id="48" name="円/楕円 47"/>
            <p:cNvSpPr/>
            <p:nvPr/>
          </p:nvSpPr>
          <p:spPr>
            <a:xfrm>
              <a:off x="1691680" y="2708920"/>
              <a:ext cx="1368152" cy="1368152"/>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 name="三角形 48"/>
            <p:cNvSpPr/>
            <p:nvPr/>
          </p:nvSpPr>
          <p:spPr>
            <a:xfrm>
              <a:off x="2231740" y="3278080"/>
              <a:ext cx="288032" cy="360040"/>
            </a:xfrm>
            <a:prstGeom prst="triangl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フローチャート: 論理積ゲート 49"/>
            <p:cNvSpPr/>
            <p:nvPr/>
          </p:nvSpPr>
          <p:spPr>
            <a:xfrm rot="16200000">
              <a:off x="1576106" y="4190152"/>
              <a:ext cx="1584176" cy="1368152"/>
            </a:xfrm>
            <a:prstGeom prst="flowChartDelay">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53" name="図形グループ 52"/>
          <p:cNvGrpSpPr/>
          <p:nvPr/>
        </p:nvGrpSpPr>
        <p:grpSpPr>
          <a:xfrm>
            <a:off x="5347916" y="4322135"/>
            <a:ext cx="799650" cy="1728192"/>
            <a:chOff x="1684118" y="2708920"/>
            <a:chExt cx="1375714" cy="2957396"/>
          </a:xfrm>
        </p:grpSpPr>
        <p:sp>
          <p:nvSpPr>
            <p:cNvPr id="54" name="円/楕円 53"/>
            <p:cNvSpPr/>
            <p:nvPr/>
          </p:nvSpPr>
          <p:spPr>
            <a:xfrm>
              <a:off x="1691680" y="2708920"/>
              <a:ext cx="1368152" cy="1368152"/>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5" name="三角形 54"/>
            <p:cNvSpPr/>
            <p:nvPr/>
          </p:nvSpPr>
          <p:spPr>
            <a:xfrm>
              <a:off x="2231740" y="3278080"/>
              <a:ext cx="288032" cy="360040"/>
            </a:xfrm>
            <a:prstGeom prst="triangl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 name="フローチャート: 論理積ゲート 55"/>
            <p:cNvSpPr/>
            <p:nvPr/>
          </p:nvSpPr>
          <p:spPr>
            <a:xfrm rot="16200000">
              <a:off x="1576106" y="4190152"/>
              <a:ext cx="1584176" cy="1368152"/>
            </a:xfrm>
            <a:prstGeom prst="flowChartDelay">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3" name="1つの角を切り取り、1つの角を丸めた四角形 22"/>
          <p:cNvSpPr/>
          <p:nvPr/>
        </p:nvSpPr>
        <p:spPr>
          <a:xfrm rot="10800000" flipH="1">
            <a:off x="7495102" y="4495059"/>
            <a:ext cx="229721" cy="182623"/>
          </a:xfrm>
          <a:prstGeom prst="snipRoundRect">
            <a:avLst/>
          </a:prstGeom>
          <a:noFill/>
          <a:ln w="76200">
            <a:solidFill>
              <a:srgbClr val="FF8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 name="1つの角を切り取り、1つの角を丸めた四角形 21"/>
          <p:cNvSpPr/>
          <p:nvPr/>
        </p:nvSpPr>
        <p:spPr>
          <a:xfrm rot="10800000">
            <a:off x="7833548" y="4495059"/>
            <a:ext cx="229721" cy="182623"/>
          </a:xfrm>
          <a:prstGeom prst="snipRoundRect">
            <a:avLst/>
          </a:prstGeom>
          <a:noFill/>
          <a:ln w="76200">
            <a:solidFill>
              <a:srgbClr val="FF8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7" name="直線矢印コネクタ 26"/>
          <p:cNvCxnSpPr/>
          <p:nvPr/>
        </p:nvCxnSpPr>
        <p:spPr>
          <a:xfrm flipH="1">
            <a:off x="6948036" y="4593032"/>
            <a:ext cx="678365" cy="793906"/>
          </a:xfrm>
          <a:prstGeom prst="straightConnector1">
            <a:avLst/>
          </a:prstGeom>
          <a:ln w="57150">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35" name="図 34"/>
          <p:cNvPicPr>
            <a:picLocks noChangeAspect="1"/>
          </p:cNvPicPr>
          <p:nvPr/>
        </p:nvPicPr>
        <p:blipFill>
          <a:blip r:embed="rId5">
            <a:clrChange>
              <a:clrFrom>
                <a:srgbClr val="FFFFFF"/>
              </a:clrFrom>
              <a:clrTo>
                <a:srgbClr val="FFFFFF">
                  <a:alpha val="0"/>
                </a:srgbClr>
              </a:clrTo>
            </a:clrChange>
          </a:blip>
          <a:stretch>
            <a:fillRect/>
          </a:stretch>
        </p:blipFill>
        <p:spPr>
          <a:xfrm>
            <a:off x="6005728" y="4634705"/>
            <a:ext cx="416696" cy="672090"/>
          </a:xfrm>
          <a:prstGeom prst="rect">
            <a:avLst/>
          </a:prstGeom>
        </p:spPr>
      </p:pic>
      <p:cxnSp>
        <p:nvCxnSpPr>
          <p:cNvPr id="42" name="直線矢印コネクタ 41"/>
          <p:cNvCxnSpPr/>
          <p:nvPr/>
        </p:nvCxnSpPr>
        <p:spPr>
          <a:xfrm>
            <a:off x="5867072" y="4615165"/>
            <a:ext cx="767048" cy="771773"/>
          </a:xfrm>
          <a:prstGeom prst="straightConnector1">
            <a:avLst/>
          </a:prstGeom>
          <a:ln w="57150">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59" name="線吹き出し 1 (枠付き) 58"/>
          <p:cNvSpPr/>
          <p:nvPr/>
        </p:nvSpPr>
        <p:spPr>
          <a:xfrm>
            <a:off x="6860084" y="1955373"/>
            <a:ext cx="1185812" cy="797268"/>
          </a:xfrm>
          <a:prstGeom prst="borderCallout1">
            <a:avLst>
              <a:gd name="adj1" fmla="val 19520"/>
              <a:gd name="adj2" fmla="val -151"/>
              <a:gd name="adj3" fmla="val 34756"/>
              <a:gd name="adj4" fmla="val -43744"/>
            </a:avLst>
          </a:prstGeom>
          <a:noFill/>
          <a:ln>
            <a:solidFill>
              <a:schemeClr val="bg1"/>
            </a:solidFill>
            <a:headEnd type="none" w="med" len="med"/>
            <a:tailEnd type="arrow"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000" dirty="0">
                <a:solidFill>
                  <a:srgbClr val="FFFFFF"/>
                </a:solidFill>
                <a:latin typeface="ＭＳ Ｐゴシック"/>
                <a:ea typeface="ＭＳ Ｐゴシック"/>
                <a:cs typeface="ＭＳ Ｐゴシック"/>
              </a:rPr>
              <a:t>〇〇神社・大鳥居</a:t>
            </a:r>
            <a:endParaRPr kumimoji="1" lang="en-US" altLang="ja-JP" sz="1000" dirty="0">
              <a:solidFill>
                <a:srgbClr val="FFFFFF"/>
              </a:solidFill>
              <a:latin typeface="ＭＳ Ｐゴシック"/>
              <a:ea typeface="ＭＳ Ｐゴシック"/>
              <a:cs typeface="ＭＳ Ｐゴシック"/>
            </a:endParaRPr>
          </a:p>
          <a:p>
            <a:r>
              <a:rPr lang="ja-JP" altLang="en-US" sz="800" dirty="0">
                <a:solidFill>
                  <a:srgbClr val="FFFFFF"/>
                </a:solidFill>
                <a:latin typeface="ＭＳ Ｐゴシック"/>
                <a:ea typeface="ＭＳ Ｐゴシック"/>
                <a:cs typeface="ＭＳ Ｐゴシック"/>
              </a:rPr>
              <a:t>歴史：</a:t>
            </a:r>
            <a:r>
              <a:rPr lang="en-US" altLang="ja-JP" sz="800" dirty="0">
                <a:solidFill>
                  <a:srgbClr val="FFFFFF"/>
                </a:solidFill>
                <a:latin typeface="ＭＳ Ｐゴシック"/>
                <a:ea typeface="ＭＳ Ｐゴシック"/>
                <a:cs typeface="ＭＳ Ｐゴシック"/>
              </a:rPr>
              <a:t>XXXXXXXXXXXXXXXXXXXX</a:t>
            </a:r>
          </a:p>
        </p:txBody>
      </p:sp>
      <p:sp>
        <p:nvSpPr>
          <p:cNvPr id="60" name="テキスト ボックス 59"/>
          <p:cNvSpPr txBox="1"/>
          <p:nvPr/>
        </p:nvSpPr>
        <p:spPr>
          <a:xfrm>
            <a:off x="846458" y="3554432"/>
            <a:ext cx="2952328" cy="738664"/>
          </a:xfrm>
          <a:prstGeom prst="rect">
            <a:avLst/>
          </a:prstGeom>
          <a:noFill/>
        </p:spPr>
        <p:txBody>
          <a:bodyPr wrap="square" rtlCol="0">
            <a:spAutoFit/>
          </a:bodyPr>
          <a:lstStyle/>
          <a:p>
            <a:r>
              <a:rPr kumimoji="1" lang="ja-JP" altLang="en-US" sz="1400" dirty="0">
                <a:solidFill>
                  <a:srgbClr val="0432FF"/>
                </a:solidFill>
                <a:latin typeface="Meiryo" charset="-128"/>
                <a:ea typeface="Meiryo" charset="-128"/>
                <a:cs typeface="Meiryo" charset="-128"/>
              </a:rPr>
              <a:t>コンピューターが描き出した仮想世界の中に入り込み、</a:t>
            </a:r>
            <a:r>
              <a:rPr lang="ja-JP" altLang="ja-JP" sz="1400" dirty="0">
                <a:solidFill>
                  <a:srgbClr val="0432FF"/>
                </a:solidFill>
                <a:latin typeface="Meiryo" charset="-128"/>
                <a:ea typeface="Meiryo" charset="-128"/>
                <a:cs typeface="Meiryo" charset="-128"/>
              </a:rPr>
              <a:t>自分が</a:t>
            </a:r>
            <a:r>
              <a:rPr lang="ja-JP" altLang="en-US" sz="1400" dirty="0">
                <a:solidFill>
                  <a:srgbClr val="0432FF"/>
                </a:solidFill>
                <a:latin typeface="Meiryo" charset="-128"/>
                <a:ea typeface="Meiryo" charset="-128"/>
                <a:cs typeface="Meiryo" charset="-128"/>
              </a:rPr>
              <a:t>そこに</a:t>
            </a:r>
            <a:r>
              <a:rPr lang="ja-JP" altLang="ja-JP" sz="1400" dirty="0">
                <a:solidFill>
                  <a:srgbClr val="0432FF"/>
                </a:solidFill>
                <a:latin typeface="Meiryo" charset="-128"/>
                <a:ea typeface="Meiryo" charset="-128"/>
                <a:cs typeface="Meiryo" charset="-128"/>
              </a:rPr>
              <a:t>いるかのような感覚を体験</a:t>
            </a:r>
            <a:endParaRPr kumimoji="1" lang="ja-JP" altLang="en-US" sz="1400" dirty="0">
              <a:solidFill>
                <a:srgbClr val="0432FF"/>
              </a:solidFill>
              <a:latin typeface="Meiryo" charset="-128"/>
              <a:ea typeface="Meiryo" charset="-128"/>
              <a:cs typeface="Meiryo" charset="-128"/>
            </a:endParaRPr>
          </a:p>
        </p:txBody>
      </p:sp>
      <p:sp>
        <p:nvSpPr>
          <p:cNvPr id="61" name="テキスト ボックス 60"/>
          <p:cNvSpPr txBox="1"/>
          <p:nvPr/>
        </p:nvSpPr>
        <p:spPr>
          <a:xfrm>
            <a:off x="5292080" y="3553642"/>
            <a:ext cx="2952328" cy="738664"/>
          </a:xfrm>
          <a:prstGeom prst="rect">
            <a:avLst/>
          </a:prstGeom>
          <a:noFill/>
        </p:spPr>
        <p:txBody>
          <a:bodyPr wrap="square" rtlCol="0">
            <a:spAutoFit/>
          </a:bodyPr>
          <a:lstStyle>
            <a:defPPr>
              <a:defRPr lang="ja-JP"/>
            </a:defPPr>
            <a:lvl1pPr>
              <a:defRPr sz="1200">
                <a:solidFill>
                  <a:srgbClr val="0432FF"/>
                </a:solidFill>
                <a:latin typeface="Meiryo" charset="-128"/>
                <a:ea typeface="Meiryo" charset="-128"/>
                <a:cs typeface="Meiryo" charset="-128"/>
              </a:defRPr>
            </a:lvl1pPr>
          </a:lstStyle>
          <a:p>
            <a:r>
              <a:rPr lang="ja-JP" altLang="ja-JP" sz="1400" dirty="0"/>
              <a:t>現実に見ている</a:t>
            </a:r>
            <a:r>
              <a:rPr lang="ja-JP" altLang="en-US" sz="1400" dirty="0"/>
              <a:t>視覚</a:t>
            </a:r>
            <a:r>
              <a:rPr lang="ja-JP" altLang="ja-JP" sz="1400" dirty="0"/>
              <a:t>空間に</a:t>
            </a:r>
            <a:r>
              <a:rPr lang="ja-JP" altLang="en-US" sz="1400" dirty="0"/>
              <a:t>コンピュータが作り出した</a:t>
            </a:r>
            <a:r>
              <a:rPr lang="ja-JP" altLang="ja-JP" sz="1400" dirty="0"/>
              <a:t>情報を重ね合わせて表示</a:t>
            </a:r>
            <a:endParaRPr lang="ja-JP" altLang="en-US" sz="1400" dirty="0"/>
          </a:p>
        </p:txBody>
      </p:sp>
      <p:sp>
        <p:nvSpPr>
          <p:cNvPr id="68" name="正方形/長方形 67"/>
          <p:cNvSpPr/>
          <p:nvPr/>
        </p:nvSpPr>
        <p:spPr>
          <a:xfrm>
            <a:off x="5018351" y="1099278"/>
            <a:ext cx="3528916" cy="400110"/>
          </a:xfrm>
          <a:prstGeom prst="rect">
            <a:avLst/>
          </a:prstGeom>
        </p:spPr>
        <p:txBody>
          <a:bodyPr wrap="none">
            <a:spAutoFit/>
          </a:bodyPr>
          <a:lstStyle/>
          <a:p>
            <a:pPr algn="ctr">
              <a:spcAft>
                <a:spcPts val="0"/>
              </a:spcAft>
            </a:pPr>
            <a:r>
              <a:rPr lang="en-US" altLang="ja-JP" sz="2000" b="1" kern="100" dirty="0">
                <a:solidFill>
                  <a:srgbClr val="0432FF"/>
                </a:solidFill>
                <a:latin typeface="Hiragino Kaku Gothic Std W8" charset="-128"/>
                <a:ea typeface="Hiragino Kaku Gothic Std W8" charset="-128"/>
                <a:cs typeface="Hiragino Kaku Gothic Std W8" charset="-128"/>
              </a:rPr>
              <a:t>AR</a:t>
            </a:r>
            <a:r>
              <a:rPr lang="ja-JP" altLang="ja-JP" sz="1400" kern="100" dirty="0">
                <a:solidFill>
                  <a:srgbClr val="0432FF"/>
                </a:solidFill>
                <a:latin typeface="Meiryo" charset="-128"/>
                <a:ea typeface="Meiryo" charset="-128"/>
                <a:cs typeface="Meiryo" charset="-128"/>
              </a:rPr>
              <a:t>（</a:t>
            </a:r>
            <a:r>
              <a:rPr lang="en-US" altLang="ja-JP" sz="1400" kern="100" dirty="0">
                <a:solidFill>
                  <a:srgbClr val="0432FF"/>
                </a:solidFill>
                <a:latin typeface="Meiryo" charset="-128"/>
                <a:ea typeface="Meiryo" charset="-128"/>
                <a:cs typeface="Meiryo" charset="-128"/>
              </a:rPr>
              <a:t>Augmented Reality</a:t>
            </a:r>
            <a:r>
              <a:rPr lang="ja-JP" altLang="ja-JP" sz="1400" kern="100" dirty="0">
                <a:solidFill>
                  <a:srgbClr val="0432FF"/>
                </a:solidFill>
                <a:latin typeface="Meiryo" charset="-128"/>
                <a:ea typeface="Meiryo" charset="-128"/>
                <a:cs typeface="Meiryo" charset="-128"/>
              </a:rPr>
              <a:t>：拡張現実）</a:t>
            </a:r>
            <a:endParaRPr lang="ja-JP" altLang="ja-JP" sz="1400" kern="100" dirty="0">
              <a:solidFill>
                <a:srgbClr val="0432FF"/>
              </a:solidFill>
              <a:effectLst/>
              <a:latin typeface="Meiryo" charset="-128"/>
              <a:ea typeface="Meiryo" charset="-128"/>
              <a:cs typeface="Meiryo" charset="-128"/>
            </a:endParaRPr>
          </a:p>
        </p:txBody>
      </p:sp>
      <p:sp>
        <p:nvSpPr>
          <p:cNvPr id="69" name="正方形/長方形 68"/>
          <p:cNvSpPr/>
          <p:nvPr/>
        </p:nvSpPr>
        <p:spPr>
          <a:xfrm>
            <a:off x="766050" y="1103921"/>
            <a:ext cx="3046219" cy="400110"/>
          </a:xfrm>
          <a:prstGeom prst="rect">
            <a:avLst/>
          </a:prstGeom>
        </p:spPr>
        <p:txBody>
          <a:bodyPr wrap="none">
            <a:spAutoFit/>
          </a:bodyPr>
          <a:lstStyle/>
          <a:p>
            <a:pPr algn="ctr"/>
            <a:r>
              <a:rPr lang="en-US" altLang="ja-JP" sz="2000" b="1" kern="100" dirty="0">
                <a:solidFill>
                  <a:srgbClr val="0432FF"/>
                </a:solidFill>
                <a:latin typeface="Hiragino Kaku Gothic Std W8" charset="-128"/>
                <a:ea typeface="Hiragino Kaku Gothic Std W8" charset="-128"/>
                <a:cs typeface="Hiragino Kaku Gothic Std W8" charset="-128"/>
              </a:rPr>
              <a:t>VR</a:t>
            </a:r>
            <a:r>
              <a:rPr lang="ja-JP" altLang="ja-JP" sz="1400" kern="100" dirty="0">
                <a:solidFill>
                  <a:srgbClr val="0432FF"/>
                </a:solidFill>
                <a:latin typeface="Meiryo" charset="-128"/>
                <a:ea typeface="Meiryo" charset="-128"/>
                <a:cs typeface="Meiryo" charset="-128"/>
              </a:rPr>
              <a:t>（</a:t>
            </a:r>
            <a:r>
              <a:rPr lang="en-US" altLang="ja-JP" sz="1400" kern="100" dirty="0">
                <a:solidFill>
                  <a:srgbClr val="0432FF"/>
                </a:solidFill>
                <a:latin typeface="Meiryo" charset="-128"/>
                <a:ea typeface="Meiryo" charset="-128"/>
                <a:cs typeface="Meiryo" charset="-128"/>
              </a:rPr>
              <a:t>Virtual Reality :</a:t>
            </a:r>
            <a:r>
              <a:rPr lang="ja-JP" altLang="ja-JP" sz="1400" kern="100" dirty="0">
                <a:solidFill>
                  <a:srgbClr val="0432FF"/>
                </a:solidFill>
                <a:latin typeface="Meiryo" charset="-128"/>
                <a:ea typeface="Meiryo" charset="-128"/>
                <a:cs typeface="Meiryo" charset="-128"/>
              </a:rPr>
              <a:t>仮想現実）</a:t>
            </a:r>
          </a:p>
        </p:txBody>
      </p:sp>
      <p:sp>
        <p:nvSpPr>
          <p:cNvPr id="73" name="テキスト ボックス 72"/>
          <p:cNvSpPr txBox="1"/>
          <p:nvPr/>
        </p:nvSpPr>
        <p:spPr>
          <a:xfrm>
            <a:off x="1649668" y="4462623"/>
            <a:ext cx="873957" cy="246221"/>
          </a:xfrm>
          <a:prstGeom prst="rect">
            <a:avLst/>
          </a:prstGeom>
          <a:noFill/>
        </p:spPr>
        <p:txBody>
          <a:bodyPr wrap="none" rtlCol="0">
            <a:spAutoFit/>
          </a:bodyPr>
          <a:lstStyle/>
          <a:p>
            <a:r>
              <a:rPr kumimoji="1" lang="en-US" altLang="ja-JP" sz="1000" dirty="0">
                <a:solidFill>
                  <a:srgbClr val="FF6666"/>
                </a:solidFill>
                <a:latin typeface="Meiryo" charset="-128"/>
                <a:ea typeface="Meiryo" charset="-128"/>
                <a:cs typeface="Meiryo" charset="-128"/>
              </a:rPr>
              <a:t>VR</a:t>
            </a:r>
            <a:r>
              <a:rPr kumimoji="1" lang="ja-JP" altLang="en-US" sz="1000" dirty="0">
                <a:solidFill>
                  <a:srgbClr val="FF6666"/>
                </a:solidFill>
                <a:latin typeface="Meiryo" charset="-128"/>
                <a:ea typeface="Meiryo" charset="-128"/>
                <a:cs typeface="Meiryo" charset="-128"/>
              </a:rPr>
              <a:t>ゴーグル</a:t>
            </a:r>
          </a:p>
        </p:txBody>
      </p:sp>
      <p:sp>
        <p:nvSpPr>
          <p:cNvPr id="74" name="テキスト ボックス 73"/>
          <p:cNvSpPr txBox="1"/>
          <p:nvPr/>
        </p:nvSpPr>
        <p:spPr>
          <a:xfrm>
            <a:off x="5917894" y="4247362"/>
            <a:ext cx="902811" cy="338554"/>
          </a:xfrm>
          <a:prstGeom prst="rect">
            <a:avLst/>
          </a:prstGeom>
          <a:noFill/>
        </p:spPr>
        <p:txBody>
          <a:bodyPr wrap="none" rtlCol="0">
            <a:spAutoFit/>
          </a:bodyPr>
          <a:lstStyle/>
          <a:p>
            <a:pPr algn="r"/>
            <a:r>
              <a:rPr kumimoji="1" lang="ja-JP" altLang="en-US" sz="800" dirty="0">
                <a:latin typeface="Meiryo" charset="-128"/>
                <a:ea typeface="Meiryo" charset="-128"/>
                <a:cs typeface="Meiryo" charset="-128"/>
              </a:rPr>
              <a:t>スマートフォン</a:t>
            </a:r>
            <a:endParaRPr kumimoji="1" lang="en-US" altLang="ja-JP" sz="800" dirty="0">
              <a:latin typeface="Meiryo" charset="-128"/>
              <a:ea typeface="Meiryo" charset="-128"/>
              <a:cs typeface="Meiryo" charset="-128"/>
            </a:endParaRPr>
          </a:p>
          <a:p>
            <a:pPr algn="r"/>
            <a:r>
              <a:rPr lang="en-US" altLang="ja-JP" sz="800" dirty="0">
                <a:latin typeface="Meiryo" charset="-128"/>
                <a:ea typeface="Meiryo" charset="-128"/>
                <a:cs typeface="Meiryo" charset="-128"/>
              </a:rPr>
              <a:t>+</a:t>
            </a:r>
            <a:r>
              <a:rPr lang="ja-JP" altLang="en-US" sz="800" dirty="0">
                <a:latin typeface="Meiryo" charset="-128"/>
                <a:ea typeface="Meiryo" charset="-128"/>
                <a:cs typeface="Meiryo" charset="-128"/>
              </a:rPr>
              <a:t>アプリ</a:t>
            </a:r>
            <a:endParaRPr kumimoji="1" lang="ja-JP" altLang="en-US" sz="800" dirty="0">
              <a:latin typeface="Meiryo" charset="-128"/>
              <a:ea typeface="Meiryo" charset="-128"/>
              <a:cs typeface="Meiryo" charset="-128"/>
            </a:endParaRPr>
          </a:p>
        </p:txBody>
      </p:sp>
      <p:sp>
        <p:nvSpPr>
          <p:cNvPr id="75" name="テキスト ボックス 74"/>
          <p:cNvSpPr txBox="1"/>
          <p:nvPr/>
        </p:nvSpPr>
        <p:spPr>
          <a:xfrm>
            <a:off x="6839513" y="4247362"/>
            <a:ext cx="734560" cy="338554"/>
          </a:xfrm>
          <a:prstGeom prst="rect">
            <a:avLst/>
          </a:prstGeom>
          <a:noFill/>
        </p:spPr>
        <p:txBody>
          <a:bodyPr wrap="none" rtlCol="0">
            <a:spAutoFit/>
          </a:bodyPr>
          <a:lstStyle/>
          <a:p>
            <a:r>
              <a:rPr kumimoji="1" lang="en-US" altLang="ja-JP" sz="800" dirty="0">
                <a:solidFill>
                  <a:schemeClr val="accent6">
                    <a:lumMod val="75000"/>
                  </a:schemeClr>
                </a:solidFill>
                <a:latin typeface="Meiryo" charset="-128"/>
                <a:ea typeface="Meiryo" charset="-128"/>
                <a:cs typeface="Meiryo" charset="-128"/>
              </a:rPr>
              <a:t>AR</a:t>
            </a:r>
            <a:r>
              <a:rPr kumimoji="1" lang="ja-JP" altLang="en-US" sz="800" dirty="0">
                <a:solidFill>
                  <a:schemeClr val="accent6">
                    <a:lumMod val="75000"/>
                  </a:schemeClr>
                </a:solidFill>
                <a:latin typeface="Meiryo" charset="-128"/>
                <a:ea typeface="Meiryo" charset="-128"/>
                <a:cs typeface="Meiryo" charset="-128"/>
              </a:rPr>
              <a:t>ゴーグル</a:t>
            </a:r>
            <a:endParaRPr lang="en-US" altLang="ja-JP" sz="800" dirty="0">
              <a:solidFill>
                <a:schemeClr val="accent6">
                  <a:lumMod val="75000"/>
                </a:schemeClr>
              </a:solidFill>
              <a:latin typeface="Meiryo" charset="-128"/>
              <a:ea typeface="Meiryo" charset="-128"/>
              <a:cs typeface="Meiryo" charset="-128"/>
            </a:endParaRPr>
          </a:p>
          <a:p>
            <a:r>
              <a:rPr kumimoji="1" lang="en-US" altLang="ja-JP" sz="800" dirty="0">
                <a:solidFill>
                  <a:schemeClr val="accent6">
                    <a:lumMod val="75000"/>
                  </a:schemeClr>
                </a:solidFill>
                <a:latin typeface="Meiryo" charset="-128"/>
                <a:ea typeface="Meiryo" charset="-128"/>
                <a:cs typeface="Meiryo" charset="-128"/>
              </a:rPr>
              <a:t>AR</a:t>
            </a:r>
            <a:r>
              <a:rPr kumimoji="1" lang="ja-JP" altLang="en-US" sz="800" dirty="0">
                <a:solidFill>
                  <a:schemeClr val="accent6">
                    <a:lumMod val="75000"/>
                  </a:schemeClr>
                </a:solidFill>
                <a:latin typeface="Meiryo" charset="-128"/>
                <a:ea typeface="Meiryo" charset="-128"/>
                <a:cs typeface="Meiryo" charset="-128"/>
              </a:rPr>
              <a:t>グラス</a:t>
            </a:r>
            <a:endParaRPr kumimoji="1" lang="en-US" altLang="ja-JP" sz="800" dirty="0">
              <a:solidFill>
                <a:schemeClr val="accent6">
                  <a:lumMod val="75000"/>
                </a:schemeClr>
              </a:solidFill>
              <a:latin typeface="Meiryo" charset="-128"/>
              <a:ea typeface="Meiryo" charset="-128"/>
              <a:cs typeface="Meiryo" charset="-128"/>
            </a:endParaRPr>
          </a:p>
        </p:txBody>
      </p:sp>
      <p:sp>
        <p:nvSpPr>
          <p:cNvPr id="76" name="テキスト ボックス 75"/>
          <p:cNvSpPr txBox="1"/>
          <p:nvPr/>
        </p:nvSpPr>
        <p:spPr>
          <a:xfrm>
            <a:off x="6433995" y="5781496"/>
            <a:ext cx="697627" cy="215444"/>
          </a:xfrm>
          <a:prstGeom prst="rect">
            <a:avLst/>
          </a:prstGeom>
          <a:noFill/>
        </p:spPr>
        <p:txBody>
          <a:bodyPr wrap="none" rtlCol="0">
            <a:spAutoFit/>
          </a:bodyPr>
          <a:lstStyle/>
          <a:p>
            <a:r>
              <a:rPr kumimoji="1" lang="ja-JP" altLang="en-US" sz="800">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現実の風景</a:t>
            </a:r>
            <a:endParaRPr kumimoji="1" lang="ja-JP" altLang="en-US" sz="8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endParaRPr>
          </a:p>
        </p:txBody>
      </p:sp>
      <p:grpSp>
        <p:nvGrpSpPr>
          <p:cNvPr id="77" name="図形グループ 76"/>
          <p:cNvGrpSpPr/>
          <p:nvPr/>
        </p:nvGrpSpPr>
        <p:grpSpPr>
          <a:xfrm>
            <a:off x="2562169" y="4789980"/>
            <a:ext cx="1243059" cy="1288799"/>
            <a:chOff x="2667295" y="1059799"/>
            <a:chExt cx="681672" cy="722281"/>
          </a:xfrm>
        </p:grpSpPr>
        <p:sp>
          <p:nvSpPr>
            <p:cNvPr id="78" name="角丸四角形 77"/>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79" name="図 78"/>
            <p:cNvPicPr>
              <a:picLocks noChangeAspect="1"/>
            </p:cNvPicPr>
            <p:nvPr/>
          </p:nvPicPr>
          <p:blipFill>
            <a:blip r:embed="rId6">
              <a:clrChange>
                <a:clrFrom>
                  <a:srgbClr val="FFFFFF"/>
                </a:clrFrom>
                <a:clrTo>
                  <a:srgbClr val="FFFFFF">
                    <a:alpha val="0"/>
                  </a:srgbClr>
                </a:clrTo>
              </a:clrChange>
            </a:blip>
            <a:stretch>
              <a:fillRect/>
            </a:stretch>
          </p:blipFill>
          <p:spPr>
            <a:xfrm>
              <a:off x="2667295" y="1059799"/>
              <a:ext cx="681672" cy="722281"/>
            </a:xfrm>
            <a:prstGeom prst="rect">
              <a:avLst/>
            </a:prstGeom>
          </p:spPr>
        </p:pic>
      </p:grpSp>
      <p:pic>
        <p:nvPicPr>
          <p:cNvPr id="80" name="図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169" y="4859422"/>
            <a:ext cx="1255459" cy="836099"/>
          </a:xfrm>
          <a:prstGeom prst="rect">
            <a:avLst/>
          </a:prstGeom>
          <a:ln>
            <a:noFill/>
          </a:ln>
          <a:effectLst>
            <a:softEdge rad="112500"/>
          </a:effectLst>
        </p:spPr>
      </p:pic>
      <p:sp>
        <p:nvSpPr>
          <p:cNvPr id="81" name="テキスト ボックス 80"/>
          <p:cNvSpPr txBox="1"/>
          <p:nvPr/>
        </p:nvSpPr>
        <p:spPr>
          <a:xfrm>
            <a:off x="2930131" y="5031831"/>
            <a:ext cx="800219" cy="461665"/>
          </a:xfrm>
          <a:prstGeom prst="rect">
            <a:avLst/>
          </a:prstGeom>
          <a:noFill/>
        </p:spPr>
        <p:txBody>
          <a:bodyPr wrap="none" rtlCol="0">
            <a:spAutoFit/>
          </a:bodyPr>
          <a:lstStyle/>
          <a:p>
            <a:pPr algn="r"/>
            <a:r>
              <a:rPr kumimoji="1" lang="ja-JP" altLang="en-US" sz="8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コンピュータ</a:t>
            </a:r>
            <a:endParaRPr kumimoji="1" lang="en-US" altLang="ja-JP" sz="8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endParaRPr>
          </a:p>
          <a:p>
            <a:pPr algn="r"/>
            <a:r>
              <a:rPr kumimoji="1" lang="ja-JP" altLang="en-US" sz="8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が描き出した</a:t>
            </a:r>
            <a:endParaRPr kumimoji="1" lang="en-US" altLang="ja-JP" sz="8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endParaRPr>
          </a:p>
          <a:p>
            <a:pPr algn="r"/>
            <a:r>
              <a:rPr kumimoji="1" lang="ja-JP" altLang="en-US" sz="8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仮想世界</a:t>
            </a:r>
            <a:endParaRPr kumimoji="1" lang="en-US" altLang="ja-JP" sz="8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endParaRPr>
          </a:p>
        </p:txBody>
      </p:sp>
      <p:sp>
        <p:nvSpPr>
          <p:cNvPr id="82" name="上矢印 81"/>
          <p:cNvSpPr/>
          <p:nvPr/>
        </p:nvSpPr>
        <p:spPr>
          <a:xfrm rot="18206660">
            <a:off x="1960834" y="4534049"/>
            <a:ext cx="334284" cy="952302"/>
          </a:xfrm>
          <a:prstGeom prst="upArrow">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21010344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830355" y="2775338"/>
            <a:ext cx="7499634" cy="1307324"/>
          </a:xfrm>
          <a:prstGeom prst="rect">
            <a:avLst/>
          </a:prstGeom>
          <a:solidFill>
            <a:srgbClr val="33ACB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dirty="0">
                <a:solidFill>
                  <a:srgbClr val="FFFFFF"/>
                </a:solidFill>
                <a:effectLst/>
                <a:latin typeface="Arial"/>
                <a:ea typeface="HGP創英角ｺﾞｼｯｸUB" pitchFamily="50" charset="-128"/>
                <a:cs typeface="Arial"/>
              </a:rPr>
              <a:t>第</a:t>
            </a:r>
            <a:r>
              <a:rPr lang="en-US" altLang="ja-JP" sz="2800" dirty="0">
                <a:solidFill>
                  <a:srgbClr val="FFFFFF"/>
                </a:solidFill>
                <a:effectLst/>
                <a:latin typeface="Arial"/>
                <a:ea typeface="HGP創英角ｺﾞｼｯｸUB" pitchFamily="50" charset="-128"/>
                <a:cs typeface="Arial"/>
              </a:rPr>
              <a:t>2</a:t>
            </a:r>
            <a:r>
              <a:rPr lang="ja-JP" altLang="en-US" sz="2800" dirty="0">
                <a:solidFill>
                  <a:srgbClr val="FFFFFF"/>
                </a:solidFill>
                <a:effectLst/>
                <a:latin typeface="Arial"/>
                <a:ea typeface="HGP創英角ｺﾞｼｯｸUB" pitchFamily="50" charset="-128"/>
                <a:cs typeface="Arial"/>
              </a:rPr>
              <a:t>章　人工知能とロボット</a:t>
            </a:r>
            <a:endParaRPr lang="en-US" altLang="ja-JP" sz="2800" dirty="0">
              <a:solidFill>
                <a:srgbClr val="FFFFFF"/>
              </a:solidFill>
              <a:effectLst/>
              <a:latin typeface="Arial"/>
              <a:ea typeface="HGP創英角ｺﾞｼｯｸUB" pitchFamily="50" charset="-128"/>
              <a:cs typeface="Arial"/>
            </a:endParaRPr>
          </a:p>
        </p:txBody>
      </p:sp>
      <p:sp>
        <p:nvSpPr>
          <p:cNvPr id="7" name="正方形/長方形 6"/>
          <p:cNvSpPr/>
          <p:nvPr/>
        </p:nvSpPr>
        <p:spPr>
          <a:xfrm>
            <a:off x="830354" y="2775338"/>
            <a:ext cx="83270" cy="1307324"/>
          </a:xfrm>
          <a:prstGeom prst="rect">
            <a:avLst/>
          </a:prstGeom>
          <a:solidFill>
            <a:srgbClr val="CC0000"/>
          </a:solidFill>
          <a:ln>
            <a:noFill/>
          </a:ln>
        </p:spPr>
        <p:style>
          <a:lnRef idx="2">
            <a:schemeClr val="dk1"/>
          </a:lnRef>
          <a:fillRef idx="1">
            <a:schemeClr val="lt1"/>
          </a:fillRef>
          <a:effectRef idx="0">
            <a:schemeClr val="dk1"/>
          </a:effectRef>
          <a:fontRef idx="minor">
            <a:schemeClr val="dk1"/>
          </a:fontRef>
        </p:style>
        <p:txBody>
          <a:bodyPr rtlCol="0" anchor="ctr"/>
          <a:lstStyle/>
          <a:p>
            <a:pPr algn="r"/>
            <a:endParaRPr lang="en-US" altLang="ja-JP" sz="2400" dirty="0">
              <a:solidFill>
                <a:srgbClr val="FFFFFF"/>
              </a:solidFill>
              <a:effectLst/>
              <a:latin typeface="Arial"/>
              <a:ea typeface="HGP創英角ｺﾞｼｯｸUB" pitchFamily="50" charset="-128"/>
              <a:cs typeface="Arial"/>
            </a:endParaRPr>
          </a:p>
        </p:txBody>
      </p:sp>
      <p:pic>
        <p:nvPicPr>
          <p:cNvPr id="8" name="図 7"/>
          <p:cNvPicPr>
            <a:picLocks noChangeAspect="1"/>
          </p:cNvPicPr>
          <p:nvPr/>
        </p:nvPicPr>
        <p:blipFill>
          <a:blip r:embed="rId2"/>
          <a:stretch>
            <a:fillRect/>
          </a:stretch>
        </p:blipFill>
        <p:spPr>
          <a:xfrm>
            <a:off x="8128001" y="6690381"/>
            <a:ext cx="882650" cy="15069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891454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コレ</a:t>
            </a:r>
            <a:r>
              <a:rPr kumimoji="1" lang="en-US" altLang="ja-JP" dirty="0"/>
              <a:t>1</a:t>
            </a:r>
            <a:r>
              <a:rPr kumimoji="1" lang="ja-JP" altLang="en-US" dirty="0"/>
              <a:t>枚でわかる人工知能とロボット</a:t>
            </a:r>
          </a:p>
        </p:txBody>
      </p:sp>
      <p:sp>
        <p:nvSpPr>
          <p:cNvPr id="2" name="スライド番号プレースホルダー 1"/>
          <p:cNvSpPr>
            <a:spLocks noGrp="1"/>
          </p:cNvSpPr>
          <p:nvPr>
            <p:ph type="sldNum" sz="quarter" idx="12"/>
          </p:nvPr>
        </p:nvSpPr>
        <p:spPr/>
        <p:txBody>
          <a:bodyPr/>
          <a:lstStyle/>
          <a:p>
            <a:fld id="{8FF8CC5D-A65D-5946-99B5-645367A967AD}" type="slidenum">
              <a:rPr kumimoji="1" lang="ja-JP" altLang="en-US" smtClean="0">
                <a:latin typeface="Meiryo" charset="-128"/>
                <a:ea typeface="Meiryo" charset="-128"/>
                <a:cs typeface="Meiryo" charset="-128"/>
              </a:rPr>
              <a:t>26</a:t>
            </a:fld>
            <a:endParaRPr kumimoji="1" lang="ja-JP" altLang="en-US" dirty="0">
              <a:latin typeface="Meiryo" charset="-128"/>
              <a:ea typeface="Meiryo" charset="-128"/>
              <a:cs typeface="Meiryo" charset="-128"/>
            </a:endParaRPr>
          </a:p>
        </p:txBody>
      </p:sp>
      <p:sp>
        <p:nvSpPr>
          <p:cNvPr id="4" name="平行四辺形 3"/>
          <p:cNvSpPr/>
          <p:nvPr/>
        </p:nvSpPr>
        <p:spPr>
          <a:xfrm>
            <a:off x="331853" y="3711346"/>
            <a:ext cx="5832648" cy="2685161"/>
          </a:xfrm>
          <a:prstGeom prst="parallelogram">
            <a:avLst>
              <a:gd name="adj" fmla="val 99364"/>
            </a:avLst>
          </a:prstGeom>
          <a:solidFill>
            <a:srgbClr val="984807">
              <a:alpha val="48000"/>
            </a:srgbClr>
          </a:solidFill>
          <a:ln>
            <a:noFill/>
          </a:ln>
          <a:effectLst>
            <a:outerShdw blurRad="50800" dist="38100" dir="2700000" algn="tl" rotWithShape="0">
              <a:prstClr val="black">
                <a:alpha val="4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5" name="平行四辺形 4"/>
          <p:cNvSpPr/>
          <p:nvPr/>
        </p:nvSpPr>
        <p:spPr>
          <a:xfrm flipH="1">
            <a:off x="2996149" y="3711346"/>
            <a:ext cx="5832648" cy="2685161"/>
          </a:xfrm>
          <a:prstGeom prst="parallelogram">
            <a:avLst>
              <a:gd name="adj" fmla="val 99141"/>
            </a:avLst>
          </a:prstGeom>
          <a:solidFill>
            <a:srgbClr val="FF8000">
              <a:alpha val="69804"/>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6" name="フリーフォーム 5"/>
          <p:cNvSpPr/>
          <p:nvPr/>
        </p:nvSpPr>
        <p:spPr>
          <a:xfrm>
            <a:off x="331853" y="874659"/>
            <a:ext cx="4862448" cy="2269323"/>
          </a:xfrm>
          <a:custGeom>
            <a:avLst/>
            <a:gdLst>
              <a:gd name="connsiteX0" fmla="*/ 0 w 4781550"/>
              <a:gd name="connsiteY0" fmla="*/ 0 h 1987550"/>
              <a:gd name="connsiteX1" fmla="*/ 6350 w 4781550"/>
              <a:gd name="connsiteY1" fmla="*/ 1974850 h 1987550"/>
              <a:gd name="connsiteX2" fmla="*/ 4781550 w 4781550"/>
              <a:gd name="connsiteY2" fmla="*/ 1987550 h 1987550"/>
              <a:gd name="connsiteX3" fmla="*/ 3498850 w 4781550"/>
              <a:gd name="connsiteY3" fmla="*/ 0 h 1987550"/>
              <a:gd name="connsiteX4" fmla="*/ 0 w 4781550"/>
              <a:gd name="connsiteY4" fmla="*/ 0 h 198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1550" h="1987550">
                <a:moveTo>
                  <a:pt x="0" y="0"/>
                </a:moveTo>
                <a:cubicBezTo>
                  <a:pt x="2117" y="658283"/>
                  <a:pt x="4233" y="1316567"/>
                  <a:pt x="6350" y="1974850"/>
                </a:cubicBezTo>
                <a:lnTo>
                  <a:pt x="4781550" y="1987550"/>
                </a:lnTo>
                <a:lnTo>
                  <a:pt x="3498850" y="0"/>
                </a:lnTo>
                <a:lnTo>
                  <a:pt x="0" y="0"/>
                </a:lnTo>
                <a:close/>
              </a:path>
            </a:pathLst>
          </a:cu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Meiryo" charset="-128"/>
              <a:ea typeface="Meiryo" charset="-128"/>
              <a:cs typeface="Meiryo" charset="-128"/>
            </a:endParaRPr>
          </a:p>
        </p:txBody>
      </p:sp>
      <p:sp>
        <p:nvSpPr>
          <p:cNvPr id="7" name="フリーフォーム 6"/>
          <p:cNvSpPr/>
          <p:nvPr/>
        </p:nvSpPr>
        <p:spPr>
          <a:xfrm flipH="1" flipV="1">
            <a:off x="3981451" y="874658"/>
            <a:ext cx="4847346" cy="2269323"/>
          </a:xfrm>
          <a:custGeom>
            <a:avLst/>
            <a:gdLst>
              <a:gd name="connsiteX0" fmla="*/ 0 w 4781550"/>
              <a:gd name="connsiteY0" fmla="*/ 0 h 1987550"/>
              <a:gd name="connsiteX1" fmla="*/ 6350 w 4781550"/>
              <a:gd name="connsiteY1" fmla="*/ 1974850 h 1987550"/>
              <a:gd name="connsiteX2" fmla="*/ 4781550 w 4781550"/>
              <a:gd name="connsiteY2" fmla="*/ 1987550 h 1987550"/>
              <a:gd name="connsiteX3" fmla="*/ 3498850 w 4781550"/>
              <a:gd name="connsiteY3" fmla="*/ 0 h 1987550"/>
              <a:gd name="connsiteX4" fmla="*/ 0 w 4781550"/>
              <a:gd name="connsiteY4" fmla="*/ 0 h 198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1550" h="1987550">
                <a:moveTo>
                  <a:pt x="0" y="0"/>
                </a:moveTo>
                <a:cubicBezTo>
                  <a:pt x="2117" y="658283"/>
                  <a:pt x="4233" y="1316567"/>
                  <a:pt x="6350" y="1974850"/>
                </a:cubicBezTo>
                <a:lnTo>
                  <a:pt x="4781550" y="1987550"/>
                </a:lnTo>
                <a:lnTo>
                  <a:pt x="3498850" y="0"/>
                </a:lnTo>
                <a:lnTo>
                  <a:pt x="0" y="0"/>
                </a:lnTo>
                <a:close/>
              </a:path>
            </a:pathLst>
          </a:cu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Meiryo" charset="-128"/>
              <a:ea typeface="Meiryo" charset="-128"/>
              <a:cs typeface="Meiryo" charset="-128"/>
            </a:endParaRPr>
          </a:p>
        </p:txBody>
      </p:sp>
      <p:sp>
        <p:nvSpPr>
          <p:cNvPr id="8" name="テキスト ボックス 7"/>
          <p:cNvSpPr txBox="1"/>
          <p:nvPr/>
        </p:nvSpPr>
        <p:spPr>
          <a:xfrm>
            <a:off x="502419" y="990494"/>
            <a:ext cx="2518638" cy="307777"/>
          </a:xfrm>
          <a:prstGeom prst="rect">
            <a:avLst/>
          </a:prstGeom>
          <a:noFill/>
        </p:spPr>
        <p:txBody>
          <a:bodyPr wrap="none" rtlCol="0">
            <a:spAutoFit/>
          </a:bodyPr>
          <a:lstStyle/>
          <a:p>
            <a:pPr algn="ctr"/>
            <a:r>
              <a:rPr kumimoji="1" lang="ja-JP" altLang="en-US" sz="1400" dirty="0">
                <a:solidFill>
                  <a:srgbClr val="FFFFFF"/>
                </a:solidFill>
                <a:latin typeface="Meiryo" charset="-128"/>
                <a:ea typeface="Meiryo" charset="-128"/>
                <a:cs typeface="Meiryo" charset="-128"/>
              </a:rPr>
              <a:t>人間にしかできなかったこと</a:t>
            </a:r>
          </a:p>
        </p:txBody>
      </p:sp>
      <p:sp>
        <p:nvSpPr>
          <p:cNvPr id="10" name="テキスト ボックス 9"/>
          <p:cNvSpPr txBox="1"/>
          <p:nvPr/>
        </p:nvSpPr>
        <p:spPr>
          <a:xfrm>
            <a:off x="6393332" y="990494"/>
            <a:ext cx="2339102" cy="307777"/>
          </a:xfrm>
          <a:prstGeom prst="rect">
            <a:avLst/>
          </a:prstGeom>
          <a:noFill/>
        </p:spPr>
        <p:txBody>
          <a:bodyPr wrap="none" rtlCol="0">
            <a:spAutoFit/>
          </a:bodyPr>
          <a:lstStyle/>
          <a:p>
            <a:pPr algn="ctr"/>
            <a:r>
              <a:rPr kumimoji="1" lang="ja-JP" altLang="en-US" sz="1400" dirty="0">
                <a:solidFill>
                  <a:srgbClr val="FFFFFF"/>
                </a:solidFill>
                <a:latin typeface="Meiryo" charset="-128"/>
                <a:ea typeface="Meiryo" charset="-128"/>
                <a:cs typeface="Meiryo" charset="-128"/>
              </a:rPr>
              <a:t>人間にはできなかったこと</a:t>
            </a:r>
          </a:p>
        </p:txBody>
      </p:sp>
      <p:sp>
        <p:nvSpPr>
          <p:cNvPr id="11" name="テキスト ボックス 10"/>
          <p:cNvSpPr txBox="1"/>
          <p:nvPr/>
        </p:nvSpPr>
        <p:spPr>
          <a:xfrm>
            <a:off x="457200" y="1282828"/>
            <a:ext cx="2646878" cy="584775"/>
          </a:xfrm>
          <a:prstGeom prst="rect">
            <a:avLst/>
          </a:prstGeom>
          <a:noFill/>
        </p:spPr>
        <p:txBody>
          <a:bodyPr wrap="none" rtlCol="0">
            <a:spAutoFit/>
          </a:bodyPr>
          <a:lstStyle/>
          <a:p>
            <a:r>
              <a:rPr kumimoji="1" lang="ja-JP" altLang="en-US" sz="3200" b="1" dirty="0">
                <a:solidFill>
                  <a:srgbClr val="FFFFFF"/>
                </a:solidFill>
                <a:latin typeface="Meiryo" charset="-128"/>
                <a:ea typeface="Meiryo" charset="-128"/>
                <a:cs typeface="Meiryo" charset="-128"/>
              </a:rPr>
              <a:t>作業の効率化</a:t>
            </a:r>
          </a:p>
        </p:txBody>
      </p:sp>
      <p:sp>
        <p:nvSpPr>
          <p:cNvPr id="12" name="テキスト ボックス 11"/>
          <p:cNvSpPr txBox="1"/>
          <p:nvPr/>
        </p:nvSpPr>
        <p:spPr>
          <a:xfrm>
            <a:off x="6462447" y="1284446"/>
            <a:ext cx="2236510" cy="584775"/>
          </a:xfrm>
          <a:prstGeom prst="rect">
            <a:avLst/>
          </a:prstGeom>
          <a:noFill/>
        </p:spPr>
        <p:txBody>
          <a:bodyPr wrap="none" rtlCol="0">
            <a:spAutoFit/>
          </a:bodyPr>
          <a:lstStyle/>
          <a:p>
            <a:pPr algn="r"/>
            <a:r>
              <a:rPr kumimoji="1" lang="ja-JP" altLang="en-US" sz="3200" b="1" dirty="0">
                <a:solidFill>
                  <a:srgbClr val="FFFFFF"/>
                </a:solidFill>
                <a:latin typeface="Meiryo" charset="-128"/>
                <a:ea typeface="Meiryo" charset="-128"/>
                <a:cs typeface="Meiryo" charset="-128"/>
              </a:rPr>
              <a:t>能力の拡張</a:t>
            </a:r>
          </a:p>
        </p:txBody>
      </p:sp>
      <p:sp>
        <p:nvSpPr>
          <p:cNvPr id="13" name="テキスト ボックス 12"/>
          <p:cNvSpPr txBox="1"/>
          <p:nvPr/>
        </p:nvSpPr>
        <p:spPr>
          <a:xfrm>
            <a:off x="759831" y="2000076"/>
            <a:ext cx="1338828" cy="923330"/>
          </a:xfrm>
          <a:prstGeom prst="rect">
            <a:avLst/>
          </a:prstGeom>
          <a:noFill/>
        </p:spPr>
        <p:txBody>
          <a:bodyPr wrap="none" rtlCol="0">
            <a:spAutoFit/>
          </a:bodyPr>
          <a:lstStyle/>
          <a:p>
            <a:pPr algn="ctr"/>
            <a:r>
              <a:rPr kumimoji="1" lang="ja-JP" altLang="en-US" dirty="0">
                <a:solidFill>
                  <a:srgbClr val="FFFFFF"/>
                </a:solidFill>
                <a:latin typeface="Meiryo" charset="-128"/>
                <a:ea typeface="Meiryo" charset="-128"/>
                <a:cs typeface="Meiryo" charset="-128"/>
              </a:rPr>
              <a:t>運転手</a:t>
            </a:r>
            <a:endParaRPr kumimoji="1" lang="en-US" altLang="ja-JP" dirty="0">
              <a:solidFill>
                <a:srgbClr val="FFFFFF"/>
              </a:solidFill>
              <a:latin typeface="Meiryo" charset="-128"/>
              <a:ea typeface="Meiryo" charset="-128"/>
              <a:cs typeface="Meiryo" charset="-128"/>
            </a:endParaRPr>
          </a:p>
          <a:p>
            <a:pPr algn="ctr"/>
            <a:r>
              <a:rPr lang="ja-JP" altLang="en-US" dirty="0">
                <a:solidFill>
                  <a:srgbClr val="FFFFFF"/>
                </a:solidFill>
                <a:latin typeface="Meiryo" charset="-128"/>
                <a:ea typeface="Meiryo" charset="-128"/>
                <a:cs typeface="Meiryo" charset="-128"/>
              </a:rPr>
              <a:t>工場作業者</a:t>
            </a:r>
            <a:endParaRPr lang="en-US" altLang="ja-JP" dirty="0">
              <a:solidFill>
                <a:srgbClr val="FFFFFF"/>
              </a:solidFill>
              <a:latin typeface="Meiryo" charset="-128"/>
              <a:ea typeface="Meiryo" charset="-128"/>
              <a:cs typeface="Meiryo" charset="-128"/>
            </a:endParaRPr>
          </a:p>
          <a:p>
            <a:pPr algn="ctr"/>
            <a:r>
              <a:rPr kumimoji="1" lang="ja-JP" altLang="en-US" dirty="0">
                <a:solidFill>
                  <a:srgbClr val="FFFFFF"/>
                </a:solidFill>
                <a:latin typeface="Meiryo" charset="-128"/>
                <a:ea typeface="Meiryo" charset="-128"/>
                <a:cs typeface="Meiryo" charset="-128"/>
              </a:rPr>
              <a:t>兵士</a:t>
            </a:r>
          </a:p>
        </p:txBody>
      </p:sp>
      <p:sp>
        <p:nvSpPr>
          <p:cNvPr id="14" name="テキスト ボックス 13"/>
          <p:cNvSpPr txBox="1"/>
          <p:nvPr/>
        </p:nvSpPr>
        <p:spPr>
          <a:xfrm>
            <a:off x="2996149" y="2000076"/>
            <a:ext cx="1107996" cy="923330"/>
          </a:xfrm>
          <a:prstGeom prst="rect">
            <a:avLst/>
          </a:prstGeom>
          <a:noFill/>
        </p:spPr>
        <p:txBody>
          <a:bodyPr wrap="none" rtlCol="0">
            <a:spAutoFit/>
          </a:bodyPr>
          <a:lstStyle/>
          <a:p>
            <a:pPr algn="ctr"/>
            <a:r>
              <a:rPr lang="ja-JP" altLang="en-US" dirty="0">
                <a:solidFill>
                  <a:srgbClr val="FFFFFF"/>
                </a:solidFill>
                <a:latin typeface="Meiryo" charset="-128"/>
                <a:ea typeface="Meiryo" charset="-128"/>
                <a:cs typeface="Meiryo" charset="-128"/>
              </a:rPr>
              <a:t>音声認識</a:t>
            </a:r>
            <a:endParaRPr lang="en-US" altLang="ja-JP" dirty="0">
              <a:solidFill>
                <a:srgbClr val="FFFFFF"/>
              </a:solidFill>
              <a:latin typeface="Meiryo" charset="-128"/>
              <a:ea typeface="Meiryo" charset="-128"/>
              <a:cs typeface="Meiryo" charset="-128"/>
            </a:endParaRPr>
          </a:p>
          <a:p>
            <a:pPr algn="ctr"/>
            <a:r>
              <a:rPr kumimoji="1" lang="ja-JP" altLang="en-US" dirty="0">
                <a:solidFill>
                  <a:srgbClr val="FFFFFF"/>
                </a:solidFill>
                <a:latin typeface="Meiryo" charset="-128"/>
                <a:ea typeface="Meiryo" charset="-128"/>
                <a:cs typeface="Meiryo" charset="-128"/>
              </a:rPr>
              <a:t>文脈理解</a:t>
            </a:r>
          </a:p>
          <a:p>
            <a:pPr algn="ctr"/>
            <a:r>
              <a:rPr kumimoji="1" lang="ja-JP" altLang="en-US" dirty="0">
                <a:solidFill>
                  <a:srgbClr val="FFFFFF"/>
                </a:solidFill>
                <a:latin typeface="Meiryo" charset="-128"/>
                <a:ea typeface="Meiryo" charset="-128"/>
                <a:cs typeface="Meiryo" charset="-128"/>
              </a:rPr>
              <a:t>検索代行</a:t>
            </a:r>
            <a:endParaRPr kumimoji="1" lang="en-US" altLang="ja-JP" dirty="0">
              <a:solidFill>
                <a:srgbClr val="FFFFFF"/>
              </a:solidFill>
              <a:latin typeface="Meiryo" charset="-128"/>
              <a:ea typeface="Meiryo" charset="-128"/>
              <a:cs typeface="Meiryo" charset="-128"/>
            </a:endParaRPr>
          </a:p>
        </p:txBody>
      </p:sp>
      <p:sp>
        <p:nvSpPr>
          <p:cNvPr id="15" name="テキスト ボックス 14"/>
          <p:cNvSpPr txBox="1"/>
          <p:nvPr/>
        </p:nvSpPr>
        <p:spPr>
          <a:xfrm>
            <a:off x="4971057" y="2001228"/>
            <a:ext cx="1800493" cy="923330"/>
          </a:xfrm>
          <a:prstGeom prst="rect">
            <a:avLst/>
          </a:prstGeom>
          <a:noFill/>
        </p:spPr>
        <p:txBody>
          <a:bodyPr wrap="none" rtlCol="0">
            <a:spAutoFit/>
          </a:bodyPr>
          <a:lstStyle/>
          <a:p>
            <a:pPr algn="ctr"/>
            <a:r>
              <a:rPr kumimoji="1" lang="ja-JP" altLang="en-US" dirty="0">
                <a:solidFill>
                  <a:srgbClr val="FFFFFF"/>
                </a:solidFill>
                <a:latin typeface="Meiryo" charset="-128"/>
                <a:ea typeface="Meiryo" charset="-128"/>
                <a:cs typeface="Meiryo" charset="-128"/>
              </a:rPr>
              <a:t>知識蓄積</a:t>
            </a:r>
            <a:endParaRPr kumimoji="1" lang="en-US" altLang="ja-JP" dirty="0">
              <a:solidFill>
                <a:srgbClr val="FFFFFF"/>
              </a:solidFill>
              <a:latin typeface="Meiryo" charset="-128"/>
              <a:ea typeface="Meiryo" charset="-128"/>
              <a:cs typeface="Meiryo" charset="-128"/>
            </a:endParaRPr>
          </a:p>
          <a:p>
            <a:pPr algn="ctr"/>
            <a:r>
              <a:rPr kumimoji="1" lang="ja-JP" altLang="en-US" dirty="0">
                <a:solidFill>
                  <a:srgbClr val="FFFFFF"/>
                </a:solidFill>
                <a:latin typeface="Meiryo" charset="-128"/>
                <a:ea typeface="Meiryo" charset="-128"/>
                <a:cs typeface="Meiryo" charset="-128"/>
              </a:rPr>
              <a:t>関係付け・解釈</a:t>
            </a:r>
            <a:endParaRPr kumimoji="1" lang="en-US" altLang="ja-JP" dirty="0">
              <a:solidFill>
                <a:srgbClr val="FFFFFF"/>
              </a:solidFill>
              <a:latin typeface="Meiryo" charset="-128"/>
              <a:ea typeface="Meiryo" charset="-128"/>
              <a:cs typeface="Meiryo" charset="-128"/>
            </a:endParaRPr>
          </a:p>
          <a:p>
            <a:pPr algn="ctr"/>
            <a:r>
              <a:rPr lang="ja-JP" altLang="en-US" dirty="0">
                <a:solidFill>
                  <a:srgbClr val="FFFFFF"/>
                </a:solidFill>
                <a:latin typeface="Meiryo" charset="-128"/>
                <a:ea typeface="Meiryo" charset="-128"/>
                <a:cs typeface="Meiryo" charset="-128"/>
              </a:rPr>
              <a:t>選択・判断</a:t>
            </a:r>
            <a:endParaRPr kumimoji="1" lang="en-US" altLang="ja-JP" dirty="0">
              <a:solidFill>
                <a:srgbClr val="FFFFFF"/>
              </a:solidFill>
              <a:latin typeface="Meiryo" charset="-128"/>
              <a:ea typeface="Meiryo" charset="-128"/>
              <a:cs typeface="Meiryo" charset="-128"/>
            </a:endParaRPr>
          </a:p>
        </p:txBody>
      </p:sp>
      <p:sp>
        <p:nvSpPr>
          <p:cNvPr id="16" name="テキスト ボックス 15"/>
          <p:cNvSpPr txBox="1"/>
          <p:nvPr/>
        </p:nvSpPr>
        <p:spPr>
          <a:xfrm>
            <a:off x="6876647" y="2001614"/>
            <a:ext cx="1800493" cy="923330"/>
          </a:xfrm>
          <a:prstGeom prst="rect">
            <a:avLst/>
          </a:prstGeom>
          <a:noFill/>
        </p:spPr>
        <p:txBody>
          <a:bodyPr wrap="none" rtlCol="0">
            <a:spAutoFit/>
          </a:bodyPr>
          <a:lstStyle/>
          <a:p>
            <a:pPr algn="ctr"/>
            <a:r>
              <a:rPr kumimoji="1" lang="ja-JP" altLang="en-US" dirty="0">
                <a:solidFill>
                  <a:srgbClr val="FFFFFF"/>
                </a:solidFill>
                <a:latin typeface="Meiryo" charset="-128"/>
                <a:ea typeface="Meiryo" charset="-128"/>
                <a:cs typeface="Meiryo" charset="-128"/>
              </a:rPr>
              <a:t>観察・監視</a:t>
            </a:r>
            <a:endParaRPr kumimoji="1" lang="en-US" altLang="ja-JP" dirty="0">
              <a:solidFill>
                <a:srgbClr val="FFFFFF"/>
              </a:solidFill>
              <a:latin typeface="Meiryo" charset="-128"/>
              <a:ea typeface="Meiryo" charset="-128"/>
              <a:cs typeface="Meiryo" charset="-128"/>
            </a:endParaRPr>
          </a:p>
          <a:p>
            <a:pPr algn="ctr"/>
            <a:r>
              <a:rPr lang="ja-JP" altLang="en-US" dirty="0">
                <a:solidFill>
                  <a:srgbClr val="FFFFFF"/>
                </a:solidFill>
                <a:latin typeface="Meiryo" charset="-128"/>
                <a:ea typeface="Meiryo" charset="-128"/>
                <a:cs typeface="Meiryo" charset="-128"/>
              </a:rPr>
              <a:t>能力強化・補完</a:t>
            </a:r>
            <a:endParaRPr lang="en-US" altLang="ja-JP" dirty="0">
              <a:solidFill>
                <a:srgbClr val="FFFFFF"/>
              </a:solidFill>
              <a:latin typeface="Meiryo" charset="-128"/>
              <a:ea typeface="Meiryo" charset="-128"/>
              <a:cs typeface="Meiryo" charset="-128"/>
            </a:endParaRPr>
          </a:p>
          <a:p>
            <a:pPr algn="ctr"/>
            <a:r>
              <a:rPr lang="ja-JP" altLang="en-US" dirty="0">
                <a:solidFill>
                  <a:srgbClr val="FFFFFF"/>
                </a:solidFill>
                <a:latin typeface="Meiryo" charset="-128"/>
                <a:ea typeface="Meiryo" charset="-128"/>
                <a:cs typeface="Meiryo" charset="-128"/>
              </a:rPr>
              <a:t>介助・補助</a:t>
            </a:r>
            <a:endParaRPr lang="en-US" altLang="ja-JP" dirty="0">
              <a:solidFill>
                <a:srgbClr val="FFFFFF"/>
              </a:solidFill>
              <a:latin typeface="Meiryo" charset="-128"/>
              <a:ea typeface="Meiryo" charset="-128"/>
              <a:cs typeface="Meiryo" charset="-128"/>
            </a:endParaRPr>
          </a:p>
        </p:txBody>
      </p:sp>
      <p:pic>
        <p:nvPicPr>
          <p:cNvPr id="17" name="図 16" descr="brain-illustration-1940x900_35269.jpg"/>
          <p:cNvPicPr>
            <a:picLocks noChangeAspect="1"/>
          </p:cNvPicPr>
          <p:nvPr/>
        </p:nvPicPr>
        <p:blipFill>
          <a:blip r:embed="rId2">
            <a:clrChange>
              <a:clrFrom>
                <a:srgbClr val="FFEBCF"/>
              </a:clrFrom>
              <a:clrTo>
                <a:srgbClr val="FFEBCF">
                  <a:alpha val="0"/>
                </a:srgbClr>
              </a:clrTo>
            </a:clrChange>
            <a:extLst>
              <a:ext uri="{28A0092B-C50C-407E-A947-70E740481C1C}">
                <a14:useLocalDpi xmlns:a14="http://schemas.microsoft.com/office/drawing/2010/main" val="0"/>
              </a:ext>
            </a:extLst>
          </a:blip>
          <a:stretch>
            <a:fillRect/>
          </a:stretch>
        </p:blipFill>
        <p:spPr>
          <a:xfrm>
            <a:off x="2911081" y="3711346"/>
            <a:ext cx="3338488" cy="1666281"/>
          </a:xfrm>
          <a:prstGeom prst="rect">
            <a:avLst/>
          </a:prstGeom>
        </p:spPr>
      </p:pic>
      <p:sp>
        <p:nvSpPr>
          <p:cNvPr id="18" name="テキスト ボックス 17"/>
          <p:cNvSpPr txBox="1"/>
          <p:nvPr/>
        </p:nvSpPr>
        <p:spPr>
          <a:xfrm>
            <a:off x="3667254" y="4189243"/>
            <a:ext cx="1826141" cy="769441"/>
          </a:xfrm>
          <a:prstGeom prst="rect">
            <a:avLst/>
          </a:prstGeom>
          <a:noFill/>
        </p:spPr>
        <p:txBody>
          <a:bodyPr wrap="none" rtlCol="0">
            <a:spAutoFit/>
          </a:bodyPr>
          <a:lstStyle/>
          <a:p>
            <a:pPr algn="ctr"/>
            <a:r>
              <a:rPr kumimoji="1" lang="ja-JP" altLang="en-US" sz="3200" b="1" dirty="0">
                <a:solidFill>
                  <a:srgbClr val="FFFFFF"/>
                </a:solidFill>
                <a:effectLst>
                  <a:outerShdw blurRad="50800" dist="38100" dir="2700000" algn="tl" rotWithShape="0">
                    <a:prstClr val="black">
                      <a:alpha val="40000"/>
                    </a:prstClr>
                  </a:outerShdw>
                </a:effectLst>
                <a:latin typeface="Meiryo" charset="-128"/>
                <a:ea typeface="Meiryo" charset="-128"/>
                <a:cs typeface="Meiryo" charset="-128"/>
              </a:rPr>
              <a:t>人工知能</a:t>
            </a:r>
            <a:endParaRPr kumimoji="1" lang="en-US" altLang="ja-JP" sz="3200" b="1" dirty="0">
              <a:solidFill>
                <a:srgbClr val="FFFFFF"/>
              </a:solidFill>
              <a:effectLst>
                <a:outerShdw blurRad="50800" dist="38100" dir="2700000" algn="tl" rotWithShape="0">
                  <a:prstClr val="black">
                    <a:alpha val="40000"/>
                  </a:prstClr>
                </a:outerShdw>
              </a:effectLst>
              <a:latin typeface="Meiryo" charset="-128"/>
              <a:ea typeface="Meiryo" charset="-128"/>
              <a:cs typeface="Meiryo" charset="-128"/>
            </a:endParaRPr>
          </a:p>
          <a:p>
            <a:pPr algn="ctr"/>
            <a:r>
              <a:rPr lang="en-US" altLang="ja-JP" sz="1200" dirty="0">
                <a:solidFill>
                  <a:srgbClr val="FFFFFF"/>
                </a:solidFill>
                <a:effectLst>
                  <a:outerShdw blurRad="50800" dist="38100" dir="2700000" algn="tl" rotWithShape="0">
                    <a:prstClr val="black">
                      <a:alpha val="40000"/>
                    </a:prstClr>
                  </a:outerShdw>
                </a:effectLst>
                <a:latin typeface="Meiryo" charset="-128"/>
                <a:ea typeface="Meiryo" charset="-128"/>
                <a:cs typeface="Meiryo" charset="-128"/>
              </a:rPr>
              <a:t>Artificial Intelligence</a:t>
            </a:r>
            <a:endParaRPr kumimoji="1" lang="ja-JP" altLang="en-US" sz="1200" dirty="0">
              <a:solidFill>
                <a:srgbClr val="FFFFFF"/>
              </a:solidFill>
              <a:effectLst>
                <a:outerShdw blurRad="50800" dist="38100" dir="2700000" algn="tl" rotWithShape="0">
                  <a:prstClr val="black">
                    <a:alpha val="40000"/>
                  </a:prstClr>
                </a:outerShdw>
              </a:effectLst>
              <a:latin typeface="Meiryo" charset="-128"/>
              <a:ea typeface="Meiryo" charset="-128"/>
              <a:cs typeface="Meiryo" charset="-128"/>
            </a:endParaRPr>
          </a:p>
        </p:txBody>
      </p:sp>
      <p:sp>
        <p:nvSpPr>
          <p:cNvPr id="19" name="上矢印 18"/>
          <p:cNvSpPr/>
          <p:nvPr/>
        </p:nvSpPr>
        <p:spPr>
          <a:xfrm>
            <a:off x="2996150" y="3223212"/>
            <a:ext cx="3168352" cy="398666"/>
          </a:xfrm>
          <a:prstGeom prst="upArrow">
            <a:avLst>
              <a:gd name="adj1" fmla="val 77917"/>
              <a:gd name="adj2" fmla="val 50000"/>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 name="テキスト ボックス 19"/>
          <p:cNvSpPr txBox="1"/>
          <p:nvPr/>
        </p:nvSpPr>
        <p:spPr>
          <a:xfrm flipH="1">
            <a:off x="5493395" y="5811732"/>
            <a:ext cx="3370400" cy="584775"/>
          </a:xfrm>
          <a:prstGeom prst="rect">
            <a:avLst/>
          </a:prstGeom>
          <a:noFill/>
        </p:spPr>
        <p:txBody>
          <a:bodyPr wrap="square" rtlCol="0">
            <a:spAutoFit/>
          </a:bodyPr>
          <a:lstStyle/>
          <a:p>
            <a:r>
              <a:rPr lang="ja-JP" altLang="ja-JP" sz="1600" dirty="0">
                <a:solidFill>
                  <a:schemeClr val="bg1"/>
                </a:solidFill>
                <a:latin typeface="Meiryo" charset="-128"/>
                <a:ea typeface="Meiryo" charset="-128"/>
                <a:cs typeface="Meiryo" charset="-128"/>
              </a:rPr>
              <a:t>人に代わって作業を</a:t>
            </a:r>
            <a:r>
              <a:rPr lang="ja-JP" altLang="en-US" sz="1600" dirty="0">
                <a:solidFill>
                  <a:schemeClr val="bg1"/>
                </a:solidFill>
                <a:latin typeface="Meiryo" charset="-128"/>
                <a:ea typeface="Meiryo" charset="-128"/>
                <a:cs typeface="Meiryo" charset="-128"/>
              </a:rPr>
              <a:t>おこな</a:t>
            </a:r>
            <a:r>
              <a:rPr lang="ja-JP" altLang="ja-JP" sz="1600" dirty="0">
                <a:solidFill>
                  <a:schemeClr val="bg1"/>
                </a:solidFill>
                <a:latin typeface="Meiryo" charset="-128"/>
                <a:ea typeface="Meiryo" charset="-128"/>
                <a:cs typeface="Meiryo" charset="-128"/>
              </a:rPr>
              <a:t>う</a:t>
            </a:r>
            <a:endParaRPr lang="en-US" altLang="ja-JP" sz="1600" dirty="0">
              <a:solidFill>
                <a:schemeClr val="bg1"/>
              </a:solidFill>
              <a:latin typeface="Meiryo" charset="-128"/>
              <a:ea typeface="Meiryo" charset="-128"/>
              <a:cs typeface="Meiryo" charset="-128"/>
            </a:endParaRPr>
          </a:p>
          <a:p>
            <a:r>
              <a:rPr lang="ja-JP" altLang="en-US" sz="1600" dirty="0">
                <a:solidFill>
                  <a:schemeClr val="bg1"/>
                </a:solidFill>
                <a:latin typeface="Meiryo" charset="-128"/>
                <a:ea typeface="Meiryo" charset="-128"/>
                <a:cs typeface="Meiryo" charset="-128"/>
              </a:rPr>
              <a:t>　</a:t>
            </a:r>
            <a:r>
              <a:rPr lang="ja-JP" altLang="ja-JP" sz="1600" dirty="0">
                <a:solidFill>
                  <a:schemeClr val="bg1"/>
                </a:solidFill>
                <a:latin typeface="Meiryo" charset="-128"/>
                <a:ea typeface="Meiryo" charset="-128"/>
                <a:cs typeface="Meiryo" charset="-128"/>
              </a:rPr>
              <a:t>コンピュータープログラム </a:t>
            </a:r>
            <a:endParaRPr kumimoji="1" lang="ja-JP" altLang="en-US" sz="1600" dirty="0">
              <a:solidFill>
                <a:schemeClr val="bg1"/>
              </a:solidFill>
              <a:latin typeface="Meiryo" charset="-128"/>
              <a:ea typeface="Meiryo" charset="-128"/>
              <a:cs typeface="Meiryo" charset="-128"/>
            </a:endParaRPr>
          </a:p>
        </p:txBody>
      </p:sp>
      <p:sp>
        <p:nvSpPr>
          <p:cNvPr id="21" name="テキスト ボックス 20"/>
          <p:cNvSpPr txBox="1"/>
          <p:nvPr/>
        </p:nvSpPr>
        <p:spPr>
          <a:xfrm flipH="1">
            <a:off x="899591" y="5814335"/>
            <a:ext cx="3204553" cy="584775"/>
          </a:xfrm>
          <a:prstGeom prst="rect">
            <a:avLst/>
          </a:prstGeom>
          <a:noFill/>
        </p:spPr>
        <p:txBody>
          <a:bodyPr wrap="square" rtlCol="0">
            <a:spAutoFit/>
          </a:bodyPr>
          <a:lstStyle/>
          <a:p>
            <a:r>
              <a:rPr lang="ja-JP" altLang="en-US" sz="1600" dirty="0">
                <a:solidFill>
                  <a:schemeClr val="bg1"/>
                </a:solidFill>
                <a:latin typeface="Meiryo" charset="-128"/>
                <a:ea typeface="Meiryo" charset="-128"/>
                <a:cs typeface="Meiryo" charset="-128"/>
              </a:rPr>
              <a:t>人に代わって作業をおこなう</a:t>
            </a:r>
            <a:endParaRPr lang="en-US" altLang="ja-JP" sz="1600" dirty="0">
              <a:solidFill>
                <a:schemeClr val="bg1"/>
              </a:solidFill>
              <a:latin typeface="Meiryo" charset="-128"/>
              <a:ea typeface="Meiryo" charset="-128"/>
              <a:cs typeface="Meiryo" charset="-128"/>
            </a:endParaRPr>
          </a:p>
          <a:p>
            <a:r>
              <a:rPr lang="ja-JP" altLang="en-US" sz="1600" dirty="0">
                <a:solidFill>
                  <a:schemeClr val="bg1"/>
                </a:solidFill>
                <a:latin typeface="Meiryo" charset="-128"/>
                <a:ea typeface="Meiryo" charset="-128"/>
                <a:cs typeface="Meiryo" charset="-128"/>
              </a:rPr>
              <a:t>　　　　　機械的駆動装置</a:t>
            </a:r>
            <a:r>
              <a:rPr lang="ja-JP" altLang="ja-JP" sz="1600" dirty="0">
                <a:solidFill>
                  <a:schemeClr val="bg1"/>
                </a:solidFill>
                <a:latin typeface="Meiryo" charset="-128"/>
                <a:ea typeface="Meiryo" charset="-128"/>
                <a:cs typeface="Meiryo" charset="-128"/>
              </a:rPr>
              <a:t> </a:t>
            </a:r>
            <a:endParaRPr kumimoji="1" lang="ja-JP" altLang="en-US" sz="1600" dirty="0">
              <a:solidFill>
                <a:schemeClr val="bg1"/>
              </a:solidFill>
              <a:latin typeface="Meiryo" charset="-128"/>
              <a:ea typeface="Meiryo" charset="-128"/>
              <a:cs typeface="Meiryo" charset="-128"/>
            </a:endParaRPr>
          </a:p>
        </p:txBody>
      </p:sp>
      <p:sp>
        <p:nvSpPr>
          <p:cNvPr id="22" name="テキスト ボックス 21"/>
          <p:cNvSpPr txBox="1"/>
          <p:nvPr/>
        </p:nvSpPr>
        <p:spPr>
          <a:xfrm flipH="1">
            <a:off x="1514640" y="5473178"/>
            <a:ext cx="2792882" cy="338554"/>
          </a:xfrm>
          <a:prstGeom prst="rect">
            <a:avLst/>
          </a:prstGeom>
          <a:noFill/>
        </p:spPr>
        <p:txBody>
          <a:bodyPr wrap="square" rtlCol="0">
            <a:spAutoFit/>
          </a:bodyPr>
          <a:lstStyle/>
          <a:p>
            <a:r>
              <a:rPr lang="ja-JP" altLang="en-US" sz="1600" b="1" dirty="0">
                <a:solidFill>
                  <a:schemeClr val="bg1"/>
                </a:solidFill>
                <a:latin typeface="Meiryo" charset="-128"/>
                <a:ea typeface="Meiryo" charset="-128"/>
                <a:cs typeface="Meiryo" charset="-128"/>
              </a:rPr>
              <a:t>ハード</a:t>
            </a:r>
            <a:r>
              <a:rPr lang="ja-JP" altLang="en-US" sz="1600" b="1" dirty="0">
                <a:solidFill>
                  <a:srgbClr val="FFFFFF"/>
                </a:solidFill>
                <a:latin typeface="Meiryo" charset="-128"/>
                <a:ea typeface="Meiryo" charset="-128"/>
                <a:cs typeface="Meiryo" charset="-128"/>
              </a:rPr>
              <a:t>ウェア</a:t>
            </a:r>
            <a:r>
              <a:rPr lang="ja-JP" altLang="en-US" sz="1600" b="1" dirty="0">
                <a:solidFill>
                  <a:schemeClr val="bg1"/>
                </a:solidFill>
                <a:latin typeface="Meiryo" charset="-128"/>
                <a:ea typeface="Meiryo" charset="-128"/>
                <a:cs typeface="Meiryo" charset="-128"/>
              </a:rPr>
              <a:t>ロボット</a:t>
            </a:r>
            <a:endParaRPr kumimoji="1" lang="ja-JP" altLang="en-US" sz="1600" b="1" dirty="0">
              <a:solidFill>
                <a:schemeClr val="bg1"/>
              </a:solidFill>
              <a:latin typeface="Meiryo" charset="-128"/>
              <a:ea typeface="Meiryo" charset="-128"/>
              <a:cs typeface="Meiryo" charset="-128"/>
            </a:endParaRPr>
          </a:p>
        </p:txBody>
      </p:sp>
      <p:sp>
        <p:nvSpPr>
          <p:cNvPr id="23" name="テキスト ボックス 22"/>
          <p:cNvSpPr txBox="1"/>
          <p:nvPr/>
        </p:nvSpPr>
        <p:spPr>
          <a:xfrm flipH="1">
            <a:off x="5148737" y="5470575"/>
            <a:ext cx="2792882" cy="338554"/>
          </a:xfrm>
          <a:prstGeom prst="rect">
            <a:avLst/>
          </a:prstGeom>
          <a:noFill/>
        </p:spPr>
        <p:txBody>
          <a:bodyPr wrap="square" rtlCol="0">
            <a:spAutoFit/>
          </a:bodyPr>
          <a:lstStyle/>
          <a:p>
            <a:r>
              <a:rPr lang="ja-JP" altLang="en-US" sz="1600" b="1" dirty="0">
                <a:solidFill>
                  <a:schemeClr val="bg1"/>
                </a:solidFill>
                <a:latin typeface="Meiryo" charset="-128"/>
                <a:ea typeface="Meiryo" charset="-128"/>
                <a:cs typeface="Meiryo" charset="-128"/>
              </a:rPr>
              <a:t>ソフト</a:t>
            </a:r>
            <a:r>
              <a:rPr lang="ja-JP" altLang="en-US" sz="1600" b="1" dirty="0">
                <a:solidFill>
                  <a:srgbClr val="FFFFFF"/>
                </a:solidFill>
                <a:latin typeface="Meiryo" charset="-128"/>
                <a:ea typeface="Meiryo" charset="-128"/>
                <a:cs typeface="Meiryo" charset="-128"/>
              </a:rPr>
              <a:t>ウェア</a:t>
            </a:r>
            <a:r>
              <a:rPr lang="ja-JP" altLang="en-US" sz="1600" b="1" dirty="0">
                <a:solidFill>
                  <a:schemeClr val="bg1"/>
                </a:solidFill>
                <a:latin typeface="Meiryo" charset="-128"/>
                <a:ea typeface="Meiryo" charset="-128"/>
                <a:cs typeface="Meiryo" charset="-128"/>
              </a:rPr>
              <a:t>ロボット</a:t>
            </a:r>
            <a:endParaRPr kumimoji="1" lang="ja-JP" altLang="en-US" sz="1600" b="1" dirty="0">
              <a:solidFill>
                <a:schemeClr val="bg1"/>
              </a:solidFill>
              <a:latin typeface="Meiryo" charset="-128"/>
              <a:ea typeface="Meiryo" charset="-128"/>
              <a:cs typeface="Meiryo" charset="-128"/>
            </a:endParaRPr>
          </a:p>
        </p:txBody>
      </p:sp>
      <p:pic>
        <p:nvPicPr>
          <p:cNvPr id="24" name="図 23" descr="imgres.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2720" y="4763477"/>
            <a:ext cx="766137" cy="525836"/>
          </a:xfrm>
          <a:prstGeom prst="rect">
            <a:avLst/>
          </a:prstGeom>
        </p:spPr>
      </p:pic>
      <p:grpSp>
        <p:nvGrpSpPr>
          <p:cNvPr id="25" name="図形グループ 24"/>
          <p:cNvGrpSpPr/>
          <p:nvPr/>
        </p:nvGrpSpPr>
        <p:grpSpPr>
          <a:xfrm>
            <a:off x="2118379" y="4672651"/>
            <a:ext cx="537381" cy="619953"/>
            <a:chOff x="921147" y="2673903"/>
            <a:chExt cx="2035043" cy="2195257"/>
          </a:xfrm>
        </p:grpSpPr>
        <p:sp>
          <p:nvSpPr>
            <p:cNvPr id="26" name="台形 25"/>
            <p:cNvSpPr/>
            <p:nvPr/>
          </p:nvSpPr>
          <p:spPr>
            <a:xfrm flipV="1">
              <a:off x="1899915" y="3440304"/>
              <a:ext cx="1056275" cy="564759"/>
            </a:xfrm>
            <a:prstGeom prst="trapezoid">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 name="正方形/長方形 26"/>
            <p:cNvSpPr/>
            <p:nvPr/>
          </p:nvSpPr>
          <p:spPr>
            <a:xfrm rot="12890655">
              <a:off x="1106698" y="3064121"/>
              <a:ext cx="1213767" cy="339029"/>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28" name="図形グループ 27"/>
            <p:cNvGrpSpPr/>
            <p:nvPr/>
          </p:nvGrpSpPr>
          <p:grpSpPr>
            <a:xfrm rot="18523230">
              <a:off x="289583" y="3305467"/>
              <a:ext cx="1602719" cy="339591"/>
              <a:chOff x="1084045" y="2295821"/>
              <a:chExt cx="1399064" cy="288032"/>
            </a:xfrm>
          </p:grpSpPr>
          <p:grpSp>
            <p:nvGrpSpPr>
              <p:cNvPr id="33" name="図形グループ 32"/>
              <p:cNvGrpSpPr/>
              <p:nvPr/>
            </p:nvGrpSpPr>
            <p:grpSpPr>
              <a:xfrm>
                <a:off x="1084045" y="2295821"/>
                <a:ext cx="1399064" cy="288032"/>
                <a:chOff x="531457" y="2456892"/>
                <a:chExt cx="1399064" cy="288032"/>
              </a:xfrm>
            </p:grpSpPr>
            <p:sp>
              <p:nvSpPr>
                <p:cNvPr id="35" name="正方形/長方形 34"/>
                <p:cNvSpPr/>
                <p:nvPr/>
              </p:nvSpPr>
              <p:spPr>
                <a:xfrm>
                  <a:off x="683568" y="2456892"/>
                  <a:ext cx="1246953" cy="288032"/>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円/楕円 35"/>
                <p:cNvSpPr/>
                <p:nvPr/>
              </p:nvSpPr>
              <p:spPr>
                <a:xfrm>
                  <a:off x="531457" y="2456892"/>
                  <a:ext cx="296128" cy="288032"/>
                </a:xfrm>
                <a:prstGeom prst="ellipse">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34" name="円/楕円 33"/>
              <p:cNvSpPr/>
              <p:nvPr/>
            </p:nvSpPr>
            <p:spPr>
              <a:xfrm>
                <a:off x="2142917" y="2322444"/>
                <a:ext cx="251535" cy="243357"/>
              </a:xfrm>
              <a:prstGeom prst="ellipse">
                <a:avLst/>
              </a:prstGeom>
              <a:solidFill>
                <a:schemeClr val="tx1">
                  <a:lumMod val="75000"/>
                  <a:lumOff val="25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9" name="円/楕円 28"/>
            <p:cNvSpPr/>
            <p:nvPr/>
          </p:nvSpPr>
          <p:spPr>
            <a:xfrm rot="18523230">
              <a:off x="1874649" y="3237957"/>
              <a:ext cx="509914" cy="523406"/>
            </a:xfrm>
            <a:prstGeom prst="ellipse">
              <a:avLst/>
            </a:prstGeom>
            <a:solidFill>
              <a:schemeClr val="tx1">
                <a:lumMod val="75000"/>
                <a:lumOff val="25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正方形/長方形 29"/>
            <p:cNvSpPr/>
            <p:nvPr/>
          </p:nvSpPr>
          <p:spPr>
            <a:xfrm>
              <a:off x="2222256" y="4040357"/>
              <a:ext cx="411591" cy="29435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正方形/長方形 30"/>
            <p:cNvSpPr/>
            <p:nvPr/>
          </p:nvSpPr>
          <p:spPr>
            <a:xfrm>
              <a:off x="2222256" y="4393800"/>
              <a:ext cx="411591" cy="29435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台形 31"/>
            <p:cNvSpPr/>
            <p:nvPr/>
          </p:nvSpPr>
          <p:spPr>
            <a:xfrm>
              <a:off x="1442501" y="4725106"/>
              <a:ext cx="1513689" cy="144054"/>
            </a:xfrm>
            <a:prstGeom prst="trapezoid">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37" name="図形グループ 36"/>
          <p:cNvGrpSpPr/>
          <p:nvPr/>
        </p:nvGrpSpPr>
        <p:grpSpPr>
          <a:xfrm>
            <a:off x="5771612" y="4694346"/>
            <a:ext cx="477957" cy="559890"/>
            <a:chOff x="2667295" y="1059799"/>
            <a:chExt cx="681672" cy="722281"/>
          </a:xfrm>
        </p:grpSpPr>
        <p:sp>
          <p:nvSpPr>
            <p:cNvPr id="38" name="角丸四角形 37"/>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39" name="図 38"/>
            <p:cNvPicPr>
              <a:picLocks noChangeAspect="1"/>
            </p:cNvPicPr>
            <p:nvPr/>
          </p:nvPicPr>
          <p:blipFill>
            <a:blip r:embed="rId4">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40" name="図形グループ 39"/>
          <p:cNvGrpSpPr/>
          <p:nvPr/>
        </p:nvGrpSpPr>
        <p:grpSpPr>
          <a:xfrm>
            <a:off x="5849897" y="4791086"/>
            <a:ext cx="245497" cy="550755"/>
            <a:chOff x="1946324" y="4125162"/>
            <a:chExt cx="969964" cy="2007872"/>
          </a:xfrm>
        </p:grpSpPr>
        <p:sp>
          <p:nvSpPr>
            <p:cNvPr id="41" name="円/楕円 4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42" name="フローチャート: 論理積ゲート 4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43" name="図形グループ 42"/>
          <p:cNvGrpSpPr/>
          <p:nvPr/>
        </p:nvGrpSpPr>
        <p:grpSpPr>
          <a:xfrm>
            <a:off x="2573947" y="4341078"/>
            <a:ext cx="924910" cy="344010"/>
            <a:chOff x="4256600" y="3356991"/>
            <a:chExt cx="3409410" cy="1039312"/>
          </a:xfrm>
        </p:grpSpPr>
        <p:sp>
          <p:nvSpPr>
            <p:cNvPr id="44" name="正方形/長方形 43"/>
            <p:cNvSpPr/>
            <p:nvPr/>
          </p:nvSpPr>
          <p:spPr>
            <a:xfrm>
              <a:off x="5618678" y="3506863"/>
              <a:ext cx="681513" cy="100097"/>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フリーフォーム 44"/>
            <p:cNvSpPr/>
            <p:nvPr/>
          </p:nvSpPr>
          <p:spPr>
            <a:xfrm rot="14082756">
              <a:off x="6143232" y="4043986"/>
              <a:ext cx="476027" cy="228605"/>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tx1">
                <a:lumMod val="75000"/>
                <a:lumOff val="2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フリーフォーム 45"/>
            <p:cNvSpPr/>
            <p:nvPr/>
          </p:nvSpPr>
          <p:spPr>
            <a:xfrm rot="7517244" flipH="1">
              <a:off x="5333051" y="4043987"/>
              <a:ext cx="476027" cy="228605"/>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tx1">
                <a:lumMod val="75000"/>
                <a:lumOff val="2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正方形/長方形 46"/>
            <p:cNvSpPr/>
            <p:nvPr/>
          </p:nvSpPr>
          <p:spPr>
            <a:xfrm>
              <a:off x="5784685" y="4077072"/>
              <a:ext cx="365764" cy="234239"/>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48" name="図形グループ 47"/>
            <p:cNvGrpSpPr/>
            <p:nvPr/>
          </p:nvGrpSpPr>
          <p:grpSpPr>
            <a:xfrm>
              <a:off x="4256600" y="3356991"/>
              <a:ext cx="1467528" cy="648073"/>
              <a:chOff x="4256600" y="3356991"/>
              <a:chExt cx="1467528" cy="648073"/>
            </a:xfrm>
            <a:solidFill>
              <a:schemeClr val="tx1"/>
            </a:solidFill>
            <a:effectLst>
              <a:outerShdw blurRad="50800" dist="38100" dir="2700000" algn="tl" rotWithShape="0">
                <a:prstClr val="black">
                  <a:alpha val="40000"/>
                </a:prstClr>
              </a:outerShdw>
            </a:effectLst>
          </p:grpSpPr>
          <p:sp>
            <p:nvSpPr>
              <p:cNvPr id="57" name="フリーフォーム 56"/>
              <p:cNvSpPr/>
              <p:nvPr/>
            </p:nvSpPr>
            <p:spPr>
              <a:xfrm>
                <a:off x="4644008" y="3475653"/>
                <a:ext cx="387408" cy="72009"/>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bg1">
                  <a:lumMod val="5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フリーフォーム 57"/>
              <p:cNvSpPr/>
              <p:nvPr/>
            </p:nvSpPr>
            <p:spPr>
              <a:xfrm flipH="1">
                <a:off x="4256600" y="3475653"/>
                <a:ext cx="387408" cy="72009"/>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bg1">
                  <a:lumMod val="5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9" name="フローチャート: 手作業 58"/>
              <p:cNvSpPr/>
              <p:nvPr/>
            </p:nvSpPr>
            <p:spPr>
              <a:xfrm flipV="1">
                <a:off x="4598506" y="3506864"/>
                <a:ext cx="91003" cy="288032"/>
              </a:xfrm>
              <a:prstGeom prst="flowChartManualOperation">
                <a:avLst/>
              </a:pr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0" name="フローチャート: 論理積ゲート 59"/>
              <p:cNvSpPr/>
              <p:nvPr/>
            </p:nvSpPr>
            <p:spPr>
              <a:xfrm rot="16200000">
                <a:off x="4584678" y="3370821"/>
                <a:ext cx="118661" cy="91002"/>
              </a:xfrm>
              <a:prstGeom prst="flowChartDelay">
                <a:avLst/>
              </a:pr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フリーフォーム 60"/>
              <p:cNvSpPr/>
              <p:nvPr/>
            </p:nvSpPr>
            <p:spPr>
              <a:xfrm>
                <a:off x="4572000" y="3663737"/>
                <a:ext cx="1152128" cy="341327"/>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9" name="図形グループ 48"/>
            <p:cNvGrpSpPr/>
            <p:nvPr/>
          </p:nvGrpSpPr>
          <p:grpSpPr>
            <a:xfrm flipH="1">
              <a:off x="6198482" y="3356991"/>
              <a:ext cx="1467528" cy="648073"/>
              <a:chOff x="4256600" y="3356991"/>
              <a:chExt cx="1467528" cy="648073"/>
            </a:xfrm>
            <a:solidFill>
              <a:schemeClr val="tx1"/>
            </a:solidFill>
            <a:effectLst>
              <a:outerShdw blurRad="50800" dist="38100" dir="2700000" algn="tl" rotWithShape="0">
                <a:prstClr val="black">
                  <a:alpha val="40000"/>
                </a:prstClr>
              </a:outerShdw>
            </a:effectLst>
          </p:grpSpPr>
          <p:sp>
            <p:nvSpPr>
              <p:cNvPr id="52" name="フリーフォーム 51"/>
              <p:cNvSpPr/>
              <p:nvPr/>
            </p:nvSpPr>
            <p:spPr>
              <a:xfrm>
                <a:off x="4644008" y="3475653"/>
                <a:ext cx="387408" cy="72009"/>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bg1">
                  <a:lumMod val="5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 name="フリーフォーム 52"/>
              <p:cNvSpPr/>
              <p:nvPr/>
            </p:nvSpPr>
            <p:spPr>
              <a:xfrm flipH="1">
                <a:off x="4256600" y="3475653"/>
                <a:ext cx="387408" cy="72009"/>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bg1">
                  <a:lumMod val="5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4" name="フローチャート: 手作業 53"/>
              <p:cNvSpPr/>
              <p:nvPr/>
            </p:nvSpPr>
            <p:spPr>
              <a:xfrm flipV="1">
                <a:off x="4598506" y="3506864"/>
                <a:ext cx="91003" cy="288032"/>
              </a:xfrm>
              <a:prstGeom prst="flowChartManualOperation">
                <a:avLst/>
              </a:pr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5" name="フローチャート: 論理積ゲート 54"/>
              <p:cNvSpPr/>
              <p:nvPr/>
            </p:nvSpPr>
            <p:spPr>
              <a:xfrm rot="16200000">
                <a:off x="4584678" y="3370821"/>
                <a:ext cx="118661" cy="91002"/>
              </a:xfrm>
              <a:prstGeom prst="flowChartDelay">
                <a:avLst/>
              </a:pr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 name="フリーフォーム 55"/>
              <p:cNvSpPr/>
              <p:nvPr/>
            </p:nvSpPr>
            <p:spPr>
              <a:xfrm>
                <a:off x="4572000" y="3663737"/>
                <a:ext cx="1152128" cy="341327"/>
              </a:xfrm>
              <a:custGeom>
                <a:avLst/>
                <a:gdLst>
                  <a:gd name="connsiteX0" fmla="*/ 0 w 2755474"/>
                  <a:gd name="connsiteY0" fmla="*/ 30684 h 423447"/>
                  <a:gd name="connsiteX1" fmla="*/ 0 w 2755474"/>
                  <a:gd name="connsiteY1" fmla="*/ 171833 h 423447"/>
                  <a:gd name="connsiteX2" fmla="*/ 2755474 w 2755474"/>
                  <a:gd name="connsiteY2" fmla="*/ 423447 h 423447"/>
                  <a:gd name="connsiteX3" fmla="*/ 2755474 w 2755474"/>
                  <a:gd name="connsiteY3" fmla="*/ 0 h 423447"/>
                  <a:gd name="connsiteX4" fmla="*/ 0 w 2755474"/>
                  <a:gd name="connsiteY4" fmla="*/ 30684 h 423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474" h="423447">
                    <a:moveTo>
                      <a:pt x="0" y="30684"/>
                    </a:moveTo>
                    <a:lnTo>
                      <a:pt x="0" y="171833"/>
                    </a:lnTo>
                    <a:lnTo>
                      <a:pt x="2755474" y="423447"/>
                    </a:lnTo>
                    <a:lnTo>
                      <a:pt x="2755474" y="0"/>
                    </a:lnTo>
                    <a:lnTo>
                      <a:pt x="0" y="30684"/>
                    </a:lnTo>
                    <a:close/>
                  </a:path>
                </a:pathLst>
              </a:custGeom>
              <a:solidFill>
                <a:schemeClr val="tx1">
                  <a:lumMod val="65000"/>
                  <a:lumOff val="3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50" name="正方形/長方形 49"/>
            <p:cNvSpPr/>
            <p:nvPr/>
          </p:nvSpPr>
          <p:spPr>
            <a:xfrm>
              <a:off x="5580112" y="3573016"/>
              <a:ext cx="792088" cy="504056"/>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1" name="円/楕円 50"/>
            <p:cNvSpPr/>
            <p:nvPr/>
          </p:nvSpPr>
          <p:spPr>
            <a:xfrm>
              <a:off x="5891499" y="4133848"/>
              <a:ext cx="144016" cy="144016"/>
            </a:xfrm>
            <a:prstGeom prst="ellipse">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2" name="図形グループ 61"/>
          <p:cNvGrpSpPr/>
          <p:nvPr/>
        </p:nvGrpSpPr>
        <p:grpSpPr>
          <a:xfrm>
            <a:off x="6564468" y="4710489"/>
            <a:ext cx="207082" cy="398736"/>
            <a:chOff x="1140657" y="4229811"/>
            <a:chExt cx="341289" cy="550466"/>
          </a:xfrm>
        </p:grpSpPr>
        <p:sp>
          <p:nvSpPr>
            <p:cNvPr id="63" name="角丸四角形 62"/>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64" name="図 63"/>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65" name="図形グループ 64"/>
          <p:cNvGrpSpPr/>
          <p:nvPr/>
        </p:nvGrpSpPr>
        <p:grpSpPr>
          <a:xfrm>
            <a:off x="6702110" y="4789802"/>
            <a:ext cx="245497" cy="550755"/>
            <a:chOff x="1946324" y="4125162"/>
            <a:chExt cx="969964" cy="2007872"/>
          </a:xfrm>
        </p:grpSpPr>
        <p:sp>
          <p:nvSpPr>
            <p:cNvPr id="66" name="円/楕円 6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67" name="フローチャート: 論理積ゲート 6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pic>
        <p:nvPicPr>
          <p:cNvPr id="68" name="図 67" descr="design_img_f_1133791_s.png"/>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629354" y="3930170"/>
            <a:ext cx="1090566" cy="946776"/>
          </a:xfrm>
          <a:prstGeom prst="rect">
            <a:avLst/>
          </a:prstGeom>
          <a:ln>
            <a:noFill/>
          </a:ln>
          <a:effectLst>
            <a:outerShdw blurRad="292100" dist="139700" dir="2700000" algn="tl" rotWithShape="0">
              <a:srgbClr val="333333">
                <a:alpha val="65000"/>
              </a:srgbClr>
            </a:outerShdw>
          </a:effectLst>
        </p:spPr>
      </p:pic>
      <p:sp>
        <p:nvSpPr>
          <p:cNvPr id="69" name="テキスト ボックス 68"/>
          <p:cNvSpPr txBox="1"/>
          <p:nvPr/>
        </p:nvSpPr>
        <p:spPr>
          <a:xfrm flipH="1">
            <a:off x="5661792" y="4274221"/>
            <a:ext cx="1019776" cy="276999"/>
          </a:xfrm>
          <a:prstGeom prst="rect">
            <a:avLst/>
          </a:prstGeom>
          <a:noFill/>
        </p:spPr>
        <p:txBody>
          <a:bodyPr wrap="square" rtlCol="0">
            <a:spAutoFit/>
          </a:bodyPr>
          <a:lstStyle/>
          <a:p>
            <a:pPr algn="ctr"/>
            <a:r>
              <a:rPr lang="ja-JP" altLang="en-US" sz="1200">
                <a:solidFill>
                  <a:schemeClr val="bg1"/>
                </a:solidFill>
                <a:latin typeface="Meiryo" charset="-128"/>
                <a:ea typeface="Meiryo" charset="-128"/>
                <a:cs typeface="Meiryo" charset="-128"/>
              </a:rPr>
              <a:t>知的作業</a:t>
            </a:r>
            <a:endParaRPr lang="en-US" altLang="ja-JP" sz="12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1198681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p:cNvSpPr/>
          <p:nvPr/>
        </p:nvSpPr>
        <p:spPr>
          <a:xfrm>
            <a:off x="142755" y="797844"/>
            <a:ext cx="8860818" cy="256449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endParaRPr kumimoji="1" lang="ja-JP" altLang="en-US" sz="1400" dirty="0">
              <a:solidFill>
                <a:srgbClr val="FFFFFF"/>
              </a:solidFill>
              <a:latin typeface="メイリオ"/>
              <a:ea typeface="メイリオ"/>
              <a:cs typeface="メイリオ"/>
            </a:endParaRPr>
          </a:p>
        </p:txBody>
      </p:sp>
      <p:sp>
        <p:nvSpPr>
          <p:cNvPr id="36" name="正方形/長方形 35"/>
          <p:cNvSpPr/>
          <p:nvPr/>
        </p:nvSpPr>
        <p:spPr>
          <a:xfrm>
            <a:off x="142755" y="3972029"/>
            <a:ext cx="8860818" cy="2573550"/>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endParaRPr kumimoji="1" lang="ja-JP" altLang="en-US" sz="1400" dirty="0">
              <a:solidFill>
                <a:srgbClr val="FFFFFF"/>
              </a:solidFill>
              <a:latin typeface="メイリオ"/>
              <a:ea typeface="メイリオ"/>
              <a:cs typeface="メイリオ"/>
            </a:endParaRPr>
          </a:p>
        </p:txBody>
      </p:sp>
      <p:sp>
        <p:nvSpPr>
          <p:cNvPr id="35" name="正方形/長方形 34"/>
          <p:cNvSpPr/>
          <p:nvPr/>
        </p:nvSpPr>
        <p:spPr>
          <a:xfrm>
            <a:off x="5591542" y="862974"/>
            <a:ext cx="977972" cy="5625616"/>
          </a:xfrm>
          <a:prstGeom prst="rect">
            <a:avLst/>
          </a:prstGeom>
          <a:solidFill>
            <a:srgbClr val="595959">
              <a:alpha val="76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2400" dirty="0">
                <a:solidFill>
                  <a:srgbClr val="FFFFFF"/>
                </a:solidFill>
                <a:latin typeface="Hiragino Kaku Gothic Pro W6" charset="-128"/>
                <a:ea typeface="Hiragino Kaku Gothic Pro W6" charset="-128"/>
                <a:cs typeface="Hiragino Kaku Gothic Pro W6" charset="-128"/>
              </a:rPr>
              <a:t>　　　　　　　　　人工知能の冬</a:t>
            </a:r>
          </a:p>
        </p:txBody>
      </p:sp>
      <p:sp>
        <p:nvSpPr>
          <p:cNvPr id="16" name="正方形/長方形 15"/>
          <p:cNvSpPr/>
          <p:nvPr/>
        </p:nvSpPr>
        <p:spPr>
          <a:xfrm>
            <a:off x="3514877" y="862974"/>
            <a:ext cx="973104" cy="5625616"/>
          </a:xfrm>
          <a:prstGeom prst="rect">
            <a:avLst/>
          </a:prstGeom>
          <a:solidFill>
            <a:schemeClr val="tx1">
              <a:lumMod val="65000"/>
              <a:lumOff val="35000"/>
              <a:alpha val="76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2400" dirty="0">
                <a:solidFill>
                  <a:srgbClr val="FFFFFF"/>
                </a:solidFill>
                <a:latin typeface="Hiragino Kaku Gothic Pro W6" charset="-128"/>
                <a:ea typeface="Hiragino Kaku Gothic Pro W6" charset="-128"/>
                <a:cs typeface="Hiragino Kaku Gothic Pro W6" charset="-128"/>
              </a:rPr>
              <a:t>　　　　　　　　　人工知能の冬</a:t>
            </a:r>
          </a:p>
        </p:txBody>
      </p:sp>
      <p:sp>
        <p:nvSpPr>
          <p:cNvPr id="4" name="右矢印 3"/>
          <p:cNvSpPr/>
          <p:nvPr/>
        </p:nvSpPr>
        <p:spPr>
          <a:xfrm>
            <a:off x="142755" y="3448412"/>
            <a:ext cx="8860818" cy="446599"/>
          </a:xfrm>
          <a:prstGeom prst="rightArrow">
            <a:avLst>
              <a:gd name="adj1" fmla="val 100000"/>
              <a:gd name="adj2" fmla="val 45361"/>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b="1" dirty="0">
                <a:solidFill>
                  <a:srgbClr val="FFFFFF"/>
                </a:solidFill>
                <a:latin typeface="メイリオ"/>
                <a:ea typeface="メイリオ"/>
                <a:cs typeface="メイリオ"/>
              </a:rPr>
              <a:t>　　　</a:t>
            </a:r>
            <a:r>
              <a:rPr lang="en-US" altLang="ja-JP" sz="1200" b="1" dirty="0">
                <a:solidFill>
                  <a:srgbClr val="FFFFFF"/>
                </a:solidFill>
                <a:latin typeface="メイリオ"/>
                <a:ea typeface="メイリオ"/>
                <a:cs typeface="メイリオ"/>
              </a:rPr>
              <a:t>1950</a:t>
            </a:r>
            <a:r>
              <a:rPr lang="ja-JP" altLang="en-US" sz="1200" b="1" dirty="0">
                <a:solidFill>
                  <a:srgbClr val="FFFFFF"/>
                </a:solidFill>
                <a:latin typeface="メイリオ"/>
                <a:ea typeface="メイリオ"/>
                <a:cs typeface="メイリオ"/>
              </a:rPr>
              <a:t>　　　　　</a:t>
            </a:r>
            <a:r>
              <a:rPr lang="en-US" altLang="ja-JP" sz="1200" b="1" dirty="0">
                <a:solidFill>
                  <a:srgbClr val="FFFFFF"/>
                </a:solidFill>
                <a:latin typeface="メイリオ"/>
                <a:ea typeface="メイリオ"/>
                <a:cs typeface="メイリオ"/>
              </a:rPr>
              <a:t>1960</a:t>
            </a:r>
            <a:r>
              <a:rPr lang="ja-JP" altLang="en-US" sz="1200" b="1" dirty="0">
                <a:solidFill>
                  <a:srgbClr val="FFFFFF"/>
                </a:solidFill>
                <a:latin typeface="メイリオ"/>
                <a:ea typeface="メイリオ"/>
                <a:cs typeface="メイリオ"/>
              </a:rPr>
              <a:t>　　　　　</a:t>
            </a:r>
            <a:r>
              <a:rPr lang="en-US" altLang="ja-JP" sz="1200" b="1" dirty="0">
                <a:solidFill>
                  <a:srgbClr val="FFFFFF"/>
                </a:solidFill>
                <a:latin typeface="メイリオ"/>
                <a:ea typeface="メイリオ"/>
                <a:cs typeface="メイリオ"/>
              </a:rPr>
              <a:t>1970</a:t>
            </a:r>
            <a:r>
              <a:rPr lang="ja-JP" altLang="en-US" sz="1200" b="1" dirty="0">
                <a:solidFill>
                  <a:srgbClr val="FFFFFF"/>
                </a:solidFill>
                <a:latin typeface="メイリオ"/>
                <a:ea typeface="メイリオ"/>
                <a:cs typeface="メイリオ"/>
              </a:rPr>
              <a:t>　　　　　</a:t>
            </a:r>
            <a:r>
              <a:rPr lang="en-US" altLang="ja-JP" sz="1200" b="1" dirty="0">
                <a:solidFill>
                  <a:srgbClr val="FFFFFF"/>
                </a:solidFill>
                <a:latin typeface="メイリオ"/>
                <a:ea typeface="メイリオ"/>
                <a:cs typeface="メイリオ"/>
              </a:rPr>
              <a:t>1980</a:t>
            </a:r>
            <a:r>
              <a:rPr lang="ja-JP" altLang="en-US" sz="1200" b="1" dirty="0">
                <a:solidFill>
                  <a:srgbClr val="FFFFFF"/>
                </a:solidFill>
                <a:latin typeface="メイリオ"/>
                <a:ea typeface="メイリオ"/>
                <a:cs typeface="メイリオ"/>
              </a:rPr>
              <a:t>　　　　　</a:t>
            </a:r>
            <a:r>
              <a:rPr lang="en-US" altLang="ja-JP" sz="1200" b="1" dirty="0">
                <a:solidFill>
                  <a:srgbClr val="FFFFFF"/>
                </a:solidFill>
                <a:latin typeface="メイリオ"/>
                <a:ea typeface="メイリオ"/>
                <a:cs typeface="メイリオ"/>
              </a:rPr>
              <a:t>1990</a:t>
            </a:r>
            <a:r>
              <a:rPr lang="ja-JP" altLang="en-US" sz="1200" b="1" dirty="0">
                <a:solidFill>
                  <a:srgbClr val="FFFFFF"/>
                </a:solidFill>
                <a:latin typeface="メイリオ"/>
                <a:ea typeface="メイリオ"/>
                <a:cs typeface="メイリオ"/>
              </a:rPr>
              <a:t>　　　　　</a:t>
            </a:r>
            <a:r>
              <a:rPr lang="en-US" altLang="ja-JP" sz="1200" b="1" dirty="0">
                <a:solidFill>
                  <a:srgbClr val="FFFFFF"/>
                </a:solidFill>
                <a:latin typeface="メイリオ"/>
                <a:ea typeface="メイリオ"/>
                <a:cs typeface="メイリオ"/>
              </a:rPr>
              <a:t>2000</a:t>
            </a:r>
            <a:r>
              <a:rPr lang="ja-JP" altLang="en-US" sz="1200" b="1" dirty="0">
                <a:solidFill>
                  <a:srgbClr val="FFFFFF"/>
                </a:solidFill>
                <a:latin typeface="メイリオ"/>
                <a:ea typeface="メイリオ"/>
                <a:cs typeface="メイリオ"/>
              </a:rPr>
              <a:t>　　　　　　　</a:t>
            </a:r>
            <a:r>
              <a:rPr lang="en-US" altLang="ja-JP" sz="1200" b="1" dirty="0">
                <a:solidFill>
                  <a:srgbClr val="FFFFFF"/>
                </a:solidFill>
                <a:latin typeface="メイリオ"/>
                <a:ea typeface="メイリオ"/>
                <a:cs typeface="メイリオ"/>
              </a:rPr>
              <a:t>2010                     </a:t>
            </a:r>
            <a:endParaRPr kumimoji="1" lang="ja-JP" altLang="en-US" sz="1200" b="1" dirty="0">
              <a:solidFill>
                <a:srgbClr val="FFFFFF"/>
              </a:solidFill>
              <a:latin typeface="メイリオ"/>
              <a:ea typeface="メイリオ"/>
              <a:cs typeface="メイリオ"/>
            </a:endParaRPr>
          </a:p>
        </p:txBody>
      </p:sp>
      <p:sp>
        <p:nvSpPr>
          <p:cNvPr id="11" name="四角形吹き出し 10"/>
          <p:cNvSpPr/>
          <p:nvPr/>
        </p:nvSpPr>
        <p:spPr>
          <a:xfrm>
            <a:off x="553566" y="4423375"/>
            <a:ext cx="2898075" cy="1905056"/>
          </a:xfrm>
          <a:prstGeom prst="wedgeRectCallout">
            <a:avLst>
              <a:gd name="adj1" fmla="val -12229"/>
              <a:gd name="adj2" fmla="val -82910"/>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b="1" dirty="0">
                <a:solidFill>
                  <a:srgbClr val="FFFFFF"/>
                </a:solidFill>
                <a:latin typeface="メイリオ"/>
                <a:ea typeface="メイリオ"/>
                <a:cs typeface="メイリオ"/>
              </a:rPr>
              <a:t>1958</a:t>
            </a:r>
            <a:r>
              <a:rPr kumimoji="1" lang="ja-JP" altLang="en-US" b="1" dirty="0">
                <a:solidFill>
                  <a:srgbClr val="FFFFFF"/>
                </a:solidFill>
                <a:latin typeface="メイリオ"/>
                <a:ea typeface="メイリオ"/>
                <a:cs typeface="メイリオ"/>
              </a:rPr>
              <a:t>年</a:t>
            </a:r>
            <a:r>
              <a:rPr kumimoji="1" lang="en-US" altLang="ja-JP" b="1" dirty="0">
                <a:solidFill>
                  <a:srgbClr val="FFFFFF"/>
                </a:solidFill>
                <a:latin typeface="メイリオ"/>
                <a:ea typeface="メイリオ"/>
                <a:cs typeface="メイリオ"/>
              </a:rPr>
              <a:t> </a:t>
            </a:r>
            <a:r>
              <a:rPr lang="ja-JP" altLang="en-US" sz="1200" b="1" dirty="0">
                <a:solidFill>
                  <a:srgbClr val="FFFFFF"/>
                </a:solidFill>
                <a:latin typeface="メイリオ"/>
                <a:ea typeface="メイリオ"/>
                <a:cs typeface="メイリオ"/>
              </a:rPr>
              <a:t>パーセプトロン</a:t>
            </a:r>
            <a:endParaRPr lang="en-US" altLang="ja-JP" sz="1200" b="1" dirty="0">
              <a:solidFill>
                <a:srgbClr val="FFFFFF"/>
              </a:solidFill>
              <a:latin typeface="メイリオ"/>
              <a:ea typeface="メイリオ"/>
              <a:cs typeface="メイリオ"/>
            </a:endParaRPr>
          </a:p>
          <a:p>
            <a:r>
              <a:rPr kumimoji="1" lang="ja-JP" altLang="en-US" sz="900" dirty="0">
                <a:solidFill>
                  <a:srgbClr val="FFFFFF"/>
                </a:solidFill>
                <a:latin typeface="メイリオ"/>
                <a:ea typeface="メイリオ"/>
                <a:cs typeface="メイリオ"/>
              </a:rPr>
              <a:t>脳の神経活動を数式モデル化し、コンピュータに処理させる、初歩的なニューラルネットワーク</a:t>
            </a:r>
            <a:endParaRPr kumimoji="1" lang="en-US" altLang="ja-JP" sz="9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pPr algn="ctr"/>
            <a:endParaRPr lang="en-US" altLang="ja-JP" sz="1200" dirty="0">
              <a:solidFill>
                <a:srgbClr val="FFFFFF"/>
              </a:solidFill>
              <a:latin typeface="メイリオ"/>
              <a:ea typeface="メイリオ"/>
              <a:cs typeface="メイリオ"/>
            </a:endParaRPr>
          </a:p>
          <a:p>
            <a:pPr algn="ctr"/>
            <a:endParaRPr kumimoji="1" lang="en-US" altLang="ja-JP" sz="1200" dirty="0">
              <a:solidFill>
                <a:srgbClr val="FFFFFF"/>
              </a:solidFill>
              <a:latin typeface="メイリオ"/>
              <a:ea typeface="メイリオ"/>
              <a:cs typeface="メイリオ"/>
            </a:endParaRPr>
          </a:p>
          <a:p>
            <a:pPr algn="ctr"/>
            <a:endParaRPr kumimoji="1" lang="en-US" altLang="ja-JP" sz="1200" dirty="0">
              <a:solidFill>
                <a:srgbClr val="FFFFFF"/>
              </a:solidFill>
              <a:latin typeface="メイリオ"/>
              <a:ea typeface="メイリオ"/>
              <a:cs typeface="メイリオ"/>
            </a:endParaRPr>
          </a:p>
          <a:p>
            <a:pPr algn="ctr"/>
            <a:endParaRPr kumimoji="1" lang="ja-JP" altLang="en-US" sz="1200" dirty="0">
              <a:solidFill>
                <a:srgbClr val="FFFFFF"/>
              </a:solidFill>
              <a:latin typeface="メイリオ"/>
              <a:ea typeface="メイリオ"/>
              <a:cs typeface="メイリオ"/>
            </a:endParaRPr>
          </a:p>
        </p:txBody>
      </p:sp>
      <p:sp>
        <p:nvSpPr>
          <p:cNvPr id="14" name="四角形吹き出し 13"/>
          <p:cNvSpPr/>
          <p:nvPr/>
        </p:nvSpPr>
        <p:spPr>
          <a:xfrm>
            <a:off x="553566" y="1009514"/>
            <a:ext cx="2898075" cy="1905056"/>
          </a:xfrm>
          <a:prstGeom prst="wedgeRectCallout">
            <a:avLst>
              <a:gd name="adj1" fmla="val 14689"/>
              <a:gd name="adj2" fmla="val 82606"/>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b="1" dirty="0">
                <a:solidFill>
                  <a:srgbClr val="FFFFFF"/>
                </a:solidFill>
                <a:latin typeface="メイリオ"/>
                <a:ea typeface="メイリオ"/>
                <a:cs typeface="メイリオ"/>
              </a:rPr>
              <a:t>1960</a:t>
            </a:r>
            <a:r>
              <a:rPr kumimoji="1" lang="ja-JP" altLang="en-US" b="1" dirty="0">
                <a:solidFill>
                  <a:srgbClr val="FFFFFF"/>
                </a:solidFill>
                <a:latin typeface="メイリオ"/>
                <a:ea typeface="メイリオ"/>
                <a:cs typeface="メイリオ"/>
              </a:rPr>
              <a:t>年代</a:t>
            </a:r>
            <a:r>
              <a:rPr kumimoji="1" lang="en-US" altLang="ja-JP" b="1" dirty="0">
                <a:solidFill>
                  <a:srgbClr val="FFFFFF"/>
                </a:solidFill>
                <a:latin typeface="メイリオ"/>
                <a:ea typeface="メイリオ"/>
                <a:cs typeface="メイリオ"/>
              </a:rPr>
              <a:t> </a:t>
            </a:r>
            <a:r>
              <a:rPr kumimoji="1" lang="ja-JP" altLang="en-US" sz="1200" b="1" dirty="0">
                <a:solidFill>
                  <a:srgbClr val="FFFFFF"/>
                </a:solidFill>
                <a:latin typeface="メイリオ"/>
                <a:ea typeface="メイリオ"/>
                <a:cs typeface="メイリオ"/>
              </a:rPr>
              <a:t>記号処理方式</a:t>
            </a:r>
            <a:endParaRPr lang="en-US" altLang="ja-JP" sz="1200" b="1" dirty="0">
              <a:solidFill>
                <a:srgbClr val="FFFFFF"/>
              </a:solidFill>
              <a:latin typeface="メイリオ"/>
              <a:ea typeface="メイリオ"/>
              <a:cs typeface="メイリオ"/>
            </a:endParaRPr>
          </a:p>
          <a:p>
            <a:r>
              <a:rPr kumimoji="1" lang="ja-JP" altLang="en-US" sz="900" dirty="0">
                <a:solidFill>
                  <a:srgbClr val="FFFFFF"/>
                </a:solidFill>
                <a:latin typeface="メイリオ"/>
                <a:ea typeface="メイリオ"/>
                <a:cs typeface="メイリオ"/>
              </a:rPr>
              <a:t>記号処理のためのルールや数式をプログラム化し、思考や推論など人間の情報処理をおこなわせる</a:t>
            </a:r>
            <a:endParaRPr kumimoji="1" lang="en-US" altLang="ja-JP" sz="9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endParaRPr lang="en-US" altLang="ja-JP" sz="12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pPr algn="ctr"/>
            <a:endParaRPr kumimoji="1" lang="ja-JP" altLang="en-US" sz="1200" dirty="0">
              <a:solidFill>
                <a:srgbClr val="FFFFFF"/>
              </a:solidFill>
              <a:latin typeface="メイリオ"/>
              <a:ea typeface="メイリオ"/>
              <a:cs typeface="メイリオ"/>
            </a:endParaRPr>
          </a:p>
        </p:txBody>
      </p:sp>
      <p:sp>
        <p:nvSpPr>
          <p:cNvPr id="17" name="四角形吹き出し 16"/>
          <p:cNvSpPr/>
          <p:nvPr/>
        </p:nvSpPr>
        <p:spPr>
          <a:xfrm>
            <a:off x="3789763" y="1009514"/>
            <a:ext cx="2331998" cy="1905056"/>
          </a:xfrm>
          <a:prstGeom prst="wedgeRectCallout">
            <a:avLst>
              <a:gd name="adj1" fmla="val -186"/>
              <a:gd name="adj2" fmla="val 86025"/>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a:solidFill>
                  <a:srgbClr val="FFFFFF"/>
                </a:solidFill>
                <a:latin typeface="メイリオ"/>
                <a:ea typeface="メイリオ"/>
                <a:cs typeface="メイリオ"/>
              </a:rPr>
              <a:t>1980</a:t>
            </a:r>
            <a:r>
              <a:rPr kumimoji="1" lang="ja-JP" altLang="en-US" b="1" dirty="0">
                <a:solidFill>
                  <a:srgbClr val="FFFFFF"/>
                </a:solidFill>
                <a:latin typeface="メイリオ"/>
                <a:ea typeface="メイリオ"/>
                <a:cs typeface="メイリオ"/>
              </a:rPr>
              <a:t>年代</a:t>
            </a:r>
            <a:r>
              <a:rPr kumimoji="1" lang="en-US" altLang="ja-JP" sz="2000" dirty="0">
                <a:solidFill>
                  <a:srgbClr val="FFFFFF"/>
                </a:solidFill>
                <a:latin typeface="メイリオ"/>
                <a:ea typeface="メイリオ"/>
                <a:cs typeface="メイリオ"/>
              </a:rPr>
              <a:t> </a:t>
            </a:r>
          </a:p>
          <a:p>
            <a:r>
              <a:rPr kumimoji="1" lang="ja-JP" altLang="en-US" sz="900" dirty="0">
                <a:solidFill>
                  <a:srgbClr val="FFFFFF"/>
                </a:solidFill>
                <a:latin typeface="メイリオ"/>
                <a:ea typeface="メイリオ"/>
                <a:cs typeface="メイリオ"/>
              </a:rPr>
              <a:t>専門家の知識やノウハウをルール化し、コンピュータに処理をおこなわせる</a:t>
            </a:r>
            <a:endParaRPr kumimoji="1" lang="en-US" altLang="ja-JP" sz="900" dirty="0">
              <a:solidFill>
                <a:srgbClr val="FFFFFF"/>
              </a:solidFill>
              <a:latin typeface="メイリオ"/>
              <a:ea typeface="メイリオ"/>
              <a:cs typeface="メイリオ"/>
            </a:endParaRPr>
          </a:p>
          <a:p>
            <a:endParaRPr kumimoji="1" lang="en-US" altLang="ja-JP" sz="1000" dirty="0">
              <a:solidFill>
                <a:srgbClr val="FFFFFF"/>
              </a:solidFill>
              <a:latin typeface="メイリオ"/>
              <a:ea typeface="メイリオ"/>
              <a:cs typeface="メイリオ"/>
            </a:endParaRPr>
          </a:p>
          <a:p>
            <a:endParaRPr kumimoji="1" lang="en-US" altLang="ja-JP" sz="1000" dirty="0">
              <a:solidFill>
                <a:srgbClr val="FFFFFF"/>
              </a:solidFill>
              <a:latin typeface="メイリオ"/>
              <a:ea typeface="メイリオ"/>
              <a:cs typeface="メイリオ"/>
            </a:endParaRPr>
          </a:p>
          <a:p>
            <a:endParaRPr lang="en-US" altLang="ja-JP" sz="12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pPr algn="ctr"/>
            <a:endParaRPr kumimoji="1" lang="ja-JP" altLang="en-US" sz="1200" dirty="0">
              <a:solidFill>
                <a:srgbClr val="FFFFFF"/>
              </a:solidFill>
              <a:latin typeface="メイリオ"/>
              <a:ea typeface="メイリオ"/>
              <a:cs typeface="メイリオ"/>
            </a:endParaRPr>
          </a:p>
        </p:txBody>
      </p:sp>
      <p:sp>
        <p:nvSpPr>
          <p:cNvPr id="18" name="正方形/長方形 17"/>
          <p:cNvSpPr/>
          <p:nvPr/>
        </p:nvSpPr>
        <p:spPr>
          <a:xfrm>
            <a:off x="4960701" y="1111219"/>
            <a:ext cx="954107" cy="400110"/>
          </a:xfrm>
          <a:prstGeom prst="rect">
            <a:avLst/>
          </a:prstGeom>
        </p:spPr>
        <p:txBody>
          <a:bodyPr wrap="none">
            <a:spAutoFit/>
          </a:bodyPr>
          <a:lstStyle/>
          <a:p>
            <a:r>
              <a:rPr lang="ja-JP" altLang="en-US" sz="1000" b="1" dirty="0">
                <a:solidFill>
                  <a:srgbClr val="FFFFFF"/>
                </a:solidFill>
                <a:latin typeface="メイリオ"/>
                <a:ea typeface="メイリオ"/>
                <a:cs typeface="メイリオ"/>
              </a:rPr>
              <a:t>ルールベース</a:t>
            </a:r>
            <a:endParaRPr lang="en-US" altLang="ja-JP" sz="1000" b="1" dirty="0">
              <a:solidFill>
                <a:srgbClr val="FFFFFF"/>
              </a:solidFill>
              <a:latin typeface="メイリオ"/>
              <a:ea typeface="メイリオ"/>
              <a:cs typeface="メイリオ"/>
            </a:endParaRPr>
          </a:p>
          <a:p>
            <a:r>
              <a:rPr lang="ja-JP" altLang="en-US" sz="1000" b="1" dirty="0">
                <a:solidFill>
                  <a:srgbClr val="FFFFFF"/>
                </a:solidFill>
                <a:latin typeface="メイリオ"/>
                <a:ea typeface="メイリオ"/>
                <a:cs typeface="メイリオ"/>
              </a:rPr>
              <a:t>アプローチ</a:t>
            </a:r>
            <a:endParaRPr lang="ja-JP" altLang="en-US" sz="1000" b="1" dirty="0"/>
          </a:p>
        </p:txBody>
      </p:sp>
      <p:sp>
        <p:nvSpPr>
          <p:cNvPr id="21" name="四角形吹き出し 20"/>
          <p:cNvSpPr/>
          <p:nvPr/>
        </p:nvSpPr>
        <p:spPr>
          <a:xfrm>
            <a:off x="6317150" y="1009514"/>
            <a:ext cx="2605013" cy="1905056"/>
          </a:xfrm>
          <a:prstGeom prst="wedgeRectCallout">
            <a:avLst>
              <a:gd name="adj1" fmla="val -25250"/>
              <a:gd name="adj2" fmla="val 83888"/>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a:solidFill>
                  <a:srgbClr val="FFFFFF"/>
                </a:solidFill>
                <a:latin typeface="メイリオ"/>
                <a:ea typeface="メイリオ"/>
                <a:cs typeface="メイリオ"/>
              </a:rPr>
              <a:t>2000</a:t>
            </a:r>
            <a:r>
              <a:rPr kumimoji="1" lang="ja-JP" altLang="en-US" b="1" dirty="0">
                <a:solidFill>
                  <a:srgbClr val="FFFFFF"/>
                </a:solidFill>
                <a:latin typeface="メイリオ"/>
                <a:ea typeface="メイリオ"/>
                <a:cs typeface="メイリオ"/>
              </a:rPr>
              <a:t>年代</a:t>
            </a:r>
            <a:r>
              <a:rPr kumimoji="1" lang="en-US" altLang="ja-JP" b="1" dirty="0">
                <a:solidFill>
                  <a:srgbClr val="FFFFFF"/>
                </a:solidFill>
                <a:latin typeface="メイリオ"/>
                <a:ea typeface="メイリオ"/>
                <a:cs typeface="メイリオ"/>
              </a:rPr>
              <a:t> </a:t>
            </a:r>
          </a:p>
          <a:p>
            <a:r>
              <a:rPr kumimoji="1" lang="ja-JP" altLang="en-US" sz="900" dirty="0">
                <a:solidFill>
                  <a:srgbClr val="FFFFFF"/>
                </a:solidFill>
                <a:latin typeface="メイリオ"/>
                <a:ea typeface="メイリオ"/>
                <a:cs typeface="メイリオ"/>
              </a:rPr>
              <a:t>膨大なデータをベイズ理論に基づく統計的手法で自らルールを生成し、情報処理する</a:t>
            </a:r>
            <a:endParaRPr kumimoji="1" lang="en-US" altLang="ja-JP" sz="900" dirty="0">
              <a:solidFill>
                <a:srgbClr val="FFFFFF"/>
              </a:solidFill>
              <a:latin typeface="メイリオ"/>
              <a:ea typeface="メイリオ"/>
              <a:cs typeface="メイリオ"/>
            </a:endParaRPr>
          </a:p>
          <a:p>
            <a:endParaRPr kumimoji="1" lang="en-US" altLang="ja-JP" sz="1000" dirty="0">
              <a:solidFill>
                <a:srgbClr val="FFFFFF"/>
              </a:solidFill>
              <a:latin typeface="メイリオ"/>
              <a:ea typeface="メイリオ"/>
              <a:cs typeface="メイリオ"/>
            </a:endParaRPr>
          </a:p>
          <a:p>
            <a:endParaRPr lang="en-US" altLang="ja-JP" sz="12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pPr algn="ctr"/>
            <a:endParaRPr kumimoji="1" lang="ja-JP" altLang="en-US" sz="1200" dirty="0">
              <a:solidFill>
                <a:srgbClr val="FFFFFF"/>
              </a:solidFill>
              <a:latin typeface="メイリオ"/>
              <a:ea typeface="メイリオ"/>
              <a:cs typeface="メイリオ"/>
            </a:endParaRPr>
          </a:p>
        </p:txBody>
      </p:sp>
      <p:sp>
        <p:nvSpPr>
          <p:cNvPr id="24" name="四角形吹き出し 23"/>
          <p:cNvSpPr/>
          <p:nvPr/>
        </p:nvSpPr>
        <p:spPr>
          <a:xfrm>
            <a:off x="6317150" y="4423375"/>
            <a:ext cx="2605013" cy="1905056"/>
          </a:xfrm>
          <a:prstGeom prst="wedgeRectCallout">
            <a:avLst>
              <a:gd name="adj1" fmla="val 2792"/>
              <a:gd name="adj2" fmla="val -84916"/>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a:solidFill>
                  <a:srgbClr val="FFFFFF"/>
                </a:solidFill>
                <a:latin typeface="メイリオ"/>
                <a:ea typeface="メイリオ"/>
                <a:cs typeface="メイリオ"/>
              </a:rPr>
              <a:t>2006</a:t>
            </a:r>
            <a:r>
              <a:rPr kumimoji="1" lang="ja-JP" altLang="en-US" b="1" dirty="0">
                <a:solidFill>
                  <a:srgbClr val="FFFFFF"/>
                </a:solidFill>
                <a:latin typeface="メイリオ"/>
                <a:ea typeface="メイリオ"/>
                <a:cs typeface="メイリオ"/>
              </a:rPr>
              <a:t>年</a:t>
            </a:r>
            <a:r>
              <a:rPr kumimoji="1" lang="en-US" altLang="ja-JP" b="1" dirty="0">
                <a:solidFill>
                  <a:srgbClr val="FFFFFF"/>
                </a:solidFill>
                <a:latin typeface="メイリオ"/>
                <a:ea typeface="メイリオ"/>
                <a:cs typeface="メイリオ"/>
              </a:rPr>
              <a:t> </a:t>
            </a:r>
            <a:r>
              <a:rPr kumimoji="1" lang="ja-JP" altLang="en-US" sz="1200" b="1" dirty="0">
                <a:solidFill>
                  <a:srgbClr val="FFFFFF"/>
                </a:solidFill>
                <a:latin typeface="メイリオ"/>
                <a:ea typeface="メイリオ"/>
                <a:cs typeface="メイリオ"/>
              </a:rPr>
              <a:t>脳科学的アプローチ</a:t>
            </a:r>
            <a:endParaRPr kumimoji="1" lang="en-US" altLang="ja-JP" sz="1200" b="1" dirty="0">
              <a:solidFill>
                <a:srgbClr val="FFFFFF"/>
              </a:solidFill>
              <a:latin typeface="メイリオ"/>
              <a:ea typeface="メイリオ"/>
              <a:cs typeface="メイリオ"/>
            </a:endParaRPr>
          </a:p>
          <a:p>
            <a:r>
              <a:rPr kumimoji="1" lang="ja-JP" altLang="en-US" sz="900" dirty="0">
                <a:solidFill>
                  <a:srgbClr val="FFFFFF"/>
                </a:solidFill>
                <a:latin typeface="メイリオ"/>
                <a:ea typeface="メイリオ"/>
                <a:cs typeface="メイリオ"/>
              </a:rPr>
              <a:t>脳科学の研究成果を取り入れ、より忠実に脳の神経活動を再現</a:t>
            </a:r>
            <a:endParaRPr kumimoji="1" lang="en-US" altLang="ja-JP" sz="900" dirty="0">
              <a:solidFill>
                <a:srgbClr val="FFFFFF"/>
              </a:solidFill>
              <a:latin typeface="メイリオ"/>
              <a:ea typeface="メイリオ"/>
              <a:cs typeface="メイリオ"/>
            </a:endParaRPr>
          </a:p>
          <a:p>
            <a:endParaRPr kumimoji="1" lang="en-US" altLang="ja-JP" sz="1000" dirty="0">
              <a:solidFill>
                <a:srgbClr val="FFFFFF"/>
              </a:solidFill>
              <a:latin typeface="メイリオ"/>
              <a:ea typeface="メイリオ"/>
              <a:cs typeface="メイリオ"/>
            </a:endParaRPr>
          </a:p>
          <a:p>
            <a:endParaRPr lang="en-US" altLang="ja-JP" sz="12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endParaRPr kumimoji="1" lang="en-US" altLang="ja-JP" sz="1200" dirty="0">
              <a:solidFill>
                <a:srgbClr val="FFFFFF"/>
              </a:solidFill>
              <a:latin typeface="メイリオ"/>
              <a:ea typeface="メイリオ"/>
              <a:cs typeface="メイリオ"/>
            </a:endParaRPr>
          </a:p>
          <a:p>
            <a:pPr algn="ctr"/>
            <a:endParaRPr kumimoji="1" lang="ja-JP" altLang="en-US" sz="1200" dirty="0">
              <a:solidFill>
                <a:srgbClr val="FFFFFF"/>
              </a:solidFill>
              <a:latin typeface="メイリオ"/>
              <a:ea typeface="メイリオ"/>
              <a:cs typeface="メイリオ"/>
            </a:endParaRPr>
          </a:p>
        </p:txBody>
      </p:sp>
      <p:sp>
        <p:nvSpPr>
          <p:cNvPr id="30" name="正方形/長方形 29"/>
          <p:cNvSpPr/>
          <p:nvPr/>
        </p:nvSpPr>
        <p:spPr>
          <a:xfrm>
            <a:off x="627192" y="1864344"/>
            <a:ext cx="2743415" cy="9758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正方形/長方形 30"/>
          <p:cNvSpPr/>
          <p:nvPr/>
        </p:nvSpPr>
        <p:spPr>
          <a:xfrm>
            <a:off x="3907509" y="1864344"/>
            <a:ext cx="2149124" cy="9758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正方形/長方形 31"/>
          <p:cNvSpPr/>
          <p:nvPr/>
        </p:nvSpPr>
        <p:spPr>
          <a:xfrm>
            <a:off x="6414838" y="1864344"/>
            <a:ext cx="2419422" cy="9758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正方形/長方形 32"/>
          <p:cNvSpPr/>
          <p:nvPr/>
        </p:nvSpPr>
        <p:spPr>
          <a:xfrm>
            <a:off x="6414838" y="5276760"/>
            <a:ext cx="2419422" cy="9758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 name="正方形/長方形 33"/>
          <p:cNvSpPr/>
          <p:nvPr/>
        </p:nvSpPr>
        <p:spPr>
          <a:xfrm>
            <a:off x="627192" y="5276760"/>
            <a:ext cx="2743415" cy="9758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a:xfrm>
            <a:off x="455613" y="274638"/>
            <a:ext cx="8686800" cy="416221"/>
          </a:xfrm>
        </p:spPr>
        <p:txBody>
          <a:bodyPr/>
          <a:lstStyle/>
          <a:p>
            <a:r>
              <a:rPr kumimoji="1" lang="ja-JP" altLang="en-US" dirty="0"/>
              <a:t>人工知能研究の歴史</a:t>
            </a:r>
          </a:p>
        </p:txBody>
      </p:sp>
      <p:pic>
        <p:nvPicPr>
          <p:cNvPr id="12" name="図 11" descr="perceptron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392" y="5382680"/>
            <a:ext cx="965025" cy="782082"/>
          </a:xfrm>
          <a:prstGeom prst="rect">
            <a:avLst/>
          </a:prstGeom>
        </p:spPr>
      </p:pic>
      <p:pic>
        <p:nvPicPr>
          <p:cNvPr id="13" name="図 12" descr="im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593" y="5327745"/>
            <a:ext cx="1046271" cy="837017"/>
          </a:xfrm>
          <a:prstGeom prst="rect">
            <a:avLst/>
          </a:prstGeom>
        </p:spPr>
      </p:pic>
      <p:pic>
        <p:nvPicPr>
          <p:cNvPr id="15" name="図 14" descr="tagont_sma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75" y="1917921"/>
            <a:ext cx="2320106" cy="901941"/>
          </a:xfrm>
          <a:prstGeom prst="rect">
            <a:avLst/>
          </a:prstGeom>
        </p:spPr>
      </p:pic>
      <p:pic>
        <p:nvPicPr>
          <p:cNvPr id="19" name="図 18" descr="expert syst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0070" y="1949712"/>
            <a:ext cx="2083999" cy="817190"/>
          </a:xfrm>
          <a:prstGeom prst="rect">
            <a:avLst/>
          </a:prstGeom>
        </p:spPr>
      </p:pic>
      <p:pic>
        <p:nvPicPr>
          <p:cNvPr id="23" name="図 22" descr="2014032622273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4838" y="2012407"/>
            <a:ext cx="2419423" cy="654798"/>
          </a:xfrm>
          <a:prstGeom prst="rect">
            <a:avLst/>
          </a:prstGeom>
        </p:spPr>
      </p:pic>
      <p:grpSp>
        <p:nvGrpSpPr>
          <p:cNvPr id="25" name="図形グループ 24"/>
          <p:cNvGrpSpPr/>
          <p:nvPr/>
        </p:nvGrpSpPr>
        <p:grpSpPr>
          <a:xfrm>
            <a:off x="6854435" y="5327745"/>
            <a:ext cx="1550624" cy="869907"/>
            <a:chOff x="4434679" y="1522802"/>
            <a:chExt cx="4147313" cy="1987721"/>
          </a:xfrm>
        </p:grpSpPr>
        <p:pic>
          <p:nvPicPr>
            <p:cNvPr id="26" name="図 25" descr="DL_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679" y="1522802"/>
              <a:ext cx="4147313" cy="1987721"/>
            </a:xfrm>
            <a:prstGeom prst="rect">
              <a:avLst/>
            </a:prstGeom>
          </p:spPr>
        </p:pic>
        <p:sp>
          <p:nvSpPr>
            <p:cNvPr id="27" name="円/楕円 26"/>
            <p:cNvSpPr/>
            <p:nvPr/>
          </p:nvSpPr>
          <p:spPr>
            <a:xfrm>
              <a:off x="5553859" y="1885950"/>
              <a:ext cx="109927" cy="104350"/>
            </a:xfrm>
            <a:prstGeom prst="ellipse">
              <a:avLst/>
            </a:prstGeom>
            <a:solidFill>
              <a:schemeClr val="bg1">
                <a:lumMod val="85000"/>
              </a:schemeClr>
            </a:solidFill>
            <a:ln w="3175" cmpd="sng">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28" name="円/楕円 27"/>
            <p:cNvSpPr/>
            <p:nvPr/>
          </p:nvSpPr>
          <p:spPr>
            <a:xfrm>
              <a:off x="6646265" y="2200700"/>
              <a:ext cx="109927" cy="104350"/>
            </a:xfrm>
            <a:prstGeom prst="ellipse">
              <a:avLst/>
            </a:prstGeom>
            <a:solidFill>
              <a:schemeClr val="bg1">
                <a:lumMod val="85000"/>
              </a:schemeClr>
            </a:solidFill>
            <a:ln w="3175" cmpd="sng">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29" name="円/楕円 28"/>
            <p:cNvSpPr/>
            <p:nvPr/>
          </p:nvSpPr>
          <p:spPr>
            <a:xfrm>
              <a:off x="6982941" y="2689650"/>
              <a:ext cx="109927" cy="104350"/>
            </a:xfrm>
            <a:prstGeom prst="ellipse">
              <a:avLst/>
            </a:prstGeom>
            <a:solidFill>
              <a:schemeClr val="bg1">
                <a:lumMod val="85000"/>
              </a:schemeClr>
            </a:solidFill>
            <a:ln w="3175" cmpd="sng">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grpSp>
      <p:sp>
        <p:nvSpPr>
          <p:cNvPr id="38" name="四角形吹き出し 37"/>
          <p:cNvSpPr/>
          <p:nvPr/>
        </p:nvSpPr>
        <p:spPr>
          <a:xfrm>
            <a:off x="5517446" y="3134388"/>
            <a:ext cx="1218056" cy="227955"/>
          </a:xfrm>
          <a:prstGeom prst="wedgeRectCallout">
            <a:avLst>
              <a:gd name="adj1" fmla="val -1302"/>
              <a:gd name="adj2" fmla="val 103277"/>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メイリオ"/>
                <a:ea typeface="メイリオ"/>
                <a:cs typeface="メイリオ"/>
              </a:rPr>
              <a:t>インターネット登場</a:t>
            </a:r>
          </a:p>
        </p:txBody>
      </p:sp>
      <p:sp>
        <p:nvSpPr>
          <p:cNvPr id="39" name="四角形吹き出し 38"/>
          <p:cNvSpPr/>
          <p:nvPr/>
        </p:nvSpPr>
        <p:spPr>
          <a:xfrm>
            <a:off x="6386841" y="4004593"/>
            <a:ext cx="1218056" cy="227955"/>
          </a:xfrm>
          <a:prstGeom prst="wedgeRectCallout">
            <a:avLst>
              <a:gd name="adj1" fmla="val -634"/>
              <a:gd name="adj2" fmla="val -111009"/>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メイリオ"/>
                <a:ea typeface="メイリオ"/>
                <a:cs typeface="メイリオ"/>
              </a:rPr>
              <a:t>ハードウェア性能向上</a:t>
            </a:r>
          </a:p>
        </p:txBody>
      </p:sp>
      <p:sp>
        <p:nvSpPr>
          <p:cNvPr id="40" name="四角形吹き出し 39"/>
          <p:cNvSpPr/>
          <p:nvPr/>
        </p:nvSpPr>
        <p:spPr>
          <a:xfrm>
            <a:off x="7681317" y="3134388"/>
            <a:ext cx="1218056" cy="227955"/>
          </a:xfrm>
          <a:prstGeom prst="wedgeRectCallout">
            <a:avLst>
              <a:gd name="adj1" fmla="val 20754"/>
              <a:gd name="adj2" fmla="val 117564"/>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メイリオ"/>
                <a:ea typeface="メイリオ"/>
                <a:cs typeface="メイリオ"/>
              </a:rPr>
              <a:t>ビッグデータ・</a:t>
            </a:r>
            <a:r>
              <a:rPr kumimoji="1" lang="en-US" altLang="ja-JP" sz="800" dirty="0" err="1">
                <a:solidFill>
                  <a:srgbClr val="FFFFFF"/>
                </a:solidFill>
                <a:latin typeface="メイリオ"/>
                <a:ea typeface="メイリオ"/>
                <a:cs typeface="メイリオ"/>
              </a:rPr>
              <a:t>IoT</a:t>
            </a:r>
            <a:endParaRPr kumimoji="1" lang="ja-JP" altLang="en-US" sz="800" dirty="0">
              <a:solidFill>
                <a:srgbClr val="FFFFFF"/>
              </a:solidFill>
              <a:latin typeface="メイリオ"/>
              <a:ea typeface="メイリオ"/>
              <a:cs typeface="メイリオ"/>
            </a:endParaRPr>
          </a:p>
        </p:txBody>
      </p:sp>
      <p:sp>
        <p:nvSpPr>
          <p:cNvPr id="41" name="四角形吹き出し 40"/>
          <p:cNvSpPr/>
          <p:nvPr/>
        </p:nvSpPr>
        <p:spPr>
          <a:xfrm>
            <a:off x="4151736" y="4004593"/>
            <a:ext cx="1218056" cy="227955"/>
          </a:xfrm>
          <a:prstGeom prst="wedgeRectCallout">
            <a:avLst>
              <a:gd name="adj1" fmla="val -11327"/>
              <a:gd name="adj2" fmla="val -118152"/>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メイリオ"/>
                <a:ea typeface="メイリオ"/>
                <a:cs typeface="メイリオ"/>
              </a:rPr>
              <a:t>PC</a:t>
            </a:r>
            <a:r>
              <a:rPr kumimoji="1" lang="ja-JP" altLang="en-US" sz="800" dirty="0">
                <a:solidFill>
                  <a:srgbClr val="FFFFFF"/>
                </a:solidFill>
                <a:latin typeface="メイリオ"/>
                <a:ea typeface="メイリオ"/>
                <a:cs typeface="メイリオ"/>
              </a:rPr>
              <a:t>登場</a:t>
            </a:r>
          </a:p>
        </p:txBody>
      </p:sp>
      <p:sp>
        <p:nvSpPr>
          <p:cNvPr id="42" name="四角形吹き出し 41"/>
          <p:cNvSpPr/>
          <p:nvPr/>
        </p:nvSpPr>
        <p:spPr>
          <a:xfrm>
            <a:off x="2039593" y="4004593"/>
            <a:ext cx="1218056" cy="227955"/>
          </a:xfrm>
          <a:prstGeom prst="wedgeRectCallout">
            <a:avLst>
              <a:gd name="adj1" fmla="val -11327"/>
              <a:gd name="adj2" fmla="val -118152"/>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dirty="0">
                <a:solidFill>
                  <a:srgbClr val="FFFFFF"/>
                </a:solidFill>
                <a:latin typeface="メイリオ"/>
                <a:ea typeface="メイリオ"/>
                <a:cs typeface="メイリオ"/>
              </a:rPr>
              <a:t>メインフレーム</a:t>
            </a:r>
            <a:r>
              <a:rPr kumimoji="1" lang="ja-JP" altLang="en-US" sz="800" dirty="0">
                <a:solidFill>
                  <a:srgbClr val="FFFFFF"/>
                </a:solidFill>
                <a:latin typeface="メイリオ"/>
                <a:ea typeface="メイリオ"/>
                <a:cs typeface="メイリオ"/>
              </a:rPr>
              <a:t>登場</a:t>
            </a:r>
          </a:p>
        </p:txBody>
      </p:sp>
      <p:sp>
        <p:nvSpPr>
          <p:cNvPr id="43" name="テキスト ボックス 42"/>
          <p:cNvSpPr txBox="1"/>
          <p:nvPr/>
        </p:nvSpPr>
        <p:spPr>
          <a:xfrm>
            <a:off x="114330" y="1217269"/>
            <a:ext cx="461665" cy="1708160"/>
          </a:xfrm>
          <a:prstGeom prst="rect">
            <a:avLst/>
          </a:prstGeom>
          <a:noFill/>
        </p:spPr>
        <p:txBody>
          <a:bodyPr vert="eaVert" wrap="none" rtlCol="0">
            <a:spAutoFit/>
          </a:bodyPr>
          <a:lstStyle/>
          <a:p>
            <a:pPr algn="ctr"/>
            <a:r>
              <a:rPr kumimoji="1" lang="ja-JP" altLang="en-US" dirty="0">
                <a:solidFill>
                  <a:srgbClr val="FFFFFF"/>
                </a:solidFill>
                <a:latin typeface="Hiragino Kaku Gothic Pro W6" charset="-128"/>
                <a:ea typeface="Hiragino Kaku Gothic Pro W6" charset="-128"/>
                <a:cs typeface="Hiragino Kaku Gothic Pro W6" charset="-128"/>
              </a:rPr>
              <a:t>知的活動を再現</a:t>
            </a:r>
          </a:p>
        </p:txBody>
      </p:sp>
      <p:sp>
        <p:nvSpPr>
          <p:cNvPr id="44" name="テキスト ボックス 43"/>
          <p:cNvSpPr txBox="1"/>
          <p:nvPr/>
        </p:nvSpPr>
        <p:spPr>
          <a:xfrm>
            <a:off x="132963" y="4419454"/>
            <a:ext cx="461665" cy="1708160"/>
          </a:xfrm>
          <a:prstGeom prst="rect">
            <a:avLst/>
          </a:prstGeom>
          <a:noFill/>
        </p:spPr>
        <p:txBody>
          <a:bodyPr vert="eaVert" wrap="none" rtlCol="0">
            <a:spAutoFit/>
          </a:bodyPr>
          <a:lstStyle/>
          <a:p>
            <a:pPr algn="ctr"/>
            <a:r>
              <a:rPr kumimoji="1" lang="ja-JP" altLang="en-US" dirty="0">
                <a:solidFill>
                  <a:srgbClr val="FFFFFF"/>
                </a:solidFill>
                <a:latin typeface="Hiragino Kaku Gothic Pro W6" charset="-128"/>
                <a:ea typeface="Hiragino Kaku Gothic Pro W6" charset="-128"/>
                <a:cs typeface="Hiragino Kaku Gothic Pro W6" charset="-128"/>
              </a:rPr>
              <a:t>脳の活動を再現</a:t>
            </a:r>
          </a:p>
        </p:txBody>
      </p:sp>
      <p:sp>
        <p:nvSpPr>
          <p:cNvPr id="3" name="正方形/長方形 2"/>
          <p:cNvSpPr/>
          <p:nvPr/>
        </p:nvSpPr>
        <p:spPr>
          <a:xfrm>
            <a:off x="7515646" y="1151896"/>
            <a:ext cx="1082348" cy="400110"/>
          </a:xfrm>
          <a:prstGeom prst="rect">
            <a:avLst/>
          </a:prstGeom>
        </p:spPr>
        <p:txBody>
          <a:bodyPr wrap="none">
            <a:spAutoFit/>
          </a:bodyPr>
          <a:lstStyle/>
          <a:p>
            <a:r>
              <a:rPr lang="ja-JP" altLang="en-US" sz="1000" b="1" dirty="0">
                <a:solidFill>
                  <a:srgbClr val="FFFFFF"/>
                </a:solidFill>
                <a:latin typeface="メイリオ"/>
                <a:ea typeface="メイリオ"/>
                <a:cs typeface="メイリオ"/>
              </a:rPr>
              <a:t>統計・確率論的</a:t>
            </a:r>
            <a:endParaRPr lang="en-US" altLang="ja-JP" sz="1000" b="1" dirty="0">
              <a:solidFill>
                <a:srgbClr val="FFFFFF"/>
              </a:solidFill>
              <a:latin typeface="メイリオ"/>
              <a:ea typeface="メイリオ"/>
              <a:cs typeface="メイリオ"/>
            </a:endParaRPr>
          </a:p>
          <a:p>
            <a:r>
              <a:rPr lang="ja-JP" altLang="en-US" sz="1000" b="1" dirty="0">
                <a:solidFill>
                  <a:srgbClr val="FFFFFF"/>
                </a:solidFill>
                <a:latin typeface="メイリオ"/>
                <a:ea typeface="メイリオ"/>
                <a:cs typeface="メイリオ"/>
              </a:rPr>
              <a:t>アプローチ</a:t>
            </a:r>
            <a:endParaRPr lang="en-US" altLang="ja-JP" sz="1000" b="1" dirty="0">
              <a:solidFill>
                <a:srgbClr val="FFFFFF"/>
              </a:solidFill>
              <a:latin typeface="メイリオ"/>
              <a:ea typeface="メイリオ"/>
              <a:cs typeface="メイリオ"/>
            </a:endParaRPr>
          </a:p>
        </p:txBody>
      </p:sp>
    </p:spTree>
    <p:extLst>
      <p:ext uri="{BB962C8B-B14F-4D97-AF65-F5344CB8AC3E}">
        <p14:creationId xmlns:p14="http://schemas.microsoft.com/office/powerpoint/2010/main" val="6035349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汎用目的技術（</a:t>
            </a:r>
            <a:r>
              <a:rPr lang="en-US" altLang="ja-JP" dirty="0"/>
              <a:t>GPT</a:t>
            </a:r>
            <a:r>
              <a:rPr lang="ja-JP" altLang="en-US" dirty="0"/>
              <a:t>：</a:t>
            </a:r>
            <a:r>
              <a:rPr lang="en-US" altLang="ja-JP" dirty="0"/>
              <a:t>General Purpose Technology</a:t>
            </a:r>
            <a:r>
              <a:rPr lang="ja-JP" altLang="en-US"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28</a:t>
            </a:fld>
            <a:endParaRPr kumimoji="1" lang="ja-JP" altLang="en-US"/>
          </a:p>
        </p:txBody>
      </p:sp>
      <p:sp>
        <p:nvSpPr>
          <p:cNvPr id="17" name="正方形/長方形 16"/>
          <p:cNvSpPr/>
          <p:nvPr/>
        </p:nvSpPr>
        <p:spPr>
          <a:xfrm>
            <a:off x="534484" y="4701224"/>
            <a:ext cx="3024336" cy="1608096"/>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 name="正方形/長方形 17"/>
          <p:cNvSpPr/>
          <p:nvPr/>
        </p:nvSpPr>
        <p:spPr>
          <a:xfrm>
            <a:off x="1412101" y="3658110"/>
            <a:ext cx="7176490" cy="132752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正方形/長方形 18"/>
          <p:cNvSpPr/>
          <p:nvPr/>
        </p:nvSpPr>
        <p:spPr>
          <a:xfrm>
            <a:off x="2317261" y="2924820"/>
            <a:ext cx="6271330" cy="1470912"/>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 name="正方形/長方形 19"/>
          <p:cNvSpPr/>
          <p:nvPr/>
        </p:nvSpPr>
        <p:spPr>
          <a:xfrm>
            <a:off x="2988146" y="2162364"/>
            <a:ext cx="5616302" cy="1587604"/>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正方形/長方形 20"/>
          <p:cNvSpPr/>
          <p:nvPr/>
        </p:nvSpPr>
        <p:spPr>
          <a:xfrm>
            <a:off x="3890127" y="1493428"/>
            <a:ext cx="4714321" cy="1669393"/>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テキスト ボックス 22"/>
          <p:cNvSpPr txBox="1"/>
          <p:nvPr/>
        </p:nvSpPr>
        <p:spPr>
          <a:xfrm>
            <a:off x="611882" y="5919663"/>
            <a:ext cx="800219" cy="461665"/>
          </a:xfrm>
          <a:prstGeom prst="rect">
            <a:avLst/>
          </a:prstGeom>
          <a:noFill/>
        </p:spPr>
        <p:txBody>
          <a:bodyPr wrap="none" rtlCol="0">
            <a:spAutoFit/>
          </a:bodyPr>
          <a:lstStyle/>
          <a:p>
            <a:r>
              <a:rPr kumimoji="1" lang="ja-JP" altLang="en-US" sz="2400" b="1" dirty="0">
                <a:solidFill>
                  <a:schemeClr val="bg1"/>
                </a:solidFill>
                <a:latin typeface="Meiryo" charset="-128"/>
                <a:ea typeface="Meiryo" charset="-128"/>
                <a:cs typeface="Meiryo" charset="-128"/>
              </a:rPr>
              <a:t>蒸気</a:t>
            </a:r>
          </a:p>
        </p:txBody>
      </p:sp>
      <p:sp>
        <p:nvSpPr>
          <p:cNvPr id="24" name="テキスト ボックス 23"/>
          <p:cNvSpPr txBox="1"/>
          <p:nvPr/>
        </p:nvSpPr>
        <p:spPr>
          <a:xfrm>
            <a:off x="1423096" y="4521559"/>
            <a:ext cx="800219" cy="461665"/>
          </a:xfrm>
          <a:prstGeom prst="rect">
            <a:avLst/>
          </a:prstGeom>
          <a:noFill/>
        </p:spPr>
        <p:txBody>
          <a:bodyPr wrap="none" rtlCol="0">
            <a:spAutoFit/>
          </a:bodyPr>
          <a:lstStyle/>
          <a:p>
            <a:r>
              <a:rPr kumimoji="1" lang="ja-JP" altLang="en-US" sz="2400" b="1" dirty="0">
                <a:solidFill>
                  <a:schemeClr val="bg1"/>
                </a:solidFill>
                <a:latin typeface="Meiryo" charset="-128"/>
                <a:ea typeface="Meiryo" charset="-128"/>
                <a:cs typeface="Meiryo" charset="-128"/>
              </a:rPr>
              <a:t>電力</a:t>
            </a:r>
          </a:p>
        </p:txBody>
      </p:sp>
      <p:sp>
        <p:nvSpPr>
          <p:cNvPr id="25" name="テキスト ボックス 24"/>
          <p:cNvSpPr txBox="1"/>
          <p:nvPr/>
        </p:nvSpPr>
        <p:spPr>
          <a:xfrm>
            <a:off x="2317261" y="3906489"/>
            <a:ext cx="2031325" cy="461665"/>
          </a:xfrm>
          <a:prstGeom prst="rect">
            <a:avLst/>
          </a:prstGeom>
          <a:noFill/>
        </p:spPr>
        <p:txBody>
          <a:bodyPr wrap="none" rtlCol="0">
            <a:spAutoFit/>
          </a:bodyPr>
          <a:lstStyle/>
          <a:p>
            <a:r>
              <a:rPr kumimoji="1" lang="ja-JP" altLang="en-US" sz="2400" b="1" dirty="0">
                <a:solidFill>
                  <a:schemeClr val="bg1"/>
                </a:solidFill>
                <a:latin typeface="Meiryo" charset="-128"/>
                <a:ea typeface="Meiryo" charset="-128"/>
                <a:cs typeface="Meiryo" charset="-128"/>
              </a:rPr>
              <a:t>コンピュータ</a:t>
            </a:r>
          </a:p>
        </p:txBody>
      </p:sp>
      <p:sp>
        <p:nvSpPr>
          <p:cNvPr id="26" name="テキスト ボックス 25"/>
          <p:cNvSpPr txBox="1"/>
          <p:nvPr/>
        </p:nvSpPr>
        <p:spPr>
          <a:xfrm>
            <a:off x="3060154" y="3226125"/>
            <a:ext cx="2339102" cy="461665"/>
          </a:xfrm>
          <a:prstGeom prst="rect">
            <a:avLst/>
          </a:prstGeom>
          <a:noFill/>
        </p:spPr>
        <p:txBody>
          <a:bodyPr wrap="none" rtlCol="0">
            <a:spAutoFit/>
          </a:bodyPr>
          <a:lstStyle/>
          <a:p>
            <a:r>
              <a:rPr kumimoji="1" lang="ja-JP" altLang="en-US" sz="2400" b="1" dirty="0">
                <a:solidFill>
                  <a:schemeClr val="bg1"/>
                </a:solidFill>
                <a:latin typeface="Meiryo" charset="-128"/>
                <a:ea typeface="Meiryo" charset="-128"/>
                <a:cs typeface="Meiryo" charset="-128"/>
              </a:rPr>
              <a:t>インターネット</a:t>
            </a:r>
          </a:p>
        </p:txBody>
      </p:sp>
      <p:sp>
        <p:nvSpPr>
          <p:cNvPr id="27" name="テキスト ボックス 26"/>
          <p:cNvSpPr txBox="1"/>
          <p:nvPr/>
        </p:nvSpPr>
        <p:spPr>
          <a:xfrm>
            <a:off x="4037154" y="2672388"/>
            <a:ext cx="1415772" cy="461665"/>
          </a:xfrm>
          <a:prstGeom prst="rect">
            <a:avLst/>
          </a:prstGeom>
          <a:noFill/>
        </p:spPr>
        <p:txBody>
          <a:bodyPr wrap="none" rtlCol="0">
            <a:spAutoFit/>
          </a:bodyPr>
          <a:lstStyle/>
          <a:p>
            <a:r>
              <a:rPr kumimoji="1" lang="ja-JP" altLang="en-US" sz="2400" b="1">
                <a:solidFill>
                  <a:schemeClr val="bg1"/>
                </a:solidFill>
                <a:latin typeface="Meiryo" charset="-128"/>
                <a:ea typeface="Meiryo" charset="-128"/>
                <a:cs typeface="Meiryo" charset="-128"/>
              </a:rPr>
              <a:t>人工知能</a:t>
            </a:r>
            <a:endParaRPr kumimoji="1" lang="ja-JP" altLang="en-US" sz="2400" b="1" dirty="0">
              <a:solidFill>
                <a:schemeClr val="bg1"/>
              </a:solidFill>
              <a:latin typeface="Meiryo" charset="-128"/>
              <a:ea typeface="Meiryo" charset="-128"/>
              <a:cs typeface="Meiryo" charset="-128"/>
            </a:endParaRPr>
          </a:p>
        </p:txBody>
      </p:sp>
      <p:grpSp>
        <p:nvGrpSpPr>
          <p:cNvPr id="4" name="図形グループ 3"/>
          <p:cNvGrpSpPr/>
          <p:nvPr/>
        </p:nvGrpSpPr>
        <p:grpSpPr>
          <a:xfrm>
            <a:off x="4844497" y="865629"/>
            <a:ext cx="3744094" cy="1570524"/>
            <a:chOff x="4844497" y="865629"/>
            <a:chExt cx="3744094" cy="1570524"/>
          </a:xfrm>
        </p:grpSpPr>
        <p:sp>
          <p:nvSpPr>
            <p:cNvPr id="22" name="正方形/長方形 21"/>
            <p:cNvSpPr/>
            <p:nvPr/>
          </p:nvSpPr>
          <p:spPr>
            <a:xfrm>
              <a:off x="4844497" y="865629"/>
              <a:ext cx="3744094" cy="1563872"/>
            </a:xfrm>
            <a:prstGeom prst="rect">
              <a:avLst/>
            </a:prstGeom>
            <a:solidFill>
              <a:srgbClr val="E46C0A">
                <a:alpha val="63922"/>
              </a:srgbClr>
            </a:solidFill>
            <a:ln>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 name="テキスト ボックス 27"/>
            <p:cNvSpPr txBox="1"/>
            <p:nvPr/>
          </p:nvSpPr>
          <p:spPr>
            <a:xfrm>
              <a:off x="4932362" y="1974488"/>
              <a:ext cx="2954655" cy="461665"/>
            </a:xfrm>
            <a:prstGeom prst="rect">
              <a:avLst/>
            </a:prstGeom>
            <a:noFill/>
          </p:spPr>
          <p:txBody>
            <a:bodyPr wrap="none" rtlCol="0">
              <a:spAutoFit/>
            </a:bodyPr>
            <a:lstStyle/>
            <a:p>
              <a:r>
                <a:rPr kumimoji="1" lang="ja-JP" altLang="en-US" sz="2400" b="1" dirty="0">
                  <a:solidFill>
                    <a:schemeClr val="bg1"/>
                  </a:solidFill>
                  <a:latin typeface="Meiryo" charset="-128"/>
                  <a:ea typeface="Meiryo" charset="-128"/>
                  <a:cs typeface="Meiryo" charset="-128"/>
                </a:rPr>
                <a:t>ブロックチェーン？</a:t>
              </a:r>
            </a:p>
          </p:txBody>
        </p:sp>
      </p:grpSp>
      <p:sp>
        <p:nvSpPr>
          <p:cNvPr id="30" name="上矢印 29"/>
          <p:cNvSpPr/>
          <p:nvPr/>
        </p:nvSpPr>
        <p:spPr>
          <a:xfrm>
            <a:off x="1011992" y="1992040"/>
            <a:ext cx="1211324" cy="1344196"/>
          </a:xfrm>
          <a:prstGeom prst="upArrow">
            <a:avLst>
              <a:gd name="adj1" fmla="val 58736"/>
              <a:gd name="adj2" fmla="val 50000"/>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正方形/長方形 30"/>
          <p:cNvSpPr/>
          <p:nvPr/>
        </p:nvSpPr>
        <p:spPr>
          <a:xfrm>
            <a:off x="5560318" y="5303422"/>
            <a:ext cx="2634476" cy="830997"/>
          </a:xfrm>
          <a:prstGeom prst="rect">
            <a:avLst/>
          </a:prstGeom>
        </p:spPr>
        <p:txBody>
          <a:bodyPr wrap="square">
            <a:spAutoFit/>
          </a:bodyPr>
          <a:lstStyle/>
          <a:p>
            <a:pPr algn="ctr"/>
            <a:r>
              <a:rPr lang="ja-JP" altLang="en-US" sz="2400" b="1" dirty="0">
                <a:solidFill>
                  <a:srgbClr val="00B050"/>
                </a:solidFill>
                <a:latin typeface="Meiryo" charset="-128"/>
                <a:ea typeface="Meiryo" charset="-128"/>
                <a:cs typeface="Meiryo" charset="-128"/>
              </a:rPr>
              <a:t>社会・経済の</a:t>
            </a:r>
            <a:endParaRPr lang="en-US" altLang="ja-JP" sz="2400" b="1" dirty="0">
              <a:solidFill>
                <a:srgbClr val="00B050"/>
              </a:solidFill>
              <a:latin typeface="Meiryo" charset="-128"/>
              <a:ea typeface="Meiryo" charset="-128"/>
              <a:cs typeface="Meiryo" charset="-128"/>
            </a:endParaRPr>
          </a:p>
          <a:p>
            <a:pPr algn="ctr"/>
            <a:r>
              <a:rPr lang="ja-JP" altLang="en-US" sz="2400" b="1" dirty="0">
                <a:solidFill>
                  <a:srgbClr val="00B050"/>
                </a:solidFill>
                <a:latin typeface="Meiryo" charset="-128"/>
                <a:ea typeface="Meiryo" charset="-128"/>
                <a:cs typeface="Meiryo" charset="-128"/>
              </a:rPr>
              <a:t>発展や変革</a:t>
            </a:r>
            <a:endParaRPr lang="ja-JP" altLang="en-US" dirty="0">
              <a:solidFill>
                <a:srgbClr val="00B050"/>
              </a:solidFill>
              <a:latin typeface="Meiryo" charset="-128"/>
              <a:ea typeface="Meiryo" charset="-128"/>
              <a:cs typeface="Meiryo" charset="-128"/>
            </a:endParaRPr>
          </a:p>
        </p:txBody>
      </p:sp>
      <p:sp>
        <p:nvSpPr>
          <p:cNvPr id="32" name="上矢印 31"/>
          <p:cNvSpPr/>
          <p:nvPr/>
        </p:nvSpPr>
        <p:spPr>
          <a:xfrm rot="5400000">
            <a:off x="4333018" y="4975052"/>
            <a:ext cx="1126351" cy="1512495"/>
          </a:xfrm>
          <a:prstGeom prst="upArrow">
            <a:avLst>
              <a:gd name="adj1" fmla="val 58736"/>
              <a:gd name="adj2" fmla="val 50000"/>
            </a:avLst>
          </a:prstGeom>
          <a:solidFill>
            <a:schemeClr val="accent3">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正方形/長方形 32"/>
          <p:cNvSpPr/>
          <p:nvPr/>
        </p:nvSpPr>
        <p:spPr>
          <a:xfrm>
            <a:off x="532840" y="917075"/>
            <a:ext cx="2321852" cy="1138773"/>
          </a:xfrm>
          <a:prstGeom prst="rect">
            <a:avLst/>
          </a:prstGeom>
        </p:spPr>
        <p:txBody>
          <a:bodyPr wrap="square">
            <a:spAutoFit/>
          </a:bodyPr>
          <a:lstStyle/>
          <a:p>
            <a:pPr algn="ctr"/>
            <a:r>
              <a:rPr lang="ja-JP" altLang="en-US" sz="2400" b="1" dirty="0">
                <a:solidFill>
                  <a:srgbClr val="0432FF"/>
                </a:solidFill>
                <a:latin typeface="Meiryo" charset="-128"/>
                <a:ea typeface="Meiryo" charset="-128"/>
                <a:cs typeface="Meiryo" charset="-128"/>
              </a:rPr>
              <a:t>汎用目的技術</a:t>
            </a:r>
            <a:endParaRPr lang="en-US" altLang="ja-JP" sz="2400" b="1" dirty="0">
              <a:solidFill>
                <a:srgbClr val="0432FF"/>
              </a:solidFill>
              <a:latin typeface="Meiryo" charset="-128"/>
              <a:ea typeface="Meiryo" charset="-128"/>
              <a:cs typeface="Meiryo" charset="-128"/>
            </a:endParaRPr>
          </a:p>
          <a:p>
            <a:pPr algn="ctr"/>
            <a:r>
              <a:rPr lang="ja-JP" altLang="en-US" sz="800" dirty="0">
                <a:solidFill>
                  <a:srgbClr val="0432FF"/>
                </a:solidFill>
                <a:latin typeface="Meiryo" charset="-128"/>
                <a:ea typeface="Meiryo" charset="-128"/>
                <a:cs typeface="Meiryo" charset="-128"/>
              </a:rPr>
              <a:t>（</a:t>
            </a:r>
            <a:r>
              <a:rPr lang="en-US" altLang="ja-JP" sz="800" dirty="0">
                <a:solidFill>
                  <a:srgbClr val="0432FF"/>
                </a:solidFill>
                <a:latin typeface="Meiryo" charset="-128"/>
                <a:ea typeface="Meiryo" charset="-128"/>
                <a:cs typeface="Meiryo" charset="-128"/>
              </a:rPr>
              <a:t>GPT</a:t>
            </a:r>
            <a:r>
              <a:rPr lang="ja-JP" altLang="en-US" sz="800" dirty="0">
                <a:solidFill>
                  <a:srgbClr val="0432FF"/>
                </a:solidFill>
                <a:latin typeface="Meiryo" charset="-128"/>
                <a:ea typeface="Meiryo" charset="-128"/>
                <a:cs typeface="Meiryo" charset="-128"/>
              </a:rPr>
              <a:t>：</a:t>
            </a:r>
            <a:r>
              <a:rPr lang="en-US" altLang="ja-JP" sz="800" dirty="0">
                <a:solidFill>
                  <a:srgbClr val="0432FF"/>
                </a:solidFill>
                <a:latin typeface="Meiryo" charset="-128"/>
                <a:ea typeface="Meiryo" charset="-128"/>
                <a:cs typeface="Meiryo" charset="-128"/>
              </a:rPr>
              <a:t>General Purpose Technology</a:t>
            </a:r>
            <a:r>
              <a:rPr lang="ja-JP" altLang="en-US" sz="800" dirty="0">
                <a:solidFill>
                  <a:srgbClr val="0432FF"/>
                </a:solidFill>
                <a:latin typeface="Meiryo" charset="-128"/>
                <a:ea typeface="Meiryo" charset="-128"/>
                <a:cs typeface="Meiryo" charset="-128"/>
              </a:rPr>
              <a:t>）</a:t>
            </a:r>
            <a:endParaRPr lang="en-US" altLang="ja-JP" sz="800" dirty="0">
              <a:solidFill>
                <a:srgbClr val="0432FF"/>
              </a:solidFill>
              <a:latin typeface="Meiryo" charset="-128"/>
              <a:ea typeface="Meiryo" charset="-128"/>
              <a:cs typeface="Meiryo" charset="-128"/>
            </a:endParaRPr>
          </a:p>
          <a:p>
            <a:pPr algn="ctr"/>
            <a:r>
              <a:rPr lang="ja-JP" altLang="en-US" dirty="0">
                <a:solidFill>
                  <a:srgbClr val="0432FF"/>
                </a:solidFill>
                <a:latin typeface="Meiryo" charset="-128"/>
                <a:ea typeface="Meiryo" charset="-128"/>
                <a:cs typeface="Meiryo" charset="-128"/>
              </a:rPr>
              <a:t>による技術革新と</a:t>
            </a:r>
            <a:endParaRPr lang="en-US" altLang="ja-JP" dirty="0">
              <a:solidFill>
                <a:srgbClr val="0432FF"/>
              </a:solidFill>
              <a:latin typeface="Meiryo" charset="-128"/>
              <a:ea typeface="Meiryo" charset="-128"/>
              <a:cs typeface="Meiryo" charset="-128"/>
            </a:endParaRPr>
          </a:p>
          <a:p>
            <a:pPr algn="ctr"/>
            <a:r>
              <a:rPr lang="ja-JP" altLang="en-US" dirty="0">
                <a:solidFill>
                  <a:srgbClr val="0432FF"/>
                </a:solidFill>
                <a:latin typeface="Meiryo" charset="-128"/>
                <a:ea typeface="Meiryo" charset="-128"/>
                <a:cs typeface="Meiryo" charset="-128"/>
              </a:rPr>
              <a:t>適用範囲の拡がり</a:t>
            </a:r>
          </a:p>
        </p:txBody>
      </p:sp>
    </p:spTree>
    <p:extLst>
      <p:ext uri="{BB962C8B-B14F-4D97-AF65-F5344CB8AC3E}">
        <p14:creationId xmlns:p14="http://schemas.microsoft.com/office/powerpoint/2010/main" val="19696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正方形/長方形 129"/>
          <p:cNvSpPr/>
          <p:nvPr/>
        </p:nvSpPr>
        <p:spPr>
          <a:xfrm>
            <a:off x="4957988" y="772118"/>
            <a:ext cx="3724503" cy="5825233"/>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1" name="正方形/長方形 130"/>
          <p:cNvSpPr/>
          <p:nvPr/>
        </p:nvSpPr>
        <p:spPr>
          <a:xfrm>
            <a:off x="514931" y="772118"/>
            <a:ext cx="3724503" cy="5825233"/>
          </a:xfrm>
          <a:prstGeom prst="rect">
            <a:avLst/>
          </a:prstGeom>
          <a:solidFill>
            <a:srgbClr val="FFFED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en-US" dirty="0"/>
              <a:t>ルールベースと機械学習</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29</a:t>
            </a:fld>
            <a:endParaRPr kumimoji="1" lang="ja-JP" altLang="en-US"/>
          </a:p>
        </p:txBody>
      </p:sp>
      <p:grpSp>
        <p:nvGrpSpPr>
          <p:cNvPr id="32" name="図形グループ 31"/>
          <p:cNvGrpSpPr/>
          <p:nvPr/>
        </p:nvGrpSpPr>
        <p:grpSpPr>
          <a:xfrm>
            <a:off x="1054423" y="2539009"/>
            <a:ext cx="907339" cy="1833509"/>
            <a:chOff x="1684118" y="2708920"/>
            <a:chExt cx="1375714" cy="2957396"/>
          </a:xfrm>
        </p:grpSpPr>
        <p:sp>
          <p:nvSpPr>
            <p:cNvPr id="33" name="円/楕円 32"/>
            <p:cNvSpPr/>
            <p:nvPr/>
          </p:nvSpPr>
          <p:spPr>
            <a:xfrm>
              <a:off x="1691680" y="2708920"/>
              <a:ext cx="1368152" cy="1368152"/>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 name="フローチャート: 論理積ゲート 34"/>
            <p:cNvSpPr/>
            <p:nvPr/>
          </p:nvSpPr>
          <p:spPr>
            <a:xfrm rot="16200000">
              <a:off x="1576106" y="4190152"/>
              <a:ext cx="1584176" cy="1368152"/>
            </a:xfrm>
            <a:prstGeom prst="flowChartDelay">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39" name="図形グループ 38"/>
          <p:cNvGrpSpPr/>
          <p:nvPr/>
        </p:nvGrpSpPr>
        <p:grpSpPr>
          <a:xfrm>
            <a:off x="2077668" y="2500311"/>
            <a:ext cx="1800201" cy="1944216"/>
            <a:chOff x="2667295" y="1059799"/>
            <a:chExt cx="681672" cy="722281"/>
          </a:xfrm>
        </p:grpSpPr>
        <p:sp>
          <p:nvSpPr>
            <p:cNvPr id="40" name="角丸四角形 39"/>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41" name="図 40"/>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sp>
        <p:nvSpPr>
          <p:cNvPr id="44" name="上矢印 43"/>
          <p:cNvSpPr/>
          <p:nvPr/>
        </p:nvSpPr>
        <p:spPr>
          <a:xfrm rot="5400000">
            <a:off x="1835130" y="3222884"/>
            <a:ext cx="473006" cy="377015"/>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四角形吹き出し 22"/>
          <p:cNvSpPr/>
          <p:nvPr/>
        </p:nvSpPr>
        <p:spPr>
          <a:xfrm>
            <a:off x="1054422" y="1492198"/>
            <a:ext cx="2775340" cy="833026"/>
          </a:xfrm>
          <a:prstGeom prst="wedgeRectCallout">
            <a:avLst>
              <a:gd name="adj1" fmla="val -37271"/>
              <a:gd name="adj2" fmla="val 90301"/>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a:solidFill>
                  <a:srgbClr val="FFFFFF"/>
                </a:solidFill>
                <a:latin typeface="Meiryo" charset="-128"/>
                <a:ea typeface="Meiryo" charset="-128"/>
                <a:cs typeface="Meiryo" charset="-128"/>
              </a:rPr>
              <a:t>人間の体験や伝聞</a:t>
            </a:r>
            <a:r>
              <a:rPr kumimoji="1" lang="ja-JP" altLang="en-US">
                <a:solidFill>
                  <a:srgbClr val="FFFFFF"/>
                </a:solidFill>
                <a:latin typeface="Meiryo" charset="-128"/>
                <a:ea typeface="Meiryo" charset="-128"/>
                <a:cs typeface="Meiryo" charset="-128"/>
              </a:rPr>
              <a:t>によって得られた知識</a:t>
            </a:r>
            <a:endParaRPr kumimoji="1" lang="ja-JP" altLang="en-US" dirty="0">
              <a:solidFill>
                <a:srgbClr val="FFFFFF"/>
              </a:solidFill>
              <a:latin typeface="Meiryo" charset="-128"/>
              <a:ea typeface="Meiryo" charset="-128"/>
              <a:cs typeface="Meiryo" charset="-128"/>
            </a:endParaRPr>
          </a:p>
        </p:txBody>
      </p:sp>
      <p:sp>
        <p:nvSpPr>
          <p:cNvPr id="26" name="テキスト ボックス 25"/>
          <p:cNvSpPr txBox="1"/>
          <p:nvPr/>
        </p:nvSpPr>
        <p:spPr>
          <a:xfrm>
            <a:off x="2224378" y="2768221"/>
            <a:ext cx="1569660" cy="461665"/>
          </a:xfrm>
          <a:prstGeom prst="rect">
            <a:avLst/>
          </a:prstGeom>
          <a:noFill/>
        </p:spPr>
        <p:txBody>
          <a:bodyPr wrap="none" rtlCol="0">
            <a:spAutoFit/>
          </a:bodyPr>
          <a:lstStyle/>
          <a:p>
            <a:r>
              <a:rPr kumimoji="1" lang="ja-JP" altLang="en-US" sz="1200" dirty="0">
                <a:latin typeface="Meiryo" charset="-128"/>
                <a:ea typeface="Meiryo" charset="-128"/>
                <a:cs typeface="Meiryo" charset="-128"/>
              </a:rPr>
              <a:t>答えを出すための</a:t>
            </a:r>
            <a:endParaRPr kumimoji="1" lang="en-US" altLang="ja-JP" sz="1200" dirty="0">
              <a:latin typeface="Meiryo" charset="-128"/>
              <a:ea typeface="Meiryo" charset="-128"/>
              <a:cs typeface="Meiryo" charset="-128"/>
            </a:endParaRPr>
          </a:p>
          <a:p>
            <a:r>
              <a:rPr kumimoji="1" lang="ja-JP" altLang="en-US" sz="1200" dirty="0">
                <a:latin typeface="Meiryo" charset="-128"/>
                <a:ea typeface="Meiryo" charset="-128"/>
                <a:cs typeface="Meiryo" charset="-128"/>
              </a:rPr>
              <a:t>ルールを人間が記述</a:t>
            </a:r>
          </a:p>
        </p:txBody>
      </p:sp>
      <p:sp>
        <p:nvSpPr>
          <p:cNvPr id="45" name="テキスト ボックス 44"/>
          <p:cNvSpPr txBox="1"/>
          <p:nvPr/>
        </p:nvSpPr>
        <p:spPr>
          <a:xfrm>
            <a:off x="2260141" y="3257503"/>
            <a:ext cx="1435008" cy="307777"/>
          </a:xfrm>
          <a:prstGeom prst="rect">
            <a:avLst/>
          </a:prstGeom>
          <a:noFill/>
        </p:spPr>
        <p:txBody>
          <a:bodyPr wrap="none" rtlCol="0">
            <a:spAutoFit/>
          </a:bodyPr>
          <a:lstStyle/>
          <a:p>
            <a:r>
              <a:rPr kumimoji="1" lang="en-US" altLang="ja-JP" sz="1400" dirty="0"/>
              <a:t>If 〜</a:t>
            </a:r>
            <a:r>
              <a:rPr lang="en-US" altLang="ja-JP" sz="1400" dirty="0"/>
              <a:t> then </a:t>
            </a:r>
            <a:r>
              <a:rPr lang="en-US" altLang="ja-JP" sz="1400"/>
              <a:t>〜 else</a:t>
            </a:r>
            <a:endParaRPr kumimoji="1" lang="ja-JP" altLang="en-US" sz="1400" dirty="0"/>
          </a:p>
        </p:txBody>
      </p:sp>
      <p:sp>
        <p:nvSpPr>
          <p:cNvPr id="46" name="円柱 45"/>
          <p:cNvSpPr/>
          <p:nvPr/>
        </p:nvSpPr>
        <p:spPr>
          <a:xfrm>
            <a:off x="5318028" y="1476662"/>
            <a:ext cx="2775341" cy="864097"/>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a:solidFill>
                  <a:srgbClr val="FFFFFF"/>
                </a:solidFill>
                <a:latin typeface="Meiryo" charset="-128"/>
                <a:ea typeface="Meiryo" charset="-128"/>
                <a:cs typeface="Meiryo" charset="-128"/>
              </a:rPr>
              <a:t>データ</a:t>
            </a:r>
            <a:endParaRPr kumimoji="1" lang="en-US" altLang="ja-JP" sz="2000" b="1" dirty="0">
              <a:solidFill>
                <a:srgbClr val="FFFFFF"/>
              </a:solidFill>
              <a:latin typeface="Meiryo" charset="-128"/>
              <a:ea typeface="Meiryo" charset="-128"/>
              <a:cs typeface="Meiryo" charset="-128"/>
            </a:endParaRPr>
          </a:p>
          <a:p>
            <a:pPr algn="ctr"/>
            <a:r>
              <a:rPr lang="ja-JP" altLang="en-US" sz="900" dirty="0">
                <a:solidFill>
                  <a:srgbClr val="FFFFFF"/>
                </a:solidFill>
                <a:latin typeface="Meiryo" charset="-128"/>
                <a:ea typeface="Meiryo" charset="-128"/>
                <a:cs typeface="Meiryo" charset="-128"/>
              </a:rPr>
              <a:t>センサーや業務システム、</a:t>
            </a:r>
            <a:r>
              <a:rPr lang="en-US" altLang="ja-JP" sz="900" dirty="0">
                <a:solidFill>
                  <a:srgbClr val="FFFFFF"/>
                </a:solidFill>
                <a:latin typeface="Meiryo" charset="-128"/>
                <a:ea typeface="Meiryo" charset="-128"/>
                <a:cs typeface="Meiryo" charset="-128"/>
              </a:rPr>
              <a:t>Web</a:t>
            </a:r>
            <a:r>
              <a:rPr lang="ja-JP" altLang="en-US" sz="900" dirty="0">
                <a:solidFill>
                  <a:srgbClr val="FFFFFF"/>
                </a:solidFill>
                <a:latin typeface="Meiryo" charset="-128"/>
                <a:ea typeface="Meiryo" charset="-128"/>
                <a:cs typeface="Meiryo" charset="-128"/>
              </a:rPr>
              <a:t>サイトなどから</a:t>
            </a:r>
            <a:endParaRPr kumimoji="1" lang="ja-JP" altLang="en-US" sz="900" dirty="0">
              <a:solidFill>
                <a:srgbClr val="FFFFFF"/>
              </a:solidFill>
              <a:latin typeface="Meiryo" charset="-128"/>
              <a:ea typeface="Meiryo" charset="-128"/>
              <a:cs typeface="Meiryo" charset="-128"/>
            </a:endParaRPr>
          </a:p>
        </p:txBody>
      </p:sp>
      <p:sp>
        <p:nvSpPr>
          <p:cNvPr id="47" name="正方形/長方形 46"/>
          <p:cNvSpPr/>
          <p:nvPr/>
        </p:nvSpPr>
        <p:spPr>
          <a:xfrm>
            <a:off x="5317356" y="2541440"/>
            <a:ext cx="2776014" cy="1819722"/>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テキスト ボックス 49"/>
          <p:cNvSpPr txBox="1"/>
          <p:nvPr/>
        </p:nvSpPr>
        <p:spPr>
          <a:xfrm>
            <a:off x="5843588" y="2663951"/>
            <a:ext cx="1723549" cy="400110"/>
          </a:xfrm>
          <a:prstGeom prst="rect">
            <a:avLst/>
          </a:prstGeom>
          <a:noFill/>
        </p:spPr>
        <p:txBody>
          <a:bodyPr wrap="none" rtlCol="0">
            <a:spAutoFit/>
          </a:bodyPr>
          <a:lstStyle/>
          <a:p>
            <a:r>
              <a:rPr lang="ja-JP" altLang="en-US" sz="2000" b="1">
                <a:solidFill>
                  <a:schemeClr val="bg1"/>
                </a:solidFill>
                <a:latin typeface="Meiryo" charset="-128"/>
                <a:ea typeface="Meiryo" charset="-128"/>
                <a:cs typeface="Meiryo" charset="-128"/>
              </a:rPr>
              <a:t>アルゴリズム</a:t>
            </a:r>
            <a:endParaRPr kumimoji="1" lang="ja-JP" altLang="en-US" sz="2000" b="1" dirty="0">
              <a:solidFill>
                <a:schemeClr val="bg1"/>
              </a:solidFill>
              <a:latin typeface="Meiryo" charset="-128"/>
              <a:ea typeface="Meiryo" charset="-128"/>
              <a:cs typeface="Meiryo" charset="-128"/>
            </a:endParaRPr>
          </a:p>
        </p:txBody>
      </p:sp>
      <p:grpSp>
        <p:nvGrpSpPr>
          <p:cNvPr id="72" name="図形グループ 71"/>
          <p:cNvGrpSpPr/>
          <p:nvPr/>
        </p:nvGrpSpPr>
        <p:grpSpPr>
          <a:xfrm>
            <a:off x="7249637" y="3657591"/>
            <a:ext cx="317500" cy="157483"/>
            <a:chOff x="6769100" y="1390650"/>
            <a:chExt cx="317500" cy="157483"/>
          </a:xfrm>
        </p:grpSpPr>
        <p:sp>
          <p:nvSpPr>
            <p:cNvPr id="73" name="正方形/長方形 7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4" name="円/楕円 7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5" name="直線コネクタ 7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6" name="図形グループ 75"/>
          <p:cNvGrpSpPr/>
          <p:nvPr/>
        </p:nvGrpSpPr>
        <p:grpSpPr>
          <a:xfrm>
            <a:off x="7249637" y="3851053"/>
            <a:ext cx="317500" cy="157483"/>
            <a:chOff x="6769100" y="1390650"/>
            <a:chExt cx="317500" cy="157483"/>
          </a:xfrm>
        </p:grpSpPr>
        <p:sp>
          <p:nvSpPr>
            <p:cNvPr id="77" name="正方形/長方形 7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8" name="円/楕円 7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9" name="直線コネクタ 7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0" name="図形グループ 79"/>
          <p:cNvGrpSpPr/>
          <p:nvPr/>
        </p:nvGrpSpPr>
        <p:grpSpPr>
          <a:xfrm>
            <a:off x="7249637" y="4032646"/>
            <a:ext cx="317500" cy="157483"/>
            <a:chOff x="6769100" y="1390650"/>
            <a:chExt cx="317500" cy="157483"/>
          </a:xfrm>
        </p:grpSpPr>
        <p:sp>
          <p:nvSpPr>
            <p:cNvPr id="81" name="正方形/長方形 8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2" name="円/楕円 8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3" name="直線コネクタ 8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2" name="図形グループ 91"/>
          <p:cNvGrpSpPr/>
          <p:nvPr/>
        </p:nvGrpSpPr>
        <p:grpSpPr>
          <a:xfrm>
            <a:off x="7624287" y="3660132"/>
            <a:ext cx="317500" cy="157483"/>
            <a:chOff x="6769100" y="1390650"/>
            <a:chExt cx="317500" cy="157483"/>
          </a:xfrm>
        </p:grpSpPr>
        <p:sp>
          <p:nvSpPr>
            <p:cNvPr id="93" name="正方形/長方形 9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4" name="円/楕円 9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5" name="直線コネクタ 9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6" name="図形グループ 95"/>
          <p:cNvGrpSpPr/>
          <p:nvPr/>
        </p:nvGrpSpPr>
        <p:grpSpPr>
          <a:xfrm>
            <a:off x="7624287" y="3853594"/>
            <a:ext cx="317500" cy="157483"/>
            <a:chOff x="6769100" y="1390650"/>
            <a:chExt cx="317500" cy="157483"/>
          </a:xfrm>
        </p:grpSpPr>
        <p:sp>
          <p:nvSpPr>
            <p:cNvPr id="97" name="正方形/長方形 9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8" name="円/楕円 9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9" name="直線コネクタ 9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0" name="図形グループ 99"/>
          <p:cNvGrpSpPr/>
          <p:nvPr/>
        </p:nvGrpSpPr>
        <p:grpSpPr>
          <a:xfrm>
            <a:off x="7624287" y="4035187"/>
            <a:ext cx="317500" cy="157483"/>
            <a:chOff x="6769100" y="1390650"/>
            <a:chExt cx="317500" cy="157483"/>
          </a:xfrm>
        </p:grpSpPr>
        <p:sp>
          <p:nvSpPr>
            <p:cNvPr id="101" name="正方形/長方形 10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2" name="円/楕円 10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3" name="直線コネクタ 10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3" name="テキスト ボックス 112"/>
          <p:cNvSpPr txBox="1"/>
          <p:nvPr/>
        </p:nvSpPr>
        <p:spPr>
          <a:xfrm>
            <a:off x="5474240" y="3065431"/>
            <a:ext cx="2339102" cy="738664"/>
          </a:xfrm>
          <a:prstGeom prst="rect">
            <a:avLst/>
          </a:prstGeom>
          <a:noFill/>
        </p:spPr>
        <p:txBody>
          <a:bodyPr wrap="none" rtlCol="0">
            <a:spAutoFit/>
          </a:bodyPr>
          <a:lstStyle/>
          <a:p>
            <a:r>
              <a:rPr kumimoji="1" lang="ja-JP" altLang="en-US" sz="1400" dirty="0">
                <a:solidFill>
                  <a:schemeClr val="bg1"/>
                </a:solidFill>
                <a:latin typeface="Meiryo" charset="-128"/>
                <a:ea typeface="Meiryo" charset="-128"/>
                <a:cs typeface="Meiryo" charset="-128"/>
              </a:rPr>
              <a:t>答えを出すためのルールを</a:t>
            </a:r>
            <a:endParaRPr kumimoji="1" lang="en-US" altLang="ja-JP" sz="1400" dirty="0">
              <a:solidFill>
                <a:schemeClr val="bg1"/>
              </a:solidFill>
              <a:latin typeface="Meiryo" charset="-128"/>
              <a:ea typeface="Meiryo" charset="-128"/>
              <a:cs typeface="Meiryo" charset="-128"/>
            </a:endParaRPr>
          </a:p>
          <a:p>
            <a:r>
              <a:rPr kumimoji="1" lang="ja-JP" altLang="en-US" sz="1400" dirty="0">
                <a:solidFill>
                  <a:schemeClr val="bg1"/>
                </a:solidFill>
                <a:latin typeface="Meiryo" charset="-128"/>
                <a:ea typeface="Meiryo" charset="-128"/>
                <a:cs typeface="Meiryo" charset="-128"/>
              </a:rPr>
              <a:t>データを解析して</a:t>
            </a:r>
            <a:endParaRPr kumimoji="1" lang="en-US" altLang="ja-JP" sz="1400" dirty="0">
              <a:solidFill>
                <a:schemeClr val="bg1"/>
              </a:solidFill>
              <a:latin typeface="Meiryo" charset="-128"/>
              <a:ea typeface="Meiryo" charset="-128"/>
              <a:cs typeface="Meiryo" charset="-128"/>
            </a:endParaRPr>
          </a:p>
          <a:p>
            <a:r>
              <a:rPr kumimoji="1" lang="ja-JP" altLang="en-US" sz="1400" dirty="0">
                <a:solidFill>
                  <a:schemeClr val="bg1"/>
                </a:solidFill>
                <a:latin typeface="Meiryo" charset="-128"/>
                <a:ea typeface="Meiryo" charset="-128"/>
                <a:cs typeface="Meiryo" charset="-128"/>
              </a:rPr>
              <a:t>見つけ出す</a:t>
            </a:r>
          </a:p>
        </p:txBody>
      </p:sp>
      <p:grpSp>
        <p:nvGrpSpPr>
          <p:cNvPr id="114" name="図形グループ 113"/>
          <p:cNvGrpSpPr/>
          <p:nvPr/>
        </p:nvGrpSpPr>
        <p:grpSpPr>
          <a:xfrm>
            <a:off x="6872953" y="3657591"/>
            <a:ext cx="317500" cy="157483"/>
            <a:chOff x="6769100" y="1390650"/>
            <a:chExt cx="317500" cy="157483"/>
          </a:xfrm>
        </p:grpSpPr>
        <p:sp>
          <p:nvSpPr>
            <p:cNvPr id="115" name="正方形/長方形 11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6" name="円/楕円 11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7" name="直線コネクタ 11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8" name="図形グループ 117"/>
          <p:cNvGrpSpPr/>
          <p:nvPr/>
        </p:nvGrpSpPr>
        <p:grpSpPr>
          <a:xfrm>
            <a:off x="6872953" y="3851053"/>
            <a:ext cx="317500" cy="157483"/>
            <a:chOff x="6769100" y="1390650"/>
            <a:chExt cx="317500" cy="157483"/>
          </a:xfrm>
        </p:grpSpPr>
        <p:sp>
          <p:nvSpPr>
            <p:cNvPr id="119" name="正方形/長方形 11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0" name="円/楕円 11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1" name="直線コネクタ 120"/>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2" name="図形グループ 121"/>
          <p:cNvGrpSpPr/>
          <p:nvPr/>
        </p:nvGrpSpPr>
        <p:grpSpPr>
          <a:xfrm>
            <a:off x="6872953" y="4032646"/>
            <a:ext cx="317500" cy="157483"/>
            <a:chOff x="6769100" y="1390650"/>
            <a:chExt cx="317500" cy="157483"/>
          </a:xfrm>
        </p:grpSpPr>
        <p:sp>
          <p:nvSpPr>
            <p:cNvPr id="123" name="正方形/長方形 12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4" name="円/楕円 12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5" name="直線コネクタ 12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28" name="上矢印 127"/>
          <p:cNvSpPr/>
          <p:nvPr/>
        </p:nvSpPr>
        <p:spPr>
          <a:xfrm rot="10800000">
            <a:off x="6468859" y="2237768"/>
            <a:ext cx="473006" cy="377015"/>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9" name="正方形/長方形 128"/>
          <p:cNvSpPr/>
          <p:nvPr/>
        </p:nvSpPr>
        <p:spPr>
          <a:xfrm>
            <a:off x="1050631" y="4724119"/>
            <a:ext cx="7042737" cy="964609"/>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4000" b="1" dirty="0">
                <a:solidFill>
                  <a:srgbClr val="FFFFFF"/>
                </a:solidFill>
                <a:latin typeface="Meiryo" charset="-128"/>
                <a:ea typeface="Meiryo" charset="-128"/>
                <a:cs typeface="Meiryo" charset="-128"/>
              </a:rPr>
              <a:t>推論</a:t>
            </a:r>
            <a:endParaRPr lang="en-US" altLang="ja-JP" sz="4000" b="1" dirty="0">
              <a:solidFill>
                <a:srgbClr val="FFFFFF"/>
              </a:solidFill>
              <a:latin typeface="Meiryo" charset="-128"/>
              <a:ea typeface="Meiryo" charset="-128"/>
              <a:cs typeface="Meiryo" charset="-128"/>
            </a:endParaRPr>
          </a:p>
          <a:p>
            <a:pPr algn="ctr"/>
            <a:r>
              <a:rPr lang="ja-JP" altLang="en-US" sz="1600" dirty="0">
                <a:solidFill>
                  <a:srgbClr val="FFFFFF"/>
                </a:solidFill>
                <a:latin typeface="Meiryo" charset="-128"/>
                <a:ea typeface="Meiryo" charset="-128"/>
                <a:cs typeface="Meiryo" charset="-128"/>
              </a:rPr>
              <a:t>ルールを使って矛盾のない答えを導き出す</a:t>
            </a:r>
            <a:endParaRPr kumimoji="1" lang="ja-JP" altLang="en-US" sz="1600" dirty="0">
              <a:solidFill>
                <a:srgbClr val="FFFFFF"/>
              </a:solidFill>
              <a:latin typeface="Meiryo" charset="-128"/>
              <a:ea typeface="Meiryo" charset="-128"/>
              <a:cs typeface="Meiryo" charset="-128"/>
            </a:endParaRPr>
          </a:p>
        </p:txBody>
      </p:sp>
      <p:sp>
        <p:nvSpPr>
          <p:cNvPr id="132" name="上矢印 131"/>
          <p:cNvSpPr/>
          <p:nvPr/>
        </p:nvSpPr>
        <p:spPr>
          <a:xfrm rot="10800000">
            <a:off x="1793069" y="4441859"/>
            <a:ext cx="1168223" cy="376524"/>
          </a:xfrm>
          <a:prstGeom prst="up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3" name="上矢印 132"/>
          <p:cNvSpPr/>
          <p:nvPr/>
        </p:nvSpPr>
        <p:spPr>
          <a:xfrm rot="10800000">
            <a:off x="6121249" y="4437112"/>
            <a:ext cx="1168223" cy="376524"/>
          </a:xfrm>
          <a:prstGeom prst="up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4" name="テキスト ボックス 133"/>
          <p:cNvSpPr txBox="1"/>
          <p:nvPr/>
        </p:nvSpPr>
        <p:spPr>
          <a:xfrm>
            <a:off x="1272541" y="842725"/>
            <a:ext cx="2339102" cy="523220"/>
          </a:xfrm>
          <a:prstGeom prst="rect">
            <a:avLst/>
          </a:prstGeom>
          <a:noFill/>
        </p:spPr>
        <p:txBody>
          <a:bodyPr wrap="none" rtlCol="0">
            <a:spAutoFit/>
          </a:bodyPr>
          <a:lstStyle/>
          <a:p>
            <a:pPr algn="ctr"/>
            <a:r>
              <a:rPr kumimoji="1" lang="ja-JP" altLang="en-US" sz="2800" b="1" dirty="0">
                <a:solidFill>
                  <a:srgbClr val="0070C0"/>
                </a:solidFill>
                <a:latin typeface="Meiryo" charset="-128"/>
                <a:ea typeface="Meiryo" charset="-128"/>
                <a:cs typeface="Meiryo" charset="-128"/>
              </a:rPr>
              <a:t>ルールベース</a:t>
            </a:r>
          </a:p>
        </p:txBody>
      </p:sp>
      <p:sp>
        <p:nvSpPr>
          <p:cNvPr id="135" name="テキスト ボックス 134"/>
          <p:cNvSpPr txBox="1"/>
          <p:nvPr/>
        </p:nvSpPr>
        <p:spPr>
          <a:xfrm>
            <a:off x="6009760" y="842725"/>
            <a:ext cx="1620957" cy="523220"/>
          </a:xfrm>
          <a:prstGeom prst="rect">
            <a:avLst/>
          </a:prstGeom>
          <a:noFill/>
        </p:spPr>
        <p:txBody>
          <a:bodyPr wrap="none" rtlCol="0">
            <a:spAutoFit/>
          </a:bodyPr>
          <a:lstStyle/>
          <a:p>
            <a:pPr algn="ctr"/>
            <a:r>
              <a:rPr kumimoji="1" lang="ja-JP" altLang="en-US" sz="2800" b="1">
                <a:solidFill>
                  <a:srgbClr val="00B050"/>
                </a:solidFill>
                <a:latin typeface="Meiryo" charset="-128"/>
                <a:ea typeface="Meiryo" charset="-128"/>
                <a:cs typeface="Meiryo" charset="-128"/>
              </a:rPr>
              <a:t>機械学習</a:t>
            </a:r>
            <a:endParaRPr kumimoji="1" lang="ja-JP" altLang="en-US" sz="2800" b="1" dirty="0">
              <a:solidFill>
                <a:srgbClr val="00B050"/>
              </a:solidFill>
              <a:latin typeface="Meiryo" charset="-128"/>
              <a:ea typeface="Meiryo" charset="-128"/>
              <a:cs typeface="Meiryo" charset="-128"/>
            </a:endParaRPr>
          </a:p>
        </p:txBody>
      </p:sp>
      <p:sp>
        <p:nvSpPr>
          <p:cNvPr id="4" name="テキスト ボックス 3"/>
          <p:cNvSpPr txBox="1"/>
          <p:nvPr/>
        </p:nvSpPr>
        <p:spPr>
          <a:xfrm>
            <a:off x="514931" y="5896819"/>
            <a:ext cx="3724503" cy="461665"/>
          </a:xfrm>
          <a:prstGeom prst="rect">
            <a:avLst/>
          </a:prstGeom>
          <a:noFill/>
        </p:spPr>
        <p:txBody>
          <a:bodyPr wrap="square" rtlCol="0">
            <a:spAutoFit/>
          </a:bodyPr>
          <a:lstStyle/>
          <a:p>
            <a:r>
              <a:rPr kumimoji="1" lang="ja-JP" altLang="en-US" sz="1200" dirty="0">
                <a:solidFill>
                  <a:srgbClr val="0432FF"/>
                </a:solidFill>
                <a:latin typeface="Meiryo" charset="-128"/>
                <a:ea typeface="Meiryo" charset="-128"/>
                <a:cs typeface="Meiryo" charset="-128"/>
              </a:rPr>
              <a:t>人間は自分が知っている以上のことを知っている</a:t>
            </a:r>
            <a:r>
              <a:rPr lang="ja-JP" altLang="en-US" sz="1200" dirty="0">
                <a:solidFill>
                  <a:srgbClr val="0432FF"/>
                </a:solidFill>
                <a:latin typeface="Meiryo" charset="-128"/>
                <a:ea typeface="Meiryo" charset="-128"/>
                <a:cs typeface="Meiryo" charset="-128"/>
              </a:rPr>
              <a:t>。</a:t>
            </a:r>
            <a:endParaRPr lang="en-US" altLang="ja-JP" sz="1200" dirty="0">
              <a:solidFill>
                <a:srgbClr val="0432FF"/>
              </a:solidFill>
              <a:latin typeface="Meiryo" charset="-128"/>
              <a:ea typeface="Meiryo" charset="-128"/>
              <a:cs typeface="Meiryo" charset="-128"/>
            </a:endParaRPr>
          </a:p>
          <a:p>
            <a:r>
              <a:rPr lang="ja-JP" altLang="en-US" sz="1200" b="1" u="sng" dirty="0">
                <a:solidFill>
                  <a:schemeClr val="accent6">
                    <a:lumMod val="75000"/>
                  </a:schemeClr>
                </a:solidFill>
                <a:latin typeface="Meiryo" charset="-128"/>
                <a:ea typeface="Meiryo" charset="-128"/>
                <a:cs typeface="Meiryo" charset="-128"/>
              </a:rPr>
              <a:t>意識していない経験や知識</a:t>
            </a:r>
            <a:r>
              <a:rPr lang="ja-JP" altLang="en-US" sz="1200" dirty="0">
                <a:solidFill>
                  <a:srgbClr val="0432FF"/>
                </a:solidFill>
                <a:latin typeface="Meiryo" charset="-128"/>
                <a:ea typeface="Meiryo" charset="-128"/>
                <a:cs typeface="Meiryo" charset="-128"/>
              </a:rPr>
              <a:t>が判断に影響を与える。</a:t>
            </a:r>
            <a:endParaRPr kumimoji="1" lang="en-US" altLang="ja-JP" sz="1200" dirty="0">
              <a:solidFill>
                <a:srgbClr val="0432FF"/>
              </a:solidFill>
              <a:latin typeface="Meiryo" charset="-128"/>
              <a:ea typeface="Meiryo" charset="-128"/>
              <a:cs typeface="Meiryo" charset="-128"/>
            </a:endParaRPr>
          </a:p>
        </p:txBody>
      </p:sp>
      <p:sp>
        <p:nvSpPr>
          <p:cNvPr id="63" name="テキスト ボックス 62"/>
          <p:cNvSpPr txBox="1"/>
          <p:nvPr/>
        </p:nvSpPr>
        <p:spPr>
          <a:xfrm>
            <a:off x="4957988" y="5898297"/>
            <a:ext cx="3724503" cy="461665"/>
          </a:xfrm>
          <a:prstGeom prst="rect">
            <a:avLst/>
          </a:prstGeom>
          <a:noFill/>
        </p:spPr>
        <p:txBody>
          <a:bodyPr wrap="square" rtlCol="0">
            <a:spAutoFit/>
          </a:bodyPr>
          <a:lstStyle/>
          <a:p>
            <a:r>
              <a:rPr kumimoji="1" lang="ja-JP" altLang="en-US" sz="1200" dirty="0">
                <a:solidFill>
                  <a:srgbClr val="0432FF"/>
                </a:solidFill>
                <a:latin typeface="Meiryo" charset="-128"/>
                <a:ea typeface="Meiryo" charset="-128"/>
                <a:cs typeface="Meiryo" charset="-128"/>
              </a:rPr>
              <a:t>人間が意識する／しないにかかわらず</a:t>
            </a:r>
            <a:r>
              <a:rPr kumimoji="1" lang="ja-JP" altLang="en-US" sz="1200" b="1" u="sng" dirty="0">
                <a:solidFill>
                  <a:schemeClr val="accent6">
                    <a:lumMod val="75000"/>
                  </a:schemeClr>
                </a:solidFill>
                <a:latin typeface="Meiryo" charset="-128"/>
                <a:ea typeface="Meiryo" charset="-128"/>
                <a:cs typeface="Meiryo" charset="-128"/>
              </a:rPr>
              <a:t>データを分析</a:t>
            </a:r>
            <a:endParaRPr kumimoji="1" lang="en-US" altLang="ja-JP" sz="1200" b="1" u="sng" dirty="0">
              <a:solidFill>
                <a:schemeClr val="accent6">
                  <a:lumMod val="75000"/>
                </a:schemeClr>
              </a:solidFill>
              <a:latin typeface="Meiryo" charset="-128"/>
              <a:ea typeface="Meiryo" charset="-128"/>
              <a:cs typeface="Meiryo" charset="-128"/>
            </a:endParaRPr>
          </a:p>
          <a:p>
            <a:r>
              <a:rPr kumimoji="1" lang="ja-JP" altLang="en-US" sz="1200" dirty="0">
                <a:solidFill>
                  <a:srgbClr val="0432FF"/>
                </a:solidFill>
                <a:latin typeface="Meiryo" charset="-128"/>
                <a:ea typeface="Meiryo" charset="-128"/>
                <a:cs typeface="Meiryo" charset="-128"/>
              </a:rPr>
              <a:t>することで、そこに内在する</a:t>
            </a:r>
            <a:r>
              <a:rPr kumimoji="1" lang="ja-JP" altLang="en-US" sz="1200" b="1" u="sng" dirty="0">
                <a:solidFill>
                  <a:schemeClr val="accent6">
                    <a:lumMod val="75000"/>
                  </a:schemeClr>
                </a:solidFill>
                <a:latin typeface="Meiryo" charset="-128"/>
                <a:ea typeface="Meiryo" charset="-128"/>
                <a:cs typeface="Meiryo" charset="-128"/>
              </a:rPr>
              <a:t>規則性を見つけ出す</a:t>
            </a:r>
            <a:r>
              <a:rPr lang="ja-JP" altLang="en-US" sz="1200" dirty="0">
                <a:solidFill>
                  <a:srgbClr val="0432FF"/>
                </a:solidFill>
                <a:latin typeface="Meiryo" charset="-128"/>
                <a:ea typeface="Meiryo" charset="-128"/>
                <a:cs typeface="Meiryo" charset="-128"/>
              </a:rPr>
              <a:t>。</a:t>
            </a:r>
            <a:endParaRPr kumimoji="1" lang="en-US" altLang="ja-JP" sz="1200" dirty="0">
              <a:solidFill>
                <a:srgbClr val="0432FF"/>
              </a:solidFill>
              <a:latin typeface="Meiryo" charset="-128"/>
              <a:ea typeface="Meiryo" charset="-128"/>
              <a:cs typeface="Meiryo" charset="-128"/>
            </a:endParaRPr>
          </a:p>
        </p:txBody>
      </p:sp>
    </p:spTree>
    <p:extLst>
      <p:ext uri="{BB962C8B-B14F-4D97-AF65-F5344CB8AC3E}">
        <p14:creationId xmlns:p14="http://schemas.microsoft.com/office/powerpoint/2010/main" val="12229557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8FF8CC5D-A65D-5946-99B5-645367A967AD}" type="slidenum">
              <a:rPr kumimoji="1" lang="ja-JP" altLang="en-US" smtClean="0"/>
              <a:t>3</a:t>
            </a:fld>
            <a:endParaRPr kumimoji="1" lang="ja-JP" altLang="en-US" dirty="0"/>
          </a:p>
        </p:txBody>
      </p:sp>
      <p:sp>
        <p:nvSpPr>
          <p:cNvPr id="6" name="正方形/長方形 5"/>
          <p:cNvSpPr/>
          <p:nvPr/>
        </p:nvSpPr>
        <p:spPr>
          <a:xfrm>
            <a:off x="830355" y="2775338"/>
            <a:ext cx="7499634" cy="1307324"/>
          </a:xfrm>
          <a:prstGeom prst="rect">
            <a:avLst/>
          </a:prstGeom>
          <a:solidFill>
            <a:srgbClr val="33ACB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dirty="0">
                <a:solidFill>
                  <a:srgbClr val="FFFFFF"/>
                </a:solidFill>
                <a:effectLst/>
                <a:latin typeface="Arial"/>
                <a:ea typeface="HGP創英角ｺﾞｼｯｸUB" pitchFamily="50" charset="-128"/>
                <a:cs typeface="Arial"/>
              </a:rPr>
              <a:t>第</a:t>
            </a:r>
            <a:r>
              <a:rPr lang="en-US" altLang="ja-JP" sz="2800" dirty="0">
                <a:solidFill>
                  <a:srgbClr val="FFFFFF"/>
                </a:solidFill>
                <a:effectLst/>
                <a:latin typeface="Arial"/>
                <a:ea typeface="HGP創英角ｺﾞｼｯｸUB" pitchFamily="50" charset="-128"/>
                <a:cs typeface="Arial"/>
              </a:rPr>
              <a:t>0</a:t>
            </a:r>
            <a:r>
              <a:rPr lang="ja-JP" altLang="en-US" sz="2800" dirty="0">
                <a:solidFill>
                  <a:srgbClr val="FFFFFF"/>
                </a:solidFill>
                <a:effectLst/>
                <a:latin typeface="Arial"/>
                <a:ea typeface="HGP創英角ｺﾞｼｯｸUB" pitchFamily="50" charset="-128"/>
                <a:cs typeface="Arial"/>
              </a:rPr>
              <a:t>章　</a:t>
            </a:r>
            <a:r>
              <a:rPr lang="en-US" altLang="ja-JP" sz="2800" dirty="0">
                <a:solidFill>
                  <a:srgbClr val="FFFFFF"/>
                </a:solidFill>
                <a:effectLst/>
                <a:latin typeface="Arial"/>
                <a:ea typeface="HGP創英角ｺﾞｼｯｸUB" pitchFamily="50" charset="-128"/>
                <a:cs typeface="Arial"/>
              </a:rPr>
              <a:t>IT</a:t>
            </a:r>
            <a:r>
              <a:rPr lang="ja-JP" altLang="en-US" sz="2800" dirty="0">
                <a:solidFill>
                  <a:srgbClr val="FFFFFF"/>
                </a:solidFill>
                <a:effectLst/>
                <a:latin typeface="Arial"/>
                <a:ea typeface="HGP創英角ｺﾞｼｯｸUB" pitchFamily="50" charset="-128"/>
                <a:cs typeface="Arial"/>
              </a:rPr>
              <a:t>の最新トレンド</a:t>
            </a:r>
            <a:endParaRPr lang="en-US" altLang="ja-JP" sz="2800" dirty="0">
              <a:solidFill>
                <a:srgbClr val="FFFFFF"/>
              </a:solidFill>
              <a:effectLst/>
              <a:latin typeface="Arial"/>
              <a:ea typeface="HGP創英角ｺﾞｼｯｸUB" pitchFamily="50" charset="-128"/>
              <a:cs typeface="Arial"/>
            </a:endParaRPr>
          </a:p>
        </p:txBody>
      </p:sp>
      <p:sp>
        <p:nvSpPr>
          <p:cNvPr id="7" name="正方形/長方形 6"/>
          <p:cNvSpPr/>
          <p:nvPr/>
        </p:nvSpPr>
        <p:spPr>
          <a:xfrm>
            <a:off x="830354" y="2775338"/>
            <a:ext cx="83270" cy="1307324"/>
          </a:xfrm>
          <a:prstGeom prst="rect">
            <a:avLst/>
          </a:prstGeom>
          <a:solidFill>
            <a:srgbClr val="CC0000"/>
          </a:solidFill>
          <a:ln>
            <a:noFill/>
          </a:ln>
        </p:spPr>
        <p:style>
          <a:lnRef idx="2">
            <a:schemeClr val="dk1"/>
          </a:lnRef>
          <a:fillRef idx="1">
            <a:schemeClr val="lt1"/>
          </a:fillRef>
          <a:effectRef idx="0">
            <a:schemeClr val="dk1"/>
          </a:effectRef>
          <a:fontRef idx="minor">
            <a:schemeClr val="dk1"/>
          </a:fontRef>
        </p:style>
        <p:txBody>
          <a:bodyPr rtlCol="0" anchor="ctr"/>
          <a:lstStyle/>
          <a:p>
            <a:pPr algn="r"/>
            <a:endParaRPr lang="en-US" altLang="ja-JP" sz="2400" dirty="0">
              <a:solidFill>
                <a:srgbClr val="FFFFFF"/>
              </a:solidFill>
              <a:effectLst/>
              <a:latin typeface="Arial"/>
              <a:ea typeface="HGP創英角ｺﾞｼｯｸUB" pitchFamily="50" charset="-128"/>
              <a:cs typeface="Arial"/>
            </a:endParaRPr>
          </a:p>
        </p:txBody>
      </p:sp>
    </p:spTree>
    <p:extLst>
      <p:ext uri="{BB962C8B-B14F-4D97-AF65-F5344CB8AC3E}">
        <p14:creationId xmlns:p14="http://schemas.microsoft.com/office/powerpoint/2010/main" val="907879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457200" y="857250"/>
            <a:ext cx="8242300" cy="5556250"/>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 name="正方形/長方形 10"/>
          <p:cNvSpPr/>
          <p:nvPr/>
        </p:nvSpPr>
        <p:spPr>
          <a:xfrm>
            <a:off x="622300" y="4120282"/>
            <a:ext cx="7910140" cy="2067580"/>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30" name="正方形/長方形 29"/>
          <p:cNvSpPr/>
          <p:nvPr/>
        </p:nvSpPr>
        <p:spPr>
          <a:xfrm>
            <a:off x="3059832" y="5232894"/>
            <a:ext cx="2027624" cy="769342"/>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2" name="タイトル 1"/>
          <p:cNvSpPr>
            <a:spLocks noGrp="1"/>
          </p:cNvSpPr>
          <p:nvPr>
            <p:ph type="title"/>
          </p:nvPr>
        </p:nvSpPr>
        <p:spPr/>
        <p:txBody>
          <a:bodyPr/>
          <a:lstStyle/>
          <a:p>
            <a:r>
              <a:rPr lang="ja-JP" altLang="ja-JP" dirty="0"/>
              <a:t>人工知能</a:t>
            </a:r>
            <a:r>
              <a:rPr lang="ja-JP" altLang="en-US" dirty="0"/>
              <a:t>とは／弱い</a:t>
            </a:r>
            <a:r>
              <a:rPr lang="en-US" altLang="ja-JP" dirty="0"/>
              <a:t>AI</a:t>
            </a:r>
            <a:r>
              <a:rPr lang="ja-JP" altLang="en-US" dirty="0"/>
              <a:t>と強い</a:t>
            </a:r>
            <a:r>
              <a:rPr lang="en-US" altLang="ja-JP" dirty="0"/>
              <a:t>AI</a:t>
            </a:r>
            <a:endParaRPr kumimoji="1" lang="ja-JP" altLang="en-US" dirty="0"/>
          </a:p>
        </p:txBody>
      </p:sp>
      <p:sp>
        <p:nvSpPr>
          <p:cNvPr id="5" name="テキスト ボックス 4"/>
          <p:cNvSpPr txBox="1"/>
          <p:nvPr/>
        </p:nvSpPr>
        <p:spPr>
          <a:xfrm>
            <a:off x="786349" y="982653"/>
            <a:ext cx="7571303" cy="892552"/>
          </a:xfrm>
          <a:prstGeom prst="rect">
            <a:avLst/>
          </a:prstGeom>
          <a:noFill/>
        </p:spPr>
        <p:txBody>
          <a:bodyPr wrap="none" rtlCol="0">
            <a:spAutoFit/>
          </a:bodyPr>
          <a:lstStyle/>
          <a:p>
            <a:pPr algn="ctr"/>
            <a:r>
              <a:rPr kumimoji="1" lang="ja-JP" altLang="en-US" sz="2800" b="1" dirty="0">
                <a:solidFill>
                  <a:srgbClr val="3366FF"/>
                </a:solidFill>
                <a:latin typeface="Meiryo" charset="-128"/>
                <a:ea typeface="Meiryo" charset="-128"/>
                <a:cs typeface="Meiryo" charset="-128"/>
              </a:rPr>
              <a:t>人工知能（</a:t>
            </a:r>
            <a:r>
              <a:rPr kumimoji="1" lang="en-US" altLang="ja-JP" sz="2800" b="1" dirty="0">
                <a:solidFill>
                  <a:srgbClr val="3366FF"/>
                </a:solidFill>
                <a:latin typeface="Meiryo" charset="-128"/>
                <a:ea typeface="Meiryo" charset="-128"/>
                <a:cs typeface="Meiryo" charset="-128"/>
              </a:rPr>
              <a:t>AI : Artificial Intelligence</a:t>
            </a:r>
            <a:r>
              <a:rPr kumimoji="1" lang="ja-JP" altLang="en-US" sz="2800" b="1" dirty="0">
                <a:solidFill>
                  <a:srgbClr val="3366FF"/>
                </a:solidFill>
                <a:latin typeface="Meiryo" charset="-128"/>
                <a:ea typeface="Meiryo" charset="-128"/>
                <a:cs typeface="Meiryo" charset="-128"/>
              </a:rPr>
              <a:t>）</a:t>
            </a:r>
            <a:endParaRPr kumimoji="1" lang="en-US" altLang="ja-JP" sz="2800" b="1" dirty="0">
              <a:solidFill>
                <a:srgbClr val="3366FF"/>
              </a:solidFill>
              <a:latin typeface="Meiryo" charset="-128"/>
              <a:ea typeface="Meiryo" charset="-128"/>
              <a:cs typeface="Meiryo" charset="-128"/>
            </a:endParaRPr>
          </a:p>
          <a:p>
            <a:pPr algn="ctr"/>
            <a:r>
              <a:rPr lang="ja-JP" altLang="en-US" sz="2400" dirty="0">
                <a:solidFill>
                  <a:srgbClr val="3366FF"/>
                </a:solidFill>
                <a:latin typeface="Meiryo" charset="-128"/>
                <a:ea typeface="Meiryo" charset="-128"/>
                <a:cs typeface="Meiryo" charset="-128"/>
              </a:rPr>
              <a:t>人間のような知的処理をコンピュータでおこなう技術</a:t>
            </a:r>
            <a:endParaRPr kumimoji="1" lang="ja-JP" altLang="en-US" sz="2400" dirty="0">
              <a:solidFill>
                <a:srgbClr val="3366FF"/>
              </a:solidFill>
              <a:latin typeface="Meiryo" charset="-128"/>
              <a:ea typeface="Meiryo" charset="-128"/>
              <a:cs typeface="Meiryo" charset="-128"/>
            </a:endParaRPr>
          </a:p>
        </p:txBody>
      </p:sp>
      <p:sp>
        <p:nvSpPr>
          <p:cNvPr id="6" name="正方形/長方形 5"/>
          <p:cNvSpPr/>
          <p:nvPr/>
        </p:nvSpPr>
        <p:spPr>
          <a:xfrm>
            <a:off x="622300" y="1916832"/>
            <a:ext cx="7910140" cy="2067580"/>
          </a:xfrm>
          <a:prstGeom prst="rect">
            <a:avLst/>
          </a:prstGeom>
          <a:solidFill>
            <a:srgbClr val="77933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0" name="テキスト ボックス 9"/>
          <p:cNvSpPr txBox="1"/>
          <p:nvPr/>
        </p:nvSpPr>
        <p:spPr>
          <a:xfrm>
            <a:off x="1094803" y="2445012"/>
            <a:ext cx="1648978" cy="1077218"/>
          </a:xfrm>
          <a:prstGeom prst="rect">
            <a:avLst/>
          </a:prstGeom>
          <a:noFill/>
        </p:spPr>
        <p:txBody>
          <a:bodyPr wrap="none" rtlCol="0">
            <a:spAutoFit/>
          </a:bodyPr>
          <a:lstStyle/>
          <a:p>
            <a:pPr algn="ctr"/>
            <a:r>
              <a:rPr kumimoji="1" lang="ja-JP" altLang="en-US" sz="3600" dirty="0">
                <a:solidFill>
                  <a:srgbClr val="FFFFFF"/>
                </a:solidFill>
                <a:latin typeface="Meiryo" charset="-128"/>
                <a:ea typeface="Meiryo" charset="-128"/>
                <a:cs typeface="Meiryo" charset="-128"/>
              </a:rPr>
              <a:t>弱い</a:t>
            </a:r>
            <a:r>
              <a:rPr kumimoji="1" lang="en-US" altLang="ja-JP" sz="3600" dirty="0">
                <a:solidFill>
                  <a:srgbClr val="FFFFFF"/>
                </a:solidFill>
                <a:latin typeface="Meiryo" charset="-128"/>
                <a:ea typeface="Meiryo" charset="-128"/>
                <a:cs typeface="Meiryo" charset="-128"/>
              </a:rPr>
              <a:t>AI</a:t>
            </a:r>
          </a:p>
          <a:p>
            <a:pPr algn="ctr"/>
            <a:r>
              <a:rPr lang="en-US" altLang="ja-JP" sz="2800" dirty="0">
                <a:solidFill>
                  <a:srgbClr val="FFFFFF"/>
                </a:solidFill>
                <a:latin typeface="Meiryo" charset="-128"/>
                <a:ea typeface="Meiryo" charset="-128"/>
                <a:cs typeface="Meiryo" charset="-128"/>
              </a:rPr>
              <a:t>Weak AI</a:t>
            </a:r>
            <a:endParaRPr kumimoji="1" lang="ja-JP" altLang="en-US" sz="2800" dirty="0">
              <a:solidFill>
                <a:srgbClr val="FFFFFF"/>
              </a:solidFill>
              <a:latin typeface="Meiryo" charset="-128"/>
              <a:ea typeface="Meiryo" charset="-128"/>
              <a:cs typeface="Meiryo" charset="-128"/>
            </a:endParaRPr>
          </a:p>
        </p:txBody>
      </p:sp>
      <p:sp>
        <p:nvSpPr>
          <p:cNvPr id="12" name="テキスト ボックス 11"/>
          <p:cNvSpPr txBox="1"/>
          <p:nvPr/>
        </p:nvSpPr>
        <p:spPr>
          <a:xfrm>
            <a:off x="949631" y="4646174"/>
            <a:ext cx="1859805" cy="1077218"/>
          </a:xfrm>
          <a:prstGeom prst="rect">
            <a:avLst/>
          </a:prstGeom>
          <a:noFill/>
        </p:spPr>
        <p:txBody>
          <a:bodyPr wrap="none" rtlCol="0">
            <a:spAutoFit/>
          </a:bodyPr>
          <a:lstStyle/>
          <a:p>
            <a:pPr algn="ctr"/>
            <a:r>
              <a:rPr kumimoji="1" lang="ja-JP" altLang="en-US" sz="3600" dirty="0">
                <a:solidFill>
                  <a:srgbClr val="FFFFFF"/>
                </a:solidFill>
                <a:latin typeface="Meiryo" charset="-128"/>
                <a:ea typeface="Meiryo" charset="-128"/>
                <a:cs typeface="Meiryo" charset="-128"/>
              </a:rPr>
              <a:t>強い</a:t>
            </a:r>
            <a:r>
              <a:rPr kumimoji="1" lang="en-US" altLang="ja-JP" sz="3600" dirty="0">
                <a:solidFill>
                  <a:srgbClr val="FFFFFF"/>
                </a:solidFill>
                <a:latin typeface="Meiryo" charset="-128"/>
                <a:ea typeface="Meiryo" charset="-128"/>
                <a:cs typeface="Meiryo" charset="-128"/>
              </a:rPr>
              <a:t>AI</a:t>
            </a:r>
            <a:endParaRPr lang="en-US" altLang="ja-JP" sz="3600" dirty="0">
              <a:solidFill>
                <a:srgbClr val="FFFFFF"/>
              </a:solidFill>
              <a:latin typeface="Meiryo" charset="-128"/>
              <a:ea typeface="Meiryo" charset="-128"/>
              <a:cs typeface="Meiryo" charset="-128"/>
            </a:endParaRPr>
          </a:p>
          <a:p>
            <a:pPr algn="ctr"/>
            <a:r>
              <a:rPr kumimoji="1" lang="en-US" altLang="ja-JP" sz="2800" dirty="0">
                <a:solidFill>
                  <a:srgbClr val="FFFFFF"/>
                </a:solidFill>
                <a:latin typeface="Meiryo" charset="-128"/>
                <a:ea typeface="Meiryo" charset="-128"/>
                <a:cs typeface="Meiryo" charset="-128"/>
              </a:rPr>
              <a:t>Strong AI</a:t>
            </a:r>
            <a:endParaRPr kumimoji="1" lang="ja-JP" altLang="en-US" sz="2800" dirty="0">
              <a:solidFill>
                <a:srgbClr val="FFFFFF"/>
              </a:solidFill>
              <a:latin typeface="Meiryo" charset="-128"/>
              <a:ea typeface="Meiryo" charset="-128"/>
              <a:cs typeface="Meiryo" charset="-128"/>
            </a:endParaRPr>
          </a:p>
        </p:txBody>
      </p:sp>
      <p:sp>
        <p:nvSpPr>
          <p:cNvPr id="19" name="正方形/長方形 18"/>
          <p:cNvSpPr/>
          <p:nvPr/>
        </p:nvSpPr>
        <p:spPr>
          <a:xfrm>
            <a:off x="3059832" y="2299610"/>
            <a:ext cx="2027624" cy="605056"/>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知能を使ってすることを機械にさせようとす取り組み</a:t>
            </a:r>
            <a:endParaRPr kumimoji="1" lang="ja-JP" altLang="en-US" sz="1200" dirty="0">
              <a:solidFill>
                <a:srgbClr val="FFFFFF"/>
              </a:solidFill>
              <a:latin typeface="Meiryo" charset="-128"/>
              <a:ea typeface="Meiryo" charset="-128"/>
              <a:cs typeface="Meiryo" charset="-128"/>
            </a:endParaRPr>
          </a:p>
        </p:txBody>
      </p:sp>
      <p:sp>
        <p:nvSpPr>
          <p:cNvPr id="20" name="正方形/長方形 19"/>
          <p:cNvSpPr/>
          <p:nvPr/>
        </p:nvSpPr>
        <p:spPr>
          <a:xfrm>
            <a:off x="3059832" y="4548950"/>
            <a:ext cx="2027624" cy="605056"/>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知能そのものをもつ機械を作る取り組み</a:t>
            </a:r>
            <a:endParaRPr kumimoji="1" lang="ja-JP" altLang="en-US" sz="1200" dirty="0">
              <a:solidFill>
                <a:srgbClr val="FFFFFF"/>
              </a:solidFill>
              <a:latin typeface="Meiryo" charset="-128"/>
              <a:ea typeface="Meiryo" charset="-128"/>
              <a:cs typeface="Meiryo" charset="-128"/>
            </a:endParaRPr>
          </a:p>
        </p:txBody>
      </p:sp>
      <p:pic>
        <p:nvPicPr>
          <p:cNvPr id="28" name="図 27" descr="brain-illustration-1940x900_35269.jpg"/>
          <p:cNvPicPr>
            <a:picLocks noChangeAspect="1"/>
          </p:cNvPicPr>
          <p:nvPr/>
        </p:nvPicPr>
        <p:blipFill>
          <a:blip r:embed="rId3">
            <a:clrChange>
              <a:clrFrom>
                <a:srgbClr val="FFEBCF"/>
              </a:clrFrom>
              <a:clrTo>
                <a:srgbClr val="FFEBCF">
                  <a:alpha val="0"/>
                </a:srgbClr>
              </a:clrTo>
            </a:clrChange>
            <a:extLst>
              <a:ext uri="{28A0092B-C50C-407E-A947-70E740481C1C}">
                <a14:useLocalDpi xmlns:a14="http://schemas.microsoft.com/office/drawing/2010/main" val="0"/>
              </a:ext>
            </a:extLst>
          </a:blip>
          <a:stretch>
            <a:fillRect/>
          </a:stretch>
        </p:blipFill>
        <p:spPr>
          <a:xfrm>
            <a:off x="3886373" y="5318328"/>
            <a:ext cx="1382777" cy="641495"/>
          </a:xfrm>
          <a:prstGeom prst="rect">
            <a:avLst/>
          </a:prstGeom>
        </p:spPr>
      </p:pic>
      <p:pic>
        <p:nvPicPr>
          <p:cNvPr id="29" name="図 28" descr="11105b75.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9832" y="5276320"/>
            <a:ext cx="963791" cy="771033"/>
          </a:xfrm>
          <a:prstGeom prst="rect">
            <a:avLst/>
          </a:prstGeom>
        </p:spPr>
      </p:pic>
      <p:sp>
        <p:nvSpPr>
          <p:cNvPr id="31" name="右矢印 30"/>
          <p:cNvSpPr/>
          <p:nvPr/>
        </p:nvSpPr>
        <p:spPr>
          <a:xfrm>
            <a:off x="3970711" y="5515295"/>
            <a:ext cx="170954" cy="211673"/>
          </a:xfrm>
          <a:prstGeom prst="rightArrow">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32" name="正方形/長方形 31"/>
          <p:cNvSpPr/>
          <p:nvPr/>
        </p:nvSpPr>
        <p:spPr>
          <a:xfrm>
            <a:off x="3059832" y="2983621"/>
            <a:ext cx="2027624" cy="769342"/>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33" name="右矢印 32"/>
          <p:cNvSpPr/>
          <p:nvPr/>
        </p:nvSpPr>
        <p:spPr>
          <a:xfrm>
            <a:off x="3970711" y="3266022"/>
            <a:ext cx="170954" cy="211673"/>
          </a:xfrm>
          <a:prstGeom prst="rightArrow">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pic>
        <p:nvPicPr>
          <p:cNvPr id="34" name="図 33" descr="horse_PNG254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0011" y="3051579"/>
            <a:ext cx="834108" cy="626507"/>
          </a:xfrm>
          <a:prstGeom prst="rect">
            <a:avLst/>
          </a:prstGeom>
        </p:spPr>
      </p:pic>
      <p:pic>
        <p:nvPicPr>
          <p:cNvPr id="35" name="図 34" descr="Union-Automobile-Co-1902.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41665" y="3051579"/>
            <a:ext cx="945791" cy="592381"/>
          </a:xfrm>
          <a:prstGeom prst="rect">
            <a:avLst/>
          </a:prstGeom>
        </p:spPr>
      </p:pic>
      <p:sp>
        <p:nvSpPr>
          <p:cNvPr id="36" name="テキスト ボックス 35"/>
          <p:cNvSpPr txBox="1"/>
          <p:nvPr/>
        </p:nvSpPr>
        <p:spPr>
          <a:xfrm>
            <a:off x="5371641" y="2306413"/>
            <a:ext cx="2933232" cy="1446550"/>
          </a:xfrm>
          <a:prstGeom prst="rect">
            <a:avLst/>
          </a:prstGeom>
          <a:noFill/>
        </p:spPr>
        <p:txBody>
          <a:bodyPr wrap="square" rtlCol="0">
            <a:spAutoFit/>
          </a:bodyPr>
          <a:lstStyle/>
          <a:p>
            <a:pPr algn="ctr"/>
            <a:r>
              <a:rPr kumimoji="1" lang="ja-JP" altLang="en-US" sz="1600" b="1" dirty="0">
                <a:solidFill>
                  <a:srgbClr val="FFFFFF"/>
                </a:solidFill>
                <a:latin typeface="Meiryo" charset="-128"/>
                <a:ea typeface="Meiryo" charset="-128"/>
                <a:cs typeface="Meiryo" charset="-128"/>
              </a:rPr>
              <a:t>人間のような知的処理の実現</a:t>
            </a:r>
            <a:endParaRPr kumimoji="1" lang="en-US" altLang="ja-JP" sz="1600" b="1" dirty="0">
              <a:solidFill>
                <a:srgbClr val="FFFFFF"/>
              </a:solidFill>
              <a:latin typeface="Meiryo" charset="-128"/>
              <a:ea typeface="Meiryo" charset="-128"/>
              <a:cs typeface="Meiryo" charset="-128"/>
            </a:endParaRPr>
          </a:p>
          <a:p>
            <a:endParaRPr kumimoji="1" lang="en-US" altLang="ja-JP" sz="1600" dirty="0">
              <a:solidFill>
                <a:srgbClr val="FFFFFF"/>
              </a:solidFill>
              <a:latin typeface="Meiryo" charset="-128"/>
              <a:ea typeface="Meiryo" charset="-128"/>
              <a:cs typeface="Meiryo" charset="-128"/>
            </a:endParaRPr>
          </a:p>
          <a:p>
            <a:r>
              <a:rPr kumimoji="1" lang="ja-JP" altLang="en-US" sz="1400" dirty="0">
                <a:solidFill>
                  <a:srgbClr val="FFFFFF"/>
                </a:solidFill>
                <a:latin typeface="Meiryo" charset="-128"/>
                <a:ea typeface="Meiryo" charset="-128"/>
                <a:cs typeface="Meiryo" charset="-128"/>
              </a:rPr>
              <a:t>人間の脳でおこなう処理のしくみにかかわらず、結果として人間のような知的処理ができるようになることを目指す。</a:t>
            </a:r>
          </a:p>
        </p:txBody>
      </p:sp>
      <p:sp>
        <p:nvSpPr>
          <p:cNvPr id="37" name="テキスト ボックス 36"/>
          <p:cNvSpPr txBox="1"/>
          <p:nvPr/>
        </p:nvSpPr>
        <p:spPr>
          <a:xfrm>
            <a:off x="5367565" y="4571777"/>
            <a:ext cx="2933232" cy="1446550"/>
          </a:xfrm>
          <a:prstGeom prst="rect">
            <a:avLst/>
          </a:prstGeom>
          <a:noFill/>
        </p:spPr>
        <p:txBody>
          <a:bodyPr wrap="square" rtlCol="0">
            <a:spAutoFit/>
          </a:bodyPr>
          <a:lstStyle/>
          <a:p>
            <a:pPr algn="ctr"/>
            <a:r>
              <a:rPr kumimoji="1" lang="ja-JP" altLang="en-US" sz="1600" b="1" dirty="0">
                <a:solidFill>
                  <a:srgbClr val="FFFFFF"/>
                </a:solidFill>
                <a:latin typeface="Meiryo" charset="-128"/>
                <a:ea typeface="Meiryo" charset="-128"/>
                <a:cs typeface="Meiryo" charset="-128"/>
              </a:rPr>
              <a:t>人間と同等の知能の実現</a:t>
            </a:r>
            <a:endParaRPr kumimoji="1" lang="en-US" altLang="ja-JP" sz="1600" b="1" dirty="0">
              <a:solidFill>
                <a:srgbClr val="FFFFFF"/>
              </a:solidFill>
              <a:latin typeface="Meiryo" charset="-128"/>
              <a:ea typeface="Meiryo" charset="-128"/>
              <a:cs typeface="Meiryo" charset="-128"/>
            </a:endParaRPr>
          </a:p>
          <a:p>
            <a:endParaRPr kumimoji="1" lang="en-US" altLang="ja-JP" sz="1600" dirty="0">
              <a:solidFill>
                <a:srgbClr val="FFFFFF"/>
              </a:solidFill>
              <a:latin typeface="Meiryo" charset="-128"/>
              <a:ea typeface="Meiryo" charset="-128"/>
              <a:cs typeface="Meiryo" charset="-128"/>
            </a:endParaRPr>
          </a:p>
          <a:p>
            <a:r>
              <a:rPr kumimoji="1" lang="ja-JP" altLang="en-US" sz="1400" dirty="0">
                <a:solidFill>
                  <a:srgbClr val="FFFFFF"/>
                </a:solidFill>
                <a:latin typeface="Meiryo" charset="-128"/>
                <a:ea typeface="Meiryo" charset="-128"/>
                <a:cs typeface="Meiryo" charset="-128"/>
              </a:rPr>
              <a:t>脳科学や神経科学の研究成果を取り入れながら、人間の脳機能と同等の汎用的な知的処理ができるようになることを目指す。</a:t>
            </a:r>
          </a:p>
        </p:txBody>
      </p:sp>
    </p:spTree>
    <p:extLst>
      <p:ext uri="{BB962C8B-B14F-4D97-AF65-F5344CB8AC3E}">
        <p14:creationId xmlns:p14="http://schemas.microsoft.com/office/powerpoint/2010/main" val="691867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人工知能・機械学習・ディープラーニングの関係</a:t>
            </a:r>
          </a:p>
        </p:txBody>
      </p:sp>
      <p:sp>
        <p:nvSpPr>
          <p:cNvPr id="2" name="スライド番号プレースホルダー 1"/>
          <p:cNvSpPr>
            <a:spLocks noGrp="1"/>
          </p:cNvSpPr>
          <p:nvPr>
            <p:ph type="sldNum" sz="quarter" idx="12"/>
          </p:nvPr>
        </p:nvSpPr>
        <p:spPr/>
        <p:txBody>
          <a:bodyPr/>
          <a:lstStyle/>
          <a:p>
            <a:fld id="{8FF8CC5D-A65D-5946-99B5-645367A967AD}" type="slidenum">
              <a:rPr kumimoji="1" lang="ja-JP" altLang="en-US" smtClean="0"/>
              <a:t>31</a:t>
            </a:fld>
            <a:endParaRPr kumimoji="1" lang="ja-JP" altLang="en-US"/>
          </a:p>
        </p:txBody>
      </p:sp>
      <p:sp>
        <p:nvSpPr>
          <p:cNvPr id="4" name="正方形/長方形 3"/>
          <p:cNvSpPr/>
          <p:nvPr/>
        </p:nvSpPr>
        <p:spPr>
          <a:xfrm>
            <a:off x="629562" y="1124744"/>
            <a:ext cx="7902878" cy="4464496"/>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3275856" y="1993147"/>
            <a:ext cx="5256584" cy="359609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5922150" y="2852936"/>
            <a:ext cx="2610290" cy="2736304"/>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629562" y="5733256"/>
            <a:ext cx="882098" cy="432048"/>
          </a:xfrm>
          <a:prstGeom prst="rect">
            <a:avLst/>
          </a:prstGeom>
          <a:solidFill>
            <a:schemeClr val="tx2">
              <a:lumMod val="60000"/>
              <a:lumOff val="40000"/>
            </a:schemeClr>
          </a:solidFill>
          <a:ln w="3175">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sz="900" dirty="0">
                <a:solidFill>
                  <a:srgbClr val="FFFFFF"/>
                </a:solidFill>
                <a:latin typeface="Arial Rounded MT Bold" charset="0"/>
                <a:ea typeface="Arial Rounded MT Bold" charset="0"/>
                <a:cs typeface="Arial Rounded MT Bold" charset="0"/>
              </a:rPr>
              <a:t>1950</a:t>
            </a:r>
            <a:r>
              <a:rPr kumimoji="1" lang="ja-JP" altLang="en-US" sz="900" dirty="0">
                <a:solidFill>
                  <a:srgbClr val="FFFFFF"/>
                </a:solidFill>
                <a:latin typeface="HGSoeiKakugothicUB" charset="-128"/>
                <a:ea typeface="HGSoeiKakugothicUB" charset="-128"/>
                <a:cs typeface="HGSoeiKakugothicUB" charset="-128"/>
              </a:rPr>
              <a:t>年代</a:t>
            </a:r>
          </a:p>
        </p:txBody>
      </p:sp>
      <p:sp>
        <p:nvSpPr>
          <p:cNvPr id="8" name="正方形/長方形 7"/>
          <p:cNvSpPr/>
          <p:nvPr/>
        </p:nvSpPr>
        <p:spPr>
          <a:xfrm>
            <a:off x="1511660" y="5733256"/>
            <a:ext cx="882098" cy="432048"/>
          </a:xfrm>
          <a:prstGeom prst="rect">
            <a:avLst/>
          </a:prstGeom>
          <a:solidFill>
            <a:schemeClr val="tx2">
              <a:lumMod val="60000"/>
              <a:lumOff val="40000"/>
            </a:schemeClr>
          </a:solidFill>
          <a:ln w="3175">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sz="900" dirty="0">
                <a:solidFill>
                  <a:srgbClr val="FFFFFF"/>
                </a:solidFill>
                <a:latin typeface="Arial Rounded MT Bold" charset="0"/>
                <a:ea typeface="Arial Rounded MT Bold" charset="0"/>
                <a:cs typeface="Arial Rounded MT Bold" charset="0"/>
              </a:rPr>
              <a:t>1960</a:t>
            </a:r>
            <a:r>
              <a:rPr kumimoji="1" lang="ja-JP" altLang="en-US" sz="900" dirty="0">
                <a:solidFill>
                  <a:srgbClr val="FFFFFF"/>
                </a:solidFill>
                <a:latin typeface="HGSoeiKakugothicUB" charset="-128"/>
                <a:ea typeface="HGSoeiKakugothicUB" charset="-128"/>
                <a:cs typeface="HGSoeiKakugothicUB" charset="-128"/>
              </a:rPr>
              <a:t>年代</a:t>
            </a:r>
          </a:p>
        </p:txBody>
      </p:sp>
      <p:sp>
        <p:nvSpPr>
          <p:cNvPr id="9" name="正方形/長方形 8"/>
          <p:cNvSpPr/>
          <p:nvPr/>
        </p:nvSpPr>
        <p:spPr>
          <a:xfrm>
            <a:off x="2393758" y="5733256"/>
            <a:ext cx="882098" cy="432048"/>
          </a:xfrm>
          <a:prstGeom prst="rect">
            <a:avLst/>
          </a:prstGeom>
          <a:solidFill>
            <a:schemeClr val="tx2">
              <a:lumMod val="60000"/>
              <a:lumOff val="40000"/>
            </a:schemeClr>
          </a:solidFill>
          <a:ln w="3175">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sz="900" dirty="0">
                <a:solidFill>
                  <a:srgbClr val="FFFFFF"/>
                </a:solidFill>
                <a:latin typeface="Arial Rounded MT Bold" charset="0"/>
                <a:ea typeface="Arial Rounded MT Bold" charset="0"/>
                <a:cs typeface="Arial Rounded MT Bold" charset="0"/>
              </a:rPr>
              <a:t>1970</a:t>
            </a:r>
            <a:r>
              <a:rPr kumimoji="1" lang="ja-JP" altLang="en-US" sz="900" dirty="0">
                <a:solidFill>
                  <a:srgbClr val="FFFFFF"/>
                </a:solidFill>
                <a:latin typeface="HGSoeiKakugothicUB" charset="-128"/>
                <a:ea typeface="HGSoeiKakugothicUB" charset="-128"/>
                <a:cs typeface="HGSoeiKakugothicUB" charset="-128"/>
              </a:rPr>
              <a:t>年代</a:t>
            </a:r>
          </a:p>
        </p:txBody>
      </p:sp>
      <p:sp>
        <p:nvSpPr>
          <p:cNvPr id="10" name="正方形/長方形 9"/>
          <p:cNvSpPr/>
          <p:nvPr/>
        </p:nvSpPr>
        <p:spPr>
          <a:xfrm>
            <a:off x="3275856" y="5733256"/>
            <a:ext cx="882098" cy="432048"/>
          </a:xfrm>
          <a:prstGeom prst="rect">
            <a:avLst/>
          </a:prstGeom>
          <a:solidFill>
            <a:srgbClr val="0070C0"/>
          </a:solidFill>
          <a:ln w="3175">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sz="900" dirty="0">
                <a:solidFill>
                  <a:srgbClr val="FFFFFF"/>
                </a:solidFill>
                <a:latin typeface="Arial Rounded MT Bold" charset="0"/>
                <a:ea typeface="Arial Rounded MT Bold" charset="0"/>
                <a:cs typeface="Arial Rounded MT Bold" charset="0"/>
              </a:rPr>
              <a:t>1980</a:t>
            </a:r>
            <a:r>
              <a:rPr kumimoji="1" lang="ja-JP" altLang="en-US" sz="900" dirty="0">
                <a:solidFill>
                  <a:srgbClr val="FFFFFF"/>
                </a:solidFill>
                <a:latin typeface="HGSoeiKakugothicUB" charset="-128"/>
                <a:ea typeface="HGSoeiKakugothicUB" charset="-128"/>
                <a:cs typeface="HGSoeiKakugothicUB" charset="-128"/>
              </a:rPr>
              <a:t>年代</a:t>
            </a:r>
          </a:p>
        </p:txBody>
      </p:sp>
      <p:sp>
        <p:nvSpPr>
          <p:cNvPr id="11" name="正方形/長方形 10"/>
          <p:cNvSpPr/>
          <p:nvPr/>
        </p:nvSpPr>
        <p:spPr>
          <a:xfrm>
            <a:off x="4157954" y="5733256"/>
            <a:ext cx="882098" cy="432048"/>
          </a:xfrm>
          <a:prstGeom prst="rect">
            <a:avLst/>
          </a:prstGeom>
          <a:solidFill>
            <a:srgbClr val="0070C0"/>
          </a:solidFill>
          <a:ln w="3175">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sz="900" dirty="0">
                <a:solidFill>
                  <a:srgbClr val="FFFFFF"/>
                </a:solidFill>
                <a:latin typeface="Arial Rounded MT Bold" charset="0"/>
                <a:ea typeface="Arial Rounded MT Bold" charset="0"/>
                <a:cs typeface="Arial Rounded MT Bold" charset="0"/>
              </a:rPr>
              <a:t>1990</a:t>
            </a:r>
            <a:r>
              <a:rPr kumimoji="1" lang="ja-JP" altLang="en-US" sz="900" dirty="0">
                <a:solidFill>
                  <a:srgbClr val="FFFFFF"/>
                </a:solidFill>
                <a:latin typeface="HGSoeiKakugothicUB" charset="-128"/>
                <a:ea typeface="HGSoeiKakugothicUB" charset="-128"/>
                <a:cs typeface="HGSoeiKakugothicUB" charset="-128"/>
              </a:rPr>
              <a:t>年代</a:t>
            </a:r>
          </a:p>
        </p:txBody>
      </p:sp>
      <p:sp>
        <p:nvSpPr>
          <p:cNvPr id="12" name="正方形/長方形 11"/>
          <p:cNvSpPr/>
          <p:nvPr/>
        </p:nvSpPr>
        <p:spPr>
          <a:xfrm>
            <a:off x="5040052" y="5733256"/>
            <a:ext cx="882098" cy="432048"/>
          </a:xfrm>
          <a:prstGeom prst="rect">
            <a:avLst/>
          </a:prstGeom>
          <a:solidFill>
            <a:srgbClr val="0070C0"/>
          </a:solidFill>
          <a:ln w="3175">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sz="900" dirty="0">
                <a:solidFill>
                  <a:srgbClr val="FFFFFF"/>
                </a:solidFill>
                <a:latin typeface="Arial Rounded MT Bold" charset="0"/>
                <a:ea typeface="Arial Rounded MT Bold" charset="0"/>
                <a:cs typeface="Arial Rounded MT Bold" charset="0"/>
              </a:rPr>
              <a:t>2000</a:t>
            </a:r>
            <a:r>
              <a:rPr kumimoji="1" lang="ja-JP" altLang="en-US" sz="900" dirty="0">
                <a:solidFill>
                  <a:srgbClr val="FFFFFF"/>
                </a:solidFill>
                <a:latin typeface="HGSoeiKakugothicUB" charset="-128"/>
                <a:ea typeface="HGSoeiKakugothicUB" charset="-128"/>
                <a:cs typeface="HGSoeiKakugothicUB" charset="-128"/>
              </a:rPr>
              <a:t>年代</a:t>
            </a:r>
          </a:p>
        </p:txBody>
      </p:sp>
      <p:sp>
        <p:nvSpPr>
          <p:cNvPr id="14" name="ホームベース 13"/>
          <p:cNvSpPr/>
          <p:nvPr/>
        </p:nvSpPr>
        <p:spPr>
          <a:xfrm>
            <a:off x="5922150" y="5733256"/>
            <a:ext cx="2610290" cy="432048"/>
          </a:xfrm>
          <a:prstGeom prst="homePlate">
            <a:avLst/>
          </a:prstGeom>
          <a:solidFill>
            <a:srgbClr val="0432FF"/>
          </a:solidFill>
          <a:ln w="3175">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sz="1400" dirty="0">
                <a:solidFill>
                  <a:srgbClr val="FFFFFF"/>
                </a:solidFill>
                <a:latin typeface="Arial Rounded MT Bold" charset="0"/>
                <a:ea typeface="Arial Rounded MT Bold" charset="0"/>
                <a:cs typeface="Arial Rounded MT Bold" charset="0"/>
              </a:rPr>
              <a:t>2010</a:t>
            </a:r>
            <a:r>
              <a:rPr kumimoji="1" lang="ja-JP" altLang="en-US" sz="1400" dirty="0">
                <a:solidFill>
                  <a:srgbClr val="FFFFFF"/>
                </a:solidFill>
                <a:latin typeface="HGSoeiKakugothicUB" charset="-128"/>
                <a:ea typeface="HGSoeiKakugothicUB" charset="-128"/>
                <a:cs typeface="HGSoeiKakugothicUB" charset="-128"/>
              </a:rPr>
              <a:t>年代</a:t>
            </a:r>
          </a:p>
        </p:txBody>
      </p:sp>
      <p:sp>
        <p:nvSpPr>
          <p:cNvPr id="15" name="テキスト ボックス 14"/>
          <p:cNvSpPr txBox="1"/>
          <p:nvPr/>
        </p:nvSpPr>
        <p:spPr>
          <a:xfrm>
            <a:off x="758527" y="1340768"/>
            <a:ext cx="1596912" cy="523220"/>
          </a:xfrm>
          <a:prstGeom prst="rect">
            <a:avLst/>
          </a:prstGeom>
          <a:noFill/>
        </p:spPr>
        <p:txBody>
          <a:bodyPr wrap="none" rtlCol="0">
            <a:spAutoFit/>
          </a:bodyPr>
          <a:lstStyle/>
          <a:p>
            <a:r>
              <a:rPr kumimoji="1" lang="ja-JP" altLang="en-US" b="1" dirty="0">
                <a:solidFill>
                  <a:schemeClr val="bg1"/>
                </a:solidFill>
                <a:latin typeface="Meiryo" charset="-128"/>
                <a:ea typeface="Meiryo" charset="-128"/>
                <a:cs typeface="Meiryo" charset="-128"/>
              </a:rPr>
              <a:t>人工知能</a:t>
            </a:r>
            <a:endParaRPr kumimoji="1" lang="en-US" altLang="ja-JP" sz="1200" b="1" dirty="0">
              <a:solidFill>
                <a:schemeClr val="bg1"/>
              </a:solidFill>
              <a:latin typeface="Meiryo" charset="-128"/>
              <a:ea typeface="Meiryo" charset="-128"/>
              <a:cs typeface="Meiryo" charset="-128"/>
            </a:endParaRPr>
          </a:p>
          <a:p>
            <a:r>
              <a:rPr kumimoji="1" lang="en-US" altLang="ja-JP" sz="1000" b="1" dirty="0">
                <a:solidFill>
                  <a:schemeClr val="bg1"/>
                </a:solidFill>
                <a:latin typeface="Meiryo" charset="-128"/>
                <a:ea typeface="Meiryo" charset="-128"/>
                <a:cs typeface="Meiryo" charset="-128"/>
              </a:rPr>
              <a:t>Artificial Intelligence</a:t>
            </a:r>
            <a:endParaRPr kumimoji="1" lang="ja-JP" altLang="en-US" sz="1000" b="1" dirty="0">
              <a:solidFill>
                <a:schemeClr val="bg1"/>
              </a:solidFill>
              <a:latin typeface="Meiryo" charset="-128"/>
              <a:ea typeface="Meiryo" charset="-128"/>
              <a:cs typeface="Meiryo" charset="-128"/>
            </a:endParaRPr>
          </a:p>
        </p:txBody>
      </p:sp>
      <p:sp>
        <p:nvSpPr>
          <p:cNvPr id="16" name="テキスト ボックス 15"/>
          <p:cNvSpPr txBox="1"/>
          <p:nvPr/>
        </p:nvSpPr>
        <p:spPr>
          <a:xfrm>
            <a:off x="3393141" y="2204864"/>
            <a:ext cx="1382110" cy="523220"/>
          </a:xfrm>
          <a:prstGeom prst="rect">
            <a:avLst/>
          </a:prstGeom>
          <a:noFill/>
        </p:spPr>
        <p:txBody>
          <a:bodyPr wrap="none" rtlCol="0">
            <a:spAutoFit/>
          </a:bodyPr>
          <a:lstStyle/>
          <a:p>
            <a:r>
              <a:rPr kumimoji="1" lang="ja-JP" altLang="en-US" b="1" dirty="0">
                <a:solidFill>
                  <a:schemeClr val="bg1"/>
                </a:solidFill>
                <a:latin typeface="Meiryo" charset="-128"/>
                <a:ea typeface="Meiryo" charset="-128"/>
                <a:cs typeface="Meiryo" charset="-128"/>
              </a:rPr>
              <a:t>機械学習</a:t>
            </a:r>
            <a:endParaRPr lang="en-US" altLang="ja-JP" sz="1200" b="1" dirty="0">
              <a:solidFill>
                <a:schemeClr val="bg1"/>
              </a:solidFill>
              <a:latin typeface="Meiryo" charset="-128"/>
              <a:ea typeface="Meiryo" charset="-128"/>
              <a:cs typeface="Meiryo" charset="-128"/>
            </a:endParaRPr>
          </a:p>
          <a:p>
            <a:r>
              <a:rPr kumimoji="1" lang="en-US" altLang="ja-JP" sz="1000" b="1" dirty="0">
                <a:solidFill>
                  <a:schemeClr val="bg1"/>
                </a:solidFill>
                <a:latin typeface="Meiryo" charset="-128"/>
                <a:ea typeface="Meiryo" charset="-128"/>
                <a:cs typeface="Meiryo" charset="-128"/>
              </a:rPr>
              <a:t>Machine Learning</a:t>
            </a:r>
            <a:endParaRPr kumimoji="1" lang="ja-JP" altLang="en-US" sz="1000" b="1" dirty="0">
              <a:solidFill>
                <a:schemeClr val="bg1"/>
              </a:solidFill>
              <a:latin typeface="Meiryo" charset="-128"/>
              <a:ea typeface="Meiryo" charset="-128"/>
              <a:cs typeface="Meiryo" charset="-128"/>
            </a:endParaRPr>
          </a:p>
        </p:txBody>
      </p:sp>
      <p:sp>
        <p:nvSpPr>
          <p:cNvPr id="17" name="テキスト ボックス 16"/>
          <p:cNvSpPr txBox="1"/>
          <p:nvPr/>
        </p:nvSpPr>
        <p:spPr>
          <a:xfrm>
            <a:off x="6141437" y="3068960"/>
            <a:ext cx="1168910" cy="523220"/>
          </a:xfrm>
          <a:prstGeom prst="rect">
            <a:avLst/>
          </a:prstGeom>
          <a:noFill/>
        </p:spPr>
        <p:txBody>
          <a:bodyPr wrap="none" rtlCol="0">
            <a:spAutoFit/>
          </a:bodyPr>
          <a:lstStyle/>
          <a:p>
            <a:r>
              <a:rPr lang="ja-JP" altLang="en-US" b="1" dirty="0">
                <a:solidFill>
                  <a:schemeClr val="bg1"/>
                </a:solidFill>
                <a:latin typeface="Meiryo" charset="-128"/>
                <a:ea typeface="Meiryo" charset="-128"/>
                <a:cs typeface="Meiryo" charset="-128"/>
              </a:rPr>
              <a:t>深層</a:t>
            </a:r>
            <a:r>
              <a:rPr kumimoji="1" lang="ja-JP" altLang="en-US" b="1" dirty="0">
                <a:solidFill>
                  <a:schemeClr val="bg1"/>
                </a:solidFill>
                <a:latin typeface="Meiryo" charset="-128"/>
                <a:ea typeface="Meiryo" charset="-128"/>
                <a:cs typeface="Meiryo" charset="-128"/>
              </a:rPr>
              <a:t>学習</a:t>
            </a:r>
            <a:endParaRPr lang="en-US" altLang="ja-JP" sz="1200" b="1" dirty="0">
              <a:solidFill>
                <a:schemeClr val="bg1"/>
              </a:solidFill>
              <a:latin typeface="Meiryo" charset="-128"/>
              <a:ea typeface="Meiryo" charset="-128"/>
              <a:cs typeface="Meiryo" charset="-128"/>
            </a:endParaRPr>
          </a:p>
          <a:p>
            <a:r>
              <a:rPr kumimoji="1" lang="en-US" altLang="ja-JP" sz="1000" b="1" dirty="0">
                <a:solidFill>
                  <a:schemeClr val="bg1"/>
                </a:solidFill>
                <a:latin typeface="Meiryo" charset="-128"/>
                <a:ea typeface="Meiryo" charset="-128"/>
                <a:cs typeface="Meiryo" charset="-128"/>
              </a:rPr>
              <a:t>Deep Learning</a:t>
            </a:r>
            <a:endParaRPr kumimoji="1" lang="ja-JP" altLang="en-US" sz="1000" b="1" dirty="0">
              <a:solidFill>
                <a:schemeClr val="bg1"/>
              </a:solidFill>
              <a:latin typeface="Meiryo" charset="-128"/>
              <a:ea typeface="Meiryo" charset="-128"/>
              <a:cs typeface="Meiryo" charset="-128"/>
            </a:endParaRPr>
          </a:p>
        </p:txBody>
      </p:sp>
      <p:sp>
        <p:nvSpPr>
          <p:cNvPr id="18" name="テキスト ボックス 17"/>
          <p:cNvSpPr txBox="1"/>
          <p:nvPr/>
        </p:nvSpPr>
        <p:spPr>
          <a:xfrm>
            <a:off x="758527" y="1851969"/>
            <a:ext cx="1723549" cy="461665"/>
          </a:xfrm>
          <a:prstGeom prst="rect">
            <a:avLst/>
          </a:prstGeom>
          <a:noFill/>
        </p:spPr>
        <p:txBody>
          <a:bodyPr wrap="none" rtlCol="0">
            <a:spAutoFit/>
          </a:bodyPr>
          <a:lstStyle/>
          <a:p>
            <a:r>
              <a:rPr kumimoji="1" lang="ja-JP" altLang="en-US" sz="1200" dirty="0">
                <a:solidFill>
                  <a:schemeClr val="bg1"/>
                </a:solidFill>
                <a:latin typeface="Meiryo" charset="-128"/>
                <a:ea typeface="Meiryo" charset="-128"/>
                <a:cs typeface="Meiryo" charset="-128"/>
              </a:rPr>
              <a:t>人間の“知能”を機械で</a:t>
            </a:r>
            <a:endParaRPr kumimoji="1" lang="en-US" altLang="ja-JP" sz="1200" dirty="0">
              <a:solidFill>
                <a:schemeClr val="bg1"/>
              </a:solidFill>
              <a:latin typeface="Meiryo" charset="-128"/>
              <a:ea typeface="Meiryo" charset="-128"/>
              <a:cs typeface="Meiryo" charset="-128"/>
            </a:endParaRPr>
          </a:p>
          <a:p>
            <a:r>
              <a:rPr kumimoji="1" lang="ja-JP" altLang="en-US" sz="1200" dirty="0">
                <a:solidFill>
                  <a:schemeClr val="bg1"/>
                </a:solidFill>
                <a:latin typeface="Meiryo" charset="-128"/>
                <a:ea typeface="Meiryo" charset="-128"/>
                <a:cs typeface="Meiryo" charset="-128"/>
              </a:rPr>
              <a:t>人工的に再現したもの</a:t>
            </a:r>
          </a:p>
        </p:txBody>
      </p:sp>
      <p:sp>
        <p:nvSpPr>
          <p:cNvPr id="19" name="正方形/長方形 18"/>
          <p:cNvSpPr/>
          <p:nvPr/>
        </p:nvSpPr>
        <p:spPr>
          <a:xfrm>
            <a:off x="3393142" y="2734336"/>
            <a:ext cx="2411724" cy="830997"/>
          </a:xfrm>
          <a:prstGeom prst="rect">
            <a:avLst/>
          </a:prstGeom>
          <a:noFill/>
        </p:spPr>
        <p:txBody>
          <a:bodyPr wrap="square" rtlCol="0">
            <a:spAutoFit/>
          </a:bodyPr>
          <a:lstStyle/>
          <a:p>
            <a:r>
              <a:rPr lang="ja-JP" altLang="en-US" sz="1200" dirty="0">
                <a:solidFill>
                  <a:schemeClr val="bg1"/>
                </a:solidFill>
                <a:latin typeface="Meiryo" charset="-128"/>
                <a:ea typeface="Meiryo" charset="-128"/>
                <a:cs typeface="Meiryo" charset="-128"/>
              </a:rPr>
              <a:t>人工知能の研究分野の</a:t>
            </a:r>
            <a:r>
              <a:rPr lang="en-US" altLang="ja-JP" sz="1200" dirty="0">
                <a:solidFill>
                  <a:schemeClr val="bg1"/>
                </a:solidFill>
                <a:latin typeface="Meiryo" charset="-128"/>
                <a:ea typeface="Meiryo" charset="-128"/>
                <a:cs typeface="Meiryo" charset="-128"/>
              </a:rPr>
              <a:t>1</a:t>
            </a:r>
            <a:r>
              <a:rPr lang="ja-JP" altLang="en-US" sz="1200" dirty="0">
                <a:solidFill>
                  <a:schemeClr val="bg1"/>
                </a:solidFill>
                <a:latin typeface="Meiryo" charset="-128"/>
                <a:ea typeface="Meiryo" charset="-128"/>
                <a:cs typeface="Meiryo" charset="-128"/>
              </a:rPr>
              <a:t>つ。</a:t>
            </a:r>
            <a:endParaRPr lang="en-US" altLang="ja-JP" sz="1200" dirty="0">
              <a:solidFill>
                <a:schemeClr val="bg1"/>
              </a:solidFill>
              <a:latin typeface="Meiryo" charset="-128"/>
              <a:ea typeface="Meiryo" charset="-128"/>
              <a:cs typeface="Meiryo" charset="-128"/>
            </a:endParaRPr>
          </a:p>
          <a:p>
            <a:r>
              <a:rPr lang="ja-JP" altLang="en-US" sz="1200" dirty="0">
                <a:solidFill>
                  <a:schemeClr val="bg1"/>
                </a:solidFill>
                <a:latin typeface="Meiryo" charset="-128"/>
                <a:ea typeface="Meiryo" charset="-128"/>
                <a:cs typeface="Meiryo" charset="-128"/>
              </a:rPr>
              <a:t>データを解析し、その結果から判断や予測をおこなうための規則性やルールを見つけ出す手法</a:t>
            </a:r>
          </a:p>
        </p:txBody>
      </p:sp>
      <p:sp>
        <p:nvSpPr>
          <p:cNvPr id="20" name="正方形/長方形 19"/>
          <p:cNvSpPr/>
          <p:nvPr/>
        </p:nvSpPr>
        <p:spPr>
          <a:xfrm>
            <a:off x="6141437" y="3637473"/>
            <a:ext cx="2376264" cy="1015663"/>
          </a:xfrm>
          <a:prstGeom prst="rect">
            <a:avLst/>
          </a:prstGeom>
          <a:noFill/>
        </p:spPr>
        <p:txBody>
          <a:bodyPr wrap="square" rtlCol="0">
            <a:spAutoFit/>
          </a:bodyPr>
          <a:lstStyle/>
          <a:p>
            <a:r>
              <a:rPr lang="ja-JP" altLang="en-US" sz="1200" dirty="0">
                <a:solidFill>
                  <a:schemeClr val="bg1"/>
                </a:solidFill>
                <a:latin typeface="Meiryo" charset="-128"/>
                <a:ea typeface="Meiryo" charset="-128"/>
                <a:cs typeface="Meiryo" charset="-128"/>
              </a:rPr>
              <a:t>脳科学の研究成果を基盤にデータの分類や認識の基準を人間が教えなくても、データを解析することで、自ら見つけ出すことができる機械学習の手法</a:t>
            </a:r>
          </a:p>
        </p:txBody>
      </p:sp>
      <p:pic>
        <p:nvPicPr>
          <p:cNvPr id="21" name="図 20" descr="brain-illustration-1940x900_35269.jpg"/>
          <p:cNvPicPr>
            <a:picLocks noChangeAspect="1"/>
          </p:cNvPicPr>
          <p:nvPr/>
        </p:nvPicPr>
        <p:blipFill>
          <a:blip r:embed="rId3">
            <a:clrChange>
              <a:clrFrom>
                <a:srgbClr val="FFEBCF"/>
              </a:clrFrom>
              <a:clrTo>
                <a:srgbClr val="FFEBCF">
                  <a:alpha val="0"/>
                </a:srgbClr>
              </a:clrTo>
            </a:clrChange>
            <a:extLst>
              <a:ext uri="{28A0092B-C50C-407E-A947-70E740481C1C}">
                <a14:useLocalDpi xmlns:a14="http://schemas.microsoft.com/office/drawing/2010/main" val="0"/>
              </a:ext>
            </a:extLst>
          </a:blip>
          <a:stretch>
            <a:fillRect/>
          </a:stretch>
        </p:blipFill>
        <p:spPr>
          <a:xfrm>
            <a:off x="635744" y="4318828"/>
            <a:ext cx="2359480" cy="1177646"/>
          </a:xfrm>
          <a:prstGeom prst="rect">
            <a:avLst/>
          </a:prstGeom>
        </p:spPr>
      </p:pic>
      <p:pic>
        <p:nvPicPr>
          <p:cNvPr id="22" name="図 21" descr="11105b75.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092" y="2436376"/>
            <a:ext cx="1674869" cy="1448567"/>
          </a:xfrm>
          <a:prstGeom prst="rect">
            <a:avLst/>
          </a:prstGeom>
        </p:spPr>
      </p:pic>
      <p:sp>
        <p:nvSpPr>
          <p:cNvPr id="23" name="右矢印 22"/>
          <p:cNvSpPr/>
          <p:nvPr/>
        </p:nvSpPr>
        <p:spPr>
          <a:xfrm rot="5400000">
            <a:off x="1592083" y="3717235"/>
            <a:ext cx="464885" cy="580899"/>
          </a:xfrm>
          <a:prstGeom prst="rightArrow">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 name="円柱 23"/>
          <p:cNvSpPr/>
          <p:nvPr/>
        </p:nvSpPr>
        <p:spPr>
          <a:xfrm>
            <a:off x="3784615" y="3647393"/>
            <a:ext cx="1581484" cy="537079"/>
          </a:xfrm>
          <a:prstGeom prst="can">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rgbClr val="FFFFFF"/>
                </a:solidFill>
                <a:latin typeface="Meiryo" charset="-128"/>
                <a:ea typeface="Meiryo" charset="-128"/>
                <a:cs typeface="Meiryo" charset="-128"/>
              </a:rPr>
              <a:t>データ</a:t>
            </a:r>
            <a:endParaRPr kumimoji="1" lang="en-US" altLang="ja-JP" sz="1400" b="1" dirty="0">
              <a:solidFill>
                <a:srgbClr val="FFFFFF"/>
              </a:solidFill>
              <a:latin typeface="Meiryo" charset="-128"/>
              <a:ea typeface="Meiryo" charset="-128"/>
              <a:cs typeface="Meiryo" charset="-128"/>
            </a:endParaRPr>
          </a:p>
        </p:txBody>
      </p:sp>
      <p:sp>
        <p:nvSpPr>
          <p:cNvPr id="25" name="正方形/長方形 24"/>
          <p:cNvSpPr/>
          <p:nvPr/>
        </p:nvSpPr>
        <p:spPr>
          <a:xfrm>
            <a:off x="3784615" y="4405811"/>
            <a:ext cx="1570438" cy="416610"/>
          </a:xfrm>
          <a:prstGeom prst="rect">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a:solidFill>
                  <a:srgbClr val="FFFFFF"/>
                </a:solidFill>
                <a:latin typeface="Meiryo" charset="-128"/>
                <a:ea typeface="Meiryo" charset="-128"/>
                <a:cs typeface="Meiryo" charset="-128"/>
              </a:rPr>
              <a:t>アルゴリズム</a:t>
            </a:r>
          </a:p>
        </p:txBody>
      </p:sp>
      <p:grpSp>
        <p:nvGrpSpPr>
          <p:cNvPr id="65" name="図形グループ 64"/>
          <p:cNvGrpSpPr/>
          <p:nvPr/>
        </p:nvGrpSpPr>
        <p:grpSpPr>
          <a:xfrm>
            <a:off x="4830038" y="4688868"/>
            <a:ext cx="697233" cy="302481"/>
            <a:chOff x="6847005" y="3794192"/>
            <a:chExt cx="1068834" cy="535079"/>
          </a:xfrm>
        </p:grpSpPr>
        <p:grpSp>
          <p:nvGrpSpPr>
            <p:cNvPr id="27" name="図形グループ 26"/>
            <p:cNvGrpSpPr/>
            <p:nvPr/>
          </p:nvGrpSpPr>
          <p:grpSpPr>
            <a:xfrm>
              <a:off x="7223689" y="3794192"/>
              <a:ext cx="317500" cy="157483"/>
              <a:chOff x="6769100" y="1390650"/>
              <a:chExt cx="317500" cy="157483"/>
            </a:xfrm>
          </p:grpSpPr>
          <p:sp>
            <p:nvSpPr>
              <p:cNvPr id="28" name="正方形/長方形 2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円/楕円 2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0" name="直線コネクタ 2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1" name="図形グループ 30"/>
            <p:cNvGrpSpPr/>
            <p:nvPr/>
          </p:nvGrpSpPr>
          <p:grpSpPr>
            <a:xfrm>
              <a:off x="7223689" y="3987654"/>
              <a:ext cx="317500" cy="157483"/>
              <a:chOff x="6769100" y="1390650"/>
              <a:chExt cx="317500" cy="157483"/>
            </a:xfrm>
          </p:grpSpPr>
          <p:sp>
            <p:nvSpPr>
              <p:cNvPr id="32" name="正方形/長方形 3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円/楕円 3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4" name="直線コネクタ 3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5" name="図形グループ 34"/>
            <p:cNvGrpSpPr/>
            <p:nvPr/>
          </p:nvGrpSpPr>
          <p:grpSpPr>
            <a:xfrm>
              <a:off x="7223689" y="4169247"/>
              <a:ext cx="317500" cy="157483"/>
              <a:chOff x="6769100" y="1390650"/>
              <a:chExt cx="317500" cy="157483"/>
            </a:xfrm>
          </p:grpSpPr>
          <p:sp>
            <p:nvSpPr>
              <p:cNvPr id="36" name="正方形/長方形 3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円/楕円 3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 name="直線コネクタ 3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図形グループ 38"/>
            <p:cNvGrpSpPr/>
            <p:nvPr/>
          </p:nvGrpSpPr>
          <p:grpSpPr>
            <a:xfrm>
              <a:off x="7598339" y="3796733"/>
              <a:ext cx="317500" cy="157483"/>
              <a:chOff x="6769100" y="1390650"/>
              <a:chExt cx="317500" cy="157483"/>
            </a:xfrm>
          </p:grpSpPr>
          <p:sp>
            <p:nvSpPr>
              <p:cNvPr id="40" name="正方形/長方形 3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円/楕円 4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2" name="直線コネクタ 4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3" name="図形グループ 42"/>
            <p:cNvGrpSpPr/>
            <p:nvPr/>
          </p:nvGrpSpPr>
          <p:grpSpPr>
            <a:xfrm>
              <a:off x="7598339" y="3990195"/>
              <a:ext cx="317500" cy="157483"/>
              <a:chOff x="6769100" y="1390650"/>
              <a:chExt cx="317500" cy="157483"/>
            </a:xfrm>
          </p:grpSpPr>
          <p:sp>
            <p:nvSpPr>
              <p:cNvPr id="44" name="正方形/長方形 4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円/楕円 4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6" name="直線コネクタ 4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7" name="図形グループ 46"/>
            <p:cNvGrpSpPr/>
            <p:nvPr/>
          </p:nvGrpSpPr>
          <p:grpSpPr>
            <a:xfrm>
              <a:off x="7598339" y="4171788"/>
              <a:ext cx="317500" cy="157483"/>
              <a:chOff x="6769100" y="1390650"/>
              <a:chExt cx="317500" cy="157483"/>
            </a:xfrm>
          </p:grpSpPr>
          <p:sp>
            <p:nvSpPr>
              <p:cNvPr id="48" name="正方形/長方形 4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 name="円/楕円 4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0" name="直線コネクタ 4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2" name="図形グループ 51"/>
            <p:cNvGrpSpPr/>
            <p:nvPr/>
          </p:nvGrpSpPr>
          <p:grpSpPr>
            <a:xfrm>
              <a:off x="6847005" y="3794192"/>
              <a:ext cx="317500" cy="157483"/>
              <a:chOff x="6769100" y="1390650"/>
              <a:chExt cx="317500" cy="157483"/>
            </a:xfrm>
          </p:grpSpPr>
          <p:sp>
            <p:nvSpPr>
              <p:cNvPr id="53" name="正方形/長方形 5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4" name="円/楕円 5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5" name="直線コネクタ 5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6" name="図形グループ 55"/>
            <p:cNvGrpSpPr/>
            <p:nvPr/>
          </p:nvGrpSpPr>
          <p:grpSpPr>
            <a:xfrm>
              <a:off x="6847005" y="3987654"/>
              <a:ext cx="317500" cy="157483"/>
              <a:chOff x="6769100" y="1390650"/>
              <a:chExt cx="317500" cy="157483"/>
            </a:xfrm>
          </p:grpSpPr>
          <p:sp>
            <p:nvSpPr>
              <p:cNvPr id="57" name="正方形/長方形 5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円/楕円 5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9" name="直線コネクタ 5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0" name="図形グループ 59"/>
            <p:cNvGrpSpPr/>
            <p:nvPr/>
          </p:nvGrpSpPr>
          <p:grpSpPr>
            <a:xfrm>
              <a:off x="6847005" y="4169247"/>
              <a:ext cx="317500" cy="157483"/>
              <a:chOff x="6769100" y="1390650"/>
              <a:chExt cx="317500" cy="157483"/>
            </a:xfrm>
          </p:grpSpPr>
          <p:sp>
            <p:nvSpPr>
              <p:cNvPr id="61" name="正方形/長方形 6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2" name="円/楕円 6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3" name="直線コネクタ 6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64" name="上矢印 63"/>
          <p:cNvSpPr/>
          <p:nvPr/>
        </p:nvSpPr>
        <p:spPr>
          <a:xfrm rot="10800000">
            <a:off x="4380085" y="4153683"/>
            <a:ext cx="400044" cy="286194"/>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6" name="正方形/長方形 65"/>
          <p:cNvSpPr/>
          <p:nvPr/>
        </p:nvSpPr>
        <p:spPr>
          <a:xfrm>
            <a:off x="3795817" y="5060950"/>
            <a:ext cx="1570438" cy="416610"/>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a:solidFill>
                  <a:srgbClr val="FFFFFF"/>
                </a:solidFill>
                <a:latin typeface="Meiryo" charset="-128"/>
                <a:ea typeface="Meiryo" charset="-128"/>
                <a:cs typeface="Meiryo" charset="-128"/>
              </a:rPr>
              <a:t>規則性やルール</a:t>
            </a:r>
          </a:p>
        </p:txBody>
      </p:sp>
      <p:sp>
        <p:nvSpPr>
          <p:cNvPr id="67" name="上矢印 66"/>
          <p:cNvSpPr/>
          <p:nvPr/>
        </p:nvSpPr>
        <p:spPr>
          <a:xfrm rot="10800000">
            <a:off x="4380084" y="4798232"/>
            <a:ext cx="400044" cy="286194"/>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68" name="図 67"/>
          <p:cNvPicPr>
            <a:picLocks noChangeAspect="1"/>
          </p:cNvPicPr>
          <p:nvPr/>
        </p:nvPicPr>
        <p:blipFill>
          <a:blip r:embed="rId5"/>
          <a:stretch>
            <a:fillRect/>
          </a:stretch>
        </p:blipFill>
        <p:spPr>
          <a:xfrm>
            <a:off x="6252878" y="4765343"/>
            <a:ext cx="947445" cy="712217"/>
          </a:xfrm>
          <a:prstGeom prst="rect">
            <a:avLst/>
          </a:prstGeom>
        </p:spPr>
      </p:pic>
      <p:sp>
        <p:nvSpPr>
          <p:cNvPr id="69" name="正方形/長方形 68"/>
          <p:cNvSpPr/>
          <p:nvPr/>
        </p:nvSpPr>
        <p:spPr>
          <a:xfrm>
            <a:off x="7230914" y="4762037"/>
            <a:ext cx="1113441" cy="7155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70" name="図形グループ 69"/>
          <p:cNvGrpSpPr/>
          <p:nvPr/>
        </p:nvGrpSpPr>
        <p:grpSpPr>
          <a:xfrm>
            <a:off x="7310347" y="4790912"/>
            <a:ext cx="929451" cy="657772"/>
            <a:chOff x="4434679" y="1522802"/>
            <a:chExt cx="4147313" cy="1987721"/>
          </a:xfrm>
        </p:grpSpPr>
        <p:pic>
          <p:nvPicPr>
            <p:cNvPr id="71" name="図 70" descr="DL_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4679" y="1522802"/>
              <a:ext cx="4147313" cy="1987721"/>
            </a:xfrm>
            <a:prstGeom prst="rect">
              <a:avLst/>
            </a:prstGeom>
          </p:spPr>
        </p:pic>
        <p:sp>
          <p:nvSpPr>
            <p:cNvPr id="72" name="円/楕円 71"/>
            <p:cNvSpPr/>
            <p:nvPr/>
          </p:nvSpPr>
          <p:spPr>
            <a:xfrm>
              <a:off x="5553859" y="1885950"/>
              <a:ext cx="109927" cy="104350"/>
            </a:xfrm>
            <a:prstGeom prst="ellipse">
              <a:avLst/>
            </a:prstGeom>
            <a:solidFill>
              <a:schemeClr val="bg1">
                <a:lumMod val="85000"/>
              </a:schemeClr>
            </a:solidFill>
            <a:ln w="3175" cmpd="sng">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73" name="円/楕円 72"/>
            <p:cNvSpPr/>
            <p:nvPr/>
          </p:nvSpPr>
          <p:spPr>
            <a:xfrm>
              <a:off x="6646265" y="2200700"/>
              <a:ext cx="109927" cy="104350"/>
            </a:xfrm>
            <a:prstGeom prst="ellipse">
              <a:avLst/>
            </a:prstGeom>
            <a:solidFill>
              <a:schemeClr val="bg1">
                <a:lumMod val="85000"/>
              </a:schemeClr>
            </a:solidFill>
            <a:ln w="3175" cmpd="sng">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74" name="円/楕円 73"/>
            <p:cNvSpPr/>
            <p:nvPr/>
          </p:nvSpPr>
          <p:spPr>
            <a:xfrm>
              <a:off x="6982941" y="2689650"/>
              <a:ext cx="109927" cy="104350"/>
            </a:xfrm>
            <a:prstGeom prst="ellipse">
              <a:avLst/>
            </a:prstGeom>
            <a:solidFill>
              <a:schemeClr val="bg1">
                <a:lumMod val="85000"/>
              </a:schemeClr>
            </a:solidFill>
            <a:ln w="3175" cmpd="sng">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grpSp>
      <p:sp>
        <p:nvSpPr>
          <p:cNvPr id="13" name="正方形/長方形 12"/>
          <p:cNvSpPr/>
          <p:nvPr/>
        </p:nvSpPr>
        <p:spPr>
          <a:xfrm>
            <a:off x="2776070" y="1336540"/>
            <a:ext cx="5717381" cy="577081"/>
          </a:xfrm>
          <a:prstGeom prst="rect">
            <a:avLst/>
          </a:prstGeom>
        </p:spPr>
        <p:txBody>
          <a:bodyPr wrap="square">
            <a:spAutoFit/>
          </a:bodyPr>
          <a:lstStyle/>
          <a:p>
            <a:pPr algn="just">
              <a:spcAft>
                <a:spcPts val="0"/>
              </a:spcAft>
            </a:pPr>
            <a:r>
              <a:rPr lang="ja-JP" altLang="ja-JP" sz="1050" kern="100">
                <a:solidFill>
                  <a:schemeClr val="bg1"/>
                </a:solidFill>
                <a:latin typeface="Meiryo" charset="-128"/>
                <a:ea typeface="Meiryo" charset="-128"/>
                <a:cs typeface="Meiryo" charset="-128"/>
              </a:rPr>
              <a:t>遺伝アルゴリズム、エキスパートシステム、音声認識、画像認識、感性処理、機械学習、ゲーム、自然言語処理、情報検索、推論、探索知識表現、データマイニング、ニューラルネット、ヒューマンインターフェース、プランニング、マルチエージェント、ロボット</a:t>
            </a:r>
            <a:endParaRPr lang="ja-JP" altLang="ja-JP" sz="1050" kern="100">
              <a:solidFill>
                <a:schemeClr val="bg1"/>
              </a:solidFill>
              <a:effectLst/>
              <a:latin typeface="Meiryo" charset="-128"/>
              <a:ea typeface="Meiryo" charset="-128"/>
              <a:cs typeface="Meiryo" charset="-128"/>
            </a:endParaRPr>
          </a:p>
        </p:txBody>
      </p:sp>
    </p:spTree>
    <p:extLst>
      <p:ext uri="{BB962C8B-B14F-4D97-AF65-F5344CB8AC3E}">
        <p14:creationId xmlns:p14="http://schemas.microsoft.com/office/powerpoint/2010/main" val="13282576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p:cNvSpPr/>
          <p:nvPr/>
        </p:nvSpPr>
        <p:spPr>
          <a:xfrm>
            <a:off x="213591" y="1931167"/>
            <a:ext cx="8716815" cy="3745814"/>
          </a:xfrm>
          <a:prstGeom prst="rect">
            <a:avLst/>
          </a:prstGeom>
          <a:solidFill>
            <a:srgbClr val="F4F4D7"/>
          </a:solidFill>
          <a:ln>
            <a:noFill/>
            <a:prstDash val="sysDot"/>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8" name="正方形/長方形 107"/>
          <p:cNvSpPr/>
          <p:nvPr/>
        </p:nvSpPr>
        <p:spPr>
          <a:xfrm>
            <a:off x="4676579" y="2800168"/>
            <a:ext cx="4143893" cy="82224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9" name="正方形/長方形 108"/>
          <p:cNvSpPr/>
          <p:nvPr/>
        </p:nvSpPr>
        <p:spPr>
          <a:xfrm>
            <a:off x="4676579" y="3681322"/>
            <a:ext cx="4143893" cy="82224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6" name="正方形/長方形 75"/>
          <p:cNvSpPr/>
          <p:nvPr/>
        </p:nvSpPr>
        <p:spPr>
          <a:xfrm>
            <a:off x="1259630" y="2801846"/>
            <a:ext cx="3366558" cy="822244"/>
          </a:xfrm>
          <a:prstGeom prst="rect">
            <a:avLst/>
          </a:prstGeom>
          <a:solidFill>
            <a:schemeClr val="accent3">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7" name="正方形/長方形 76"/>
          <p:cNvSpPr/>
          <p:nvPr/>
        </p:nvSpPr>
        <p:spPr>
          <a:xfrm>
            <a:off x="1259630" y="3683000"/>
            <a:ext cx="3366558" cy="82224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2" name="テキスト ボックス 71"/>
          <p:cNvSpPr txBox="1"/>
          <p:nvPr/>
        </p:nvSpPr>
        <p:spPr>
          <a:xfrm>
            <a:off x="2632599" y="2724653"/>
            <a:ext cx="1872208" cy="1872208"/>
          </a:xfrm>
          <a:prstGeom prst="rect">
            <a:avLst/>
          </a:prstGeom>
          <a:solidFill>
            <a:srgbClr val="984807">
              <a:alpha val="6313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ja-JP"/>
            </a:defPPr>
            <a:lvl1pPr algn="ctr">
              <a:defRPr sz="1200">
                <a:solidFill>
                  <a:schemeClr val="bg1"/>
                </a:solidFill>
                <a:latin typeface="ＭＳ Ｐゴシック"/>
                <a:ea typeface="ＭＳ Ｐゴシック"/>
                <a:cs typeface="ＭＳ Ｐゴシック"/>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lgn="l">
              <a:buFont typeface="Wingdings" charset="2"/>
              <a:buChar char="ü"/>
            </a:pPr>
            <a:r>
              <a:rPr lang="ja-JP" altLang="en-US" sz="1400" dirty="0">
                <a:latin typeface="Meiryo" charset="-128"/>
                <a:ea typeface="Meiryo" charset="-128"/>
                <a:cs typeface="Meiryo" charset="-128"/>
              </a:rPr>
              <a:t>大きさ</a:t>
            </a:r>
            <a:endParaRPr lang="en-US" altLang="ja-JP" sz="1400" dirty="0">
              <a:latin typeface="Meiryo" charset="-128"/>
              <a:ea typeface="Meiryo" charset="-128"/>
              <a:cs typeface="Meiryo" charset="-128"/>
            </a:endParaRPr>
          </a:p>
          <a:p>
            <a:pPr marL="285750" indent="-285750" algn="l">
              <a:buFont typeface="Wingdings" charset="2"/>
              <a:buChar char="ü"/>
            </a:pPr>
            <a:r>
              <a:rPr lang="ja-JP" altLang="en-US" sz="1400" dirty="0">
                <a:latin typeface="Meiryo" charset="-128"/>
                <a:ea typeface="Meiryo" charset="-128"/>
                <a:cs typeface="Meiryo" charset="-128"/>
              </a:rPr>
              <a:t>直径</a:t>
            </a:r>
            <a:endParaRPr lang="en-US" altLang="ja-JP" sz="1400" dirty="0">
              <a:latin typeface="Meiryo" charset="-128"/>
              <a:ea typeface="Meiryo" charset="-128"/>
              <a:cs typeface="Meiryo" charset="-128"/>
            </a:endParaRPr>
          </a:p>
          <a:p>
            <a:pPr marL="285750" indent="-285750" algn="l">
              <a:buFont typeface="Wingdings" charset="2"/>
              <a:buChar char="ü"/>
            </a:pPr>
            <a:r>
              <a:rPr lang="ja-JP" altLang="en-US" sz="1400" dirty="0">
                <a:latin typeface="Meiryo" charset="-128"/>
                <a:ea typeface="Meiryo" charset="-128"/>
                <a:cs typeface="Meiryo" charset="-128"/>
              </a:rPr>
              <a:t>重さ</a:t>
            </a:r>
            <a:endParaRPr lang="en-US" altLang="ja-JP" sz="1400" dirty="0">
              <a:latin typeface="Meiryo" charset="-128"/>
              <a:ea typeface="Meiryo" charset="-128"/>
              <a:cs typeface="Meiryo" charset="-128"/>
            </a:endParaRPr>
          </a:p>
          <a:p>
            <a:pPr marL="285750" indent="-285750" algn="l">
              <a:buFont typeface="Wingdings" charset="2"/>
              <a:buChar char="ü"/>
            </a:pPr>
            <a:r>
              <a:rPr lang="ja-JP" altLang="en-US" sz="1400" dirty="0">
                <a:latin typeface="Meiryo" charset="-128"/>
                <a:ea typeface="Meiryo" charset="-128"/>
                <a:cs typeface="Meiryo" charset="-128"/>
              </a:rPr>
              <a:t>中空かどうか</a:t>
            </a:r>
            <a:endParaRPr lang="en-US" altLang="ja-JP" sz="1400" dirty="0">
              <a:latin typeface="Meiryo" charset="-128"/>
              <a:ea typeface="Meiryo" charset="-128"/>
              <a:cs typeface="Meiryo" charset="-128"/>
            </a:endParaRPr>
          </a:p>
          <a:p>
            <a:pPr marL="285750" indent="-285750" algn="l">
              <a:buFont typeface="Wingdings" charset="2"/>
              <a:buChar char="ü"/>
            </a:pPr>
            <a:r>
              <a:rPr lang="ja-JP" altLang="en-US" sz="1400" dirty="0">
                <a:latin typeface="Meiryo" charset="-128"/>
                <a:ea typeface="Meiryo" charset="-128"/>
                <a:cs typeface="Meiryo" charset="-128"/>
              </a:rPr>
              <a:t>底のあるなし</a:t>
            </a:r>
            <a:endParaRPr lang="en-US" altLang="ja-JP" sz="1400" dirty="0">
              <a:latin typeface="Meiryo" charset="-128"/>
              <a:ea typeface="Meiryo" charset="-128"/>
              <a:cs typeface="Meiryo" charset="-128"/>
            </a:endParaRPr>
          </a:p>
          <a:p>
            <a:pPr marL="285750" indent="-285750" algn="l">
              <a:buFont typeface="Wingdings" charset="2"/>
              <a:buChar char="ü"/>
            </a:pPr>
            <a:r>
              <a:rPr lang="ja-JP" altLang="en-US" sz="1400" dirty="0">
                <a:latin typeface="Meiryo" charset="-128"/>
                <a:ea typeface="Meiryo" charset="-128"/>
                <a:cs typeface="Meiryo" charset="-128"/>
              </a:rPr>
              <a:t>・・・</a:t>
            </a:r>
            <a:endParaRPr lang="en-US" altLang="ja-JP" sz="1400" dirty="0">
              <a:latin typeface="Meiryo" charset="-128"/>
              <a:ea typeface="Meiryo" charset="-128"/>
              <a:cs typeface="Meiryo" charset="-128"/>
            </a:endParaRPr>
          </a:p>
          <a:p>
            <a:pPr marL="285750" indent="-285750" algn="l">
              <a:buFont typeface="Wingdings" charset="2"/>
              <a:buChar char="ü"/>
            </a:pPr>
            <a:r>
              <a:rPr lang="ja-JP" altLang="en-US" sz="1400" dirty="0">
                <a:latin typeface="Meiryo" charset="-128"/>
                <a:ea typeface="Meiryo" charset="-128"/>
                <a:cs typeface="Meiryo" charset="-128"/>
              </a:rPr>
              <a:t>・・・</a:t>
            </a:r>
            <a:endParaRPr lang="en-US" altLang="ja-JP" sz="1400" dirty="0">
              <a:latin typeface="Meiryo" charset="-128"/>
              <a:ea typeface="Meiryo" charset="-128"/>
              <a:cs typeface="Meiryo" charset="-128"/>
            </a:endParaRPr>
          </a:p>
          <a:p>
            <a:pPr marL="285750" indent="-285750" algn="l">
              <a:buFont typeface="Wingdings" charset="2"/>
              <a:buChar char="ü"/>
            </a:pPr>
            <a:r>
              <a:rPr lang="ja-JP" altLang="en-US" sz="1400" dirty="0">
                <a:latin typeface="Meiryo" charset="-128"/>
                <a:ea typeface="Meiryo" charset="-128"/>
                <a:cs typeface="Meiryo" charset="-128"/>
              </a:rPr>
              <a:t>・・・</a:t>
            </a:r>
            <a:endParaRPr lang="en-US" altLang="ja-JP" sz="1400" dirty="0">
              <a:latin typeface="Meiryo" charset="-128"/>
              <a:ea typeface="Meiryo" charset="-128"/>
              <a:cs typeface="Meiryo" charset="-128"/>
            </a:endParaRPr>
          </a:p>
        </p:txBody>
      </p:sp>
      <p:sp>
        <p:nvSpPr>
          <p:cNvPr id="73" name="テキスト ボックス 72"/>
          <p:cNvSpPr txBox="1"/>
          <p:nvPr/>
        </p:nvSpPr>
        <p:spPr>
          <a:xfrm>
            <a:off x="4661511" y="2724653"/>
            <a:ext cx="2709832" cy="1872208"/>
          </a:xfrm>
          <a:prstGeom prst="rect">
            <a:avLst/>
          </a:prstGeom>
          <a:solidFill>
            <a:srgbClr val="7030A0">
              <a:alpha val="6313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ja-JP"/>
            </a:defPPr>
            <a:lvl1pPr algn="ctr">
              <a:defRPr sz="1200">
                <a:solidFill>
                  <a:schemeClr val="bg1"/>
                </a:solidFill>
                <a:latin typeface="ＭＳ Ｐゴシック"/>
                <a:ea typeface="ＭＳ Ｐゴシック"/>
                <a:cs typeface="ＭＳ Ｐゴシック"/>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lgn="l">
              <a:buFont typeface="Wingdings" charset="2"/>
              <a:buChar char="Ø"/>
            </a:pPr>
            <a:r>
              <a:rPr lang="ja-JP" altLang="en-US" sz="1400" dirty="0">
                <a:latin typeface="Meiryo" charset="-128"/>
                <a:ea typeface="Meiryo" charset="-128"/>
                <a:cs typeface="Meiryo" charset="-128"/>
              </a:rPr>
              <a:t>〇〇</a:t>
            </a:r>
            <a:r>
              <a:rPr lang="en-US" altLang="ja-JP" sz="1400" dirty="0">
                <a:latin typeface="Meiryo" charset="-128"/>
                <a:ea typeface="Meiryo" charset="-128"/>
                <a:cs typeface="Meiryo" charset="-128"/>
              </a:rPr>
              <a:t>cm</a:t>
            </a:r>
            <a:r>
              <a:rPr lang="ja-JP" altLang="en-US" sz="1400" dirty="0">
                <a:latin typeface="Meiryo" charset="-128"/>
                <a:ea typeface="Meiryo" charset="-128"/>
                <a:cs typeface="Meiryo" charset="-128"/>
              </a:rPr>
              <a:t>以上</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〇〇</a:t>
            </a:r>
            <a:r>
              <a:rPr lang="en-US" altLang="ja-JP" sz="1400" dirty="0">
                <a:latin typeface="Meiryo" charset="-128"/>
                <a:ea typeface="Meiryo" charset="-128"/>
                <a:cs typeface="Meiryo" charset="-128"/>
              </a:rPr>
              <a:t>cm</a:t>
            </a:r>
            <a:r>
              <a:rPr lang="ja-JP" altLang="en-US" sz="1400" dirty="0">
                <a:latin typeface="Meiryo" charset="-128"/>
                <a:ea typeface="Meiryo" charset="-128"/>
                <a:cs typeface="Meiryo" charset="-128"/>
              </a:rPr>
              <a:t>未満</a:t>
            </a:r>
            <a:endParaRPr lang="en-US" altLang="ja-JP" sz="1400" dirty="0">
              <a:latin typeface="Meiryo" charset="-128"/>
              <a:ea typeface="Meiryo" charset="-128"/>
              <a:cs typeface="Meiryo" charset="-128"/>
            </a:endParaRPr>
          </a:p>
          <a:p>
            <a:pPr marL="285750" indent="-285750" algn="l">
              <a:buFont typeface="Wingdings" charset="2"/>
              <a:buChar char="Ø"/>
            </a:pPr>
            <a:r>
              <a:rPr lang="ja-JP" altLang="en-US" sz="1400" dirty="0">
                <a:latin typeface="Meiryo" charset="-128"/>
                <a:ea typeface="Meiryo" charset="-128"/>
                <a:cs typeface="Meiryo" charset="-128"/>
              </a:rPr>
              <a:t>〇〇</a:t>
            </a:r>
            <a:r>
              <a:rPr lang="en-US" altLang="ja-JP" sz="1400" dirty="0">
                <a:latin typeface="Meiryo" charset="-128"/>
                <a:ea typeface="Meiryo" charset="-128"/>
                <a:cs typeface="Meiryo" charset="-128"/>
              </a:rPr>
              <a:t>cm</a:t>
            </a:r>
            <a:r>
              <a:rPr lang="ja-JP" altLang="en-US" sz="1400" dirty="0">
                <a:latin typeface="Meiryo" charset="-128"/>
                <a:ea typeface="Meiryo" charset="-128"/>
                <a:cs typeface="Meiryo" charset="-128"/>
              </a:rPr>
              <a:t>以上</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〇〇</a:t>
            </a:r>
            <a:r>
              <a:rPr lang="en-US" altLang="ja-JP" sz="1400" dirty="0">
                <a:latin typeface="Meiryo" charset="-128"/>
                <a:ea typeface="Meiryo" charset="-128"/>
                <a:cs typeface="Meiryo" charset="-128"/>
              </a:rPr>
              <a:t>cm</a:t>
            </a:r>
            <a:r>
              <a:rPr lang="ja-JP" altLang="en-US" sz="1400" dirty="0">
                <a:latin typeface="Meiryo" charset="-128"/>
                <a:ea typeface="Meiryo" charset="-128"/>
                <a:cs typeface="Meiryo" charset="-128"/>
              </a:rPr>
              <a:t>未満</a:t>
            </a:r>
            <a:endParaRPr lang="en-US" altLang="ja-JP" sz="1400" dirty="0">
              <a:latin typeface="Meiryo" charset="-128"/>
              <a:ea typeface="Meiryo" charset="-128"/>
              <a:cs typeface="Meiryo" charset="-128"/>
            </a:endParaRPr>
          </a:p>
          <a:p>
            <a:pPr marL="285750" indent="-285750" algn="l">
              <a:buFont typeface="Wingdings" charset="2"/>
              <a:buChar char="Ø"/>
            </a:pPr>
            <a:r>
              <a:rPr lang="ja-JP" altLang="en-US" sz="1400" dirty="0">
                <a:latin typeface="Meiryo" charset="-128"/>
                <a:ea typeface="Meiryo" charset="-128"/>
                <a:cs typeface="Meiryo" charset="-128"/>
              </a:rPr>
              <a:t>〇〇</a:t>
            </a:r>
            <a:r>
              <a:rPr lang="en-US" altLang="ja-JP" sz="1400" dirty="0">
                <a:latin typeface="Meiryo" charset="-128"/>
                <a:ea typeface="Meiryo" charset="-128"/>
                <a:cs typeface="Meiryo" charset="-128"/>
              </a:rPr>
              <a:t>g  </a:t>
            </a:r>
            <a:r>
              <a:rPr lang="ja-JP" altLang="en-US" sz="1400" dirty="0">
                <a:latin typeface="Meiryo" charset="-128"/>
                <a:ea typeface="Meiryo" charset="-128"/>
                <a:cs typeface="Meiryo" charset="-128"/>
              </a:rPr>
              <a:t>以上</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〇〇</a:t>
            </a:r>
            <a:r>
              <a:rPr lang="en-US" altLang="ja-JP" sz="1400" dirty="0">
                <a:latin typeface="Meiryo" charset="-128"/>
                <a:ea typeface="Meiryo" charset="-128"/>
                <a:cs typeface="Meiryo" charset="-128"/>
              </a:rPr>
              <a:t>g  </a:t>
            </a:r>
            <a:r>
              <a:rPr lang="ja-JP" altLang="en-US" sz="1400" dirty="0">
                <a:latin typeface="Meiryo" charset="-128"/>
                <a:ea typeface="Meiryo" charset="-128"/>
                <a:cs typeface="Meiryo" charset="-128"/>
              </a:rPr>
              <a:t>未満</a:t>
            </a:r>
            <a:endParaRPr lang="en-US" altLang="ja-JP" sz="1400" dirty="0">
              <a:latin typeface="Meiryo" charset="-128"/>
              <a:ea typeface="Meiryo" charset="-128"/>
              <a:cs typeface="Meiryo" charset="-128"/>
            </a:endParaRPr>
          </a:p>
          <a:p>
            <a:pPr marL="285750" indent="-285750" algn="l">
              <a:buFont typeface="Wingdings" charset="2"/>
              <a:buChar char="Ø"/>
            </a:pPr>
            <a:r>
              <a:rPr lang="ja-JP" altLang="en-US" sz="1400" dirty="0">
                <a:latin typeface="Meiryo" charset="-128"/>
                <a:ea typeface="Meiryo" charset="-128"/>
                <a:cs typeface="Meiryo" charset="-128"/>
              </a:rPr>
              <a:t>中空である</a:t>
            </a:r>
            <a:endParaRPr lang="en-US" altLang="ja-JP" sz="1400" dirty="0">
              <a:latin typeface="Meiryo" charset="-128"/>
              <a:ea typeface="Meiryo" charset="-128"/>
              <a:cs typeface="Meiryo" charset="-128"/>
            </a:endParaRPr>
          </a:p>
          <a:p>
            <a:pPr marL="285750" indent="-285750" algn="l">
              <a:buFont typeface="Wingdings" charset="2"/>
              <a:buChar char="Ø"/>
            </a:pPr>
            <a:r>
              <a:rPr lang="ja-JP" altLang="en-US" sz="1400" dirty="0">
                <a:latin typeface="Meiryo" charset="-128"/>
                <a:ea typeface="Meiryo" charset="-128"/>
                <a:cs typeface="Meiryo" charset="-128"/>
              </a:rPr>
              <a:t>底がある</a:t>
            </a:r>
            <a:endParaRPr lang="en-US" altLang="ja-JP" sz="1400" dirty="0">
              <a:latin typeface="Meiryo" charset="-128"/>
              <a:ea typeface="Meiryo" charset="-128"/>
              <a:cs typeface="Meiryo" charset="-128"/>
            </a:endParaRPr>
          </a:p>
          <a:p>
            <a:pPr marL="285750" indent="-285750" algn="l">
              <a:buFont typeface="Wingdings" charset="2"/>
              <a:buChar char="Ø"/>
            </a:pPr>
            <a:r>
              <a:rPr lang="ja-JP" altLang="en-US" sz="1400" dirty="0">
                <a:latin typeface="Meiryo" charset="-128"/>
                <a:ea typeface="Meiryo" charset="-128"/>
                <a:cs typeface="Meiryo" charset="-128"/>
              </a:rPr>
              <a:t>・・・</a:t>
            </a:r>
            <a:endParaRPr lang="en-US" altLang="ja-JP" sz="1400" dirty="0">
              <a:latin typeface="Meiryo" charset="-128"/>
              <a:ea typeface="Meiryo" charset="-128"/>
              <a:cs typeface="Meiryo" charset="-128"/>
            </a:endParaRPr>
          </a:p>
          <a:p>
            <a:pPr marL="285750" indent="-285750" algn="l">
              <a:buFont typeface="Wingdings" charset="2"/>
              <a:buChar char="Ø"/>
            </a:pPr>
            <a:r>
              <a:rPr lang="ja-JP" altLang="en-US" sz="1400" dirty="0">
                <a:latin typeface="Meiryo" charset="-128"/>
                <a:ea typeface="Meiryo" charset="-128"/>
                <a:cs typeface="Meiryo" charset="-128"/>
              </a:rPr>
              <a:t>・・・</a:t>
            </a:r>
            <a:endParaRPr lang="en-US" altLang="ja-JP" sz="1400" dirty="0">
              <a:latin typeface="Meiryo" charset="-128"/>
              <a:ea typeface="Meiryo" charset="-128"/>
              <a:cs typeface="Meiryo" charset="-128"/>
            </a:endParaRPr>
          </a:p>
          <a:p>
            <a:pPr marL="285750" indent="-285750" algn="l">
              <a:buFont typeface="Wingdings" charset="2"/>
              <a:buChar char="Ø"/>
            </a:pPr>
            <a:r>
              <a:rPr lang="ja-JP" altLang="en-US" sz="1400" dirty="0">
                <a:latin typeface="Meiryo" charset="-128"/>
                <a:ea typeface="Meiryo" charset="-128"/>
                <a:cs typeface="Meiryo" charset="-128"/>
              </a:rPr>
              <a:t>・・・</a:t>
            </a:r>
            <a:endParaRPr lang="en-US" altLang="ja-JP" sz="1400" dirty="0">
              <a:latin typeface="Meiryo" charset="-128"/>
              <a:ea typeface="Meiryo" charset="-128"/>
              <a:cs typeface="Meiryo" charset="-128"/>
            </a:endParaRPr>
          </a:p>
        </p:txBody>
      </p:sp>
      <p:grpSp>
        <p:nvGrpSpPr>
          <p:cNvPr id="81" name="図形グループ 80"/>
          <p:cNvGrpSpPr/>
          <p:nvPr/>
        </p:nvGrpSpPr>
        <p:grpSpPr>
          <a:xfrm>
            <a:off x="1361794" y="2924042"/>
            <a:ext cx="265954" cy="577851"/>
            <a:chOff x="1946324" y="4125162"/>
            <a:chExt cx="969964" cy="2007872"/>
          </a:xfrm>
        </p:grpSpPr>
        <p:sp>
          <p:nvSpPr>
            <p:cNvPr id="82" name="円/楕円 8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83" name="フローチャート: 論理積ゲート 8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sp>
        <p:nvSpPr>
          <p:cNvPr id="93" name="円柱 92"/>
          <p:cNvSpPr/>
          <p:nvPr/>
        </p:nvSpPr>
        <p:spPr>
          <a:xfrm>
            <a:off x="8379524" y="2842596"/>
            <a:ext cx="274158" cy="365190"/>
          </a:xfrm>
          <a:prstGeom prst="can">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a:solidFill>
                <a:srgbClr val="FFFFFF"/>
              </a:solidFill>
              <a:latin typeface="Meiryo" charset="-128"/>
              <a:ea typeface="Meiryo" charset="-128"/>
              <a:cs typeface="Meiryo" charset="-128"/>
            </a:endParaRPr>
          </a:p>
        </p:txBody>
      </p:sp>
      <p:grpSp>
        <p:nvGrpSpPr>
          <p:cNvPr id="94" name="図形グループ 93"/>
          <p:cNvGrpSpPr/>
          <p:nvPr/>
        </p:nvGrpSpPr>
        <p:grpSpPr>
          <a:xfrm>
            <a:off x="8426554" y="3147141"/>
            <a:ext cx="274123" cy="121951"/>
            <a:chOff x="6769100" y="1390650"/>
            <a:chExt cx="317500" cy="157483"/>
          </a:xfrm>
        </p:grpSpPr>
        <p:sp>
          <p:nvSpPr>
            <p:cNvPr id="95" name="正方形/長方形 9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6" name="円/楕円 9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7" name="直線コネクタ 9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8" name="図形グループ 97"/>
          <p:cNvGrpSpPr/>
          <p:nvPr/>
        </p:nvGrpSpPr>
        <p:grpSpPr>
          <a:xfrm>
            <a:off x="8426554" y="3292514"/>
            <a:ext cx="274123" cy="121951"/>
            <a:chOff x="6769100" y="1390650"/>
            <a:chExt cx="317500" cy="157483"/>
          </a:xfrm>
        </p:grpSpPr>
        <p:sp>
          <p:nvSpPr>
            <p:cNvPr id="99" name="正方形/長方形 9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0" name="円/楕円 9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1" name="直線コネクタ 100"/>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2" name="図形グループ 101"/>
          <p:cNvGrpSpPr/>
          <p:nvPr/>
        </p:nvGrpSpPr>
        <p:grpSpPr>
          <a:xfrm>
            <a:off x="8432454" y="3431721"/>
            <a:ext cx="274123" cy="121951"/>
            <a:chOff x="6769100" y="1390650"/>
            <a:chExt cx="317500" cy="157483"/>
          </a:xfrm>
        </p:grpSpPr>
        <p:sp>
          <p:nvSpPr>
            <p:cNvPr id="103" name="正方形/長方形 10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4" name="円/楕円 10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5" name="直線コネクタ 104"/>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06" name="テキスト ボックス 105"/>
          <p:cNvSpPr txBox="1"/>
          <p:nvPr/>
        </p:nvSpPr>
        <p:spPr>
          <a:xfrm>
            <a:off x="1701266" y="2853102"/>
            <a:ext cx="877163" cy="784830"/>
          </a:xfrm>
          <a:prstGeom prst="rect">
            <a:avLst/>
          </a:prstGeom>
          <a:noFill/>
        </p:spPr>
        <p:txBody>
          <a:bodyPr wrap="none" rtlCol="0">
            <a:spAutoFit/>
          </a:bodyPr>
          <a:lstStyle/>
          <a:p>
            <a:pPr algn="ctr"/>
            <a:r>
              <a:rPr kumimoji="1" lang="ja-JP" altLang="en-US" dirty="0">
                <a:solidFill>
                  <a:srgbClr val="00B050"/>
                </a:solidFill>
                <a:latin typeface="Meiryo" charset="-128"/>
                <a:ea typeface="Meiryo" charset="-128"/>
                <a:cs typeface="Meiryo" charset="-128"/>
              </a:rPr>
              <a:t>人間が</a:t>
            </a:r>
            <a:endParaRPr kumimoji="1" lang="en-US" altLang="ja-JP" dirty="0">
              <a:solidFill>
                <a:srgbClr val="00B050"/>
              </a:solidFill>
              <a:latin typeface="Meiryo" charset="-128"/>
              <a:ea typeface="Meiryo" charset="-128"/>
              <a:cs typeface="Meiryo" charset="-128"/>
            </a:endParaRPr>
          </a:p>
          <a:p>
            <a:pPr algn="ctr"/>
            <a:r>
              <a:rPr lang="ja-JP" altLang="en-US" sz="900" dirty="0">
                <a:solidFill>
                  <a:srgbClr val="00B050"/>
                </a:solidFill>
                <a:latin typeface="Meiryo" charset="-128"/>
                <a:ea typeface="Meiryo" charset="-128"/>
                <a:cs typeface="Meiryo" charset="-128"/>
              </a:rPr>
              <a:t>観察と</a:t>
            </a:r>
            <a:r>
              <a:rPr kumimoji="1" lang="ja-JP" altLang="en-US" sz="900" dirty="0">
                <a:solidFill>
                  <a:srgbClr val="00B050"/>
                </a:solidFill>
                <a:latin typeface="Meiryo" charset="-128"/>
                <a:ea typeface="Meiryo" charset="-128"/>
                <a:cs typeface="Meiryo" charset="-128"/>
              </a:rPr>
              <a:t>経験で</a:t>
            </a:r>
            <a:endParaRPr kumimoji="1" lang="en-US" altLang="ja-JP" sz="900" dirty="0">
              <a:solidFill>
                <a:srgbClr val="00B050"/>
              </a:solidFill>
              <a:latin typeface="Meiryo" charset="-128"/>
              <a:ea typeface="Meiryo" charset="-128"/>
              <a:cs typeface="Meiryo" charset="-128"/>
            </a:endParaRPr>
          </a:p>
          <a:p>
            <a:pPr algn="ctr"/>
            <a:r>
              <a:rPr kumimoji="1" lang="ja-JP" altLang="en-US" dirty="0">
                <a:solidFill>
                  <a:srgbClr val="00B050"/>
                </a:solidFill>
                <a:latin typeface="Meiryo" charset="-128"/>
                <a:ea typeface="Meiryo" charset="-128"/>
                <a:cs typeface="Meiryo" charset="-128"/>
              </a:rPr>
              <a:t>決める</a:t>
            </a:r>
          </a:p>
        </p:txBody>
      </p:sp>
      <p:sp>
        <p:nvSpPr>
          <p:cNvPr id="111" name="テキスト ボックス 110"/>
          <p:cNvSpPr txBox="1"/>
          <p:nvPr/>
        </p:nvSpPr>
        <p:spPr>
          <a:xfrm>
            <a:off x="7452729" y="2864387"/>
            <a:ext cx="902811" cy="769441"/>
          </a:xfrm>
          <a:prstGeom prst="rect">
            <a:avLst/>
          </a:prstGeom>
          <a:noFill/>
        </p:spPr>
        <p:txBody>
          <a:bodyPr wrap="none" rtlCol="0">
            <a:spAutoFit/>
          </a:bodyPr>
          <a:lstStyle/>
          <a:p>
            <a:pPr algn="ctr"/>
            <a:r>
              <a:rPr lang="ja-JP" altLang="en-US" dirty="0">
                <a:solidFill>
                  <a:srgbClr val="0432FF"/>
                </a:solidFill>
                <a:latin typeface="Meiryo" charset="-128"/>
                <a:ea typeface="Meiryo" charset="-128"/>
                <a:cs typeface="Meiryo" charset="-128"/>
              </a:rPr>
              <a:t>機械</a:t>
            </a:r>
            <a:r>
              <a:rPr kumimoji="1" lang="ja-JP" altLang="en-US" dirty="0">
                <a:solidFill>
                  <a:srgbClr val="0432FF"/>
                </a:solidFill>
                <a:latin typeface="Meiryo" charset="-128"/>
                <a:ea typeface="Meiryo" charset="-128"/>
                <a:cs typeface="Meiryo" charset="-128"/>
              </a:rPr>
              <a:t>が</a:t>
            </a:r>
            <a:endParaRPr kumimoji="1" lang="en-US" altLang="ja-JP" dirty="0">
              <a:solidFill>
                <a:srgbClr val="0432FF"/>
              </a:solidFill>
              <a:latin typeface="Meiryo" charset="-128"/>
              <a:ea typeface="Meiryo" charset="-128"/>
              <a:cs typeface="Meiryo" charset="-128"/>
            </a:endParaRPr>
          </a:p>
          <a:p>
            <a:pPr algn="ctr"/>
            <a:r>
              <a:rPr kumimoji="1" lang="ja-JP" altLang="en-US" sz="800" dirty="0">
                <a:solidFill>
                  <a:srgbClr val="0432FF"/>
                </a:solidFill>
                <a:latin typeface="Meiryo" charset="-128"/>
                <a:ea typeface="Meiryo" charset="-128"/>
                <a:cs typeface="Meiryo" charset="-128"/>
              </a:rPr>
              <a:t>データ解析して</a:t>
            </a:r>
            <a:endParaRPr kumimoji="1" lang="en-US" altLang="ja-JP" sz="800" dirty="0">
              <a:solidFill>
                <a:srgbClr val="0432FF"/>
              </a:solidFill>
              <a:latin typeface="Meiryo" charset="-128"/>
              <a:ea typeface="Meiryo" charset="-128"/>
              <a:cs typeface="Meiryo" charset="-128"/>
            </a:endParaRPr>
          </a:p>
          <a:p>
            <a:pPr algn="ctr"/>
            <a:r>
              <a:rPr kumimoji="1" lang="ja-JP" altLang="en-US" dirty="0">
                <a:solidFill>
                  <a:srgbClr val="0432FF"/>
                </a:solidFill>
                <a:latin typeface="Meiryo" charset="-128"/>
                <a:ea typeface="Meiryo" charset="-128"/>
                <a:cs typeface="Meiryo" charset="-128"/>
              </a:rPr>
              <a:t>決める</a:t>
            </a:r>
          </a:p>
        </p:txBody>
      </p:sp>
      <p:sp>
        <p:nvSpPr>
          <p:cNvPr id="112" name="円柱 111"/>
          <p:cNvSpPr/>
          <p:nvPr/>
        </p:nvSpPr>
        <p:spPr>
          <a:xfrm>
            <a:off x="8388461" y="3727576"/>
            <a:ext cx="274158" cy="365190"/>
          </a:xfrm>
          <a:prstGeom prst="can">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a:solidFill>
                <a:srgbClr val="FFFFFF"/>
              </a:solidFill>
              <a:latin typeface="Meiryo" charset="-128"/>
              <a:ea typeface="Meiryo" charset="-128"/>
              <a:cs typeface="Meiryo" charset="-128"/>
            </a:endParaRPr>
          </a:p>
        </p:txBody>
      </p:sp>
      <p:grpSp>
        <p:nvGrpSpPr>
          <p:cNvPr id="113" name="図形グループ 112"/>
          <p:cNvGrpSpPr/>
          <p:nvPr/>
        </p:nvGrpSpPr>
        <p:grpSpPr>
          <a:xfrm>
            <a:off x="8435491" y="4032121"/>
            <a:ext cx="274123" cy="121951"/>
            <a:chOff x="6769100" y="1390650"/>
            <a:chExt cx="317500" cy="157483"/>
          </a:xfrm>
        </p:grpSpPr>
        <p:sp>
          <p:nvSpPr>
            <p:cNvPr id="114" name="正方形/長方形 11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5" name="円/楕円 11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6" name="直線コネクタ 11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7" name="図形グループ 116"/>
          <p:cNvGrpSpPr/>
          <p:nvPr/>
        </p:nvGrpSpPr>
        <p:grpSpPr>
          <a:xfrm>
            <a:off x="8435491" y="4177494"/>
            <a:ext cx="274123" cy="121951"/>
            <a:chOff x="6769100" y="1390650"/>
            <a:chExt cx="317500" cy="157483"/>
          </a:xfrm>
        </p:grpSpPr>
        <p:sp>
          <p:nvSpPr>
            <p:cNvPr id="118" name="正方形/長方形 11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9" name="円/楕円 11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0" name="直線コネクタ 11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1" name="図形グループ 120"/>
          <p:cNvGrpSpPr/>
          <p:nvPr/>
        </p:nvGrpSpPr>
        <p:grpSpPr>
          <a:xfrm>
            <a:off x="8441391" y="4316701"/>
            <a:ext cx="274123" cy="121951"/>
            <a:chOff x="6769100" y="1390650"/>
            <a:chExt cx="317500" cy="157483"/>
          </a:xfrm>
        </p:grpSpPr>
        <p:sp>
          <p:nvSpPr>
            <p:cNvPr id="122" name="正方形/長方形 12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3" name="円/楕円 12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4" name="直線コネクタ 12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25" name="テキスト ボックス 124"/>
          <p:cNvSpPr txBox="1"/>
          <p:nvPr/>
        </p:nvSpPr>
        <p:spPr>
          <a:xfrm>
            <a:off x="7452320" y="3742830"/>
            <a:ext cx="992579" cy="784830"/>
          </a:xfrm>
          <a:prstGeom prst="rect">
            <a:avLst/>
          </a:prstGeom>
          <a:noFill/>
        </p:spPr>
        <p:txBody>
          <a:bodyPr wrap="none" rtlCol="0">
            <a:spAutoFit/>
          </a:bodyPr>
          <a:lstStyle/>
          <a:p>
            <a:pPr algn="ctr"/>
            <a:r>
              <a:rPr lang="ja-JP" altLang="en-US" dirty="0">
                <a:solidFill>
                  <a:srgbClr val="0432FF"/>
                </a:solidFill>
                <a:latin typeface="Meiryo" charset="-128"/>
                <a:ea typeface="Meiryo" charset="-128"/>
                <a:cs typeface="Meiryo" charset="-128"/>
              </a:rPr>
              <a:t>機械</a:t>
            </a:r>
            <a:r>
              <a:rPr kumimoji="1" lang="ja-JP" altLang="en-US" dirty="0">
                <a:solidFill>
                  <a:srgbClr val="0432FF"/>
                </a:solidFill>
                <a:latin typeface="Meiryo" charset="-128"/>
                <a:ea typeface="Meiryo" charset="-128"/>
                <a:cs typeface="Meiryo" charset="-128"/>
              </a:rPr>
              <a:t>が</a:t>
            </a:r>
            <a:endParaRPr kumimoji="1" lang="en-US" altLang="ja-JP" dirty="0">
              <a:solidFill>
                <a:srgbClr val="0432FF"/>
              </a:solidFill>
              <a:latin typeface="Meiryo" charset="-128"/>
              <a:ea typeface="Meiryo" charset="-128"/>
              <a:cs typeface="Meiryo" charset="-128"/>
            </a:endParaRPr>
          </a:p>
          <a:p>
            <a:pPr algn="ctr"/>
            <a:r>
              <a:rPr lang="ja-JP" altLang="en-US" sz="900" dirty="0">
                <a:solidFill>
                  <a:srgbClr val="0432FF"/>
                </a:solidFill>
                <a:latin typeface="Meiryo" charset="-128"/>
                <a:ea typeface="Meiryo" charset="-128"/>
                <a:cs typeface="Meiryo" charset="-128"/>
              </a:rPr>
              <a:t>データ解析して</a:t>
            </a:r>
            <a:endParaRPr kumimoji="1" lang="en-US" altLang="ja-JP" sz="900" dirty="0">
              <a:solidFill>
                <a:srgbClr val="0432FF"/>
              </a:solidFill>
              <a:latin typeface="Meiryo" charset="-128"/>
              <a:ea typeface="Meiryo" charset="-128"/>
              <a:cs typeface="Meiryo" charset="-128"/>
            </a:endParaRPr>
          </a:p>
          <a:p>
            <a:pPr algn="ctr"/>
            <a:r>
              <a:rPr kumimoji="1" lang="ja-JP" altLang="en-US" dirty="0">
                <a:solidFill>
                  <a:srgbClr val="0432FF"/>
                </a:solidFill>
                <a:latin typeface="Meiryo" charset="-128"/>
                <a:ea typeface="Meiryo" charset="-128"/>
                <a:cs typeface="Meiryo" charset="-128"/>
              </a:rPr>
              <a:t>決める</a:t>
            </a:r>
          </a:p>
        </p:txBody>
      </p:sp>
      <p:sp>
        <p:nvSpPr>
          <p:cNvPr id="126" name="円柱 125"/>
          <p:cNvSpPr/>
          <p:nvPr/>
        </p:nvSpPr>
        <p:spPr>
          <a:xfrm>
            <a:off x="1353589" y="3715371"/>
            <a:ext cx="274158" cy="365190"/>
          </a:xfrm>
          <a:prstGeom prst="can">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a:solidFill>
                <a:srgbClr val="FFFFFF"/>
              </a:solidFill>
              <a:latin typeface="Meiryo" charset="-128"/>
              <a:ea typeface="Meiryo" charset="-128"/>
              <a:cs typeface="Meiryo" charset="-128"/>
            </a:endParaRPr>
          </a:p>
        </p:txBody>
      </p:sp>
      <p:grpSp>
        <p:nvGrpSpPr>
          <p:cNvPr id="127" name="図形グループ 126"/>
          <p:cNvGrpSpPr/>
          <p:nvPr/>
        </p:nvGrpSpPr>
        <p:grpSpPr>
          <a:xfrm>
            <a:off x="1400619" y="4019916"/>
            <a:ext cx="274123" cy="121951"/>
            <a:chOff x="6769100" y="1390650"/>
            <a:chExt cx="317500" cy="157483"/>
          </a:xfrm>
        </p:grpSpPr>
        <p:sp>
          <p:nvSpPr>
            <p:cNvPr id="128" name="正方形/長方形 12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9" name="円/楕円 12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30" name="直線コネクタ 12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31" name="図形グループ 130"/>
          <p:cNvGrpSpPr/>
          <p:nvPr/>
        </p:nvGrpSpPr>
        <p:grpSpPr>
          <a:xfrm>
            <a:off x="1400619" y="4165289"/>
            <a:ext cx="274123" cy="121951"/>
            <a:chOff x="6769100" y="1390650"/>
            <a:chExt cx="317500" cy="157483"/>
          </a:xfrm>
        </p:grpSpPr>
        <p:sp>
          <p:nvSpPr>
            <p:cNvPr id="132" name="正方形/長方形 13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3" name="円/楕円 13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34" name="直線コネクタ 13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35" name="図形グループ 134"/>
          <p:cNvGrpSpPr/>
          <p:nvPr/>
        </p:nvGrpSpPr>
        <p:grpSpPr>
          <a:xfrm>
            <a:off x="1406519" y="4304496"/>
            <a:ext cx="274123" cy="121951"/>
            <a:chOff x="6769100" y="1390650"/>
            <a:chExt cx="317500" cy="157483"/>
          </a:xfrm>
        </p:grpSpPr>
        <p:sp>
          <p:nvSpPr>
            <p:cNvPr id="136" name="正方形/長方形 13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7" name="円/楕円 13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38" name="直線コネクタ 13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9" name="テキスト ボックス 138"/>
          <p:cNvSpPr txBox="1"/>
          <p:nvPr/>
        </p:nvSpPr>
        <p:spPr>
          <a:xfrm>
            <a:off x="1691678" y="3742830"/>
            <a:ext cx="992579" cy="784830"/>
          </a:xfrm>
          <a:prstGeom prst="rect">
            <a:avLst/>
          </a:prstGeom>
          <a:noFill/>
        </p:spPr>
        <p:txBody>
          <a:bodyPr wrap="none" rtlCol="0">
            <a:spAutoFit/>
          </a:bodyPr>
          <a:lstStyle/>
          <a:p>
            <a:pPr algn="ctr"/>
            <a:r>
              <a:rPr lang="ja-JP" altLang="en-US" dirty="0">
                <a:solidFill>
                  <a:srgbClr val="0432FF"/>
                </a:solidFill>
                <a:latin typeface="Meiryo" charset="-128"/>
                <a:ea typeface="Meiryo" charset="-128"/>
                <a:cs typeface="Meiryo" charset="-128"/>
              </a:rPr>
              <a:t>機械</a:t>
            </a:r>
            <a:r>
              <a:rPr kumimoji="1" lang="ja-JP" altLang="en-US" dirty="0">
                <a:solidFill>
                  <a:srgbClr val="0432FF"/>
                </a:solidFill>
                <a:latin typeface="Meiryo" charset="-128"/>
                <a:ea typeface="Meiryo" charset="-128"/>
                <a:cs typeface="Meiryo" charset="-128"/>
              </a:rPr>
              <a:t>が</a:t>
            </a:r>
            <a:endParaRPr kumimoji="1" lang="en-US" altLang="ja-JP" dirty="0">
              <a:solidFill>
                <a:srgbClr val="0432FF"/>
              </a:solidFill>
              <a:latin typeface="Meiryo" charset="-128"/>
              <a:ea typeface="Meiryo" charset="-128"/>
              <a:cs typeface="Meiryo" charset="-128"/>
            </a:endParaRPr>
          </a:p>
          <a:p>
            <a:pPr algn="ctr"/>
            <a:r>
              <a:rPr lang="ja-JP" altLang="en-US" sz="900" dirty="0">
                <a:solidFill>
                  <a:srgbClr val="0432FF"/>
                </a:solidFill>
                <a:latin typeface="Meiryo" charset="-128"/>
                <a:ea typeface="Meiryo" charset="-128"/>
                <a:cs typeface="Meiryo" charset="-128"/>
              </a:rPr>
              <a:t>データ解析して</a:t>
            </a:r>
            <a:endParaRPr lang="en-US" altLang="ja-JP" sz="900" dirty="0">
              <a:solidFill>
                <a:srgbClr val="0432FF"/>
              </a:solidFill>
              <a:latin typeface="Meiryo" charset="-128"/>
              <a:ea typeface="Meiryo" charset="-128"/>
              <a:cs typeface="Meiryo" charset="-128"/>
            </a:endParaRPr>
          </a:p>
          <a:p>
            <a:pPr algn="ctr"/>
            <a:r>
              <a:rPr kumimoji="1" lang="ja-JP" altLang="en-US" dirty="0">
                <a:solidFill>
                  <a:srgbClr val="0432FF"/>
                </a:solidFill>
                <a:latin typeface="Meiryo" charset="-128"/>
                <a:ea typeface="Meiryo" charset="-128"/>
                <a:cs typeface="Meiryo" charset="-128"/>
              </a:rPr>
              <a:t>決める</a:t>
            </a:r>
          </a:p>
        </p:txBody>
      </p:sp>
      <p:sp>
        <p:nvSpPr>
          <p:cNvPr id="140" name="ホームベース 139"/>
          <p:cNvSpPr/>
          <p:nvPr/>
        </p:nvSpPr>
        <p:spPr>
          <a:xfrm>
            <a:off x="323527" y="2796661"/>
            <a:ext cx="988403" cy="822245"/>
          </a:xfrm>
          <a:prstGeom prst="homePlate">
            <a:avLst>
              <a:gd name="adj" fmla="val 17292"/>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1" name="ホームベース 140"/>
          <p:cNvSpPr/>
          <p:nvPr/>
        </p:nvSpPr>
        <p:spPr>
          <a:xfrm>
            <a:off x="323527" y="3681572"/>
            <a:ext cx="988403" cy="822245"/>
          </a:xfrm>
          <a:prstGeom prst="homePlate">
            <a:avLst>
              <a:gd name="adj" fmla="val 17292"/>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2" name="テキスト ボックス 141"/>
          <p:cNvSpPr txBox="1"/>
          <p:nvPr/>
        </p:nvSpPr>
        <p:spPr>
          <a:xfrm>
            <a:off x="365040" y="2931217"/>
            <a:ext cx="800219" cy="553998"/>
          </a:xfrm>
          <a:prstGeom prst="rect">
            <a:avLst/>
          </a:prstGeom>
          <a:noFill/>
        </p:spPr>
        <p:txBody>
          <a:bodyPr wrap="none" rtlCol="0">
            <a:spAutoFit/>
          </a:bodyPr>
          <a:lstStyle/>
          <a:p>
            <a:pPr algn="ctr"/>
            <a:r>
              <a:rPr kumimoji="1" lang="ja-JP" altLang="en-US" sz="1200" b="1" dirty="0">
                <a:solidFill>
                  <a:schemeClr val="bg1"/>
                </a:solidFill>
                <a:latin typeface="Meiryo" charset="-128"/>
                <a:ea typeface="Meiryo" charset="-128"/>
                <a:cs typeface="Meiryo" charset="-128"/>
              </a:rPr>
              <a:t>機械学習</a:t>
            </a:r>
            <a:endParaRPr kumimoji="1" lang="en-US" altLang="ja-JP" sz="1200" b="1" dirty="0">
              <a:solidFill>
                <a:schemeClr val="bg1"/>
              </a:solidFill>
              <a:latin typeface="Meiryo" charset="-128"/>
              <a:ea typeface="Meiryo" charset="-128"/>
              <a:cs typeface="Meiryo" charset="-128"/>
            </a:endParaRPr>
          </a:p>
          <a:p>
            <a:pPr algn="ctr"/>
            <a:r>
              <a:rPr lang="ja-JP" altLang="en-US" sz="900" dirty="0">
                <a:solidFill>
                  <a:schemeClr val="bg1"/>
                </a:solidFill>
                <a:latin typeface="Meiryo" charset="-128"/>
                <a:ea typeface="Meiryo" charset="-128"/>
                <a:cs typeface="Meiryo" charset="-128"/>
              </a:rPr>
              <a:t>統計確率的</a:t>
            </a:r>
            <a:endParaRPr lang="en-US" altLang="ja-JP" sz="900" dirty="0">
              <a:solidFill>
                <a:schemeClr val="bg1"/>
              </a:solidFill>
              <a:latin typeface="Meiryo" charset="-128"/>
              <a:ea typeface="Meiryo" charset="-128"/>
              <a:cs typeface="Meiryo" charset="-128"/>
            </a:endParaRPr>
          </a:p>
          <a:p>
            <a:pPr algn="ctr"/>
            <a:r>
              <a:rPr kumimoji="1" lang="ja-JP" altLang="en-US" sz="900" dirty="0">
                <a:solidFill>
                  <a:schemeClr val="bg1"/>
                </a:solidFill>
                <a:latin typeface="Meiryo" charset="-128"/>
                <a:ea typeface="Meiryo" charset="-128"/>
                <a:cs typeface="Meiryo" charset="-128"/>
              </a:rPr>
              <a:t>アプローチ</a:t>
            </a:r>
          </a:p>
        </p:txBody>
      </p:sp>
      <p:sp>
        <p:nvSpPr>
          <p:cNvPr id="143" name="テキスト ボックス 142"/>
          <p:cNvSpPr txBox="1"/>
          <p:nvPr/>
        </p:nvSpPr>
        <p:spPr>
          <a:xfrm>
            <a:off x="323528" y="3849902"/>
            <a:ext cx="877163" cy="507831"/>
          </a:xfrm>
          <a:prstGeom prst="rect">
            <a:avLst/>
          </a:prstGeom>
          <a:noFill/>
        </p:spPr>
        <p:txBody>
          <a:bodyPr wrap="none" rtlCol="0">
            <a:spAutoFit/>
          </a:bodyPr>
          <a:lstStyle/>
          <a:p>
            <a:pPr algn="ctr"/>
            <a:r>
              <a:rPr kumimoji="1" lang="ja-JP" altLang="en-US" sz="1200" b="1" dirty="0">
                <a:solidFill>
                  <a:schemeClr val="bg1"/>
                </a:solidFill>
                <a:latin typeface="Meiryo" charset="-128"/>
                <a:ea typeface="Meiryo" charset="-128"/>
                <a:cs typeface="Meiryo" charset="-128"/>
              </a:rPr>
              <a:t>機械学習</a:t>
            </a:r>
            <a:endParaRPr kumimoji="1" lang="en-US" altLang="ja-JP" sz="1200" b="1" dirty="0">
              <a:solidFill>
                <a:schemeClr val="bg1"/>
              </a:solidFill>
              <a:latin typeface="Meiryo" charset="-128"/>
              <a:ea typeface="Meiryo" charset="-128"/>
              <a:cs typeface="Meiryo" charset="-128"/>
            </a:endParaRPr>
          </a:p>
          <a:p>
            <a:pPr algn="ctr"/>
            <a:r>
              <a:rPr lang="ja-JP" altLang="en-US" sz="600" dirty="0">
                <a:solidFill>
                  <a:schemeClr val="bg1"/>
                </a:solidFill>
                <a:latin typeface="Meiryo" charset="-128"/>
                <a:ea typeface="Meiryo" charset="-128"/>
                <a:cs typeface="Meiryo" charset="-128"/>
              </a:rPr>
              <a:t>ディープラーニング</a:t>
            </a:r>
            <a:endParaRPr lang="en-US" altLang="ja-JP" sz="600" dirty="0">
              <a:solidFill>
                <a:schemeClr val="bg1"/>
              </a:solidFill>
              <a:latin typeface="Meiryo" charset="-128"/>
              <a:ea typeface="Meiryo" charset="-128"/>
              <a:cs typeface="Meiryo" charset="-128"/>
            </a:endParaRPr>
          </a:p>
          <a:p>
            <a:pPr algn="ctr"/>
            <a:r>
              <a:rPr lang="ja-JP" altLang="en-US" sz="900" dirty="0">
                <a:solidFill>
                  <a:schemeClr val="bg1"/>
                </a:solidFill>
                <a:latin typeface="Meiryo" charset="-128"/>
                <a:ea typeface="Meiryo" charset="-128"/>
                <a:cs typeface="Meiryo" charset="-128"/>
              </a:rPr>
              <a:t>（深層学習）</a:t>
            </a:r>
            <a:endParaRPr kumimoji="1" lang="ja-JP" altLang="en-US" sz="900" dirty="0">
              <a:solidFill>
                <a:schemeClr val="bg1"/>
              </a:solidFill>
              <a:latin typeface="Meiryo" charset="-128"/>
              <a:ea typeface="Meiryo" charset="-128"/>
              <a:cs typeface="Meiryo" charset="-128"/>
            </a:endParaRPr>
          </a:p>
        </p:txBody>
      </p:sp>
      <p:sp>
        <p:nvSpPr>
          <p:cNvPr id="29" name="三角形 28"/>
          <p:cNvSpPr/>
          <p:nvPr/>
        </p:nvSpPr>
        <p:spPr>
          <a:xfrm flipV="1">
            <a:off x="213588" y="1878136"/>
            <a:ext cx="8716819" cy="909865"/>
          </a:xfrm>
          <a:prstGeom prst="triangle">
            <a:avLst>
              <a:gd name="adj" fmla="val 14696"/>
            </a:avLst>
          </a:prstGeom>
          <a:solidFill>
            <a:srgbClr val="D87B41">
              <a:alpha val="62745"/>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4" name="三角形 143"/>
          <p:cNvSpPr/>
          <p:nvPr/>
        </p:nvSpPr>
        <p:spPr>
          <a:xfrm flipV="1">
            <a:off x="201016" y="1878468"/>
            <a:ext cx="8729390" cy="919058"/>
          </a:xfrm>
          <a:prstGeom prst="triangle">
            <a:avLst>
              <a:gd name="adj" fmla="val 96765"/>
            </a:avLst>
          </a:prstGeom>
          <a:solidFill>
            <a:srgbClr val="CCC1DA">
              <a:alpha val="7215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正方形/長方形 40"/>
          <p:cNvSpPr/>
          <p:nvPr/>
        </p:nvSpPr>
        <p:spPr>
          <a:xfrm>
            <a:off x="213589" y="821307"/>
            <a:ext cx="8716817" cy="1052682"/>
          </a:xfrm>
          <a:prstGeom prst="rect">
            <a:avLst/>
          </a:prstGeom>
          <a:noFill/>
          <a:ln>
            <a:solidFill>
              <a:schemeClr val="accent6">
                <a:lumMod val="75000"/>
              </a:schemeClr>
            </a:solidFill>
            <a:prstDash val="sysDot"/>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en-US" dirty="0"/>
              <a:t>これまでの機械学習とディープラーニング</a:t>
            </a:r>
            <a:r>
              <a:rPr kumimoji="1" lang="ja-JP" altLang="en-US" dirty="0"/>
              <a:t>の違い</a:t>
            </a:r>
          </a:p>
        </p:txBody>
      </p:sp>
      <p:pic>
        <p:nvPicPr>
          <p:cNvPr id="4" name="図 3"/>
          <p:cNvPicPr>
            <a:picLocks noChangeAspect="1"/>
          </p:cNvPicPr>
          <p:nvPr/>
        </p:nvPicPr>
        <p:blipFill>
          <a:blip r:embed="rId3">
            <a:clrChange>
              <a:clrFrom>
                <a:srgbClr val="FFFFFF"/>
              </a:clrFrom>
              <a:clrTo>
                <a:srgbClr val="FFFFFF">
                  <a:alpha val="0"/>
                </a:srgbClr>
              </a:clrTo>
            </a:clrChange>
          </a:blip>
          <a:stretch>
            <a:fillRect/>
          </a:stretch>
        </p:blipFill>
        <p:spPr>
          <a:xfrm>
            <a:off x="1141901" y="841804"/>
            <a:ext cx="1099554" cy="1070811"/>
          </a:xfrm>
          <a:prstGeom prst="rect">
            <a:avLst/>
          </a:prstGeom>
        </p:spPr>
      </p:pic>
      <p:pic>
        <p:nvPicPr>
          <p:cNvPr id="5" name="図 4"/>
          <p:cNvPicPr>
            <a:picLocks noChangeAspect="1"/>
          </p:cNvPicPr>
          <p:nvPr/>
        </p:nvPicPr>
        <p:blipFill>
          <a:blip r:embed="rId4">
            <a:clrChange>
              <a:clrFrom>
                <a:srgbClr val="FFFFFF"/>
              </a:clrFrom>
              <a:clrTo>
                <a:srgbClr val="FFFFFF">
                  <a:alpha val="0"/>
                </a:srgbClr>
              </a:clrTo>
            </a:clrChange>
          </a:blip>
          <a:stretch>
            <a:fillRect/>
          </a:stretch>
        </p:blipFill>
        <p:spPr>
          <a:xfrm>
            <a:off x="2158558" y="825760"/>
            <a:ext cx="1011333" cy="1011333"/>
          </a:xfrm>
          <a:prstGeom prst="rect">
            <a:avLst/>
          </a:prstGeom>
        </p:spPr>
      </p:pic>
      <p:pic>
        <p:nvPicPr>
          <p:cNvPr id="6" name="図 5"/>
          <p:cNvPicPr>
            <a:picLocks noChangeAspect="1"/>
          </p:cNvPicPr>
          <p:nvPr/>
        </p:nvPicPr>
        <p:blipFill>
          <a:blip r:embed="rId5"/>
          <a:stretch>
            <a:fillRect/>
          </a:stretch>
        </p:blipFill>
        <p:spPr>
          <a:xfrm>
            <a:off x="3211753" y="928364"/>
            <a:ext cx="890668" cy="890668"/>
          </a:xfrm>
          <a:prstGeom prst="rect">
            <a:avLst/>
          </a:prstGeom>
        </p:spPr>
      </p:pic>
      <p:pic>
        <p:nvPicPr>
          <p:cNvPr id="8" name="図 7"/>
          <p:cNvPicPr>
            <a:picLocks noChangeAspect="1"/>
          </p:cNvPicPr>
          <p:nvPr/>
        </p:nvPicPr>
        <p:blipFill>
          <a:blip r:embed="rId6"/>
          <a:stretch>
            <a:fillRect/>
          </a:stretch>
        </p:blipFill>
        <p:spPr>
          <a:xfrm>
            <a:off x="4260863" y="901984"/>
            <a:ext cx="755327" cy="882425"/>
          </a:xfrm>
          <a:prstGeom prst="rect">
            <a:avLst/>
          </a:prstGeom>
        </p:spPr>
      </p:pic>
      <p:pic>
        <p:nvPicPr>
          <p:cNvPr id="9" name="図 8"/>
          <p:cNvPicPr>
            <a:picLocks noChangeAspect="1"/>
          </p:cNvPicPr>
          <p:nvPr/>
        </p:nvPicPr>
        <p:blipFill>
          <a:blip r:embed="rId7"/>
          <a:stretch>
            <a:fillRect/>
          </a:stretch>
        </p:blipFill>
        <p:spPr>
          <a:xfrm>
            <a:off x="5409086" y="901225"/>
            <a:ext cx="481112" cy="899013"/>
          </a:xfrm>
          <a:prstGeom prst="rect">
            <a:avLst/>
          </a:prstGeom>
        </p:spPr>
      </p:pic>
      <p:pic>
        <p:nvPicPr>
          <p:cNvPr id="12" name="図 11"/>
          <p:cNvPicPr>
            <a:picLocks noChangeAspect="1"/>
          </p:cNvPicPr>
          <p:nvPr/>
        </p:nvPicPr>
        <p:blipFill>
          <a:blip r:embed="rId8"/>
          <a:stretch>
            <a:fillRect/>
          </a:stretch>
        </p:blipFill>
        <p:spPr>
          <a:xfrm>
            <a:off x="6386512" y="912581"/>
            <a:ext cx="1166055" cy="873416"/>
          </a:xfrm>
          <a:prstGeom prst="rect">
            <a:avLst/>
          </a:prstGeom>
        </p:spPr>
      </p:pic>
      <p:pic>
        <p:nvPicPr>
          <p:cNvPr id="15" name="図 14"/>
          <p:cNvPicPr>
            <a:picLocks noChangeAspect="1"/>
          </p:cNvPicPr>
          <p:nvPr/>
        </p:nvPicPr>
        <p:blipFill>
          <a:blip r:embed="rId9"/>
          <a:stretch>
            <a:fillRect/>
          </a:stretch>
        </p:blipFill>
        <p:spPr>
          <a:xfrm>
            <a:off x="7678510" y="897136"/>
            <a:ext cx="852825" cy="852825"/>
          </a:xfrm>
          <a:prstGeom prst="rect">
            <a:avLst/>
          </a:prstGeom>
        </p:spPr>
      </p:pic>
      <p:sp>
        <p:nvSpPr>
          <p:cNvPr id="74" name="テキスト ボックス 73"/>
          <p:cNvSpPr txBox="1"/>
          <p:nvPr/>
        </p:nvSpPr>
        <p:spPr>
          <a:xfrm>
            <a:off x="2632599" y="2007325"/>
            <a:ext cx="1872208" cy="703486"/>
          </a:xfrm>
          <a:prstGeom prst="rect">
            <a:avLst/>
          </a:prstGeom>
          <a:solidFill>
            <a:srgbClr val="984807">
              <a:alpha val="6313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ja-JP"/>
            </a:defPPr>
            <a:lvl1pPr algn="ctr">
              <a:defRPr sz="1200">
                <a:solidFill>
                  <a:schemeClr val="bg1"/>
                </a:solidFill>
                <a:latin typeface="ＭＳ Ｐゴシック"/>
                <a:ea typeface="ＭＳ Ｐゴシック"/>
                <a:cs typeface="ＭＳ Ｐゴシック"/>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ja-JP" altLang="en-US" sz="2000" dirty="0">
                <a:latin typeface="Meiryo" charset="-128"/>
                <a:ea typeface="Meiryo" charset="-128"/>
                <a:cs typeface="Meiryo" charset="-128"/>
              </a:rPr>
              <a:t>特徴量</a:t>
            </a:r>
            <a:endParaRPr lang="en-US" altLang="ja-JP" sz="2000" dirty="0">
              <a:latin typeface="Meiryo" charset="-128"/>
              <a:ea typeface="Meiryo" charset="-128"/>
              <a:cs typeface="Meiryo" charset="-128"/>
            </a:endParaRPr>
          </a:p>
          <a:p>
            <a:r>
              <a:rPr lang="ja-JP" altLang="en-US" sz="1000" dirty="0">
                <a:latin typeface="Meiryo" charset="-128"/>
                <a:ea typeface="Meiryo" charset="-128"/>
                <a:cs typeface="Meiryo" charset="-128"/>
              </a:rPr>
              <a:t>「コップであること」を決定するための着眼点</a:t>
            </a:r>
          </a:p>
        </p:txBody>
      </p:sp>
      <p:sp>
        <p:nvSpPr>
          <p:cNvPr id="75" name="テキスト ボックス 74"/>
          <p:cNvSpPr txBox="1"/>
          <p:nvPr/>
        </p:nvSpPr>
        <p:spPr>
          <a:xfrm>
            <a:off x="4661509" y="2007325"/>
            <a:ext cx="2709834" cy="703486"/>
          </a:xfrm>
          <a:prstGeom prst="rect">
            <a:avLst/>
          </a:prstGeom>
          <a:solidFill>
            <a:srgbClr val="7030A0">
              <a:alpha val="6313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ja-JP"/>
            </a:defPPr>
            <a:lvl1pPr algn="ctr">
              <a:defRPr sz="1200">
                <a:solidFill>
                  <a:schemeClr val="bg1"/>
                </a:solidFill>
                <a:latin typeface="ＭＳ Ｐゴシック"/>
                <a:ea typeface="ＭＳ Ｐゴシック"/>
                <a:cs typeface="ＭＳ Ｐゴシック"/>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ja-JP" altLang="en-US" sz="2000" dirty="0">
                <a:latin typeface="Meiryo" charset="-128"/>
                <a:ea typeface="Meiryo" charset="-128"/>
                <a:cs typeface="Meiryo" charset="-128"/>
              </a:rPr>
              <a:t>最適値</a:t>
            </a:r>
            <a:endParaRPr lang="en-US" altLang="ja-JP" sz="2000" dirty="0">
              <a:latin typeface="Meiryo" charset="-128"/>
              <a:ea typeface="Meiryo" charset="-128"/>
              <a:cs typeface="Meiryo" charset="-128"/>
            </a:endParaRPr>
          </a:p>
          <a:p>
            <a:r>
              <a:rPr lang="ja-JP" altLang="en-US" sz="1000" dirty="0">
                <a:latin typeface="Meiryo" charset="-128"/>
                <a:ea typeface="Meiryo" charset="-128"/>
                <a:cs typeface="Meiryo" charset="-128"/>
              </a:rPr>
              <a:t>「コップであること」を</a:t>
            </a:r>
            <a:endParaRPr lang="en-US" altLang="ja-JP" sz="1000" dirty="0">
              <a:latin typeface="Meiryo" charset="-128"/>
              <a:ea typeface="Meiryo" charset="-128"/>
              <a:cs typeface="Meiryo" charset="-128"/>
            </a:endParaRPr>
          </a:p>
          <a:p>
            <a:r>
              <a:rPr lang="ja-JP" altLang="en-US" sz="1000" dirty="0">
                <a:latin typeface="Meiryo" charset="-128"/>
                <a:ea typeface="Meiryo" charset="-128"/>
                <a:cs typeface="Meiryo" charset="-128"/>
              </a:rPr>
              <a:t>決定するのに最適な値</a:t>
            </a:r>
          </a:p>
        </p:txBody>
      </p:sp>
      <p:sp>
        <p:nvSpPr>
          <p:cNvPr id="85" name="正方形/長方形 84"/>
          <p:cNvSpPr/>
          <p:nvPr/>
        </p:nvSpPr>
        <p:spPr>
          <a:xfrm>
            <a:off x="331603" y="4899769"/>
            <a:ext cx="4173204" cy="647281"/>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solidFill>
                  <a:schemeClr val="bg1"/>
                </a:solidFill>
                <a:latin typeface="Meiryo" charset="-128"/>
                <a:ea typeface="Meiryo" charset="-128"/>
                <a:cs typeface="Meiryo" charset="-128"/>
              </a:rPr>
              <a:t>推論モデル生成</a:t>
            </a:r>
            <a:endParaRPr kumimoji="1" lang="en-US" altLang="ja-JP" sz="1600" dirty="0">
              <a:solidFill>
                <a:schemeClr val="bg1"/>
              </a:solidFill>
              <a:latin typeface="Meiryo" charset="-128"/>
              <a:ea typeface="Meiryo" charset="-128"/>
              <a:cs typeface="Meiryo" charset="-128"/>
            </a:endParaRPr>
          </a:p>
          <a:p>
            <a:pPr algn="ctr"/>
            <a:r>
              <a:rPr kumimoji="1" lang="ja-JP" altLang="en-US" sz="1000" dirty="0">
                <a:solidFill>
                  <a:schemeClr val="bg1"/>
                </a:solidFill>
                <a:latin typeface="Meiryo" charset="-128"/>
                <a:ea typeface="Meiryo" charset="-128"/>
                <a:cs typeface="Meiryo" charset="-128"/>
              </a:rPr>
              <a:t>コップを識別するために</a:t>
            </a:r>
            <a:r>
              <a:rPr lang="ja-JP" altLang="en-US" sz="1000" dirty="0">
                <a:solidFill>
                  <a:schemeClr val="bg1"/>
                </a:solidFill>
                <a:latin typeface="Meiryo" charset="-128"/>
                <a:ea typeface="Meiryo" charset="-128"/>
                <a:cs typeface="Meiryo" charset="-128"/>
              </a:rPr>
              <a:t>最適な</a:t>
            </a:r>
            <a:endParaRPr lang="en-US" altLang="ja-JP" sz="1000" dirty="0">
              <a:solidFill>
                <a:schemeClr val="bg1"/>
              </a:solidFill>
              <a:latin typeface="Meiryo" charset="-128"/>
              <a:ea typeface="Meiryo" charset="-128"/>
              <a:cs typeface="Meiryo" charset="-128"/>
            </a:endParaRPr>
          </a:p>
          <a:p>
            <a:pPr algn="ctr"/>
            <a:r>
              <a:rPr kumimoji="1" lang="ja-JP" altLang="en-US" sz="1000" dirty="0">
                <a:solidFill>
                  <a:schemeClr val="bg1"/>
                </a:solidFill>
                <a:latin typeface="Meiryo" charset="-128"/>
                <a:ea typeface="Meiryo" charset="-128"/>
                <a:cs typeface="Meiryo" charset="-128"/>
              </a:rPr>
              <a:t>特徴量の値</a:t>
            </a:r>
            <a:r>
              <a:rPr lang="ja-JP" altLang="en-US" sz="1000" dirty="0">
                <a:solidFill>
                  <a:schemeClr val="bg1"/>
                </a:solidFill>
                <a:latin typeface="Meiryo" charset="-128"/>
                <a:ea typeface="Meiryo" charset="-128"/>
                <a:cs typeface="Meiryo" charset="-128"/>
              </a:rPr>
              <a:t>とそ</a:t>
            </a:r>
            <a:r>
              <a:rPr kumimoji="1" lang="ja-JP" altLang="en-US" sz="1000" dirty="0">
                <a:solidFill>
                  <a:schemeClr val="bg1"/>
                </a:solidFill>
                <a:latin typeface="Meiryo" charset="-128"/>
                <a:ea typeface="Meiryo" charset="-128"/>
                <a:cs typeface="Meiryo" charset="-128"/>
              </a:rPr>
              <a:t>の組み合わせパターン</a:t>
            </a:r>
            <a:r>
              <a:rPr lang="ja-JP" altLang="en-US" sz="1000" dirty="0">
                <a:solidFill>
                  <a:schemeClr val="bg1"/>
                </a:solidFill>
                <a:latin typeface="Meiryo" charset="-128"/>
                <a:ea typeface="Meiryo" charset="-128"/>
                <a:cs typeface="Meiryo" charset="-128"/>
              </a:rPr>
              <a:t>（</a:t>
            </a:r>
            <a:r>
              <a:rPr lang="en-US" altLang="ja-JP" sz="1000" dirty="0">
                <a:solidFill>
                  <a:schemeClr val="bg1"/>
                </a:solidFill>
                <a:latin typeface="Meiryo" charset="-128"/>
                <a:ea typeface="Meiryo" charset="-128"/>
                <a:cs typeface="Meiryo" charset="-128"/>
              </a:rPr>
              <a:t>=</a:t>
            </a:r>
            <a:r>
              <a:rPr lang="ja-JP" altLang="en-US" sz="1000" dirty="0">
                <a:solidFill>
                  <a:schemeClr val="bg1"/>
                </a:solidFill>
                <a:latin typeface="Meiryo" charset="-128"/>
                <a:ea typeface="Meiryo" charset="-128"/>
                <a:cs typeface="Meiryo" charset="-128"/>
              </a:rPr>
              <a:t>推論モデル）を決定する</a:t>
            </a:r>
            <a:endParaRPr kumimoji="1" lang="en-US" altLang="ja-JP" sz="1000" dirty="0">
              <a:solidFill>
                <a:schemeClr val="bg1"/>
              </a:solidFill>
              <a:latin typeface="Meiryo" charset="-128"/>
              <a:ea typeface="Meiryo" charset="-128"/>
              <a:cs typeface="Meiryo" charset="-128"/>
            </a:endParaRPr>
          </a:p>
        </p:txBody>
      </p:sp>
      <p:sp>
        <p:nvSpPr>
          <p:cNvPr id="86" name="円柱 85"/>
          <p:cNvSpPr/>
          <p:nvPr/>
        </p:nvSpPr>
        <p:spPr>
          <a:xfrm>
            <a:off x="4661509" y="4884893"/>
            <a:ext cx="4158963" cy="658760"/>
          </a:xfrm>
          <a:prstGeom prst="can">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メイリオ"/>
                <a:ea typeface="メイリオ"/>
                <a:cs typeface="メイリオ"/>
              </a:rPr>
              <a:t>推論モデル保存</a:t>
            </a:r>
          </a:p>
        </p:txBody>
      </p:sp>
      <p:sp>
        <p:nvSpPr>
          <p:cNvPr id="90" name="下矢印 89"/>
          <p:cNvSpPr/>
          <p:nvPr/>
        </p:nvSpPr>
        <p:spPr>
          <a:xfrm rot="16200000">
            <a:off x="4325586" y="5061643"/>
            <a:ext cx="553971" cy="230227"/>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 name="カギ線コネクタ 15"/>
          <p:cNvCxnSpPr>
            <a:stCxn id="72" idx="2"/>
            <a:endCxn id="85" idx="0"/>
          </p:cNvCxnSpPr>
          <p:nvPr/>
        </p:nvCxnSpPr>
        <p:spPr>
          <a:xfrm rot="5400000">
            <a:off x="2842000" y="4173066"/>
            <a:ext cx="302908" cy="1150498"/>
          </a:xfrm>
          <a:prstGeom prst="bentConnector3">
            <a:avLst/>
          </a:prstGeom>
          <a:ln w="38100">
            <a:solidFill>
              <a:srgbClr val="FF666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カギ線コネクタ 147"/>
          <p:cNvCxnSpPr>
            <a:stCxn id="73" idx="2"/>
            <a:endCxn id="85" idx="0"/>
          </p:cNvCxnSpPr>
          <p:nvPr/>
        </p:nvCxnSpPr>
        <p:spPr>
          <a:xfrm rot="5400000">
            <a:off x="4065862" y="2949204"/>
            <a:ext cx="302908" cy="3598222"/>
          </a:xfrm>
          <a:prstGeom prst="bentConnector3">
            <a:avLst>
              <a:gd name="adj1" fmla="val 50000"/>
            </a:avLst>
          </a:prstGeom>
          <a:ln w="38100">
            <a:solidFill>
              <a:srgbClr val="FF6666"/>
            </a:solidFill>
            <a:tailEnd type="triangle"/>
          </a:ln>
          <a:effectLst/>
        </p:spPr>
        <p:style>
          <a:lnRef idx="2">
            <a:schemeClr val="accent1"/>
          </a:lnRef>
          <a:fillRef idx="0">
            <a:schemeClr val="accent1"/>
          </a:fillRef>
          <a:effectRef idx="1">
            <a:schemeClr val="accent1"/>
          </a:effectRef>
          <a:fontRef idx="minor">
            <a:schemeClr val="tx1"/>
          </a:fontRef>
        </p:style>
      </p:cxnSp>
      <p:sp>
        <p:nvSpPr>
          <p:cNvPr id="149" name="正方形/長方形 148"/>
          <p:cNvSpPr/>
          <p:nvPr/>
        </p:nvSpPr>
        <p:spPr>
          <a:xfrm>
            <a:off x="213589" y="5719409"/>
            <a:ext cx="8716815" cy="907863"/>
          </a:xfrm>
          <a:prstGeom prst="rect">
            <a:avLst/>
          </a:prstGeom>
          <a:solidFill>
            <a:schemeClr val="accent6">
              <a:lumMod val="20000"/>
              <a:lumOff val="80000"/>
            </a:schemeClr>
          </a:solidFill>
          <a:ln>
            <a:noFill/>
            <a:prstDash val="sysDot"/>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50" name="図 149"/>
          <p:cNvPicPr>
            <a:picLocks noChangeAspect="1"/>
          </p:cNvPicPr>
          <p:nvPr/>
        </p:nvPicPr>
        <p:blipFill>
          <a:blip r:embed="rId10">
            <a:clrChange>
              <a:clrFrom>
                <a:srgbClr val="FFFFFF"/>
              </a:clrFrom>
              <a:clrTo>
                <a:srgbClr val="FFFFFF">
                  <a:alpha val="0"/>
                </a:srgbClr>
              </a:clrTo>
            </a:clrChange>
          </a:blip>
          <a:stretch>
            <a:fillRect/>
          </a:stretch>
        </p:blipFill>
        <p:spPr>
          <a:xfrm>
            <a:off x="1409801" y="5836510"/>
            <a:ext cx="752463" cy="752463"/>
          </a:xfrm>
          <a:prstGeom prst="rect">
            <a:avLst/>
          </a:prstGeom>
        </p:spPr>
      </p:pic>
      <p:sp>
        <p:nvSpPr>
          <p:cNvPr id="151" name="正方形/長方形 150"/>
          <p:cNvSpPr/>
          <p:nvPr/>
        </p:nvSpPr>
        <p:spPr>
          <a:xfrm>
            <a:off x="2578429" y="5957806"/>
            <a:ext cx="1926379" cy="509872"/>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FFFF"/>
                </a:solidFill>
                <a:latin typeface="メイリオ"/>
                <a:ea typeface="メイリオ"/>
                <a:cs typeface="メイリオ"/>
              </a:rPr>
              <a:t>特徴抽出</a:t>
            </a:r>
          </a:p>
        </p:txBody>
      </p:sp>
      <p:sp>
        <p:nvSpPr>
          <p:cNvPr id="152" name="正方形/長方形 151"/>
          <p:cNvSpPr/>
          <p:nvPr/>
        </p:nvSpPr>
        <p:spPr>
          <a:xfrm>
            <a:off x="4661509" y="5974869"/>
            <a:ext cx="1854707" cy="475746"/>
          </a:xfrm>
          <a:prstGeom prst="rect">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solidFill>
                  <a:srgbClr val="FFFFFF"/>
                </a:solidFill>
                <a:latin typeface="メイリオ"/>
                <a:ea typeface="メイリオ"/>
                <a:cs typeface="メイリオ"/>
              </a:rPr>
              <a:t>推論モデル適用</a:t>
            </a:r>
            <a:endParaRPr kumimoji="1" lang="ja-JP" altLang="en-US" dirty="0">
              <a:solidFill>
                <a:srgbClr val="FFFFFF"/>
              </a:solidFill>
              <a:latin typeface="メイリオ"/>
              <a:ea typeface="メイリオ"/>
              <a:cs typeface="メイリオ"/>
            </a:endParaRPr>
          </a:p>
        </p:txBody>
      </p:sp>
      <p:sp>
        <p:nvSpPr>
          <p:cNvPr id="153" name="フローチャート: 準備 152"/>
          <p:cNvSpPr/>
          <p:nvPr/>
        </p:nvSpPr>
        <p:spPr>
          <a:xfrm>
            <a:off x="6917848" y="5957806"/>
            <a:ext cx="1902624" cy="502711"/>
          </a:xfrm>
          <a:prstGeom prst="flowChartPreparation">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FFFF"/>
                </a:solidFill>
                <a:latin typeface="メイリオ"/>
                <a:ea typeface="メイリオ"/>
                <a:cs typeface="メイリオ"/>
              </a:rPr>
              <a:t>推論結果</a:t>
            </a:r>
            <a:endParaRPr kumimoji="1" lang="en-US" altLang="ja-JP" dirty="0">
              <a:solidFill>
                <a:srgbClr val="FFFFFF"/>
              </a:solidFill>
              <a:latin typeface="メイリオ"/>
              <a:ea typeface="メイリオ"/>
              <a:cs typeface="メイリオ"/>
            </a:endParaRPr>
          </a:p>
        </p:txBody>
      </p:sp>
      <p:sp>
        <p:nvSpPr>
          <p:cNvPr id="154" name="テキスト ボックス 153"/>
          <p:cNvSpPr txBox="1"/>
          <p:nvPr/>
        </p:nvSpPr>
        <p:spPr>
          <a:xfrm>
            <a:off x="1461068" y="6013897"/>
            <a:ext cx="646331" cy="461665"/>
          </a:xfrm>
          <a:prstGeom prst="rect">
            <a:avLst/>
          </a:prstGeom>
          <a:noFill/>
        </p:spPr>
        <p:txBody>
          <a:bodyPr wrap="none" rtlCol="0">
            <a:spAutoFit/>
          </a:bodyPr>
          <a:lstStyle/>
          <a:p>
            <a:r>
              <a:rPr kumimoji="1" lang="ja-JP" altLang="en-US" sz="1200" dirty="0">
                <a:solidFill>
                  <a:schemeClr val="tx1">
                    <a:lumMod val="50000"/>
                    <a:lumOff val="50000"/>
                  </a:schemeClr>
                </a:solidFill>
                <a:latin typeface="Meiryo" charset="-128"/>
                <a:ea typeface="Meiryo" charset="-128"/>
                <a:cs typeface="Meiryo" charset="-128"/>
              </a:rPr>
              <a:t>未知の</a:t>
            </a:r>
            <a:endParaRPr kumimoji="1" lang="en-US" altLang="ja-JP" sz="1200" dirty="0">
              <a:solidFill>
                <a:schemeClr val="tx1">
                  <a:lumMod val="50000"/>
                  <a:lumOff val="50000"/>
                </a:schemeClr>
              </a:solidFill>
              <a:latin typeface="Meiryo" charset="-128"/>
              <a:ea typeface="Meiryo" charset="-128"/>
              <a:cs typeface="Meiryo" charset="-128"/>
            </a:endParaRPr>
          </a:p>
          <a:p>
            <a:r>
              <a:rPr kumimoji="1" lang="ja-JP" altLang="en-US" sz="1200" dirty="0">
                <a:solidFill>
                  <a:schemeClr val="tx1">
                    <a:lumMod val="50000"/>
                    <a:lumOff val="50000"/>
                  </a:schemeClr>
                </a:solidFill>
                <a:latin typeface="Meiryo" charset="-128"/>
                <a:ea typeface="Meiryo" charset="-128"/>
                <a:cs typeface="Meiryo" charset="-128"/>
              </a:rPr>
              <a:t>データ</a:t>
            </a:r>
          </a:p>
        </p:txBody>
      </p:sp>
      <p:sp>
        <p:nvSpPr>
          <p:cNvPr id="155" name="下矢印 154"/>
          <p:cNvSpPr/>
          <p:nvPr/>
        </p:nvSpPr>
        <p:spPr>
          <a:xfrm rot="16200000">
            <a:off x="2117488" y="6034754"/>
            <a:ext cx="461667" cy="355970"/>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6" name="下矢印 155"/>
          <p:cNvSpPr/>
          <p:nvPr/>
        </p:nvSpPr>
        <p:spPr>
          <a:xfrm rot="16200000">
            <a:off x="4346461" y="6096451"/>
            <a:ext cx="492810" cy="249642"/>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7" name="下矢印 156"/>
          <p:cNvSpPr/>
          <p:nvPr/>
        </p:nvSpPr>
        <p:spPr>
          <a:xfrm rot="16200000">
            <a:off x="6462096" y="6053514"/>
            <a:ext cx="509872" cy="318453"/>
          </a:xfrm>
          <a:prstGeom prst="downArrow">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58" name="カギ線コネクタ 157"/>
          <p:cNvCxnSpPr>
            <a:cxnSpLocks/>
            <a:stCxn id="86" idx="3"/>
            <a:endCxn id="152" idx="0"/>
          </p:cNvCxnSpPr>
          <p:nvPr/>
        </p:nvCxnSpPr>
        <p:spPr>
          <a:xfrm rot="5400000">
            <a:off x="5949319" y="5183197"/>
            <a:ext cx="431216" cy="1152128"/>
          </a:xfrm>
          <a:prstGeom prst="bentConnector3">
            <a:avLst>
              <a:gd name="adj1" fmla="val 50000"/>
            </a:avLst>
          </a:prstGeom>
          <a:ln w="38100">
            <a:solidFill>
              <a:srgbClr val="FF6666"/>
            </a:solidFill>
            <a:tailEnd type="triangle"/>
          </a:ln>
          <a:effectLst/>
        </p:spPr>
        <p:style>
          <a:lnRef idx="2">
            <a:schemeClr val="accent1"/>
          </a:lnRef>
          <a:fillRef idx="0">
            <a:schemeClr val="accent1"/>
          </a:fillRef>
          <a:effectRef idx="1">
            <a:schemeClr val="accent1"/>
          </a:effectRef>
          <a:fontRef idx="minor">
            <a:schemeClr val="tx1"/>
          </a:fontRef>
        </p:style>
      </p:cxnSp>
      <p:sp>
        <p:nvSpPr>
          <p:cNvPr id="159" name="テキスト ボックス 158"/>
          <p:cNvSpPr txBox="1"/>
          <p:nvPr/>
        </p:nvSpPr>
        <p:spPr>
          <a:xfrm>
            <a:off x="361999" y="5974869"/>
            <a:ext cx="800219" cy="461665"/>
          </a:xfrm>
          <a:prstGeom prst="rect">
            <a:avLst/>
          </a:prstGeom>
          <a:noFill/>
        </p:spPr>
        <p:txBody>
          <a:bodyPr wrap="none" rtlCol="0">
            <a:spAutoFit/>
          </a:bodyPr>
          <a:lstStyle/>
          <a:p>
            <a:r>
              <a:rPr kumimoji="1" lang="ja-JP" altLang="en-US" sz="2400" b="1">
                <a:solidFill>
                  <a:srgbClr val="00B050"/>
                </a:solidFill>
                <a:effectLst>
                  <a:outerShdw blurRad="50800" dist="38100" dir="2700000" algn="tl" rotWithShape="0">
                    <a:prstClr val="black">
                      <a:alpha val="40000"/>
                    </a:prstClr>
                  </a:outerShdw>
                </a:effectLst>
                <a:latin typeface="Meiryo" charset="-128"/>
                <a:ea typeface="Meiryo" charset="-128"/>
                <a:cs typeface="Meiryo" charset="-128"/>
              </a:rPr>
              <a:t>推論</a:t>
            </a:r>
            <a:endParaRPr kumimoji="1" lang="en-US" altLang="ja-JP" sz="2400" b="1" dirty="0">
              <a:solidFill>
                <a:srgbClr val="00B050"/>
              </a:solidFill>
              <a:effectLst>
                <a:outerShdw blurRad="50800" dist="38100" dir="2700000" algn="tl" rotWithShape="0">
                  <a:prstClr val="black">
                    <a:alpha val="40000"/>
                  </a:prstClr>
                </a:outerShdw>
              </a:effectLst>
              <a:latin typeface="Meiryo" charset="-128"/>
              <a:ea typeface="Meiryo" charset="-128"/>
              <a:cs typeface="Meiryo" charset="-128"/>
            </a:endParaRPr>
          </a:p>
        </p:txBody>
      </p:sp>
      <p:sp>
        <p:nvSpPr>
          <p:cNvPr id="160" name="テキスト ボックス 159"/>
          <p:cNvSpPr txBox="1"/>
          <p:nvPr/>
        </p:nvSpPr>
        <p:spPr>
          <a:xfrm>
            <a:off x="365057" y="2427124"/>
            <a:ext cx="800219" cy="461665"/>
          </a:xfrm>
          <a:prstGeom prst="rect">
            <a:avLst/>
          </a:prstGeom>
          <a:noFill/>
        </p:spPr>
        <p:txBody>
          <a:bodyPr wrap="none" rtlCol="0">
            <a:spAutoFit/>
          </a:bodyPr>
          <a:lstStyle/>
          <a:p>
            <a:r>
              <a:rPr kumimoji="1" lang="ja-JP" altLang="en-US" sz="2400" b="1">
                <a:solidFill>
                  <a:srgbClr val="FF6666"/>
                </a:solidFill>
                <a:effectLst>
                  <a:outerShdw blurRad="50800" dist="38100" dir="2700000" algn="tl" rotWithShape="0">
                    <a:prstClr val="black">
                      <a:alpha val="40000"/>
                    </a:prstClr>
                  </a:outerShdw>
                </a:effectLst>
                <a:latin typeface="Meiryo" charset="-128"/>
                <a:ea typeface="Meiryo" charset="-128"/>
                <a:cs typeface="Meiryo" charset="-128"/>
              </a:rPr>
              <a:t>学習</a:t>
            </a:r>
            <a:endParaRPr kumimoji="1" lang="en-US" altLang="ja-JP" sz="2400" b="1" dirty="0">
              <a:solidFill>
                <a:srgbClr val="FF6666"/>
              </a:solidFill>
              <a:effectLst>
                <a:outerShdw blurRad="50800" dist="38100" dir="2700000" algn="tl" rotWithShape="0">
                  <a:prstClr val="black">
                    <a:alpha val="40000"/>
                  </a:prstClr>
                </a:outerShdw>
              </a:effectLst>
              <a:latin typeface="Meiryo" charset="-128"/>
              <a:ea typeface="Meiryo" charset="-128"/>
              <a:cs typeface="Meiryo" charset="-128"/>
            </a:endParaRPr>
          </a:p>
        </p:txBody>
      </p:sp>
      <p:sp>
        <p:nvSpPr>
          <p:cNvPr id="161" name="テキスト ボックス 160"/>
          <p:cNvSpPr txBox="1"/>
          <p:nvPr/>
        </p:nvSpPr>
        <p:spPr>
          <a:xfrm>
            <a:off x="369498" y="1019755"/>
            <a:ext cx="800219" cy="707886"/>
          </a:xfrm>
          <a:prstGeom prst="rect">
            <a:avLst/>
          </a:prstGeom>
          <a:noFill/>
        </p:spPr>
        <p:txBody>
          <a:bodyPr wrap="none" rtlCol="0">
            <a:spAutoFit/>
          </a:bodyPr>
          <a:lstStyle/>
          <a:p>
            <a:r>
              <a:rPr kumimoji="1" lang="ja-JP" altLang="en-US" sz="2400" b="1" dirty="0">
                <a:solidFill>
                  <a:srgbClr val="FF8000"/>
                </a:solidFill>
                <a:effectLst>
                  <a:outerShdw blurRad="50800" dist="38100" dir="2700000" algn="tl" rotWithShape="0">
                    <a:prstClr val="black">
                      <a:alpha val="40000"/>
                    </a:prstClr>
                  </a:outerShdw>
                </a:effectLst>
                <a:latin typeface="Meiryo" charset="-128"/>
                <a:ea typeface="Meiryo" charset="-128"/>
                <a:cs typeface="Meiryo" charset="-128"/>
              </a:rPr>
              <a:t>学習</a:t>
            </a:r>
            <a:endParaRPr kumimoji="1" lang="en-US" altLang="ja-JP" sz="2400" b="1" dirty="0">
              <a:solidFill>
                <a:srgbClr val="FF8000"/>
              </a:solidFill>
              <a:effectLst>
                <a:outerShdw blurRad="50800" dist="38100" dir="2700000" algn="tl" rotWithShape="0">
                  <a:prstClr val="black">
                    <a:alpha val="40000"/>
                  </a:prstClr>
                </a:outerShdw>
              </a:effectLst>
              <a:latin typeface="Meiryo" charset="-128"/>
              <a:ea typeface="Meiryo" charset="-128"/>
              <a:cs typeface="Meiryo" charset="-128"/>
            </a:endParaRPr>
          </a:p>
          <a:p>
            <a:r>
              <a:rPr lang="ja-JP" altLang="en-US" sz="1600" b="1" dirty="0">
                <a:solidFill>
                  <a:srgbClr val="FF8000"/>
                </a:solidFill>
                <a:effectLst>
                  <a:outerShdw blurRad="50800" dist="38100" dir="2700000" algn="tl" rotWithShape="0">
                    <a:prstClr val="black">
                      <a:alpha val="40000"/>
                    </a:prstClr>
                  </a:outerShdw>
                </a:effectLst>
                <a:latin typeface="Meiryo" charset="-128"/>
                <a:ea typeface="Meiryo" charset="-128"/>
                <a:cs typeface="Meiryo" charset="-128"/>
              </a:rPr>
              <a:t>データ</a:t>
            </a:r>
            <a:endParaRPr kumimoji="1" lang="en-US" altLang="ja-JP" sz="1600" b="1" dirty="0">
              <a:solidFill>
                <a:srgbClr val="FF8000"/>
              </a:solidFill>
              <a:effectLst>
                <a:outerShdw blurRad="50800" dist="38100" dir="2700000" algn="tl" rotWithShape="0">
                  <a:prstClr val="black">
                    <a:alpha val="40000"/>
                  </a:prstClr>
                </a:outerShdw>
              </a:effectLst>
              <a:latin typeface="Meiryo" charset="-128"/>
              <a:ea typeface="Meiryo" charset="-128"/>
              <a:cs typeface="Meiryo" charset="-128"/>
            </a:endParaRPr>
          </a:p>
        </p:txBody>
      </p:sp>
    </p:spTree>
    <p:extLst>
      <p:ext uri="{BB962C8B-B14F-4D97-AF65-F5344CB8AC3E}">
        <p14:creationId xmlns:p14="http://schemas.microsoft.com/office/powerpoint/2010/main" val="7308790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正方形/長方形 73"/>
          <p:cNvSpPr/>
          <p:nvPr/>
        </p:nvSpPr>
        <p:spPr>
          <a:xfrm>
            <a:off x="5458844" y="4180768"/>
            <a:ext cx="3189582" cy="920531"/>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Meiryo" charset="-128"/>
                <a:ea typeface="Meiryo" charset="-128"/>
                <a:cs typeface="Meiryo" charset="-128"/>
              </a:rPr>
              <a:t>人間が特徴量を教えることで</a:t>
            </a:r>
            <a:endParaRPr kumimoji="1" lang="en-US" altLang="ja-JP" sz="1600" dirty="0">
              <a:solidFill>
                <a:srgbClr val="FFFFFF"/>
              </a:solidFill>
              <a:latin typeface="Meiryo" charset="-128"/>
              <a:ea typeface="Meiryo" charset="-128"/>
              <a:cs typeface="Meiryo" charset="-128"/>
            </a:endParaRPr>
          </a:p>
          <a:p>
            <a:pPr algn="ctr"/>
            <a:r>
              <a:rPr kumimoji="1" lang="ja-JP" altLang="en-US" sz="1600" dirty="0">
                <a:solidFill>
                  <a:srgbClr val="FFFFFF"/>
                </a:solidFill>
                <a:latin typeface="Meiryo" charset="-128"/>
                <a:ea typeface="Meiryo" charset="-128"/>
                <a:cs typeface="Meiryo" charset="-128"/>
              </a:rPr>
              <a:t>データの中からパターンを見つけ出し、分類・整理する</a:t>
            </a:r>
          </a:p>
        </p:txBody>
      </p:sp>
      <p:sp>
        <p:nvSpPr>
          <p:cNvPr id="24" name="正方形/長方形 23"/>
          <p:cNvSpPr/>
          <p:nvPr/>
        </p:nvSpPr>
        <p:spPr>
          <a:xfrm>
            <a:off x="5458844" y="5244773"/>
            <a:ext cx="3189582" cy="920531"/>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rgbClr val="FFFFFF"/>
                </a:solidFill>
                <a:latin typeface="Meiryo" charset="-128"/>
                <a:ea typeface="Meiryo" charset="-128"/>
                <a:cs typeface="Meiryo" charset="-128"/>
              </a:rPr>
              <a:t>人間が教えなくても森羅万象の中からパターンを見つけ出し</a:t>
            </a:r>
            <a:endParaRPr kumimoji="1" lang="en-US" altLang="ja-JP" sz="1600" b="1" dirty="0">
              <a:solidFill>
                <a:srgbClr val="FFFFFF"/>
              </a:solidFill>
              <a:latin typeface="Meiryo" charset="-128"/>
              <a:ea typeface="Meiryo" charset="-128"/>
              <a:cs typeface="Meiryo" charset="-128"/>
            </a:endParaRPr>
          </a:p>
          <a:p>
            <a:pPr algn="ctr"/>
            <a:r>
              <a:rPr kumimoji="1" lang="ja-JP" altLang="en-US" sz="1600" b="1" dirty="0">
                <a:solidFill>
                  <a:srgbClr val="FFFFFF"/>
                </a:solidFill>
                <a:latin typeface="Meiryo" charset="-128"/>
                <a:ea typeface="Meiryo" charset="-128"/>
                <a:cs typeface="Meiryo" charset="-128"/>
              </a:rPr>
              <a:t>世界を分類・整理する</a:t>
            </a:r>
            <a:endParaRPr kumimoji="1" lang="ja-JP" altLang="en-US" sz="1600" dirty="0">
              <a:solidFill>
                <a:srgbClr val="FFFFFF"/>
              </a:solidFill>
              <a:latin typeface="Meiryo" charset="-128"/>
              <a:ea typeface="Meiryo" charset="-128"/>
              <a:cs typeface="Meiryo" charset="-128"/>
            </a:endParaRPr>
          </a:p>
        </p:txBody>
      </p:sp>
      <p:sp>
        <p:nvSpPr>
          <p:cNvPr id="2" name="タイトル 1"/>
          <p:cNvSpPr>
            <a:spLocks noGrp="1"/>
          </p:cNvSpPr>
          <p:nvPr>
            <p:ph type="title"/>
          </p:nvPr>
        </p:nvSpPr>
        <p:spPr/>
        <p:txBody>
          <a:bodyPr/>
          <a:lstStyle/>
          <a:p>
            <a:r>
              <a:rPr lang="ja-JP" altLang="ja-JP" dirty="0"/>
              <a:t>ディープラーニングが、なぜこれほど注目されるのか </a:t>
            </a:r>
            <a:endParaRPr kumimoji="1" lang="ja-JP" altLang="en-US" dirty="0"/>
          </a:p>
        </p:txBody>
      </p:sp>
      <p:sp>
        <p:nvSpPr>
          <p:cNvPr id="3" name="スライド番号プレースホルダー 2"/>
          <p:cNvSpPr>
            <a:spLocks noGrp="1"/>
          </p:cNvSpPr>
          <p:nvPr>
            <p:ph type="sldNum" sz="quarter" idx="12"/>
          </p:nvPr>
        </p:nvSpPr>
        <p:spPr>
          <a:xfrm>
            <a:off x="6932246" y="6940630"/>
            <a:ext cx="2133600" cy="217800"/>
          </a:xfrm>
        </p:spPr>
        <p:txBody>
          <a:bodyPr/>
          <a:lstStyle/>
          <a:p>
            <a:fld id="{8FF8CC5D-A65D-5946-99B5-645367A967AD}" type="slidenum">
              <a:rPr kumimoji="1" lang="ja-JP" altLang="en-US" smtClean="0"/>
              <a:t>33</a:t>
            </a:fld>
            <a:endParaRPr kumimoji="1" lang="ja-JP" altLang="en-US"/>
          </a:p>
        </p:txBody>
      </p:sp>
      <p:sp>
        <p:nvSpPr>
          <p:cNvPr id="21" name="正方形/長方形 20"/>
          <p:cNvSpPr/>
          <p:nvPr/>
        </p:nvSpPr>
        <p:spPr>
          <a:xfrm>
            <a:off x="431540" y="2884237"/>
            <a:ext cx="8280920" cy="1076728"/>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600" dirty="0">
                <a:solidFill>
                  <a:srgbClr val="FFFFFF"/>
                </a:solidFill>
                <a:latin typeface="Meiryo" charset="-128"/>
                <a:ea typeface="Meiryo" charset="-128"/>
                <a:cs typeface="Meiryo" charset="-128"/>
              </a:rPr>
              <a:t>機械学習</a:t>
            </a:r>
            <a:endParaRPr kumimoji="1" lang="en-US" altLang="ja-JP" sz="3600" dirty="0">
              <a:solidFill>
                <a:srgbClr val="FFFFFF"/>
              </a:solidFill>
              <a:latin typeface="Meiryo" charset="-128"/>
              <a:ea typeface="Meiryo" charset="-128"/>
              <a:cs typeface="Meiryo" charset="-128"/>
            </a:endParaRPr>
          </a:p>
          <a:p>
            <a:pPr algn="ctr"/>
            <a:r>
              <a:rPr lang="ja-JP" altLang="en-US" sz="1600" dirty="0">
                <a:solidFill>
                  <a:srgbClr val="FFFFFF"/>
                </a:solidFill>
                <a:latin typeface="Meiryo" charset="-128"/>
                <a:ea typeface="Meiryo" charset="-128"/>
                <a:cs typeface="Meiryo" charset="-128"/>
              </a:rPr>
              <a:t>データを分析することで、そこに内在する規則性や関係性（パターン）を見つけ出す</a:t>
            </a:r>
            <a:endParaRPr kumimoji="1" lang="ja-JP" altLang="en-US" sz="1600" dirty="0">
              <a:solidFill>
                <a:srgbClr val="FFFFFF"/>
              </a:solidFill>
              <a:latin typeface="Meiryo" charset="-128"/>
              <a:ea typeface="Meiryo" charset="-128"/>
              <a:cs typeface="Meiryo" charset="-128"/>
            </a:endParaRPr>
          </a:p>
        </p:txBody>
      </p:sp>
      <p:sp>
        <p:nvSpPr>
          <p:cNvPr id="22" name="ホームベース 21"/>
          <p:cNvSpPr/>
          <p:nvPr/>
        </p:nvSpPr>
        <p:spPr>
          <a:xfrm>
            <a:off x="431540" y="4222291"/>
            <a:ext cx="5112570" cy="879008"/>
          </a:xfrm>
          <a:prstGeom prst="homePlate">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b="1" dirty="0">
                <a:solidFill>
                  <a:srgbClr val="FFFFFF"/>
                </a:solidFill>
                <a:latin typeface="Meiryo" charset="-128"/>
                <a:ea typeface="Meiryo" charset="-128"/>
                <a:cs typeface="Meiryo" charset="-128"/>
              </a:rPr>
              <a:t>従来型の機械学習</a:t>
            </a:r>
            <a:endParaRPr kumimoji="1" lang="en-US" altLang="ja-JP" b="1" dirty="0">
              <a:solidFill>
                <a:srgbClr val="FFFFFF"/>
              </a:solidFill>
              <a:latin typeface="Meiryo" charset="-128"/>
              <a:ea typeface="Meiryo" charset="-128"/>
              <a:cs typeface="Meiryo" charset="-128"/>
            </a:endParaRPr>
          </a:p>
          <a:p>
            <a:r>
              <a:rPr kumimoji="1" lang="ja-JP" altLang="en-US" sz="1400" dirty="0">
                <a:solidFill>
                  <a:srgbClr val="FFFFFF"/>
                </a:solidFill>
                <a:latin typeface="Meiryo" charset="-128"/>
                <a:ea typeface="Meiryo" charset="-128"/>
                <a:cs typeface="Meiryo" charset="-128"/>
              </a:rPr>
              <a:t>パターンを見つける時の着目点（特徴量）</a:t>
            </a:r>
            <a:endParaRPr kumimoji="1" lang="en-US" altLang="ja-JP" sz="1400" dirty="0">
              <a:solidFill>
                <a:srgbClr val="FFFFFF"/>
              </a:solidFill>
              <a:latin typeface="Meiryo" charset="-128"/>
              <a:ea typeface="Meiryo" charset="-128"/>
              <a:cs typeface="Meiryo" charset="-128"/>
            </a:endParaRPr>
          </a:p>
          <a:p>
            <a:r>
              <a:rPr kumimoji="1" lang="ja-JP" altLang="en-US" sz="1400" dirty="0">
                <a:solidFill>
                  <a:srgbClr val="FFFFFF"/>
                </a:solidFill>
                <a:latin typeface="Meiryo" charset="-128"/>
                <a:ea typeface="Meiryo" charset="-128"/>
                <a:cs typeface="Meiryo" charset="-128"/>
              </a:rPr>
              <a:t>を</a:t>
            </a:r>
            <a:r>
              <a:rPr kumimoji="1" lang="ja-JP" altLang="en-US" sz="1600" b="1" u="sng" dirty="0">
                <a:solidFill>
                  <a:srgbClr val="FFFFFF"/>
                </a:solidFill>
                <a:latin typeface="Meiryo" charset="-128"/>
                <a:ea typeface="Meiryo" charset="-128"/>
                <a:cs typeface="Meiryo" charset="-128"/>
              </a:rPr>
              <a:t>人間が指定する</a:t>
            </a:r>
          </a:p>
        </p:txBody>
      </p:sp>
      <p:sp>
        <p:nvSpPr>
          <p:cNvPr id="23" name="ホームベース 22"/>
          <p:cNvSpPr/>
          <p:nvPr/>
        </p:nvSpPr>
        <p:spPr>
          <a:xfrm>
            <a:off x="431541" y="5249370"/>
            <a:ext cx="5112569" cy="879008"/>
          </a:xfrm>
          <a:prstGeom prst="homePlate">
            <a:avLst/>
          </a:prstGeom>
          <a:solidFill>
            <a:srgbClr val="C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b="1" dirty="0">
                <a:solidFill>
                  <a:srgbClr val="FFFFFF"/>
                </a:solidFill>
                <a:latin typeface="Meiryo" charset="-128"/>
                <a:ea typeface="Meiryo" charset="-128"/>
                <a:cs typeface="Meiryo" charset="-128"/>
              </a:rPr>
              <a:t>深層学習（</a:t>
            </a:r>
            <a:r>
              <a:rPr kumimoji="1" lang="en-US" altLang="ja-JP" b="1" dirty="0">
                <a:solidFill>
                  <a:srgbClr val="FFFFFF"/>
                </a:solidFill>
                <a:latin typeface="Meiryo" charset="-128"/>
                <a:ea typeface="Meiryo" charset="-128"/>
                <a:cs typeface="Meiryo" charset="-128"/>
              </a:rPr>
              <a:t>Deep Learning</a:t>
            </a:r>
            <a:r>
              <a:rPr kumimoji="1" lang="ja-JP" altLang="en-US" b="1" dirty="0">
                <a:solidFill>
                  <a:srgbClr val="FFFFFF"/>
                </a:solidFill>
                <a:latin typeface="Meiryo" charset="-128"/>
                <a:ea typeface="Meiryo" charset="-128"/>
                <a:cs typeface="Meiryo" charset="-128"/>
              </a:rPr>
              <a:t>）</a:t>
            </a:r>
            <a:endParaRPr kumimoji="1" lang="en-US" altLang="ja-JP" b="1" dirty="0">
              <a:solidFill>
                <a:srgbClr val="FFFFFF"/>
              </a:solidFill>
              <a:latin typeface="Meiryo" charset="-128"/>
              <a:ea typeface="Meiryo" charset="-128"/>
              <a:cs typeface="Meiryo" charset="-128"/>
            </a:endParaRPr>
          </a:p>
          <a:p>
            <a:r>
              <a:rPr kumimoji="1" lang="ja-JP" altLang="en-US" sz="1400" dirty="0">
                <a:solidFill>
                  <a:srgbClr val="FFFFFF"/>
                </a:solidFill>
                <a:latin typeface="Meiryo" charset="-128"/>
                <a:ea typeface="Meiryo" charset="-128"/>
                <a:cs typeface="Meiryo" charset="-128"/>
              </a:rPr>
              <a:t>パターンを見つける時の着目点（特徴量）</a:t>
            </a:r>
            <a:endParaRPr kumimoji="1" lang="en-US" altLang="ja-JP" sz="1400" dirty="0">
              <a:solidFill>
                <a:srgbClr val="FFFFFF"/>
              </a:solidFill>
              <a:latin typeface="Meiryo" charset="-128"/>
              <a:ea typeface="Meiryo" charset="-128"/>
              <a:cs typeface="Meiryo" charset="-128"/>
            </a:endParaRPr>
          </a:p>
          <a:p>
            <a:r>
              <a:rPr kumimoji="1" lang="ja-JP" altLang="en-US" sz="1400" dirty="0">
                <a:solidFill>
                  <a:srgbClr val="FFFFFF"/>
                </a:solidFill>
                <a:latin typeface="Meiryo" charset="-128"/>
                <a:ea typeface="Meiryo" charset="-128"/>
                <a:cs typeface="Meiryo" charset="-128"/>
              </a:rPr>
              <a:t>を</a:t>
            </a:r>
            <a:r>
              <a:rPr kumimoji="1" lang="ja-JP" altLang="en-US" sz="1600" b="1" u="sng" dirty="0">
                <a:solidFill>
                  <a:srgbClr val="FFFFFF"/>
                </a:solidFill>
                <a:latin typeface="Meiryo" charset="-128"/>
                <a:ea typeface="Meiryo" charset="-128"/>
                <a:cs typeface="Meiryo" charset="-128"/>
              </a:rPr>
              <a:t>データの中から見つけ出す</a:t>
            </a:r>
            <a:endParaRPr kumimoji="1" lang="en-US" altLang="ja-JP" sz="1600" b="1" u="sng" dirty="0">
              <a:solidFill>
                <a:srgbClr val="FFFFFF"/>
              </a:solidFill>
              <a:latin typeface="Meiryo" charset="-128"/>
              <a:ea typeface="Meiryo" charset="-128"/>
              <a:cs typeface="Meiryo" charset="-128"/>
            </a:endParaRPr>
          </a:p>
        </p:txBody>
      </p:sp>
      <p:sp>
        <p:nvSpPr>
          <p:cNvPr id="32" name="フローチャート: 磁気ディスク 31"/>
          <p:cNvSpPr/>
          <p:nvPr/>
        </p:nvSpPr>
        <p:spPr>
          <a:xfrm>
            <a:off x="4031481" y="4582211"/>
            <a:ext cx="867046" cy="563576"/>
          </a:xfrm>
          <a:prstGeom prst="flowChartMagneticDisk">
            <a:avLst/>
          </a:prstGeom>
          <a:solidFill>
            <a:schemeClr val="accent3">
              <a:lumMod val="7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solidFill>
                  <a:srgbClr val="FFFFFF"/>
                </a:solidFill>
                <a:latin typeface="ＭＳ Ｐゴシック"/>
                <a:ea typeface="ＭＳ Ｐゴシック"/>
                <a:cs typeface="ＭＳ Ｐゴシック"/>
              </a:rPr>
              <a:t>データ</a:t>
            </a:r>
            <a:endParaRPr kumimoji="1" lang="ja-JP" altLang="en-US" sz="1400" dirty="0">
              <a:solidFill>
                <a:srgbClr val="FFFFFF"/>
              </a:solidFill>
              <a:latin typeface="ＭＳ Ｐゴシック"/>
              <a:ea typeface="ＭＳ Ｐゴシック"/>
              <a:cs typeface="ＭＳ Ｐゴシック"/>
            </a:endParaRPr>
          </a:p>
        </p:txBody>
      </p:sp>
      <p:grpSp>
        <p:nvGrpSpPr>
          <p:cNvPr id="33" name="図形グループ 12"/>
          <p:cNvGrpSpPr/>
          <p:nvPr/>
        </p:nvGrpSpPr>
        <p:grpSpPr>
          <a:xfrm>
            <a:off x="4006584" y="4183771"/>
            <a:ext cx="289055" cy="606431"/>
            <a:chOff x="4448176" y="2032000"/>
            <a:chExt cx="600075" cy="1212193"/>
          </a:xfrm>
          <a:solidFill>
            <a:schemeClr val="tx1">
              <a:lumMod val="65000"/>
              <a:lumOff val="35000"/>
            </a:schemeClr>
          </a:solidFill>
        </p:grpSpPr>
        <p:sp>
          <p:nvSpPr>
            <p:cNvPr id="34" name="円/楕円 33"/>
            <p:cNvSpPr/>
            <p:nvPr/>
          </p:nvSpPr>
          <p:spPr>
            <a:xfrm>
              <a:off x="4448176" y="2032000"/>
              <a:ext cx="600073" cy="58672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 name="フローチャート: 論理積ゲート 14"/>
            <p:cNvSpPr/>
            <p:nvPr/>
          </p:nvSpPr>
          <p:spPr>
            <a:xfrm rot="16200000">
              <a:off x="4435476" y="2631418"/>
              <a:ext cx="625475" cy="600075"/>
            </a:xfrm>
            <a:prstGeom prst="flowChartDelay">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8" name="図形グループ 17"/>
          <p:cNvGrpSpPr/>
          <p:nvPr/>
        </p:nvGrpSpPr>
        <p:grpSpPr>
          <a:xfrm>
            <a:off x="4030029" y="5210140"/>
            <a:ext cx="317500" cy="157483"/>
            <a:chOff x="6769100" y="1390650"/>
            <a:chExt cx="317500" cy="157483"/>
          </a:xfrm>
        </p:grpSpPr>
        <p:sp>
          <p:nvSpPr>
            <p:cNvPr id="19" name="正方形/長方形 1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円/楕円 2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7" name="直線コネクタ 2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8" name="図形グループ 27"/>
          <p:cNvGrpSpPr/>
          <p:nvPr/>
        </p:nvGrpSpPr>
        <p:grpSpPr>
          <a:xfrm>
            <a:off x="4030029" y="5391733"/>
            <a:ext cx="317500" cy="157483"/>
            <a:chOff x="6769100" y="1390650"/>
            <a:chExt cx="317500" cy="157483"/>
          </a:xfrm>
        </p:grpSpPr>
        <p:sp>
          <p:nvSpPr>
            <p:cNvPr id="29" name="正方形/長方形 2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円/楕円 2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1" name="直線コネクタ 30"/>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6" name="図形グループ 35"/>
          <p:cNvGrpSpPr/>
          <p:nvPr/>
        </p:nvGrpSpPr>
        <p:grpSpPr>
          <a:xfrm>
            <a:off x="4381233" y="5203865"/>
            <a:ext cx="317500" cy="157483"/>
            <a:chOff x="6769100" y="1390650"/>
            <a:chExt cx="317500" cy="157483"/>
          </a:xfrm>
        </p:grpSpPr>
        <p:sp>
          <p:nvSpPr>
            <p:cNvPr id="37" name="正方形/長方形 3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 name="円/楕円 3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9" name="直線コネクタ 3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0" name="図形グループ 39"/>
          <p:cNvGrpSpPr/>
          <p:nvPr/>
        </p:nvGrpSpPr>
        <p:grpSpPr>
          <a:xfrm>
            <a:off x="4381233" y="5385458"/>
            <a:ext cx="317500" cy="157483"/>
            <a:chOff x="6769100" y="1390650"/>
            <a:chExt cx="317500" cy="157483"/>
          </a:xfrm>
        </p:grpSpPr>
        <p:sp>
          <p:nvSpPr>
            <p:cNvPr id="41" name="正方形/長方形 4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円/楕円 4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3" name="直線コネクタ 4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4" name="フローチャート: 磁気ディスク 43"/>
          <p:cNvSpPr/>
          <p:nvPr/>
        </p:nvSpPr>
        <p:spPr>
          <a:xfrm>
            <a:off x="4106460" y="5564802"/>
            <a:ext cx="867046" cy="563576"/>
          </a:xfrm>
          <a:prstGeom prst="flowChartMagneticDisk">
            <a:avLst/>
          </a:prstGeom>
          <a:solidFill>
            <a:schemeClr val="accent3">
              <a:lumMod val="7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solidFill>
                  <a:srgbClr val="FFFFFF"/>
                </a:solidFill>
                <a:latin typeface="ＭＳ Ｐゴシック"/>
                <a:ea typeface="ＭＳ Ｐゴシック"/>
                <a:cs typeface="ＭＳ Ｐゴシック"/>
              </a:rPr>
              <a:t>データ</a:t>
            </a:r>
            <a:endParaRPr kumimoji="1" lang="ja-JP" altLang="en-US" sz="1400" dirty="0">
              <a:solidFill>
                <a:srgbClr val="FFFFFF"/>
              </a:solidFill>
              <a:latin typeface="ＭＳ Ｐゴシック"/>
              <a:ea typeface="ＭＳ Ｐゴシック"/>
              <a:cs typeface="ＭＳ Ｐゴシック"/>
            </a:endParaRPr>
          </a:p>
        </p:txBody>
      </p:sp>
      <p:grpSp>
        <p:nvGrpSpPr>
          <p:cNvPr id="45" name="図形グループ 44"/>
          <p:cNvGrpSpPr/>
          <p:nvPr/>
        </p:nvGrpSpPr>
        <p:grpSpPr>
          <a:xfrm>
            <a:off x="4030029" y="5579486"/>
            <a:ext cx="317500" cy="157483"/>
            <a:chOff x="6769100" y="1390650"/>
            <a:chExt cx="317500" cy="157483"/>
          </a:xfrm>
        </p:grpSpPr>
        <p:sp>
          <p:nvSpPr>
            <p:cNvPr id="46" name="正方形/長方形 4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円/楕円 4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8" name="直線コネクタ 4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9" name="図形グループ 48"/>
          <p:cNvGrpSpPr/>
          <p:nvPr/>
        </p:nvGrpSpPr>
        <p:grpSpPr>
          <a:xfrm>
            <a:off x="4381233" y="5573211"/>
            <a:ext cx="317500" cy="157483"/>
            <a:chOff x="6769100" y="1390650"/>
            <a:chExt cx="317500" cy="157483"/>
          </a:xfrm>
        </p:grpSpPr>
        <p:sp>
          <p:nvSpPr>
            <p:cNvPr id="50" name="正方形/長方形 4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1" name="円/楕円 5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2" name="直線コネクタ 5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3" name="図形グループ 52"/>
          <p:cNvGrpSpPr/>
          <p:nvPr/>
        </p:nvGrpSpPr>
        <p:grpSpPr>
          <a:xfrm>
            <a:off x="4391982" y="4189997"/>
            <a:ext cx="317500" cy="157483"/>
            <a:chOff x="6769100" y="1390650"/>
            <a:chExt cx="317500" cy="157483"/>
          </a:xfrm>
        </p:grpSpPr>
        <p:sp>
          <p:nvSpPr>
            <p:cNvPr id="54" name="正方形/長方形 5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5" name="円/楕円 5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6" name="直線コネクタ 5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7" name="図形グループ 56"/>
          <p:cNvGrpSpPr/>
          <p:nvPr/>
        </p:nvGrpSpPr>
        <p:grpSpPr>
          <a:xfrm>
            <a:off x="4391982" y="4371590"/>
            <a:ext cx="317500" cy="157483"/>
            <a:chOff x="6769100" y="1390650"/>
            <a:chExt cx="317500" cy="157483"/>
          </a:xfrm>
        </p:grpSpPr>
        <p:sp>
          <p:nvSpPr>
            <p:cNvPr id="58" name="正方形/長方形 5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9" name="円/楕円 5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0" name="直線コネクタ 5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9" name="図形グループ 68"/>
          <p:cNvGrpSpPr/>
          <p:nvPr/>
        </p:nvGrpSpPr>
        <p:grpSpPr>
          <a:xfrm>
            <a:off x="4391982" y="4567661"/>
            <a:ext cx="317500" cy="157483"/>
            <a:chOff x="6769100" y="1390650"/>
            <a:chExt cx="317500" cy="157483"/>
          </a:xfrm>
        </p:grpSpPr>
        <p:sp>
          <p:nvSpPr>
            <p:cNvPr id="70" name="正方形/長方形 6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1" name="円/楕円 7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2" name="直線コネクタ 7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3" name="正方形/長方形 72"/>
          <p:cNvSpPr/>
          <p:nvPr/>
        </p:nvSpPr>
        <p:spPr>
          <a:xfrm>
            <a:off x="431540" y="1124744"/>
            <a:ext cx="8280920" cy="1076728"/>
          </a:xfrm>
          <a:prstGeom prst="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600" dirty="0">
                <a:solidFill>
                  <a:srgbClr val="FFFFFF"/>
                </a:solidFill>
                <a:latin typeface="Meiryo" charset="-128"/>
                <a:ea typeface="Meiryo" charset="-128"/>
                <a:cs typeface="Meiryo" charset="-128"/>
              </a:rPr>
              <a:t>ルールベース</a:t>
            </a:r>
            <a:endParaRPr kumimoji="1" lang="en-US" altLang="ja-JP" sz="3600" dirty="0">
              <a:solidFill>
                <a:srgbClr val="FFFFFF"/>
              </a:solidFill>
              <a:latin typeface="Meiryo" charset="-128"/>
              <a:ea typeface="Meiryo" charset="-128"/>
              <a:cs typeface="Meiryo" charset="-128"/>
            </a:endParaRPr>
          </a:p>
          <a:p>
            <a:pPr algn="ctr"/>
            <a:r>
              <a:rPr lang="ja-JP" altLang="en-US" sz="1600" dirty="0">
                <a:solidFill>
                  <a:srgbClr val="FFFFFF"/>
                </a:solidFill>
                <a:latin typeface="Meiryo" charset="-128"/>
                <a:ea typeface="Meiryo" charset="-128"/>
                <a:cs typeface="Meiryo" charset="-128"/>
              </a:rPr>
              <a:t>人間の経験や知見に基づいて、解釈のためのルールを作る</a:t>
            </a:r>
            <a:endParaRPr kumimoji="1" lang="ja-JP" altLang="en-US" sz="1600" dirty="0">
              <a:solidFill>
                <a:srgbClr val="FFFFFF"/>
              </a:solidFill>
              <a:latin typeface="Meiryo" charset="-128"/>
              <a:ea typeface="Meiryo" charset="-128"/>
              <a:cs typeface="Meiryo" charset="-128"/>
            </a:endParaRPr>
          </a:p>
        </p:txBody>
      </p:sp>
      <p:sp>
        <p:nvSpPr>
          <p:cNvPr id="4" name="下矢印 3"/>
          <p:cNvSpPr/>
          <p:nvPr/>
        </p:nvSpPr>
        <p:spPr>
          <a:xfrm>
            <a:off x="4181791" y="2345135"/>
            <a:ext cx="780418" cy="435440"/>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763656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機械学習の方法</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34</a:t>
            </a:fld>
            <a:endParaRPr kumimoji="1" lang="ja-JP" altLang="en-US"/>
          </a:p>
        </p:txBody>
      </p:sp>
      <p:sp>
        <p:nvSpPr>
          <p:cNvPr id="4" name="正方形/長方形 3"/>
          <p:cNvSpPr/>
          <p:nvPr/>
        </p:nvSpPr>
        <p:spPr>
          <a:xfrm>
            <a:off x="514185" y="887397"/>
            <a:ext cx="1928014" cy="545465"/>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rgbClr val="FFFFFF"/>
                </a:solidFill>
                <a:latin typeface="メイリオ"/>
                <a:ea typeface="メイリオ"/>
                <a:cs typeface="メイリオ"/>
              </a:rPr>
              <a:t>機械学習</a:t>
            </a:r>
          </a:p>
        </p:txBody>
      </p:sp>
      <p:sp>
        <p:nvSpPr>
          <p:cNvPr id="5" name="正方形/長方形 4"/>
          <p:cNvSpPr/>
          <p:nvPr/>
        </p:nvSpPr>
        <p:spPr>
          <a:xfrm>
            <a:off x="1701399" y="1730972"/>
            <a:ext cx="2053837" cy="464052"/>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メイリオ"/>
                <a:ea typeface="メイリオ"/>
                <a:cs typeface="メイリオ"/>
              </a:rPr>
              <a:t>教師あり学習</a:t>
            </a:r>
          </a:p>
        </p:txBody>
      </p:sp>
      <p:sp>
        <p:nvSpPr>
          <p:cNvPr id="6" name="正方形/長方形 5"/>
          <p:cNvSpPr/>
          <p:nvPr/>
        </p:nvSpPr>
        <p:spPr>
          <a:xfrm>
            <a:off x="1701399" y="3347970"/>
            <a:ext cx="2053837" cy="464052"/>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メイリオ"/>
                <a:ea typeface="メイリオ"/>
                <a:cs typeface="メイリオ"/>
              </a:rPr>
              <a:t>教師なし学習</a:t>
            </a:r>
          </a:p>
        </p:txBody>
      </p:sp>
      <p:sp>
        <p:nvSpPr>
          <p:cNvPr id="8" name="正方形/長方形 7"/>
          <p:cNvSpPr/>
          <p:nvPr/>
        </p:nvSpPr>
        <p:spPr>
          <a:xfrm>
            <a:off x="3903092" y="1730972"/>
            <a:ext cx="2269922" cy="147357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kumimoji="1" lang="ja-JP" altLang="en-US" sz="1200" dirty="0">
                <a:solidFill>
                  <a:srgbClr val="FFFFFF"/>
                </a:solidFill>
                <a:latin typeface="メイリオ"/>
                <a:ea typeface="メイリオ"/>
                <a:cs typeface="メイリオ"/>
              </a:rPr>
              <a:t>入力と正解例の関係を示したデータを学習データとして入力し、その関係を再現するように特徴を抽出、モデルを生成する。</a:t>
            </a:r>
          </a:p>
        </p:txBody>
      </p:sp>
      <p:sp>
        <p:nvSpPr>
          <p:cNvPr id="9" name="正方形/長方形 8"/>
          <p:cNvSpPr/>
          <p:nvPr/>
        </p:nvSpPr>
        <p:spPr>
          <a:xfrm>
            <a:off x="3903092" y="3347970"/>
            <a:ext cx="2269922" cy="1473570"/>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ja-JP" altLang="en-US" sz="1200" dirty="0">
                <a:solidFill>
                  <a:srgbClr val="FFFFFF"/>
                </a:solidFill>
                <a:latin typeface="メイリオ"/>
                <a:ea typeface="メイリオ"/>
                <a:cs typeface="メイリオ"/>
              </a:rPr>
              <a:t>なんの説明もない学習データを入力し、抽出した特徴のパターンから類似したグループを見つけ出し、それぞれのモデルを生成する。</a:t>
            </a:r>
            <a:endParaRPr kumimoji="1" lang="ja-JP" altLang="en-US" sz="1200" dirty="0">
              <a:solidFill>
                <a:srgbClr val="FFFFFF"/>
              </a:solidFill>
              <a:latin typeface="メイリオ"/>
              <a:ea typeface="メイリオ"/>
              <a:cs typeface="メイリオ"/>
            </a:endParaRPr>
          </a:p>
        </p:txBody>
      </p:sp>
      <p:sp>
        <p:nvSpPr>
          <p:cNvPr id="12" name="正方形/長方形 11"/>
          <p:cNvSpPr/>
          <p:nvPr/>
        </p:nvSpPr>
        <p:spPr>
          <a:xfrm>
            <a:off x="3979768" y="4390056"/>
            <a:ext cx="1012851" cy="284944"/>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3366FF"/>
                </a:solidFill>
                <a:latin typeface="メイリオ"/>
                <a:ea typeface="メイリオ"/>
                <a:cs typeface="メイリオ"/>
              </a:rPr>
              <a:t>クラスタリング</a:t>
            </a:r>
          </a:p>
        </p:txBody>
      </p:sp>
      <p:sp>
        <p:nvSpPr>
          <p:cNvPr id="13" name="正方形/長方形 12"/>
          <p:cNvSpPr/>
          <p:nvPr/>
        </p:nvSpPr>
        <p:spPr>
          <a:xfrm>
            <a:off x="5095038" y="4390056"/>
            <a:ext cx="1012851" cy="284944"/>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3366FF"/>
                </a:solidFill>
                <a:latin typeface="メイリオ"/>
                <a:ea typeface="メイリオ"/>
                <a:cs typeface="メイリオ"/>
              </a:rPr>
              <a:t>次元圧縮</a:t>
            </a:r>
          </a:p>
        </p:txBody>
      </p:sp>
      <p:sp>
        <p:nvSpPr>
          <p:cNvPr id="14" name="正方形/長方形 13"/>
          <p:cNvSpPr/>
          <p:nvPr/>
        </p:nvSpPr>
        <p:spPr>
          <a:xfrm>
            <a:off x="3979768" y="2768986"/>
            <a:ext cx="1012851" cy="284944"/>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3366FF"/>
                </a:solidFill>
                <a:latin typeface="メイリオ"/>
                <a:ea typeface="メイリオ"/>
                <a:cs typeface="メイリオ"/>
              </a:rPr>
              <a:t>分類</a:t>
            </a:r>
          </a:p>
        </p:txBody>
      </p:sp>
      <p:sp>
        <p:nvSpPr>
          <p:cNvPr id="15" name="正方形/長方形 14"/>
          <p:cNvSpPr/>
          <p:nvPr/>
        </p:nvSpPr>
        <p:spPr>
          <a:xfrm>
            <a:off x="5095038" y="2768986"/>
            <a:ext cx="1012851" cy="284944"/>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3366FF"/>
                </a:solidFill>
                <a:latin typeface="メイリオ"/>
                <a:ea typeface="メイリオ"/>
                <a:cs typeface="メイリオ"/>
              </a:rPr>
              <a:t>回帰</a:t>
            </a:r>
          </a:p>
        </p:txBody>
      </p:sp>
      <p:sp>
        <p:nvSpPr>
          <p:cNvPr id="16" name="正方形/長方形 15"/>
          <p:cNvSpPr/>
          <p:nvPr/>
        </p:nvSpPr>
        <p:spPr>
          <a:xfrm>
            <a:off x="6345291" y="1730972"/>
            <a:ext cx="2269922" cy="147357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endParaRPr kumimoji="1" lang="ja-JP" altLang="en-US" sz="1200" dirty="0">
              <a:solidFill>
                <a:srgbClr val="FFFFFF"/>
              </a:solidFill>
              <a:latin typeface="メイリオ"/>
              <a:ea typeface="メイリオ"/>
              <a:cs typeface="メイリオ"/>
            </a:endParaRPr>
          </a:p>
        </p:txBody>
      </p:sp>
      <p:pic>
        <p:nvPicPr>
          <p:cNvPr id="17" name="図 16" descr="imag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144" y="1844711"/>
            <a:ext cx="413343" cy="309608"/>
          </a:xfrm>
          <a:prstGeom prst="rect">
            <a:avLst/>
          </a:prstGeom>
          <a:ln>
            <a:noFill/>
          </a:ln>
          <a:effectLst>
            <a:outerShdw blurRad="292100" dist="139700" dir="2700000" algn="tl" rotWithShape="0">
              <a:srgbClr val="333333">
                <a:alpha val="65000"/>
              </a:srgbClr>
            </a:outerShdw>
          </a:effectLst>
        </p:spPr>
      </p:pic>
      <p:pic>
        <p:nvPicPr>
          <p:cNvPr id="18" name="図 17" descr="images-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144" y="2227350"/>
            <a:ext cx="413343" cy="309608"/>
          </a:xfrm>
          <a:prstGeom prst="rect">
            <a:avLst/>
          </a:prstGeom>
          <a:ln>
            <a:noFill/>
          </a:ln>
          <a:effectLst>
            <a:outerShdw blurRad="292100" dist="139700" dir="2700000" algn="tl" rotWithShape="0">
              <a:srgbClr val="333333">
                <a:alpha val="65000"/>
              </a:srgbClr>
            </a:outerShdw>
          </a:effectLst>
        </p:spPr>
      </p:pic>
      <p:pic>
        <p:nvPicPr>
          <p:cNvPr id="21" name="図 20" descr="imgres-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9964" y="1844711"/>
            <a:ext cx="422147" cy="316203"/>
          </a:xfrm>
          <a:prstGeom prst="rect">
            <a:avLst/>
          </a:prstGeom>
          <a:ln>
            <a:noFill/>
          </a:ln>
          <a:effectLst>
            <a:outerShdw blurRad="292100" dist="139700" dir="2700000" algn="tl" rotWithShape="0">
              <a:srgbClr val="333333">
                <a:alpha val="65000"/>
              </a:srgbClr>
            </a:outerShdw>
          </a:effectLst>
        </p:spPr>
      </p:pic>
      <p:pic>
        <p:nvPicPr>
          <p:cNvPr id="22" name="図 2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9964" y="2227350"/>
            <a:ext cx="422148" cy="316203"/>
          </a:xfrm>
          <a:prstGeom prst="rect">
            <a:avLst/>
          </a:prstGeom>
          <a:ln>
            <a:noFill/>
          </a:ln>
          <a:effectLst>
            <a:outerShdw blurRad="292100" dist="139700" dir="2700000" algn="tl" rotWithShape="0">
              <a:srgbClr val="333333">
                <a:alpha val="65000"/>
              </a:srgbClr>
            </a:outerShdw>
          </a:effectLst>
        </p:spPr>
      </p:pic>
      <p:sp>
        <p:nvSpPr>
          <p:cNvPr id="24" name="テキスト ボックス 23"/>
          <p:cNvSpPr txBox="1"/>
          <p:nvPr/>
        </p:nvSpPr>
        <p:spPr>
          <a:xfrm>
            <a:off x="7494138" y="1996517"/>
            <a:ext cx="1107996" cy="461665"/>
          </a:xfrm>
          <a:prstGeom prst="rect">
            <a:avLst/>
          </a:prstGeom>
          <a:noFill/>
        </p:spPr>
        <p:txBody>
          <a:bodyPr wrap="none" rtlCol="0">
            <a:spAutoFit/>
          </a:bodyPr>
          <a:lstStyle/>
          <a:p>
            <a:r>
              <a:rPr kumimoji="1" lang="ja-JP" altLang="en-US" sz="2400" dirty="0">
                <a:solidFill>
                  <a:schemeClr val="bg1"/>
                </a:solidFill>
                <a:latin typeface="メイリオ"/>
                <a:ea typeface="メイリオ"/>
                <a:cs typeface="メイリオ"/>
              </a:rPr>
              <a:t>＝イヌ</a:t>
            </a:r>
          </a:p>
        </p:txBody>
      </p:sp>
      <p:sp>
        <p:nvSpPr>
          <p:cNvPr id="25" name="正方形/長方形 24"/>
          <p:cNvSpPr/>
          <p:nvPr/>
        </p:nvSpPr>
        <p:spPr>
          <a:xfrm>
            <a:off x="6345291" y="3347970"/>
            <a:ext cx="2269922" cy="1473570"/>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endParaRPr kumimoji="1" lang="ja-JP" altLang="en-US" sz="1200" dirty="0">
              <a:solidFill>
                <a:srgbClr val="FFFFFF"/>
              </a:solidFill>
              <a:latin typeface="メイリオ"/>
              <a:ea typeface="メイリオ"/>
              <a:cs typeface="メイリオ"/>
            </a:endParaRPr>
          </a:p>
        </p:txBody>
      </p:sp>
      <p:pic>
        <p:nvPicPr>
          <p:cNvPr id="26" name="図 25" descr="imag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144" y="3451598"/>
            <a:ext cx="413343" cy="309608"/>
          </a:xfrm>
          <a:prstGeom prst="rect">
            <a:avLst/>
          </a:prstGeom>
          <a:ln>
            <a:noFill/>
          </a:ln>
          <a:effectLst>
            <a:outerShdw blurRad="292100" dist="139700" dir="2700000" algn="tl" rotWithShape="0">
              <a:srgbClr val="333333">
                <a:alpha val="65000"/>
              </a:srgbClr>
            </a:outerShdw>
          </a:effectLst>
        </p:spPr>
      </p:pic>
      <p:pic>
        <p:nvPicPr>
          <p:cNvPr id="27" name="図 26" descr="images-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205" y="3862303"/>
            <a:ext cx="413343" cy="309608"/>
          </a:xfrm>
          <a:prstGeom prst="rect">
            <a:avLst/>
          </a:prstGeom>
          <a:ln>
            <a:noFill/>
          </a:ln>
          <a:effectLst>
            <a:outerShdw blurRad="292100" dist="139700" dir="2700000" algn="tl" rotWithShape="0">
              <a:srgbClr val="333333">
                <a:alpha val="65000"/>
              </a:srgbClr>
            </a:outerShdw>
          </a:effectLst>
        </p:spPr>
      </p:pic>
      <p:pic>
        <p:nvPicPr>
          <p:cNvPr id="28" name="図 27" descr="imgres-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5144" y="3850240"/>
            <a:ext cx="516124" cy="321669"/>
          </a:xfrm>
          <a:prstGeom prst="rect">
            <a:avLst/>
          </a:prstGeom>
          <a:ln>
            <a:noFill/>
          </a:ln>
          <a:effectLst>
            <a:outerShdw blurRad="292100" dist="139700" dir="2700000" algn="tl" rotWithShape="0">
              <a:srgbClr val="333333">
                <a:alpha val="65000"/>
              </a:srgbClr>
            </a:outerShdw>
          </a:effectLst>
        </p:spPr>
      </p:pic>
      <p:pic>
        <p:nvPicPr>
          <p:cNvPr id="29" name="図 28" descr="imgres-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268" y="3451599"/>
            <a:ext cx="552870" cy="309607"/>
          </a:xfrm>
          <a:prstGeom prst="rect">
            <a:avLst/>
          </a:prstGeom>
          <a:ln>
            <a:noFill/>
          </a:ln>
          <a:effectLst>
            <a:outerShdw blurRad="292100" dist="139700" dir="2700000" algn="tl" rotWithShape="0">
              <a:srgbClr val="333333">
                <a:alpha val="65000"/>
              </a:srgbClr>
            </a:outerShdw>
          </a:effectLst>
        </p:spPr>
      </p:pic>
      <p:pic>
        <p:nvPicPr>
          <p:cNvPr id="30" name="図 29" descr="images-3.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3205" y="3451599"/>
            <a:ext cx="411222" cy="309607"/>
          </a:xfrm>
          <a:prstGeom prst="rect">
            <a:avLst/>
          </a:prstGeom>
          <a:ln>
            <a:noFill/>
          </a:ln>
          <a:effectLst>
            <a:outerShdw blurRad="292100" dist="139700" dir="2700000" algn="tl" rotWithShape="0">
              <a:srgbClr val="333333">
                <a:alpha val="65000"/>
              </a:srgbClr>
            </a:outerShdw>
          </a:effectLst>
        </p:spPr>
      </p:pic>
      <p:pic>
        <p:nvPicPr>
          <p:cNvPr id="31" name="図 30" descr="images-4.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0342" y="3850240"/>
            <a:ext cx="493796" cy="328598"/>
          </a:xfrm>
          <a:prstGeom prst="rect">
            <a:avLst/>
          </a:prstGeom>
          <a:ln>
            <a:noFill/>
          </a:ln>
          <a:effectLst>
            <a:outerShdw blurRad="292100" dist="139700" dir="2700000" algn="tl" rotWithShape="0">
              <a:srgbClr val="333333">
                <a:alpha val="65000"/>
              </a:srgbClr>
            </a:outerShdw>
          </a:effectLst>
        </p:spPr>
      </p:pic>
      <p:pic>
        <p:nvPicPr>
          <p:cNvPr id="32" name="図 31"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9810" y="3850240"/>
            <a:ext cx="495852" cy="329967"/>
          </a:xfrm>
          <a:prstGeom prst="rect">
            <a:avLst/>
          </a:prstGeom>
          <a:ln>
            <a:noFill/>
          </a:ln>
          <a:effectLst>
            <a:outerShdw blurRad="292100" dist="139700" dir="2700000" algn="tl" rotWithShape="0">
              <a:srgbClr val="333333">
                <a:alpha val="65000"/>
              </a:srgbClr>
            </a:outerShdw>
          </a:effectLst>
        </p:spPr>
      </p:pic>
      <p:pic>
        <p:nvPicPr>
          <p:cNvPr id="33" name="図 32" descr="images-1.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42559" y="3451598"/>
            <a:ext cx="483103" cy="301088"/>
          </a:xfrm>
          <a:prstGeom prst="rect">
            <a:avLst/>
          </a:prstGeom>
          <a:ln>
            <a:noFill/>
          </a:ln>
          <a:effectLst>
            <a:outerShdw blurRad="292100" dist="139700" dir="2700000" algn="tl" rotWithShape="0">
              <a:srgbClr val="333333">
                <a:alpha val="65000"/>
              </a:srgbClr>
            </a:outerShdw>
          </a:effectLst>
        </p:spPr>
      </p:pic>
      <p:sp>
        <p:nvSpPr>
          <p:cNvPr id="37" name="正方形/長方形 36"/>
          <p:cNvSpPr/>
          <p:nvPr/>
        </p:nvSpPr>
        <p:spPr>
          <a:xfrm>
            <a:off x="1688320" y="4943662"/>
            <a:ext cx="2053837" cy="46405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メイリオ"/>
                <a:ea typeface="メイリオ"/>
                <a:cs typeface="メイリオ"/>
              </a:rPr>
              <a:t>強化学習</a:t>
            </a:r>
          </a:p>
        </p:txBody>
      </p:sp>
      <p:sp>
        <p:nvSpPr>
          <p:cNvPr id="38" name="正方形/長方形 37"/>
          <p:cNvSpPr/>
          <p:nvPr/>
        </p:nvSpPr>
        <p:spPr>
          <a:xfrm>
            <a:off x="3890013" y="4943662"/>
            <a:ext cx="2269922" cy="147357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メイリオ"/>
                <a:ea typeface="メイリオ"/>
                <a:cs typeface="メイリオ"/>
              </a:rPr>
              <a:t>推論結果に対して評価（報酬）を与えることで、どのような結果を出してほしいかを示し、その結果をもうまく再現できるモデルを生成する。</a:t>
            </a:r>
            <a:endParaRPr kumimoji="1" lang="ja-JP" altLang="en-US" sz="1200" dirty="0">
              <a:solidFill>
                <a:srgbClr val="FFFFFF"/>
              </a:solidFill>
              <a:latin typeface="メイリオ"/>
              <a:ea typeface="メイリオ"/>
              <a:cs typeface="メイリオ"/>
            </a:endParaRPr>
          </a:p>
        </p:txBody>
      </p:sp>
      <p:sp>
        <p:nvSpPr>
          <p:cNvPr id="41" name="正方形/長方形 40"/>
          <p:cNvSpPr/>
          <p:nvPr/>
        </p:nvSpPr>
        <p:spPr>
          <a:xfrm>
            <a:off x="6332212" y="4943662"/>
            <a:ext cx="2269922" cy="147357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endParaRPr kumimoji="1" lang="ja-JP" altLang="en-US" sz="1200" dirty="0">
              <a:solidFill>
                <a:srgbClr val="FFFFFF"/>
              </a:solidFill>
              <a:latin typeface="メイリオ"/>
              <a:ea typeface="メイリオ"/>
              <a:cs typeface="メイリオ"/>
            </a:endParaRPr>
          </a:p>
        </p:txBody>
      </p:sp>
      <p:pic>
        <p:nvPicPr>
          <p:cNvPr id="50" name="図 49" descr="100406_invaders-thumb-500x666-11454.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144" y="5137452"/>
            <a:ext cx="413343" cy="550574"/>
          </a:xfrm>
          <a:prstGeom prst="rect">
            <a:avLst/>
          </a:prstGeom>
          <a:ln>
            <a:noFill/>
          </a:ln>
          <a:effectLst>
            <a:outerShdw blurRad="292100" dist="139700" dir="2700000" algn="tl" rotWithShape="0">
              <a:srgbClr val="333333">
                <a:alpha val="65000"/>
              </a:srgbClr>
            </a:outerShdw>
          </a:effectLst>
        </p:spPr>
      </p:pic>
      <p:sp>
        <p:nvSpPr>
          <p:cNvPr id="51" name="テキスト ボックス 50"/>
          <p:cNvSpPr txBox="1"/>
          <p:nvPr/>
        </p:nvSpPr>
        <p:spPr>
          <a:xfrm>
            <a:off x="6838487" y="5117174"/>
            <a:ext cx="1776727" cy="400110"/>
          </a:xfrm>
          <a:prstGeom prst="rect">
            <a:avLst/>
          </a:prstGeom>
          <a:noFill/>
        </p:spPr>
        <p:txBody>
          <a:bodyPr wrap="square" rtlCol="0">
            <a:spAutoFit/>
          </a:bodyPr>
          <a:lstStyle/>
          <a:p>
            <a:pPr marL="171450" indent="-171450">
              <a:buFont typeface="Wingdings" charset="2"/>
              <a:buChar char="ü"/>
            </a:pPr>
            <a:r>
              <a:rPr lang="ja-JP" altLang="en-US" sz="1000" dirty="0">
                <a:solidFill>
                  <a:srgbClr val="FFFFFF"/>
                </a:solidFill>
              </a:rPr>
              <a:t>得点が高ければ＋評価</a:t>
            </a:r>
            <a:endParaRPr lang="en-US" altLang="ja-JP" sz="1000" dirty="0">
              <a:solidFill>
                <a:srgbClr val="FFFFFF"/>
              </a:solidFill>
            </a:endParaRPr>
          </a:p>
          <a:p>
            <a:pPr marL="171450" indent="-171450">
              <a:buFont typeface="Wingdings" charset="2"/>
              <a:buChar char="ü"/>
            </a:pPr>
            <a:r>
              <a:rPr lang="ja-JP" altLang="en-US" sz="1000" dirty="0">
                <a:solidFill>
                  <a:srgbClr val="FFFFFF"/>
                </a:solidFill>
              </a:rPr>
              <a:t>得点が低ければ</a:t>
            </a:r>
            <a:r>
              <a:rPr lang="en-US" altLang="ja-JP" sz="1000" dirty="0">
                <a:solidFill>
                  <a:srgbClr val="FFFFFF"/>
                </a:solidFill>
              </a:rPr>
              <a:t> − </a:t>
            </a:r>
            <a:r>
              <a:rPr lang="ja-JP" altLang="en-US" sz="1000" dirty="0">
                <a:solidFill>
                  <a:srgbClr val="FFFFFF"/>
                </a:solidFill>
              </a:rPr>
              <a:t>評価</a:t>
            </a:r>
            <a:endParaRPr lang="en-US" altLang="ja-JP" sz="1000" dirty="0">
              <a:solidFill>
                <a:srgbClr val="FFFFFF"/>
              </a:solidFill>
            </a:endParaRPr>
          </a:p>
        </p:txBody>
      </p:sp>
      <p:sp>
        <p:nvSpPr>
          <p:cNvPr id="52" name="正方形/長方形 51"/>
          <p:cNvSpPr/>
          <p:nvPr/>
        </p:nvSpPr>
        <p:spPr>
          <a:xfrm>
            <a:off x="6332212" y="5741574"/>
            <a:ext cx="2269922" cy="430887"/>
          </a:xfrm>
          <a:prstGeom prst="rect">
            <a:avLst/>
          </a:prstGeom>
        </p:spPr>
        <p:txBody>
          <a:bodyPr wrap="square">
            <a:spAutoFit/>
          </a:bodyPr>
          <a:lstStyle/>
          <a:p>
            <a:pPr lvl="0"/>
            <a:r>
              <a:rPr lang="ja-JP" altLang="en-US" sz="1100" dirty="0">
                <a:solidFill>
                  <a:srgbClr val="FFFFFF"/>
                </a:solidFill>
                <a:latin typeface="メイリオ"/>
                <a:ea typeface="メイリオ"/>
                <a:cs typeface="メイリオ"/>
              </a:rPr>
              <a:t>得点が高くなるように推論ルールやモデルを生成。</a:t>
            </a:r>
            <a:endParaRPr lang="en-US" altLang="ja-JP" sz="1100" dirty="0">
              <a:solidFill>
                <a:srgbClr val="FFFFFF"/>
              </a:solidFill>
              <a:latin typeface="メイリオ"/>
              <a:ea typeface="メイリオ"/>
              <a:cs typeface="メイリオ"/>
            </a:endParaRPr>
          </a:p>
        </p:txBody>
      </p:sp>
      <p:sp>
        <p:nvSpPr>
          <p:cNvPr id="53" name="正方形/長方形 52"/>
          <p:cNvSpPr/>
          <p:nvPr/>
        </p:nvSpPr>
        <p:spPr>
          <a:xfrm>
            <a:off x="6359177" y="2606761"/>
            <a:ext cx="2269922" cy="600164"/>
          </a:xfrm>
          <a:prstGeom prst="rect">
            <a:avLst/>
          </a:prstGeom>
        </p:spPr>
        <p:txBody>
          <a:bodyPr wrap="square">
            <a:spAutoFit/>
          </a:bodyPr>
          <a:lstStyle/>
          <a:p>
            <a:pPr lvl="0"/>
            <a:r>
              <a:rPr lang="ja-JP" altLang="en-US" sz="1100" dirty="0">
                <a:solidFill>
                  <a:srgbClr val="FFFFFF"/>
                </a:solidFill>
                <a:latin typeface="メイリオ"/>
                <a:ea typeface="メイリオ"/>
                <a:cs typeface="メイリオ"/>
              </a:rPr>
              <a:t>イヌに固有の特徴パターンを見つけ出し、推論ルールやモデルを生成。</a:t>
            </a:r>
            <a:endParaRPr lang="en-US" altLang="ja-JP" sz="1100" dirty="0">
              <a:solidFill>
                <a:srgbClr val="FFFFFF"/>
              </a:solidFill>
              <a:latin typeface="メイリオ"/>
              <a:ea typeface="メイリオ"/>
              <a:cs typeface="メイリオ"/>
            </a:endParaRPr>
          </a:p>
        </p:txBody>
      </p:sp>
      <p:sp>
        <p:nvSpPr>
          <p:cNvPr id="54" name="正方形/長方形 53"/>
          <p:cNvSpPr/>
          <p:nvPr/>
        </p:nvSpPr>
        <p:spPr>
          <a:xfrm>
            <a:off x="6345292" y="4231903"/>
            <a:ext cx="2269922" cy="600164"/>
          </a:xfrm>
          <a:prstGeom prst="rect">
            <a:avLst/>
          </a:prstGeom>
        </p:spPr>
        <p:txBody>
          <a:bodyPr wrap="square">
            <a:spAutoFit/>
          </a:bodyPr>
          <a:lstStyle/>
          <a:p>
            <a:pPr lvl="0"/>
            <a:r>
              <a:rPr lang="ja-JP" altLang="en-US" sz="1100" dirty="0">
                <a:solidFill>
                  <a:srgbClr val="FFFFFF"/>
                </a:solidFill>
                <a:latin typeface="メイリオ"/>
                <a:ea typeface="メイリオ"/>
                <a:cs typeface="メイリオ"/>
              </a:rPr>
              <a:t>特徴パターンの違いを見つけ出し、推論ルールや固有のモデルを生成。</a:t>
            </a:r>
            <a:endParaRPr lang="en-US" altLang="ja-JP" sz="1100" dirty="0">
              <a:solidFill>
                <a:srgbClr val="FFFFFF"/>
              </a:solidFill>
              <a:latin typeface="メイリオ"/>
              <a:ea typeface="メイリオ"/>
              <a:cs typeface="メイリオ"/>
            </a:endParaRPr>
          </a:p>
        </p:txBody>
      </p:sp>
      <p:cxnSp>
        <p:nvCxnSpPr>
          <p:cNvPr id="56" name="カギ線コネクタ 55"/>
          <p:cNvCxnSpPr>
            <a:stCxn id="4" idx="2"/>
            <a:endCxn id="5" idx="1"/>
          </p:cNvCxnSpPr>
          <p:nvPr/>
        </p:nvCxnSpPr>
        <p:spPr>
          <a:xfrm rot="16200000" flipH="1">
            <a:off x="1324727" y="1586326"/>
            <a:ext cx="530136" cy="223207"/>
          </a:xfrm>
          <a:prstGeom prst="bentConnector2">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8" name="カギ線コネクタ 57"/>
          <p:cNvCxnSpPr>
            <a:stCxn id="4" idx="2"/>
            <a:endCxn id="6" idx="1"/>
          </p:cNvCxnSpPr>
          <p:nvPr/>
        </p:nvCxnSpPr>
        <p:spPr>
          <a:xfrm rot="16200000" flipH="1">
            <a:off x="516228" y="2394825"/>
            <a:ext cx="2147134" cy="223207"/>
          </a:xfrm>
          <a:prstGeom prst="bentConnector2">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61" name="カギ線コネクタ 60"/>
          <p:cNvCxnSpPr>
            <a:stCxn id="4" idx="2"/>
            <a:endCxn id="37" idx="1"/>
          </p:cNvCxnSpPr>
          <p:nvPr/>
        </p:nvCxnSpPr>
        <p:spPr>
          <a:xfrm rot="16200000" flipH="1">
            <a:off x="-288157" y="3199211"/>
            <a:ext cx="3742826" cy="210128"/>
          </a:xfrm>
          <a:prstGeom prst="bentConnector2">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683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右矢印 43"/>
          <p:cNvSpPr/>
          <p:nvPr/>
        </p:nvSpPr>
        <p:spPr>
          <a:xfrm>
            <a:off x="2824972" y="2065040"/>
            <a:ext cx="3519601" cy="1192211"/>
          </a:xfrm>
          <a:prstGeom prst="rightArrow">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t>「自動化」から「自律化」への進化</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35</a:t>
            </a:fld>
            <a:endParaRPr kumimoji="1" lang="ja-JP" altLang="en-US"/>
          </a:p>
        </p:txBody>
      </p:sp>
      <p:sp>
        <p:nvSpPr>
          <p:cNvPr id="4" name="円柱 3"/>
          <p:cNvSpPr/>
          <p:nvPr/>
        </p:nvSpPr>
        <p:spPr>
          <a:xfrm>
            <a:off x="3775997" y="2288804"/>
            <a:ext cx="1592005" cy="751259"/>
          </a:xfrm>
          <a:prstGeom prst="can">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データを蓄積</a:t>
            </a:r>
            <a:endParaRPr kumimoji="1" lang="en-US" altLang="ja-JP" sz="1200" dirty="0">
              <a:solidFill>
                <a:srgbClr val="FFFFFF"/>
              </a:solidFill>
              <a:latin typeface="Meiryo" charset="-128"/>
              <a:ea typeface="Meiryo" charset="-128"/>
              <a:cs typeface="Meiryo" charset="-128"/>
            </a:endParaRPr>
          </a:p>
        </p:txBody>
      </p:sp>
      <p:grpSp>
        <p:nvGrpSpPr>
          <p:cNvPr id="6" name="図形グループ 5"/>
          <p:cNvGrpSpPr/>
          <p:nvPr/>
        </p:nvGrpSpPr>
        <p:grpSpPr>
          <a:xfrm>
            <a:off x="1261914" y="2569730"/>
            <a:ext cx="499492" cy="545661"/>
            <a:chOff x="4000500" y="1182650"/>
            <a:chExt cx="499492" cy="545661"/>
          </a:xfrm>
        </p:grpSpPr>
        <p:sp>
          <p:nvSpPr>
            <p:cNvPr id="7" name="角丸四角形 6"/>
            <p:cNvSpPr/>
            <p:nvPr/>
          </p:nvSpPr>
          <p:spPr>
            <a:xfrm>
              <a:off x="4000500" y="1182650"/>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正方形/長方形 7"/>
            <p:cNvSpPr/>
            <p:nvPr/>
          </p:nvSpPr>
          <p:spPr>
            <a:xfrm>
              <a:off x="4070350" y="1234549"/>
              <a:ext cx="368300" cy="28312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263</a:t>
              </a:r>
            </a:p>
            <a:p>
              <a:pPr algn="ctr"/>
              <a:r>
                <a:rPr kumimoji="1" lang="en-US" altLang="ja-JP" sz="800" dirty="0">
                  <a:solidFill>
                    <a:srgbClr val="FFFFFF"/>
                  </a:solidFill>
                  <a:latin typeface="ＭＳ Ｐゴシック"/>
                  <a:ea typeface="ＭＳ Ｐゴシック"/>
                  <a:cs typeface="ＭＳ Ｐゴシック"/>
                </a:rPr>
                <a:t>Kw</a:t>
              </a:r>
              <a:endParaRPr kumimoji="1" lang="ja-JP" altLang="en-US" sz="800" dirty="0">
                <a:solidFill>
                  <a:srgbClr val="FFFFFF"/>
                </a:solidFill>
                <a:latin typeface="ＭＳ Ｐゴシック"/>
                <a:ea typeface="ＭＳ Ｐゴシック"/>
                <a:cs typeface="ＭＳ Ｐゴシック"/>
              </a:endParaRPr>
            </a:p>
          </p:txBody>
        </p:sp>
        <p:sp>
          <p:nvSpPr>
            <p:cNvPr id="9" name="テキスト ボックス 8"/>
            <p:cNvSpPr txBox="1"/>
            <p:nvPr/>
          </p:nvSpPr>
          <p:spPr>
            <a:xfrm>
              <a:off x="4000500" y="1511573"/>
              <a:ext cx="497352" cy="215444"/>
            </a:xfrm>
            <a:prstGeom prst="rect">
              <a:avLst/>
            </a:prstGeom>
            <a:noFill/>
          </p:spPr>
          <p:txBody>
            <a:bodyPr wrap="none" rtlCol="0">
              <a:spAutoFit/>
            </a:bodyPr>
            <a:lstStyle/>
            <a:p>
              <a:pPr algn="ctr"/>
              <a:r>
                <a:rPr kumimoji="1" lang="en-US" altLang="ja-JP" sz="800" dirty="0">
                  <a:solidFill>
                    <a:schemeClr val="bg1"/>
                  </a:solidFill>
                </a:rPr>
                <a:t>○×</a:t>
              </a:r>
              <a:r>
                <a:rPr kumimoji="1" lang="ja-JP" altLang="en-US" sz="800" dirty="0">
                  <a:solidFill>
                    <a:schemeClr val="bg1"/>
                  </a:solidFill>
                </a:rPr>
                <a:t>電力</a:t>
              </a:r>
            </a:p>
          </p:txBody>
        </p:sp>
      </p:grpSp>
      <p:grpSp>
        <p:nvGrpSpPr>
          <p:cNvPr id="10" name="図形グループ 9"/>
          <p:cNvGrpSpPr/>
          <p:nvPr/>
        </p:nvGrpSpPr>
        <p:grpSpPr>
          <a:xfrm>
            <a:off x="2179524" y="2046567"/>
            <a:ext cx="499492" cy="539049"/>
            <a:chOff x="6373788" y="4940591"/>
            <a:chExt cx="499492" cy="545661"/>
          </a:xfrm>
        </p:grpSpPr>
        <p:sp>
          <p:nvSpPr>
            <p:cNvPr id="11" name="角丸四角形 10"/>
            <p:cNvSpPr/>
            <p:nvPr/>
          </p:nvSpPr>
          <p:spPr>
            <a:xfrm>
              <a:off x="6373788" y="4940591"/>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 name="円/楕円 11"/>
            <p:cNvSpPr/>
            <p:nvPr/>
          </p:nvSpPr>
          <p:spPr>
            <a:xfrm>
              <a:off x="6461324" y="5001223"/>
              <a:ext cx="328940" cy="33454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角丸四角形 12"/>
            <p:cNvSpPr/>
            <p:nvPr/>
          </p:nvSpPr>
          <p:spPr>
            <a:xfrm>
              <a:off x="6517804" y="5068906"/>
              <a:ext cx="45719" cy="197839"/>
            </a:xfrm>
            <a:prstGeom prst="roundRect">
              <a:avLst>
                <a:gd name="adj" fmla="val 1031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14" name="図 13" descr="imgres.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616" y="2026957"/>
            <a:ext cx="792088" cy="543647"/>
          </a:xfrm>
          <a:prstGeom prst="rect">
            <a:avLst/>
          </a:prstGeom>
          <a:effectLst>
            <a:outerShdw blurRad="50800" dist="38100" dir="2700000" algn="tl" rotWithShape="0">
              <a:prstClr val="black">
                <a:alpha val="40000"/>
              </a:prstClr>
            </a:outerShdw>
          </a:effectLst>
        </p:spPr>
      </p:pic>
      <p:grpSp>
        <p:nvGrpSpPr>
          <p:cNvPr id="15" name="図形グループ 14"/>
          <p:cNvGrpSpPr/>
          <p:nvPr/>
        </p:nvGrpSpPr>
        <p:grpSpPr>
          <a:xfrm>
            <a:off x="2157795" y="2664434"/>
            <a:ext cx="193413" cy="457219"/>
            <a:chOff x="1946324" y="4125162"/>
            <a:chExt cx="969964" cy="2007872"/>
          </a:xfrm>
        </p:grpSpPr>
        <p:sp>
          <p:nvSpPr>
            <p:cNvPr id="16" name="円/楕円 1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 name="フローチャート: 論理積ゲート 1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8" name="図形グループ 17"/>
          <p:cNvGrpSpPr/>
          <p:nvPr/>
        </p:nvGrpSpPr>
        <p:grpSpPr>
          <a:xfrm>
            <a:off x="2457976" y="2650769"/>
            <a:ext cx="193413" cy="457219"/>
            <a:chOff x="1946324" y="4125162"/>
            <a:chExt cx="969964" cy="2007872"/>
          </a:xfrm>
        </p:grpSpPr>
        <p:sp>
          <p:nvSpPr>
            <p:cNvPr id="19" name="円/楕円 1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 name="フローチャート: 論理積ゲート 1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1" name="図形グループ 20"/>
          <p:cNvGrpSpPr/>
          <p:nvPr/>
        </p:nvGrpSpPr>
        <p:grpSpPr>
          <a:xfrm>
            <a:off x="2301811" y="2626976"/>
            <a:ext cx="193413" cy="457219"/>
            <a:chOff x="1946324" y="4125162"/>
            <a:chExt cx="969964" cy="2007872"/>
          </a:xfrm>
        </p:grpSpPr>
        <p:sp>
          <p:nvSpPr>
            <p:cNvPr id="22" name="円/楕円 2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フローチャート: 論理積ゲート 2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5" name="テキスト ボックス 24"/>
          <p:cNvSpPr txBox="1"/>
          <p:nvPr/>
        </p:nvSpPr>
        <p:spPr>
          <a:xfrm>
            <a:off x="1494830" y="2439138"/>
            <a:ext cx="954107" cy="276999"/>
          </a:xfrm>
          <a:prstGeom prst="rect">
            <a:avLst/>
          </a:prstGeom>
          <a:solidFill>
            <a:srgbClr val="595959">
              <a:alpha val="68627"/>
            </a:srgbClr>
          </a:solidFill>
        </p:spPr>
        <p:txBody>
          <a:bodyPr wrap="none" rtlCol="0">
            <a:spAutoFit/>
          </a:bodyPr>
          <a:lstStyle/>
          <a:p>
            <a:pPr algn="r"/>
            <a:r>
              <a:rPr kumimoji="1" lang="ja-JP" altLang="en-US" sz="1200" dirty="0">
                <a:solidFill>
                  <a:schemeClr val="bg1"/>
                </a:solidFill>
                <a:latin typeface="Meiryo" charset="-128"/>
                <a:ea typeface="Meiryo" charset="-128"/>
                <a:cs typeface="Meiryo" charset="-128"/>
              </a:rPr>
              <a:t>経験や知見</a:t>
            </a:r>
            <a:endParaRPr lang="en-US" altLang="ja-JP" sz="1200" dirty="0">
              <a:solidFill>
                <a:schemeClr val="bg1"/>
              </a:solidFill>
              <a:latin typeface="Meiryo" charset="-128"/>
              <a:ea typeface="Meiryo" charset="-128"/>
              <a:cs typeface="Meiryo" charset="-128"/>
            </a:endParaRPr>
          </a:p>
        </p:txBody>
      </p:sp>
      <p:sp>
        <p:nvSpPr>
          <p:cNvPr id="27" name="円柱 26"/>
          <p:cNvSpPr/>
          <p:nvPr/>
        </p:nvSpPr>
        <p:spPr>
          <a:xfrm>
            <a:off x="6372200" y="2046567"/>
            <a:ext cx="1592005" cy="1068824"/>
          </a:xfrm>
          <a:prstGeom prst="can">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ビッグデータ</a:t>
            </a:r>
            <a:endParaRPr kumimoji="1" lang="ja-JP" altLang="en-US" sz="1200" dirty="0">
              <a:solidFill>
                <a:srgbClr val="FFFFFF"/>
              </a:solidFill>
              <a:latin typeface="Meiryo" charset="-128"/>
              <a:ea typeface="Meiryo" charset="-128"/>
              <a:cs typeface="Meiryo" charset="-128"/>
            </a:endParaRPr>
          </a:p>
        </p:txBody>
      </p:sp>
      <p:sp>
        <p:nvSpPr>
          <p:cNvPr id="28" name="正方形/長方形 27"/>
          <p:cNvSpPr/>
          <p:nvPr/>
        </p:nvSpPr>
        <p:spPr>
          <a:xfrm>
            <a:off x="1179794" y="3707079"/>
            <a:ext cx="1592005" cy="10137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9" name="図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442" y="3965610"/>
            <a:ext cx="812423" cy="714932"/>
          </a:xfrm>
          <a:prstGeom prst="rect">
            <a:avLst/>
          </a:prstGeom>
          <a:effectLst>
            <a:outerShdw blurRad="50800" dist="38100" dir="2700000" algn="tl" rotWithShape="0">
              <a:prstClr val="black">
                <a:alpha val="40000"/>
              </a:prstClr>
            </a:outerShdw>
          </a:effectLst>
        </p:spPr>
      </p:pic>
      <p:sp>
        <p:nvSpPr>
          <p:cNvPr id="30" name="テキスト ボックス 29"/>
          <p:cNvSpPr txBox="1"/>
          <p:nvPr/>
        </p:nvSpPr>
        <p:spPr>
          <a:xfrm>
            <a:off x="1179794" y="3699876"/>
            <a:ext cx="1620957" cy="307777"/>
          </a:xfrm>
          <a:prstGeom prst="rect">
            <a:avLst/>
          </a:prstGeom>
          <a:noFill/>
        </p:spPr>
        <p:txBody>
          <a:bodyPr wrap="none" rtlCol="0">
            <a:spAutoFit/>
          </a:bodyPr>
          <a:lstStyle/>
          <a:p>
            <a:pPr algn="ctr"/>
            <a:r>
              <a:rPr kumimoji="1" lang="ja-JP" altLang="en-US" sz="1400">
                <a:solidFill>
                  <a:schemeClr val="bg1"/>
                </a:solidFill>
                <a:latin typeface="Meiryo" charset="-128"/>
                <a:ea typeface="Meiryo" charset="-128"/>
                <a:cs typeface="Meiryo" charset="-128"/>
              </a:rPr>
              <a:t>アルゴリズム構築</a:t>
            </a:r>
            <a:endParaRPr kumimoji="1" lang="ja-JP" altLang="en-US" sz="1400" dirty="0">
              <a:solidFill>
                <a:schemeClr val="bg1"/>
              </a:solidFill>
              <a:latin typeface="Meiryo" charset="-128"/>
              <a:ea typeface="Meiryo" charset="-128"/>
              <a:cs typeface="Meiryo" charset="-128"/>
            </a:endParaRPr>
          </a:p>
        </p:txBody>
      </p:sp>
      <p:sp>
        <p:nvSpPr>
          <p:cNvPr id="31" name="正方形/長方形 30"/>
          <p:cNvSpPr/>
          <p:nvPr/>
        </p:nvSpPr>
        <p:spPr>
          <a:xfrm>
            <a:off x="3775997" y="3707080"/>
            <a:ext cx="1592005" cy="1013713"/>
          </a:xfrm>
          <a:prstGeom prst="rect">
            <a:avLst/>
          </a:prstGeom>
          <a:solidFill>
            <a:srgbClr val="FFA9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テキスト ボックス 32"/>
          <p:cNvSpPr txBox="1"/>
          <p:nvPr/>
        </p:nvSpPr>
        <p:spPr>
          <a:xfrm>
            <a:off x="4045302" y="3699877"/>
            <a:ext cx="1082348" cy="307777"/>
          </a:xfrm>
          <a:prstGeom prst="rect">
            <a:avLst/>
          </a:prstGeom>
          <a:noFill/>
        </p:spPr>
        <p:txBody>
          <a:bodyPr wrap="none" rtlCol="0">
            <a:spAutoFit/>
          </a:bodyPr>
          <a:lstStyle/>
          <a:p>
            <a:pPr algn="ctr"/>
            <a:r>
              <a:rPr kumimoji="1" lang="ja-JP" altLang="en-US" sz="1400" dirty="0">
                <a:solidFill>
                  <a:srgbClr val="009051"/>
                </a:solidFill>
                <a:latin typeface="Meiryo" charset="-128"/>
                <a:ea typeface="Meiryo" charset="-128"/>
                <a:cs typeface="Meiryo" charset="-128"/>
              </a:rPr>
              <a:t>データ分析</a:t>
            </a:r>
          </a:p>
        </p:txBody>
      </p:sp>
      <p:pic>
        <p:nvPicPr>
          <p:cNvPr id="5" name="図 4" descr="20120923172222dfb.gif"/>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3928" y="3939954"/>
            <a:ext cx="833875" cy="853483"/>
          </a:xfrm>
          <a:prstGeom prst="rect">
            <a:avLst/>
          </a:prstGeom>
        </p:spPr>
      </p:pic>
      <p:pic>
        <p:nvPicPr>
          <p:cNvPr id="24" name="図 23" descr="20120923172222dfb.gif"/>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73103" y="4131042"/>
            <a:ext cx="513808" cy="525890"/>
          </a:xfrm>
          <a:prstGeom prst="rect">
            <a:avLst/>
          </a:prstGeom>
        </p:spPr>
      </p:pic>
      <p:sp>
        <p:nvSpPr>
          <p:cNvPr id="34" name="正方形/長方形 33"/>
          <p:cNvSpPr/>
          <p:nvPr/>
        </p:nvSpPr>
        <p:spPr>
          <a:xfrm>
            <a:off x="6372200" y="3699876"/>
            <a:ext cx="1592005" cy="1013713"/>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テキスト ボックス 35"/>
          <p:cNvSpPr txBox="1"/>
          <p:nvPr/>
        </p:nvSpPr>
        <p:spPr>
          <a:xfrm>
            <a:off x="6731274" y="3692673"/>
            <a:ext cx="902811" cy="307777"/>
          </a:xfrm>
          <a:prstGeom prst="rect">
            <a:avLst/>
          </a:prstGeom>
          <a:noFill/>
        </p:spPr>
        <p:txBody>
          <a:bodyPr wrap="none" rtlCol="0">
            <a:spAutoFit/>
          </a:bodyPr>
          <a:lstStyle/>
          <a:p>
            <a:pPr algn="ctr"/>
            <a:r>
              <a:rPr kumimoji="1" lang="ja-JP" altLang="en-US" sz="1400" dirty="0">
                <a:solidFill>
                  <a:schemeClr val="bg1"/>
                </a:solidFill>
                <a:latin typeface="Meiryo" charset="-128"/>
                <a:ea typeface="Meiryo" charset="-128"/>
                <a:cs typeface="Meiryo" charset="-128"/>
              </a:rPr>
              <a:t>機械学習</a:t>
            </a:r>
          </a:p>
        </p:txBody>
      </p:sp>
      <p:pic>
        <p:nvPicPr>
          <p:cNvPr id="37" name="図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1367" y="3977973"/>
            <a:ext cx="1202624" cy="420147"/>
          </a:xfrm>
          <a:prstGeom prst="rect">
            <a:avLst/>
          </a:prstGeom>
        </p:spPr>
      </p:pic>
      <p:sp>
        <p:nvSpPr>
          <p:cNvPr id="38" name="正方形/長方形 37"/>
          <p:cNvSpPr/>
          <p:nvPr/>
        </p:nvSpPr>
        <p:spPr>
          <a:xfrm>
            <a:off x="6372200" y="4396507"/>
            <a:ext cx="1592006" cy="338554"/>
          </a:xfrm>
          <a:prstGeom prst="rect">
            <a:avLst/>
          </a:prstGeom>
        </p:spPr>
        <p:txBody>
          <a:bodyPr wrap="square">
            <a:spAutoFit/>
          </a:bodyPr>
          <a:lstStyle/>
          <a:p>
            <a:pPr algn="ctr"/>
            <a:r>
              <a:rPr lang="ja-JP" altLang="en-US" sz="800" dirty="0">
                <a:solidFill>
                  <a:srgbClr val="FFFFFF"/>
                </a:solidFill>
                <a:latin typeface="Meiryo" charset="-128"/>
                <a:ea typeface="Meiryo" charset="-128"/>
                <a:cs typeface="Meiryo" charset="-128"/>
              </a:rPr>
              <a:t>確率・統計的アプローチ</a:t>
            </a:r>
            <a:endParaRPr lang="en-US" altLang="ja-JP" sz="800" dirty="0">
              <a:solidFill>
                <a:srgbClr val="FFFFFF"/>
              </a:solidFill>
              <a:latin typeface="Meiryo" charset="-128"/>
              <a:ea typeface="Meiryo" charset="-128"/>
              <a:cs typeface="Meiryo" charset="-128"/>
            </a:endParaRPr>
          </a:p>
          <a:p>
            <a:pPr algn="ctr"/>
            <a:r>
              <a:rPr lang="ja-JP" altLang="en-US" sz="800" dirty="0">
                <a:solidFill>
                  <a:srgbClr val="FFFFFF"/>
                </a:solidFill>
                <a:latin typeface="Meiryo" charset="-128"/>
                <a:ea typeface="Meiryo" charset="-128"/>
                <a:cs typeface="Meiryo" charset="-128"/>
              </a:rPr>
              <a:t>脳科学的アプローチ</a:t>
            </a:r>
          </a:p>
        </p:txBody>
      </p:sp>
      <p:sp>
        <p:nvSpPr>
          <p:cNvPr id="41" name="正方形/長方形 40"/>
          <p:cNvSpPr/>
          <p:nvPr/>
        </p:nvSpPr>
        <p:spPr>
          <a:xfrm>
            <a:off x="1169906" y="5016221"/>
            <a:ext cx="1592005" cy="575282"/>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solidFill>
                  <a:srgbClr val="FFFFFF"/>
                </a:solidFill>
                <a:latin typeface="Meiryo" charset="-128"/>
                <a:ea typeface="Meiryo" charset="-128"/>
                <a:cs typeface="Meiryo" charset="-128"/>
              </a:rPr>
              <a:t>ロジック</a:t>
            </a:r>
            <a:endParaRPr kumimoji="1" lang="en-US" altLang="ja-JP" sz="1600" dirty="0">
              <a:solidFill>
                <a:srgbClr val="FFFFFF"/>
              </a:solidFill>
              <a:latin typeface="Meiryo" charset="-128"/>
              <a:ea typeface="Meiryo" charset="-128"/>
              <a:cs typeface="Meiryo" charset="-128"/>
            </a:endParaRPr>
          </a:p>
        </p:txBody>
      </p:sp>
      <p:sp>
        <p:nvSpPr>
          <p:cNvPr id="42" name="正方形/長方形 41"/>
          <p:cNvSpPr/>
          <p:nvPr/>
        </p:nvSpPr>
        <p:spPr>
          <a:xfrm>
            <a:off x="3771560" y="5013099"/>
            <a:ext cx="1592005" cy="575282"/>
          </a:xfrm>
          <a:prstGeom prst="rect">
            <a:avLst/>
          </a:prstGeom>
          <a:solidFill>
            <a:srgbClr val="FFA9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solidFill>
                  <a:srgbClr val="009051"/>
                </a:solidFill>
                <a:latin typeface="Meiryo" charset="-128"/>
                <a:ea typeface="Meiryo" charset="-128"/>
                <a:cs typeface="Meiryo" charset="-128"/>
              </a:rPr>
              <a:t>ロジック</a:t>
            </a:r>
            <a:endParaRPr kumimoji="1" lang="en-US" altLang="ja-JP" sz="1600" dirty="0">
              <a:solidFill>
                <a:srgbClr val="009051"/>
              </a:solidFill>
              <a:latin typeface="Meiryo" charset="-128"/>
              <a:ea typeface="Meiryo" charset="-128"/>
              <a:cs typeface="Meiryo" charset="-128"/>
            </a:endParaRPr>
          </a:p>
        </p:txBody>
      </p:sp>
      <p:sp>
        <p:nvSpPr>
          <p:cNvPr id="43" name="正方形/長方形 42"/>
          <p:cNvSpPr/>
          <p:nvPr/>
        </p:nvSpPr>
        <p:spPr>
          <a:xfrm>
            <a:off x="6367763" y="5016221"/>
            <a:ext cx="1592005" cy="575282"/>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a:solidFill>
                  <a:srgbClr val="FFFFFF"/>
                </a:solidFill>
                <a:latin typeface="Meiryo" charset="-128"/>
                <a:ea typeface="Meiryo" charset="-128"/>
                <a:cs typeface="Meiryo" charset="-128"/>
              </a:rPr>
              <a:t>ロジック</a:t>
            </a:r>
            <a:endParaRPr lang="en-US" altLang="ja-JP" sz="1600" dirty="0">
              <a:solidFill>
                <a:srgbClr val="FFFFFF"/>
              </a:solidFill>
              <a:latin typeface="Meiryo" charset="-128"/>
              <a:ea typeface="Meiryo" charset="-128"/>
              <a:cs typeface="Meiryo" charset="-128"/>
            </a:endParaRPr>
          </a:p>
          <a:p>
            <a:pPr algn="ctr"/>
            <a:r>
              <a:rPr lang="ja-JP" altLang="en-US" sz="1600" dirty="0">
                <a:solidFill>
                  <a:srgbClr val="FFFFFF"/>
                </a:solidFill>
                <a:latin typeface="Meiryo" charset="-128"/>
                <a:ea typeface="Meiryo" charset="-128"/>
                <a:cs typeface="Meiryo" charset="-128"/>
              </a:rPr>
              <a:t>パターン</a:t>
            </a:r>
            <a:endParaRPr kumimoji="1" lang="en-US" altLang="ja-JP" sz="1600" dirty="0">
              <a:solidFill>
                <a:srgbClr val="FFFFFF"/>
              </a:solidFill>
              <a:latin typeface="Meiryo" charset="-128"/>
              <a:ea typeface="Meiryo" charset="-128"/>
              <a:cs typeface="Meiryo" charset="-128"/>
            </a:endParaRPr>
          </a:p>
        </p:txBody>
      </p:sp>
      <p:sp>
        <p:nvSpPr>
          <p:cNvPr id="45" name="右矢印 44"/>
          <p:cNvSpPr/>
          <p:nvPr/>
        </p:nvSpPr>
        <p:spPr>
          <a:xfrm>
            <a:off x="2791588" y="2436889"/>
            <a:ext cx="923367" cy="423485"/>
          </a:xfrm>
          <a:prstGeom prst="right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下矢印 45"/>
          <p:cNvSpPr/>
          <p:nvPr/>
        </p:nvSpPr>
        <p:spPr>
          <a:xfrm>
            <a:off x="1651263" y="4702630"/>
            <a:ext cx="623476" cy="374599"/>
          </a:xfrm>
          <a:prstGeom prst="downArrow">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下矢印 46"/>
          <p:cNvSpPr/>
          <p:nvPr/>
        </p:nvSpPr>
        <p:spPr>
          <a:xfrm>
            <a:off x="1658606" y="3172107"/>
            <a:ext cx="623476" cy="489525"/>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8" name="下矢印 47"/>
          <p:cNvSpPr/>
          <p:nvPr/>
        </p:nvSpPr>
        <p:spPr>
          <a:xfrm>
            <a:off x="4258593" y="4702630"/>
            <a:ext cx="623476" cy="374599"/>
          </a:xfrm>
          <a:prstGeom prst="downArrow">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 name="下矢印 48"/>
          <p:cNvSpPr/>
          <p:nvPr/>
        </p:nvSpPr>
        <p:spPr>
          <a:xfrm>
            <a:off x="4265936" y="3172107"/>
            <a:ext cx="623476" cy="489525"/>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下矢印 49"/>
          <p:cNvSpPr/>
          <p:nvPr/>
        </p:nvSpPr>
        <p:spPr>
          <a:xfrm>
            <a:off x="6863017" y="4699762"/>
            <a:ext cx="623476" cy="374599"/>
          </a:xfrm>
          <a:prstGeom prst="downArrow">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1" name="下矢印 50"/>
          <p:cNvSpPr/>
          <p:nvPr/>
        </p:nvSpPr>
        <p:spPr>
          <a:xfrm>
            <a:off x="6870360" y="3169239"/>
            <a:ext cx="623476" cy="489525"/>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2" name="ホームベース 51"/>
          <p:cNvSpPr/>
          <p:nvPr/>
        </p:nvSpPr>
        <p:spPr>
          <a:xfrm>
            <a:off x="4572000" y="980728"/>
            <a:ext cx="3816424" cy="864096"/>
          </a:xfrm>
          <a:prstGeom prst="homePlate">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 name="ホームベース 52"/>
          <p:cNvSpPr/>
          <p:nvPr/>
        </p:nvSpPr>
        <p:spPr>
          <a:xfrm>
            <a:off x="1115616" y="980728"/>
            <a:ext cx="3888432" cy="864096"/>
          </a:xfrm>
          <a:prstGeom prst="homePlate">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4" name="テキスト ボックス 53"/>
          <p:cNvSpPr txBox="1"/>
          <p:nvPr/>
        </p:nvSpPr>
        <p:spPr>
          <a:xfrm>
            <a:off x="1115749" y="991781"/>
            <a:ext cx="2372124" cy="338554"/>
          </a:xfrm>
          <a:prstGeom prst="rect">
            <a:avLst/>
          </a:prstGeom>
          <a:noFill/>
        </p:spPr>
        <p:txBody>
          <a:bodyPr wrap="none" rtlCol="0">
            <a:spAutoFit/>
          </a:bodyPr>
          <a:lstStyle/>
          <a:p>
            <a:pPr algn="ctr"/>
            <a:r>
              <a:rPr kumimoji="1" lang="ja-JP" altLang="en-US" sz="1600" b="1" dirty="0">
                <a:solidFill>
                  <a:schemeClr val="bg1"/>
                </a:solidFill>
                <a:latin typeface="Meiryo" charset="-128"/>
                <a:ea typeface="Meiryo" charset="-128"/>
                <a:cs typeface="Meiryo" charset="-128"/>
              </a:rPr>
              <a:t>自動化</a:t>
            </a:r>
            <a:r>
              <a:rPr kumimoji="1" lang="ja-JP" altLang="en-US" sz="1600" dirty="0">
                <a:solidFill>
                  <a:schemeClr val="bg1"/>
                </a:solidFill>
                <a:latin typeface="Meiryo" charset="-128"/>
                <a:ea typeface="Meiryo" charset="-128"/>
                <a:cs typeface="Meiryo" charset="-128"/>
              </a:rPr>
              <a:t>（</a:t>
            </a:r>
            <a:r>
              <a:rPr kumimoji="1" lang="en-US" altLang="ja-JP" sz="1600" dirty="0">
                <a:solidFill>
                  <a:schemeClr val="bg1"/>
                </a:solidFill>
                <a:latin typeface="Meiryo" charset="-128"/>
                <a:ea typeface="Meiryo" charset="-128"/>
                <a:cs typeface="Meiryo" charset="-128"/>
              </a:rPr>
              <a:t>Automation</a:t>
            </a:r>
            <a:r>
              <a:rPr kumimoji="1" lang="ja-JP" altLang="en-US" sz="1600" dirty="0">
                <a:solidFill>
                  <a:schemeClr val="bg1"/>
                </a:solidFill>
                <a:latin typeface="Meiryo" charset="-128"/>
                <a:ea typeface="Meiryo" charset="-128"/>
                <a:cs typeface="Meiryo" charset="-128"/>
              </a:rPr>
              <a:t>）</a:t>
            </a:r>
          </a:p>
        </p:txBody>
      </p:sp>
      <p:sp>
        <p:nvSpPr>
          <p:cNvPr id="55" name="テキスト ボックス 54"/>
          <p:cNvSpPr txBox="1"/>
          <p:nvPr/>
        </p:nvSpPr>
        <p:spPr>
          <a:xfrm>
            <a:off x="5630897" y="995659"/>
            <a:ext cx="2473113" cy="338554"/>
          </a:xfrm>
          <a:prstGeom prst="rect">
            <a:avLst/>
          </a:prstGeom>
          <a:noFill/>
        </p:spPr>
        <p:txBody>
          <a:bodyPr wrap="none" rtlCol="0">
            <a:spAutoFit/>
          </a:bodyPr>
          <a:lstStyle/>
          <a:p>
            <a:pPr algn="r"/>
            <a:r>
              <a:rPr kumimoji="1" lang="ja-JP" altLang="en-US" sz="1600" b="1" dirty="0">
                <a:solidFill>
                  <a:schemeClr val="bg1"/>
                </a:solidFill>
                <a:latin typeface="Meiryo" charset="-128"/>
                <a:ea typeface="Meiryo" charset="-128"/>
                <a:cs typeface="Meiryo" charset="-128"/>
              </a:rPr>
              <a:t>自律化</a:t>
            </a:r>
            <a:r>
              <a:rPr kumimoji="1" lang="ja-JP" altLang="en-US" sz="1600" dirty="0">
                <a:solidFill>
                  <a:schemeClr val="bg1"/>
                </a:solidFill>
                <a:latin typeface="Meiryo" charset="-128"/>
                <a:ea typeface="Meiryo" charset="-128"/>
                <a:cs typeface="Meiryo" charset="-128"/>
              </a:rPr>
              <a:t>（</a:t>
            </a:r>
            <a:r>
              <a:rPr lang="en-US" altLang="ja-JP" sz="1600" dirty="0">
                <a:solidFill>
                  <a:schemeClr val="bg1"/>
                </a:solidFill>
                <a:latin typeface="Meiryo" charset="-128"/>
                <a:ea typeface="Meiryo" charset="-128"/>
                <a:cs typeface="Meiryo" charset="-128"/>
              </a:rPr>
              <a:t>Autonomous</a:t>
            </a:r>
            <a:r>
              <a:rPr kumimoji="1" lang="ja-JP" altLang="en-US" sz="1600" dirty="0">
                <a:solidFill>
                  <a:schemeClr val="bg1"/>
                </a:solidFill>
                <a:latin typeface="Meiryo" charset="-128"/>
                <a:ea typeface="Meiryo" charset="-128"/>
                <a:cs typeface="Meiryo" charset="-128"/>
              </a:rPr>
              <a:t>）</a:t>
            </a:r>
          </a:p>
        </p:txBody>
      </p:sp>
      <p:sp>
        <p:nvSpPr>
          <p:cNvPr id="56" name="テキスト ボックス 55"/>
          <p:cNvSpPr txBox="1"/>
          <p:nvPr/>
        </p:nvSpPr>
        <p:spPr>
          <a:xfrm>
            <a:off x="1115616" y="1336841"/>
            <a:ext cx="3147414" cy="461665"/>
          </a:xfrm>
          <a:prstGeom prst="rect">
            <a:avLst/>
          </a:prstGeom>
          <a:noFill/>
        </p:spPr>
        <p:txBody>
          <a:bodyPr wrap="square" rtlCol="0">
            <a:spAutoFit/>
          </a:bodyPr>
          <a:lstStyle/>
          <a:p>
            <a:r>
              <a:rPr kumimoji="1" lang="ja-JP" altLang="en-US" sz="1200" dirty="0">
                <a:solidFill>
                  <a:schemeClr val="bg1"/>
                </a:solidFill>
                <a:latin typeface="Meiryo" charset="-128"/>
                <a:ea typeface="Meiryo" charset="-128"/>
                <a:cs typeface="Meiryo" charset="-128"/>
              </a:rPr>
              <a:t>人間が体験から仮説を立て検証し、</a:t>
            </a:r>
            <a:endParaRPr kumimoji="1" lang="en-US" altLang="ja-JP" sz="1200" dirty="0">
              <a:solidFill>
                <a:schemeClr val="bg1"/>
              </a:solidFill>
              <a:latin typeface="Meiryo" charset="-128"/>
              <a:ea typeface="Meiryo" charset="-128"/>
              <a:cs typeface="Meiryo" charset="-128"/>
            </a:endParaRPr>
          </a:p>
          <a:p>
            <a:r>
              <a:rPr kumimoji="1" lang="ja-JP" altLang="en-US" sz="1200" dirty="0">
                <a:solidFill>
                  <a:schemeClr val="bg1"/>
                </a:solidFill>
                <a:latin typeface="Meiryo" charset="-128"/>
                <a:ea typeface="Meiryo" charset="-128"/>
                <a:cs typeface="Meiryo" charset="-128"/>
              </a:rPr>
              <a:t>ルールを定義して実行させる仕組み</a:t>
            </a:r>
          </a:p>
        </p:txBody>
      </p:sp>
      <p:sp>
        <p:nvSpPr>
          <p:cNvPr id="57" name="テキスト ボックス 56"/>
          <p:cNvSpPr txBox="1"/>
          <p:nvPr/>
        </p:nvSpPr>
        <p:spPr>
          <a:xfrm>
            <a:off x="5127650" y="1338432"/>
            <a:ext cx="2900734" cy="461665"/>
          </a:xfrm>
          <a:prstGeom prst="rect">
            <a:avLst/>
          </a:prstGeom>
          <a:noFill/>
        </p:spPr>
        <p:txBody>
          <a:bodyPr wrap="square" rtlCol="0">
            <a:spAutoFit/>
          </a:bodyPr>
          <a:lstStyle/>
          <a:p>
            <a:pPr algn="r"/>
            <a:r>
              <a:rPr kumimoji="1" lang="ja-JP" altLang="en-US" sz="1200" dirty="0">
                <a:solidFill>
                  <a:schemeClr val="bg1"/>
                </a:solidFill>
                <a:latin typeface="Meiryo" charset="-128"/>
                <a:ea typeface="Meiryo" charset="-128"/>
                <a:cs typeface="Meiryo" charset="-128"/>
              </a:rPr>
              <a:t>機械がデータから仮説を立て検証し、</a:t>
            </a:r>
            <a:endParaRPr kumimoji="1" lang="en-US" altLang="ja-JP" sz="1200" dirty="0">
              <a:solidFill>
                <a:schemeClr val="bg1"/>
              </a:solidFill>
              <a:latin typeface="Meiryo" charset="-128"/>
              <a:ea typeface="Meiryo" charset="-128"/>
              <a:cs typeface="Meiryo" charset="-128"/>
            </a:endParaRPr>
          </a:p>
          <a:p>
            <a:pPr algn="r"/>
            <a:r>
              <a:rPr kumimoji="1" lang="ja-JP" altLang="en-US" sz="1200" dirty="0">
                <a:solidFill>
                  <a:schemeClr val="bg1"/>
                </a:solidFill>
                <a:latin typeface="Meiryo" charset="-128"/>
                <a:ea typeface="Meiryo" charset="-128"/>
                <a:cs typeface="Meiryo" charset="-128"/>
              </a:rPr>
              <a:t>ルールを定義して実行させる仕組み</a:t>
            </a:r>
          </a:p>
        </p:txBody>
      </p:sp>
      <p:sp>
        <p:nvSpPr>
          <p:cNvPr id="58" name="正方形/長方形 57"/>
          <p:cNvSpPr/>
          <p:nvPr/>
        </p:nvSpPr>
        <p:spPr>
          <a:xfrm>
            <a:off x="1169906" y="5871458"/>
            <a:ext cx="6792770" cy="575282"/>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solidFill>
                  <a:srgbClr val="FFFFFF"/>
                </a:solidFill>
                <a:latin typeface="Meiryo" charset="-128"/>
                <a:ea typeface="Meiryo" charset="-128"/>
                <a:cs typeface="Meiryo" charset="-128"/>
              </a:rPr>
              <a:t>アプリケーション</a:t>
            </a:r>
            <a:endParaRPr lang="en-US" altLang="ja-JP" sz="1600" dirty="0">
              <a:solidFill>
                <a:srgbClr val="FFFFFF"/>
              </a:solidFill>
              <a:latin typeface="Meiryo" charset="-128"/>
              <a:ea typeface="Meiryo" charset="-128"/>
              <a:cs typeface="Meiryo" charset="-128"/>
            </a:endParaRPr>
          </a:p>
          <a:p>
            <a:pPr algn="ctr"/>
            <a:r>
              <a:rPr kumimoji="1" lang="ja-JP" altLang="en-US" sz="1200" dirty="0">
                <a:solidFill>
                  <a:srgbClr val="FFFFFF"/>
                </a:solidFill>
                <a:latin typeface="Meiryo" charset="-128"/>
                <a:ea typeface="Meiryo" charset="-128"/>
                <a:cs typeface="Meiryo" charset="-128"/>
              </a:rPr>
              <a:t>サービスやロボットなど</a:t>
            </a:r>
            <a:endParaRPr kumimoji="1" lang="en-US" altLang="ja-JP" sz="1200" dirty="0">
              <a:solidFill>
                <a:srgbClr val="FFFFFF"/>
              </a:solidFill>
              <a:latin typeface="Meiryo" charset="-128"/>
              <a:ea typeface="Meiryo" charset="-128"/>
              <a:cs typeface="Meiryo" charset="-128"/>
            </a:endParaRPr>
          </a:p>
        </p:txBody>
      </p:sp>
      <p:sp>
        <p:nvSpPr>
          <p:cNvPr id="59" name="下矢印 58"/>
          <p:cNvSpPr/>
          <p:nvPr/>
        </p:nvSpPr>
        <p:spPr>
          <a:xfrm>
            <a:off x="1651263" y="5518963"/>
            <a:ext cx="623476" cy="403481"/>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0" name="下矢印 59"/>
          <p:cNvSpPr/>
          <p:nvPr/>
        </p:nvSpPr>
        <p:spPr>
          <a:xfrm>
            <a:off x="4253099" y="5525437"/>
            <a:ext cx="623476" cy="403481"/>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下矢印 60"/>
          <p:cNvSpPr/>
          <p:nvPr/>
        </p:nvSpPr>
        <p:spPr>
          <a:xfrm>
            <a:off x="6852027" y="5518962"/>
            <a:ext cx="623476" cy="403481"/>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19090430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人工知能の適用領域</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36</a:t>
            </a:fld>
            <a:endParaRPr kumimoji="1" lang="ja-JP" altLang="en-US"/>
          </a:p>
        </p:txBody>
      </p:sp>
      <p:sp>
        <p:nvSpPr>
          <p:cNvPr id="4" name="正方形/長方形 3"/>
          <p:cNvSpPr/>
          <p:nvPr/>
        </p:nvSpPr>
        <p:spPr>
          <a:xfrm>
            <a:off x="539552" y="1306811"/>
            <a:ext cx="4032448" cy="5218533"/>
          </a:xfrm>
          <a:prstGeom prst="rect">
            <a:avLst/>
          </a:prstGeom>
          <a:solidFill>
            <a:srgbClr val="FFFED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7" name="正方形/長方形 56"/>
          <p:cNvSpPr/>
          <p:nvPr/>
        </p:nvSpPr>
        <p:spPr>
          <a:xfrm>
            <a:off x="4572000" y="1321944"/>
            <a:ext cx="4032448" cy="521853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左右矢印 7"/>
          <p:cNvSpPr/>
          <p:nvPr/>
        </p:nvSpPr>
        <p:spPr>
          <a:xfrm>
            <a:off x="530506" y="889904"/>
            <a:ext cx="8082987" cy="860052"/>
          </a:xfrm>
          <a:prstGeom prst="leftRightArrow">
            <a:avLst/>
          </a:prstGeom>
          <a:gradFill flip="none" rotWithShape="1">
            <a:gsLst>
              <a:gs pos="0">
                <a:srgbClr val="FF8000"/>
              </a:gs>
              <a:gs pos="42000">
                <a:schemeClr val="accent6">
                  <a:lumMod val="20000"/>
                  <a:lumOff val="80000"/>
                </a:schemeClr>
              </a:gs>
              <a:gs pos="100000">
                <a:schemeClr val="tx2">
                  <a:lumMod val="60000"/>
                  <a:lumOff val="40000"/>
                </a:schemeClr>
              </a:gs>
            </a:gsLst>
            <a:lin ang="0" scaled="1"/>
            <a:tileRect/>
          </a:gra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58" name="図形グループ 57"/>
          <p:cNvGrpSpPr/>
          <p:nvPr/>
        </p:nvGrpSpPr>
        <p:grpSpPr>
          <a:xfrm>
            <a:off x="1108875" y="1035893"/>
            <a:ext cx="205489" cy="408188"/>
            <a:chOff x="1946324" y="4125162"/>
            <a:chExt cx="969964" cy="2007872"/>
          </a:xfrm>
        </p:grpSpPr>
        <p:sp>
          <p:nvSpPr>
            <p:cNvPr id="59" name="円/楕円 5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0" name="フローチャート: 論理積ゲート 5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1" name="図形グループ 60"/>
          <p:cNvGrpSpPr/>
          <p:nvPr/>
        </p:nvGrpSpPr>
        <p:grpSpPr>
          <a:xfrm>
            <a:off x="1264382" y="913756"/>
            <a:ext cx="205489" cy="408188"/>
            <a:chOff x="1946324" y="4125162"/>
            <a:chExt cx="969964" cy="2007872"/>
          </a:xfrm>
        </p:grpSpPr>
        <p:sp>
          <p:nvSpPr>
            <p:cNvPr id="62" name="円/楕円 6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3" name="フローチャート: 論理積ゲート 6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4" name="図形グループ 63"/>
          <p:cNvGrpSpPr/>
          <p:nvPr/>
        </p:nvGrpSpPr>
        <p:grpSpPr>
          <a:xfrm>
            <a:off x="1379545" y="1081107"/>
            <a:ext cx="205489" cy="408188"/>
            <a:chOff x="1946324" y="4125162"/>
            <a:chExt cx="969964" cy="2007872"/>
          </a:xfrm>
        </p:grpSpPr>
        <p:sp>
          <p:nvSpPr>
            <p:cNvPr id="65" name="円/楕円 6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6" name="フローチャート: 論理積ゲート 6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873228"/>
            <a:ext cx="606570" cy="606570"/>
          </a:xfrm>
          <a:prstGeom prst="rect">
            <a:avLst/>
          </a:prstGeom>
          <a:effectLst>
            <a:outerShdw blurRad="50800" dist="38100" dir="2700000" algn="tl" rotWithShape="0">
              <a:prstClr val="black">
                <a:alpha val="40000"/>
              </a:prstClr>
            </a:outerShdw>
          </a:effectLst>
        </p:spPr>
      </p:pic>
      <p:sp>
        <p:nvSpPr>
          <p:cNvPr id="17" name="テキスト ボックス 16"/>
          <p:cNvSpPr txBox="1"/>
          <p:nvPr/>
        </p:nvSpPr>
        <p:spPr>
          <a:xfrm>
            <a:off x="3838465" y="1156686"/>
            <a:ext cx="1467068" cy="400110"/>
          </a:xfrm>
          <a:prstGeom prst="rect">
            <a:avLst/>
          </a:prstGeom>
          <a:noFill/>
        </p:spPr>
        <p:txBody>
          <a:bodyPr wrap="none" rtlCol="0">
            <a:spAutoFit/>
          </a:bodyPr>
          <a:lstStyle/>
          <a:p>
            <a:pPr algn="ctr"/>
            <a:r>
              <a:rPr kumimoji="1" lang="ja-JP" altLang="en-US" sz="2000">
                <a:latin typeface="Meiryo" charset="-128"/>
                <a:ea typeface="Meiryo" charset="-128"/>
                <a:cs typeface="Meiryo" charset="-128"/>
              </a:rPr>
              <a:t>人間の関与</a:t>
            </a:r>
          </a:p>
        </p:txBody>
      </p:sp>
      <p:sp>
        <p:nvSpPr>
          <p:cNvPr id="72" name="正方形/長方形 71"/>
          <p:cNvSpPr/>
          <p:nvPr/>
        </p:nvSpPr>
        <p:spPr>
          <a:xfrm>
            <a:off x="5301011" y="1772816"/>
            <a:ext cx="3150375" cy="897868"/>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solidFill>
                  <a:schemeClr val="bg1"/>
                </a:solidFill>
                <a:latin typeface="Meiryo" charset="-128"/>
                <a:ea typeface="Meiryo" charset="-128"/>
                <a:cs typeface="Meiryo" charset="-128"/>
              </a:rPr>
              <a:t>自律的制御</a:t>
            </a:r>
            <a:endParaRPr lang="en-US" altLang="ja-JP" sz="2000" dirty="0">
              <a:solidFill>
                <a:schemeClr val="bg1"/>
              </a:solidFill>
              <a:latin typeface="Meiryo" charset="-128"/>
              <a:ea typeface="Meiryo" charset="-128"/>
              <a:cs typeface="Meiryo" charset="-128"/>
            </a:endParaRPr>
          </a:p>
          <a:p>
            <a:pPr algn="ctr"/>
            <a:r>
              <a:rPr lang="ja-JP" altLang="en-US" sz="1000" dirty="0">
                <a:solidFill>
                  <a:schemeClr val="bg1"/>
                </a:solidFill>
                <a:latin typeface="Meiryo" charset="-128"/>
                <a:ea typeface="Meiryo" charset="-128"/>
                <a:cs typeface="Meiryo" charset="-128"/>
              </a:rPr>
              <a:t>状況を把握し、自律的に判断して実行</a:t>
            </a:r>
            <a:endParaRPr lang="en-US" altLang="ja-JP" sz="1000" dirty="0">
              <a:solidFill>
                <a:schemeClr val="bg1"/>
              </a:solidFill>
              <a:latin typeface="Meiryo" charset="-128"/>
              <a:ea typeface="Meiryo" charset="-128"/>
              <a:cs typeface="Meiryo" charset="-128"/>
            </a:endParaRPr>
          </a:p>
          <a:p>
            <a:pPr algn="ctr"/>
            <a:endParaRPr lang="en-US" altLang="ja-JP" sz="800" dirty="0">
              <a:solidFill>
                <a:schemeClr val="bg1"/>
              </a:solidFill>
              <a:latin typeface="Meiryo" charset="-128"/>
              <a:ea typeface="Meiryo" charset="-128"/>
              <a:cs typeface="Meiryo" charset="-128"/>
            </a:endParaRPr>
          </a:p>
          <a:p>
            <a:pPr algn="ctr"/>
            <a:r>
              <a:rPr lang="ja-JP" altLang="en-US" sz="1200" b="1" dirty="0">
                <a:solidFill>
                  <a:schemeClr val="bg1"/>
                </a:solidFill>
                <a:latin typeface="Meiryo" charset="-128"/>
                <a:ea typeface="Meiryo" charset="-128"/>
                <a:cs typeface="Meiryo" charset="-128"/>
              </a:rPr>
              <a:t>自動運転自動車・株の自動取引</a:t>
            </a:r>
            <a:r>
              <a:rPr lang="ja-JP" altLang="en-US" sz="800" dirty="0">
                <a:solidFill>
                  <a:schemeClr val="bg1"/>
                </a:solidFill>
                <a:latin typeface="Meiryo" charset="-128"/>
                <a:ea typeface="Meiryo" charset="-128"/>
                <a:cs typeface="Meiryo" charset="-128"/>
              </a:rPr>
              <a:t>など</a:t>
            </a:r>
          </a:p>
        </p:txBody>
      </p:sp>
      <p:sp>
        <p:nvSpPr>
          <p:cNvPr id="73" name="正方形/長方形 72"/>
          <p:cNvSpPr/>
          <p:nvPr/>
        </p:nvSpPr>
        <p:spPr>
          <a:xfrm>
            <a:off x="4184657" y="2708520"/>
            <a:ext cx="3150375" cy="89786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Meiryo" charset="-128"/>
                <a:ea typeface="Meiryo" charset="-128"/>
                <a:cs typeface="Meiryo" charset="-128"/>
              </a:rPr>
              <a:t>推奨・判断</a:t>
            </a:r>
            <a:endParaRPr kumimoji="1" lang="en-US" altLang="ja-JP" sz="2000" dirty="0">
              <a:solidFill>
                <a:srgbClr val="FFFFFF"/>
              </a:solidFill>
              <a:latin typeface="Meiryo" charset="-128"/>
              <a:ea typeface="Meiryo" charset="-128"/>
              <a:cs typeface="Meiryo" charset="-128"/>
            </a:endParaRPr>
          </a:p>
          <a:p>
            <a:pPr algn="ctr"/>
            <a:r>
              <a:rPr lang="ja-JP" altLang="en-US" sz="1000" dirty="0">
                <a:solidFill>
                  <a:srgbClr val="FFFFFF"/>
                </a:solidFill>
                <a:latin typeface="Meiryo" charset="-128"/>
                <a:ea typeface="Meiryo" charset="-128"/>
                <a:cs typeface="Meiryo" charset="-128"/>
              </a:rPr>
              <a:t>データを解析し、最適解を見つけ出して推奨、判断</a:t>
            </a:r>
            <a:endParaRPr lang="en-US" altLang="ja-JP" sz="1000" dirty="0">
              <a:solidFill>
                <a:srgbClr val="FFFFFF"/>
              </a:solidFill>
              <a:latin typeface="Meiryo" charset="-128"/>
              <a:ea typeface="Meiryo" charset="-128"/>
              <a:cs typeface="Meiryo" charset="-128"/>
            </a:endParaRPr>
          </a:p>
          <a:p>
            <a:pPr algn="ctr"/>
            <a:endParaRPr kumimoji="1" lang="en-US" altLang="ja-JP" sz="800" dirty="0">
              <a:solidFill>
                <a:srgbClr val="FFFFFF"/>
              </a:solidFill>
              <a:latin typeface="Meiryo" charset="-128"/>
              <a:ea typeface="Meiryo" charset="-128"/>
              <a:cs typeface="Meiryo" charset="-128"/>
            </a:endParaRPr>
          </a:p>
          <a:p>
            <a:pPr algn="ctr"/>
            <a:r>
              <a:rPr kumimoji="1" lang="ja-JP" altLang="en-US" sz="1200" b="1" dirty="0">
                <a:solidFill>
                  <a:srgbClr val="FFFFFF"/>
                </a:solidFill>
                <a:latin typeface="Meiryo" charset="-128"/>
                <a:ea typeface="Meiryo" charset="-128"/>
                <a:cs typeface="Meiryo" charset="-128"/>
              </a:rPr>
              <a:t>医療診断支援・商品レコメンド</a:t>
            </a:r>
            <a:r>
              <a:rPr kumimoji="1" lang="ja-JP" altLang="en-US" sz="800" dirty="0">
                <a:solidFill>
                  <a:srgbClr val="FFFFFF"/>
                </a:solidFill>
                <a:latin typeface="Meiryo" charset="-128"/>
                <a:ea typeface="Meiryo" charset="-128"/>
                <a:cs typeface="Meiryo" charset="-128"/>
              </a:rPr>
              <a:t>など</a:t>
            </a:r>
          </a:p>
        </p:txBody>
      </p:sp>
      <p:sp>
        <p:nvSpPr>
          <p:cNvPr id="74" name="正方形/長方形 73"/>
          <p:cNvSpPr/>
          <p:nvPr/>
        </p:nvSpPr>
        <p:spPr>
          <a:xfrm>
            <a:off x="3019037" y="3644224"/>
            <a:ext cx="3150375" cy="897868"/>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Meiryo" charset="-128"/>
                <a:ea typeface="Meiryo" charset="-128"/>
                <a:cs typeface="Meiryo" charset="-128"/>
              </a:rPr>
              <a:t>知識の発見</a:t>
            </a:r>
            <a:endParaRPr kumimoji="1" lang="en-US" altLang="ja-JP" sz="2000" dirty="0">
              <a:solidFill>
                <a:srgbClr val="FFFFFF"/>
              </a:solidFill>
              <a:latin typeface="Meiryo" charset="-128"/>
              <a:ea typeface="Meiryo" charset="-128"/>
              <a:cs typeface="Meiryo" charset="-128"/>
            </a:endParaRPr>
          </a:p>
          <a:p>
            <a:pPr algn="ctr"/>
            <a:r>
              <a:rPr lang="ja-JP" altLang="en-US" sz="1000" dirty="0">
                <a:solidFill>
                  <a:srgbClr val="FFFFFF"/>
                </a:solidFill>
                <a:latin typeface="Meiryo" charset="-128"/>
                <a:ea typeface="Meiryo" charset="-128"/>
                <a:cs typeface="Meiryo" charset="-128"/>
              </a:rPr>
              <a:t>データを解析し、規則性やルールなどの知識を発見</a:t>
            </a:r>
            <a:endParaRPr lang="en-US" altLang="ja-JP" sz="1000" dirty="0">
              <a:solidFill>
                <a:srgbClr val="FFFFFF"/>
              </a:solidFill>
              <a:latin typeface="Meiryo" charset="-128"/>
              <a:ea typeface="Meiryo" charset="-128"/>
              <a:cs typeface="Meiryo" charset="-128"/>
            </a:endParaRPr>
          </a:p>
          <a:p>
            <a:pPr algn="ctr"/>
            <a:endParaRPr kumimoji="1" lang="en-US" altLang="ja-JP" sz="800" dirty="0">
              <a:solidFill>
                <a:srgbClr val="FFFFFF"/>
              </a:solidFill>
              <a:latin typeface="Meiryo" charset="-128"/>
              <a:ea typeface="Meiryo" charset="-128"/>
              <a:cs typeface="Meiryo" charset="-128"/>
            </a:endParaRPr>
          </a:p>
          <a:p>
            <a:pPr algn="ctr"/>
            <a:r>
              <a:rPr lang="ja-JP" altLang="en-US" sz="1200" b="1" dirty="0">
                <a:solidFill>
                  <a:srgbClr val="FFFFFF"/>
                </a:solidFill>
                <a:latin typeface="Meiryo" charset="-128"/>
                <a:ea typeface="Meiryo" charset="-128"/>
                <a:cs typeface="Meiryo" charset="-128"/>
              </a:rPr>
              <a:t>故障診断や予知・創薬用新物質の発見</a:t>
            </a:r>
            <a:r>
              <a:rPr lang="ja-JP" altLang="en-US" sz="1200" dirty="0">
                <a:solidFill>
                  <a:srgbClr val="FFFFFF"/>
                </a:solidFill>
                <a:latin typeface="Meiryo" charset="-128"/>
                <a:ea typeface="Meiryo" charset="-128"/>
                <a:cs typeface="Meiryo" charset="-128"/>
              </a:rPr>
              <a:t>など</a:t>
            </a:r>
            <a:endParaRPr kumimoji="1" lang="ja-JP" altLang="en-US" sz="1200" dirty="0">
              <a:solidFill>
                <a:srgbClr val="FFFFFF"/>
              </a:solidFill>
              <a:latin typeface="Meiryo" charset="-128"/>
              <a:ea typeface="Meiryo" charset="-128"/>
              <a:cs typeface="Meiryo" charset="-128"/>
            </a:endParaRPr>
          </a:p>
        </p:txBody>
      </p:sp>
      <p:sp>
        <p:nvSpPr>
          <p:cNvPr id="75" name="正方形/長方形 74"/>
          <p:cNvSpPr/>
          <p:nvPr/>
        </p:nvSpPr>
        <p:spPr>
          <a:xfrm>
            <a:off x="1804100" y="4579928"/>
            <a:ext cx="3150375" cy="897868"/>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Meiryo" charset="-128"/>
                <a:ea typeface="Meiryo" charset="-128"/>
                <a:cs typeface="Meiryo" charset="-128"/>
              </a:rPr>
              <a:t>対話的操作</a:t>
            </a:r>
            <a:endParaRPr kumimoji="1" lang="en-US" altLang="ja-JP" sz="2000" dirty="0">
              <a:solidFill>
                <a:srgbClr val="FFFFFF"/>
              </a:solidFill>
              <a:latin typeface="Meiryo" charset="-128"/>
              <a:ea typeface="Meiryo" charset="-128"/>
              <a:cs typeface="Meiryo" charset="-128"/>
            </a:endParaRPr>
          </a:p>
          <a:p>
            <a:pPr algn="ctr"/>
            <a:r>
              <a:rPr lang="ja-JP" altLang="en-US" sz="1000" dirty="0">
                <a:solidFill>
                  <a:srgbClr val="FFFFFF"/>
                </a:solidFill>
                <a:latin typeface="Meiryo" charset="-128"/>
                <a:ea typeface="Meiryo" charset="-128"/>
                <a:cs typeface="Meiryo" charset="-128"/>
              </a:rPr>
              <a:t>自然な対話で機器制御、サービスを利用</a:t>
            </a:r>
            <a:endParaRPr lang="en-US" altLang="ja-JP" sz="1000" dirty="0">
              <a:solidFill>
                <a:srgbClr val="FFFFFF"/>
              </a:solidFill>
              <a:latin typeface="Meiryo" charset="-128"/>
              <a:ea typeface="Meiryo" charset="-128"/>
              <a:cs typeface="Meiryo" charset="-128"/>
            </a:endParaRPr>
          </a:p>
          <a:p>
            <a:pPr algn="ctr"/>
            <a:endParaRPr kumimoji="1" lang="en-US" altLang="ja-JP" sz="800" dirty="0">
              <a:solidFill>
                <a:srgbClr val="FFFFFF"/>
              </a:solidFill>
              <a:latin typeface="Meiryo" charset="-128"/>
              <a:ea typeface="Meiryo" charset="-128"/>
              <a:cs typeface="Meiryo" charset="-128"/>
            </a:endParaRPr>
          </a:p>
          <a:p>
            <a:pPr algn="ctr"/>
            <a:r>
              <a:rPr lang="ja-JP" altLang="en-US" sz="1100" b="1" dirty="0">
                <a:solidFill>
                  <a:srgbClr val="FFFFFF"/>
                </a:solidFill>
                <a:latin typeface="Meiryo" charset="-128"/>
                <a:ea typeface="Meiryo" charset="-128"/>
                <a:cs typeface="Meiryo" charset="-128"/>
              </a:rPr>
              <a:t>スマートアシスタント・サービスロボット</a:t>
            </a:r>
            <a:r>
              <a:rPr lang="ja-JP" altLang="en-US" sz="800" dirty="0">
                <a:solidFill>
                  <a:srgbClr val="FFFFFF"/>
                </a:solidFill>
                <a:latin typeface="Meiryo" charset="-128"/>
                <a:ea typeface="Meiryo" charset="-128"/>
                <a:cs typeface="Meiryo" charset="-128"/>
              </a:rPr>
              <a:t>など</a:t>
            </a:r>
            <a:endParaRPr kumimoji="1" lang="ja-JP" altLang="en-US" sz="800" dirty="0">
              <a:solidFill>
                <a:srgbClr val="FFFFFF"/>
              </a:solidFill>
              <a:latin typeface="Meiryo" charset="-128"/>
              <a:ea typeface="Meiryo" charset="-128"/>
              <a:cs typeface="Meiryo" charset="-128"/>
            </a:endParaRPr>
          </a:p>
        </p:txBody>
      </p:sp>
      <p:sp>
        <p:nvSpPr>
          <p:cNvPr id="76" name="正方形/長方形 75"/>
          <p:cNvSpPr/>
          <p:nvPr/>
        </p:nvSpPr>
        <p:spPr>
          <a:xfrm>
            <a:off x="655169" y="5518926"/>
            <a:ext cx="3150375" cy="897868"/>
          </a:xfrm>
          <a:prstGeom prst="rect">
            <a:avLst/>
          </a:prstGeom>
          <a:solidFill>
            <a:srgbClr val="FF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solidFill>
                  <a:srgbClr val="FFFFFF"/>
                </a:solidFill>
                <a:latin typeface="Meiryo" charset="-128"/>
                <a:ea typeface="Meiryo" charset="-128"/>
                <a:cs typeface="Meiryo" charset="-128"/>
              </a:rPr>
              <a:t>情報整理・提供</a:t>
            </a:r>
            <a:endParaRPr lang="en-US" altLang="ja-JP" sz="2000" dirty="0">
              <a:solidFill>
                <a:srgbClr val="FFFFFF"/>
              </a:solidFill>
              <a:latin typeface="Meiryo" charset="-128"/>
              <a:ea typeface="Meiryo" charset="-128"/>
              <a:cs typeface="Meiryo" charset="-128"/>
            </a:endParaRPr>
          </a:p>
          <a:p>
            <a:pPr algn="ctr"/>
            <a:r>
              <a:rPr kumimoji="1" lang="ja-JP" altLang="en-US" sz="1000" dirty="0">
                <a:solidFill>
                  <a:srgbClr val="FFFFFF"/>
                </a:solidFill>
                <a:latin typeface="Meiryo" charset="-128"/>
                <a:ea typeface="Meiryo" charset="-128"/>
                <a:cs typeface="Meiryo" charset="-128"/>
              </a:rPr>
              <a:t>要求に従い大量の情報を整理し、情報を探し出す</a:t>
            </a:r>
            <a:endParaRPr kumimoji="1" lang="en-US" altLang="ja-JP" sz="1000" dirty="0">
              <a:solidFill>
                <a:srgbClr val="FFFFFF"/>
              </a:solidFill>
              <a:latin typeface="Meiryo" charset="-128"/>
              <a:ea typeface="Meiryo" charset="-128"/>
              <a:cs typeface="Meiryo" charset="-128"/>
            </a:endParaRPr>
          </a:p>
          <a:p>
            <a:pPr algn="ctr"/>
            <a:endParaRPr lang="en-US" altLang="ja-JP" sz="1000" dirty="0">
              <a:solidFill>
                <a:srgbClr val="FFFFFF"/>
              </a:solidFill>
              <a:latin typeface="Meiryo" charset="-128"/>
              <a:ea typeface="Meiryo" charset="-128"/>
              <a:cs typeface="Meiryo" charset="-128"/>
            </a:endParaRPr>
          </a:p>
          <a:p>
            <a:pPr algn="ctr"/>
            <a:r>
              <a:rPr kumimoji="1" lang="ja-JP" altLang="en-US" sz="1200" b="1" dirty="0">
                <a:solidFill>
                  <a:srgbClr val="FFFFFF"/>
                </a:solidFill>
                <a:latin typeface="Meiryo" charset="-128"/>
                <a:ea typeface="Meiryo" charset="-128"/>
                <a:cs typeface="Meiryo" charset="-128"/>
              </a:rPr>
              <a:t>質問応答・判例検索</a:t>
            </a:r>
            <a:r>
              <a:rPr kumimoji="1" lang="ja-JP" altLang="en-US" sz="1200" dirty="0">
                <a:solidFill>
                  <a:srgbClr val="FFFFFF"/>
                </a:solidFill>
                <a:latin typeface="Meiryo" charset="-128"/>
                <a:ea typeface="Meiryo" charset="-128"/>
                <a:cs typeface="Meiryo" charset="-128"/>
              </a:rPr>
              <a:t>など</a:t>
            </a:r>
          </a:p>
        </p:txBody>
      </p:sp>
      <p:sp>
        <p:nvSpPr>
          <p:cNvPr id="77" name="テキスト ボックス 76"/>
          <p:cNvSpPr txBox="1"/>
          <p:nvPr/>
        </p:nvSpPr>
        <p:spPr>
          <a:xfrm>
            <a:off x="1265179" y="2112947"/>
            <a:ext cx="2339102" cy="830997"/>
          </a:xfrm>
          <a:prstGeom prst="rect">
            <a:avLst/>
          </a:prstGeom>
          <a:noFill/>
        </p:spPr>
        <p:txBody>
          <a:bodyPr wrap="none" rtlCol="0">
            <a:spAutoFit/>
          </a:bodyPr>
          <a:lstStyle/>
          <a:p>
            <a:r>
              <a:rPr kumimoji="1" lang="ja-JP" altLang="en-US" sz="2400" dirty="0">
                <a:solidFill>
                  <a:schemeClr val="accent6">
                    <a:lumMod val="75000"/>
                  </a:schemeClr>
                </a:solidFill>
                <a:latin typeface="Meiryo" charset="-128"/>
                <a:ea typeface="Meiryo" charset="-128"/>
                <a:cs typeface="Meiryo" charset="-128"/>
              </a:rPr>
              <a:t>知的作業の支援</a:t>
            </a:r>
            <a:endParaRPr kumimoji="1" lang="en-US" altLang="ja-JP" sz="2400" dirty="0">
              <a:solidFill>
                <a:schemeClr val="accent6">
                  <a:lumMod val="75000"/>
                </a:schemeClr>
              </a:solidFill>
              <a:latin typeface="Meiryo" charset="-128"/>
              <a:ea typeface="Meiryo" charset="-128"/>
              <a:cs typeface="Meiryo" charset="-128"/>
            </a:endParaRPr>
          </a:p>
          <a:p>
            <a:r>
              <a:rPr lang="ja-JP" altLang="en-US" sz="2400" dirty="0">
                <a:solidFill>
                  <a:schemeClr val="accent6">
                    <a:lumMod val="75000"/>
                  </a:schemeClr>
                </a:solidFill>
                <a:latin typeface="Meiryo" charset="-128"/>
                <a:ea typeface="Meiryo" charset="-128"/>
                <a:cs typeface="Meiryo" charset="-128"/>
              </a:rPr>
              <a:t>知的能力の拡張</a:t>
            </a:r>
            <a:endParaRPr kumimoji="1" lang="ja-JP" altLang="en-US" sz="2400" dirty="0">
              <a:solidFill>
                <a:schemeClr val="accent6">
                  <a:lumMod val="75000"/>
                </a:schemeClr>
              </a:solidFill>
              <a:latin typeface="Meiryo" charset="-128"/>
              <a:ea typeface="Meiryo" charset="-128"/>
              <a:cs typeface="Meiryo" charset="-128"/>
            </a:endParaRPr>
          </a:p>
        </p:txBody>
      </p:sp>
      <p:sp>
        <p:nvSpPr>
          <p:cNvPr id="78" name="テキスト ボックス 77"/>
          <p:cNvSpPr txBox="1"/>
          <p:nvPr/>
        </p:nvSpPr>
        <p:spPr>
          <a:xfrm>
            <a:off x="5525373" y="5445224"/>
            <a:ext cx="2646878" cy="461665"/>
          </a:xfrm>
          <a:prstGeom prst="rect">
            <a:avLst/>
          </a:prstGeom>
          <a:noFill/>
        </p:spPr>
        <p:txBody>
          <a:bodyPr wrap="none" rtlCol="0">
            <a:spAutoFit/>
          </a:bodyPr>
          <a:lstStyle/>
          <a:p>
            <a:r>
              <a:rPr kumimoji="1" lang="ja-JP" altLang="en-US" sz="2400" dirty="0">
                <a:solidFill>
                  <a:srgbClr val="0432FF"/>
                </a:solidFill>
                <a:latin typeface="Meiryo" charset="-128"/>
                <a:ea typeface="Meiryo" charset="-128"/>
                <a:cs typeface="Meiryo" charset="-128"/>
              </a:rPr>
              <a:t>知的</a:t>
            </a:r>
            <a:r>
              <a:rPr kumimoji="1" lang="ja-JP" altLang="en-US" sz="2400">
                <a:solidFill>
                  <a:srgbClr val="0432FF"/>
                </a:solidFill>
                <a:latin typeface="Meiryo" charset="-128"/>
                <a:ea typeface="Meiryo" charset="-128"/>
                <a:cs typeface="Meiryo" charset="-128"/>
              </a:rPr>
              <a:t>作業の自律化</a:t>
            </a:r>
            <a:endParaRPr kumimoji="1" lang="ja-JP" altLang="en-US" sz="2400" dirty="0">
              <a:solidFill>
                <a:srgbClr val="0432FF"/>
              </a:solidFill>
              <a:latin typeface="Meiryo" charset="-128"/>
              <a:ea typeface="Meiryo" charset="-128"/>
              <a:cs typeface="Meiryo" charset="-128"/>
            </a:endParaRPr>
          </a:p>
        </p:txBody>
      </p:sp>
    </p:spTree>
    <p:extLst>
      <p:ext uri="{BB962C8B-B14F-4D97-AF65-F5344CB8AC3E}">
        <p14:creationId xmlns:p14="http://schemas.microsoft.com/office/powerpoint/2010/main" val="9550102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進化した</a:t>
            </a:r>
            <a:r>
              <a:rPr kumimoji="1" lang="en-US" altLang="ja-JP" dirty="0"/>
              <a:t>bot</a:t>
            </a:r>
            <a:r>
              <a:rPr kumimoji="1" lang="ja-JP" altLang="en-US" dirty="0"/>
              <a:t>（ボット）</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37</a:t>
            </a:fld>
            <a:endParaRPr kumimoji="1" lang="ja-JP" altLang="en-US"/>
          </a:p>
        </p:txBody>
      </p:sp>
      <p:sp>
        <p:nvSpPr>
          <p:cNvPr id="4" name="角丸四角形 3"/>
          <p:cNvSpPr/>
          <p:nvPr/>
        </p:nvSpPr>
        <p:spPr>
          <a:xfrm>
            <a:off x="5607585" y="2051100"/>
            <a:ext cx="1872208" cy="3240360"/>
          </a:xfrm>
          <a:prstGeom prst="roundRect">
            <a:avLst>
              <a:gd name="adj" fmla="val 5850"/>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5751601" y="2195116"/>
            <a:ext cx="1584176" cy="2736304"/>
          </a:xfrm>
          <a:prstGeom prst="rect">
            <a:avLst/>
          </a:prstGeom>
          <a:solidFill>
            <a:schemeClr val="bg1"/>
          </a:solidFill>
          <a:ln>
            <a:noFill/>
          </a:ln>
          <a:effectLst>
            <a:innerShdw blurRad="114300">
              <a:prstClr val="black"/>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円/楕円 5"/>
          <p:cNvSpPr/>
          <p:nvPr/>
        </p:nvSpPr>
        <p:spPr>
          <a:xfrm>
            <a:off x="6399673" y="4967424"/>
            <a:ext cx="288032" cy="288032"/>
          </a:xfrm>
          <a:prstGeom prst="ellipse">
            <a:avLst/>
          </a:prstGeom>
          <a:solidFill>
            <a:schemeClr val="bg1">
              <a:lumMod val="7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円形吹き出し 6"/>
          <p:cNvSpPr/>
          <p:nvPr/>
        </p:nvSpPr>
        <p:spPr>
          <a:xfrm>
            <a:off x="6732240" y="2267124"/>
            <a:ext cx="1656184" cy="1080120"/>
          </a:xfrm>
          <a:prstGeom prst="wedgeEllipseCallout">
            <a:avLst>
              <a:gd name="adj1" fmla="val -57517"/>
              <a:gd name="adj2" fmla="val 38068"/>
            </a:avLst>
          </a:prstGeom>
          <a:solidFill>
            <a:srgbClr val="FF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sz="1200" dirty="0">
                <a:solidFill>
                  <a:srgbClr val="FFFFFF"/>
                </a:solidFill>
                <a:latin typeface="Meiryo" charset="-128"/>
                <a:ea typeface="Meiryo" charset="-128"/>
                <a:cs typeface="Meiryo" charset="-128"/>
              </a:rPr>
              <a:t>福岡行き</a:t>
            </a:r>
            <a:endParaRPr kumimoji="1" lang="en-US" altLang="ja-JP" sz="1200" dirty="0">
              <a:solidFill>
                <a:srgbClr val="FFFFFF"/>
              </a:solidFill>
              <a:latin typeface="Meiryo" charset="-128"/>
              <a:ea typeface="Meiryo" charset="-128"/>
              <a:cs typeface="Meiryo" charset="-128"/>
            </a:endParaRPr>
          </a:p>
          <a:p>
            <a:pPr algn="r"/>
            <a:r>
              <a:rPr kumimoji="1" lang="ja-JP" altLang="en-US" sz="1200" dirty="0">
                <a:solidFill>
                  <a:srgbClr val="FFFFFF"/>
                </a:solidFill>
                <a:latin typeface="Meiryo" charset="-128"/>
                <a:ea typeface="Meiryo" charset="-128"/>
                <a:cs typeface="Meiryo" charset="-128"/>
              </a:rPr>
              <a:t>航空券を</a:t>
            </a:r>
            <a:endParaRPr kumimoji="1" lang="en-US" altLang="ja-JP" sz="1200" dirty="0">
              <a:solidFill>
                <a:srgbClr val="FFFFFF"/>
              </a:solidFill>
              <a:latin typeface="Meiryo" charset="-128"/>
              <a:ea typeface="Meiryo" charset="-128"/>
              <a:cs typeface="Meiryo" charset="-128"/>
            </a:endParaRPr>
          </a:p>
          <a:p>
            <a:pPr algn="r"/>
            <a:r>
              <a:rPr kumimoji="1" lang="ja-JP" altLang="en-US" sz="1200" dirty="0">
                <a:solidFill>
                  <a:srgbClr val="FFFFFF"/>
                </a:solidFill>
                <a:latin typeface="Meiryo" charset="-128"/>
                <a:ea typeface="Meiryo" charset="-128"/>
                <a:cs typeface="Meiryo" charset="-128"/>
              </a:rPr>
              <a:t>予約して！</a:t>
            </a:r>
          </a:p>
        </p:txBody>
      </p:sp>
      <p:sp>
        <p:nvSpPr>
          <p:cNvPr id="8" name="円形吹き出し 7"/>
          <p:cNvSpPr/>
          <p:nvPr/>
        </p:nvSpPr>
        <p:spPr>
          <a:xfrm>
            <a:off x="4923509" y="2761160"/>
            <a:ext cx="1656184" cy="1080120"/>
          </a:xfrm>
          <a:prstGeom prst="wedgeEllipseCallout">
            <a:avLst>
              <a:gd name="adj1" fmla="val 57723"/>
              <a:gd name="adj2" fmla="val 27841"/>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r>
              <a:rPr lang="ja-JP" altLang="en-US" sz="1200" dirty="0">
                <a:solidFill>
                  <a:srgbClr val="FFFFFF"/>
                </a:solidFill>
                <a:latin typeface="Meiryo" charset="-128"/>
                <a:ea typeface="Meiryo" charset="-128"/>
                <a:cs typeface="Meiryo" charset="-128"/>
              </a:rPr>
              <a:t>ご希望の</a:t>
            </a:r>
            <a:endParaRPr lang="en-US" altLang="ja-JP" sz="1200" dirty="0">
              <a:solidFill>
                <a:srgbClr val="FFFFFF"/>
              </a:solidFill>
              <a:latin typeface="Meiryo" charset="-128"/>
              <a:ea typeface="Meiryo" charset="-128"/>
              <a:cs typeface="Meiryo" charset="-128"/>
            </a:endParaRPr>
          </a:p>
          <a:p>
            <a:pPr algn="r"/>
            <a:r>
              <a:rPr lang="ja-JP" altLang="en-US" sz="1200" dirty="0">
                <a:solidFill>
                  <a:srgbClr val="FFFFFF"/>
                </a:solidFill>
                <a:latin typeface="Meiryo" charset="-128"/>
                <a:ea typeface="Meiryo" charset="-128"/>
                <a:cs typeface="Meiryo" charset="-128"/>
              </a:rPr>
              <a:t>日時を</a:t>
            </a:r>
            <a:endParaRPr lang="en-US" altLang="ja-JP" sz="1200" dirty="0">
              <a:solidFill>
                <a:srgbClr val="FFFFFF"/>
              </a:solidFill>
              <a:latin typeface="Meiryo" charset="-128"/>
              <a:ea typeface="Meiryo" charset="-128"/>
              <a:cs typeface="Meiryo" charset="-128"/>
            </a:endParaRPr>
          </a:p>
          <a:p>
            <a:pPr algn="r"/>
            <a:r>
              <a:rPr lang="ja-JP" altLang="en-US" sz="1200" dirty="0">
                <a:solidFill>
                  <a:srgbClr val="FFFFFF"/>
                </a:solidFill>
                <a:latin typeface="Meiryo" charset="-128"/>
                <a:ea typeface="Meiryo" charset="-128"/>
                <a:cs typeface="Meiryo" charset="-128"/>
              </a:rPr>
              <a:t>教えて</a:t>
            </a:r>
            <a:endParaRPr lang="en-US" altLang="ja-JP" sz="1200" dirty="0">
              <a:solidFill>
                <a:srgbClr val="FFFFFF"/>
              </a:solidFill>
              <a:latin typeface="Meiryo" charset="-128"/>
              <a:ea typeface="Meiryo" charset="-128"/>
              <a:cs typeface="Meiryo" charset="-128"/>
            </a:endParaRPr>
          </a:p>
          <a:p>
            <a:pPr algn="r"/>
            <a:r>
              <a:rPr lang="ja-JP" altLang="en-US" sz="1200" dirty="0">
                <a:solidFill>
                  <a:srgbClr val="FFFFFF"/>
                </a:solidFill>
                <a:latin typeface="Meiryo" charset="-128"/>
                <a:ea typeface="Meiryo" charset="-128"/>
                <a:cs typeface="Meiryo" charset="-128"/>
              </a:rPr>
              <a:t>ください！</a:t>
            </a:r>
            <a:endParaRPr kumimoji="1" lang="ja-JP" altLang="en-US" sz="1200" dirty="0">
              <a:solidFill>
                <a:srgbClr val="FFFFFF"/>
              </a:solidFill>
              <a:latin typeface="Meiryo" charset="-128"/>
              <a:ea typeface="Meiryo" charset="-128"/>
              <a:cs typeface="Meiryo" charset="-128"/>
            </a:endParaRPr>
          </a:p>
        </p:txBody>
      </p:sp>
      <p:sp>
        <p:nvSpPr>
          <p:cNvPr id="9" name="円形吹き出し 8"/>
          <p:cNvSpPr/>
          <p:nvPr/>
        </p:nvSpPr>
        <p:spPr>
          <a:xfrm>
            <a:off x="6732240" y="3740872"/>
            <a:ext cx="1656184" cy="1080120"/>
          </a:xfrm>
          <a:prstGeom prst="wedgeEllipseCallout">
            <a:avLst>
              <a:gd name="adj1" fmla="val -59740"/>
              <a:gd name="adj2" fmla="val -23862"/>
            </a:avLst>
          </a:prstGeom>
          <a:solidFill>
            <a:srgbClr val="FF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sz="1200" dirty="0">
                <a:solidFill>
                  <a:srgbClr val="FFFFFF"/>
                </a:solidFill>
                <a:latin typeface="Meiryo" charset="-128"/>
                <a:ea typeface="Meiryo" charset="-128"/>
                <a:cs typeface="Meiryo" charset="-128"/>
              </a:rPr>
              <a:t>来週金曜日</a:t>
            </a:r>
            <a:endParaRPr kumimoji="1" lang="en-US" altLang="ja-JP" sz="1200" dirty="0">
              <a:solidFill>
                <a:srgbClr val="FFFFFF"/>
              </a:solidFill>
              <a:latin typeface="Meiryo" charset="-128"/>
              <a:ea typeface="Meiryo" charset="-128"/>
              <a:cs typeface="Meiryo" charset="-128"/>
            </a:endParaRPr>
          </a:p>
          <a:p>
            <a:pPr algn="r"/>
            <a:r>
              <a:rPr kumimoji="1" lang="ja-JP" altLang="en-US" sz="1200" dirty="0">
                <a:solidFill>
                  <a:srgbClr val="FFFFFF"/>
                </a:solidFill>
                <a:latin typeface="Meiryo" charset="-128"/>
                <a:ea typeface="Meiryo" charset="-128"/>
                <a:cs typeface="Meiryo" charset="-128"/>
              </a:rPr>
              <a:t>の午前中で</a:t>
            </a:r>
            <a:endParaRPr kumimoji="1" lang="en-US" altLang="ja-JP" sz="1200" dirty="0">
              <a:solidFill>
                <a:srgbClr val="FFFFFF"/>
              </a:solidFill>
              <a:latin typeface="Meiryo" charset="-128"/>
              <a:ea typeface="Meiryo" charset="-128"/>
              <a:cs typeface="Meiryo" charset="-128"/>
            </a:endParaRPr>
          </a:p>
          <a:p>
            <a:pPr algn="r"/>
            <a:r>
              <a:rPr kumimoji="1" lang="ja-JP" altLang="en-US" sz="1200" dirty="0">
                <a:solidFill>
                  <a:srgbClr val="FFFFFF"/>
                </a:solidFill>
                <a:latin typeface="Meiryo" charset="-128"/>
                <a:ea typeface="Meiryo" charset="-128"/>
                <a:cs typeface="Meiryo" charset="-128"/>
              </a:rPr>
              <a:t>お願い！</a:t>
            </a:r>
          </a:p>
        </p:txBody>
      </p:sp>
      <p:sp>
        <p:nvSpPr>
          <p:cNvPr id="10" name="テキスト ボックス 9"/>
          <p:cNvSpPr txBox="1"/>
          <p:nvPr/>
        </p:nvSpPr>
        <p:spPr>
          <a:xfrm>
            <a:off x="5771479" y="2199087"/>
            <a:ext cx="1082348" cy="523220"/>
          </a:xfrm>
          <a:prstGeom prst="rect">
            <a:avLst/>
          </a:prstGeom>
          <a:noFill/>
        </p:spPr>
        <p:txBody>
          <a:bodyPr wrap="none" rtlCol="0">
            <a:spAutoFit/>
          </a:bodyPr>
          <a:lstStyle/>
          <a:p>
            <a:r>
              <a:rPr kumimoji="1" lang="ja-JP" altLang="en-US" sz="1400" dirty="0">
                <a:latin typeface="Meiryo" charset="-128"/>
                <a:ea typeface="Meiryo" charset="-128"/>
                <a:cs typeface="Meiryo" charset="-128"/>
              </a:rPr>
              <a:t>メッセージ</a:t>
            </a:r>
            <a:endParaRPr kumimoji="1" lang="en-US" altLang="ja-JP" sz="1400" dirty="0">
              <a:latin typeface="Meiryo" charset="-128"/>
              <a:ea typeface="Meiryo" charset="-128"/>
              <a:cs typeface="Meiryo" charset="-128"/>
            </a:endParaRPr>
          </a:p>
          <a:p>
            <a:r>
              <a:rPr lang="ja-JP" altLang="en-US" sz="1400" dirty="0">
                <a:latin typeface="Meiryo" charset="-128"/>
                <a:ea typeface="Meiryo" charset="-128"/>
                <a:cs typeface="Meiryo" charset="-128"/>
              </a:rPr>
              <a:t>アプリ</a:t>
            </a:r>
            <a:endParaRPr kumimoji="1" lang="ja-JP" altLang="en-US" sz="1400" dirty="0">
              <a:latin typeface="Meiryo" charset="-128"/>
              <a:ea typeface="Meiryo" charset="-128"/>
              <a:cs typeface="Meiryo"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218513" y="3064903"/>
            <a:ext cx="429403" cy="432048"/>
          </a:xfrm>
          <a:prstGeom prst="rect">
            <a:avLst/>
          </a:prstGeom>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782" y="2434602"/>
            <a:ext cx="730920" cy="730920"/>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305" y="3904632"/>
            <a:ext cx="730920" cy="730920"/>
          </a:xfrm>
          <a:prstGeom prst="rect">
            <a:avLst/>
          </a:prstGeom>
        </p:spPr>
      </p:pic>
      <p:pic>
        <p:nvPicPr>
          <p:cNvPr id="15" name="図 14" descr="design_img_f_1133791_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163" y="942537"/>
            <a:ext cx="3809192" cy="2976816"/>
          </a:xfrm>
          <a:prstGeom prst="rect">
            <a:avLst/>
          </a:prstGeom>
          <a:ln>
            <a:noFill/>
          </a:ln>
          <a:effectLst>
            <a:outerShdw blurRad="292100" dist="139700" dir="2700000" algn="tl" rotWithShape="0">
              <a:srgbClr val="333333">
                <a:alpha val="65000"/>
              </a:srgbClr>
            </a:outerShdw>
          </a:effectLst>
        </p:spPr>
      </p:pic>
      <p:sp>
        <p:nvSpPr>
          <p:cNvPr id="20" name="テキスト ボックス 19"/>
          <p:cNvSpPr txBox="1"/>
          <p:nvPr/>
        </p:nvSpPr>
        <p:spPr>
          <a:xfrm>
            <a:off x="2108353" y="1907084"/>
            <a:ext cx="902811" cy="307777"/>
          </a:xfrm>
          <a:prstGeom prst="rect">
            <a:avLst/>
          </a:prstGeom>
          <a:noFill/>
        </p:spPr>
        <p:txBody>
          <a:bodyPr wrap="none" rtlCol="0">
            <a:spAutoFit/>
          </a:bodyPr>
          <a:lstStyle/>
          <a:p>
            <a:pPr algn="ctr"/>
            <a:r>
              <a:rPr kumimoji="1" lang="ja-JP" altLang="en-US" sz="1400" b="1">
                <a:solidFill>
                  <a:schemeClr val="bg1"/>
                </a:solidFill>
                <a:latin typeface="Meiryo" charset="-128"/>
                <a:ea typeface="Meiryo" charset="-128"/>
                <a:cs typeface="Meiryo" charset="-128"/>
              </a:rPr>
              <a:t>クラウド</a:t>
            </a:r>
            <a:endParaRPr kumimoji="1" lang="ja-JP" altLang="en-US" sz="1400" b="1" dirty="0">
              <a:solidFill>
                <a:schemeClr val="bg1"/>
              </a:solidFill>
              <a:latin typeface="Meiryo" charset="-128"/>
              <a:ea typeface="Meiryo" charset="-128"/>
              <a:cs typeface="Meiryo" charset="-128"/>
            </a:endParaRPr>
          </a:p>
        </p:txBody>
      </p:sp>
      <p:sp>
        <p:nvSpPr>
          <p:cNvPr id="21" name="円形吹き出し 20"/>
          <p:cNvSpPr/>
          <p:nvPr/>
        </p:nvSpPr>
        <p:spPr>
          <a:xfrm>
            <a:off x="4927239" y="4063369"/>
            <a:ext cx="1656184" cy="1080120"/>
          </a:xfrm>
          <a:prstGeom prst="wedgeEllipseCallout">
            <a:avLst>
              <a:gd name="adj1" fmla="val 60687"/>
              <a:gd name="adj2" fmla="val 10796"/>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sz="1200" dirty="0">
                <a:solidFill>
                  <a:srgbClr val="FFFFFF"/>
                </a:solidFill>
                <a:latin typeface="Meiryo" charset="-128"/>
                <a:ea typeface="Meiryo" charset="-128"/>
                <a:cs typeface="Meiryo" charset="-128"/>
              </a:rPr>
              <a:t>次の日程</a:t>
            </a:r>
            <a:endParaRPr lang="en-US" altLang="ja-JP" sz="1200" dirty="0">
              <a:solidFill>
                <a:srgbClr val="FFFFFF"/>
              </a:solidFill>
              <a:latin typeface="Meiryo" charset="-128"/>
              <a:ea typeface="Meiryo" charset="-128"/>
              <a:cs typeface="Meiryo" charset="-128"/>
            </a:endParaRPr>
          </a:p>
          <a:p>
            <a:pPr algn="r"/>
            <a:r>
              <a:rPr kumimoji="1" lang="ja-JP" altLang="en-US" sz="1200" dirty="0">
                <a:solidFill>
                  <a:srgbClr val="FFFFFF"/>
                </a:solidFill>
                <a:latin typeface="Meiryo" charset="-128"/>
                <a:ea typeface="Meiryo" charset="-128"/>
                <a:cs typeface="Meiryo" charset="-128"/>
              </a:rPr>
              <a:t>では</a:t>
            </a:r>
            <a:endParaRPr kumimoji="1" lang="en-US" altLang="ja-JP" sz="1200" dirty="0">
              <a:solidFill>
                <a:srgbClr val="FFFFFF"/>
              </a:solidFill>
              <a:latin typeface="Meiryo" charset="-128"/>
              <a:ea typeface="Meiryo" charset="-128"/>
              <a:cs typeface="Meiryo" charset="-128"/>
            </a:endParaRPr>
          </a:p>
          <a:p>
            <a:pPr algn="r"/>
            <a:r>
              <a:rPr lang="ja-JP" altLang="en-US" sz="1200" dirty="0">
                <a:solidFill>
                  <a:srgbClr val="FFFFFF"/>
                </a:solidFill>
                <a:latin typeface="Meiryo" charset="-128"/>
                <a:ea typeface="Meiryo" charset="-128"/>
                <a:cs typeface="Meiryo" charset="-128"/>
              </a:rPr>
              <a:t>いかが？</a:t>
            </a:r>
            <a:endParaRPr kumimoji="1" lang="ja-JP" altLang="en-US" sz="1200" dirty="0">
              <a:solidFill>
                <a:srgbClr val="FFFFFF"/>
              </a:solidFill>
              <a:latin typeface="Meiryo" charset="-128"/>
              <a:ea typeface="Meiryo" charset="-128"/>
              <a:cs typeface="Meiryo" charset="-128"/>
            </a:endParaRPr>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222243" y="4367112"/>
            <a:ext cx="429403" cy="432048"/>
          </a:xfrm>
          <a:prstGeom prst="rect">
            <a:avLst/>
          </a:prstGeom>
        </p:spPr>
      </p:pic>
      <p:sp>
        <p:nvSpPr>
          <p:cNvPr id="23" name="正方形/長方形 22"/>
          <p:cNvSpPr/>
          <p:nvPr/>
        </p:nvSpPr>
        <p:spPr>
          <a:xfrm>
            <a:off x="2681450" y="2204864"/>
            <a:ext cx="1052075" cy="594157"/>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Meiryo" charset="-128"/>
                <a:ea typeface="Meiryo" charset="-128"/>
                <a:cs typeface="Meiryo" charset="-128"/>
              </a:rPr>
              <a:t>音声認識</a:t>
            </a:r>
            <a:endParaRPr kumimoji="1" lang="en-US" altLang="ja-JP" sz="1050" dirty="0">
              <a:solidFill>
                <a:srgbClr val="FFFFFF"/>
              </a:solidFill>
              <a:latin typeface="Meiryo" charset="-128"/>
              <a:ea typeface="Meiryo" charset="-128"/>
              <a:cs typeface="Meiryo" charset="-128"/>
            </a:endParaRPr>
          </a:p>
          <a:p>
            <a:pPr algn="ctr"/>
            <a:r>
              <a:rPr lang="ja-JP" altLang="en-US" sz="1050" dirty="0">
                <a:solidFill>
                  <a:srgbClr val="FFFFFF"/>
                </a:solidFill>
                <a:latin typeface="Meiryo" charset="-128"/>
                <a:ea typeface="Meiryo" charset="-128"/>
                <a:cs typeface="Meiryo" charset="-128"/>
              </a:rPr>
              <a:t>テキスト認識</a:t>
            </a:r>
            <a:endParaRPr kumimoji="1" lang="ja-JP" altLang="en-US" sz="1050" dirty="0">
              <a:solidFill>
                <a:srgbClr val="FFFFFF"/>
              </a:solidFill>
              <a:latin typeface="Meiryo" charset="-128"/>
              <a:ea typeface="Meiryo" charset="-128"/>
              <a:cs typeface="Meiryo" charset="-128"/>
            </a:endParaRPr>
          </a:p>
        </p:txBody>
      </p:sp>
      <p:sp>
        <p:nvSpPr>
          <p:cNvPr id="24" name="正方形/長方形 23"/>
          <p:cNvSpPr/>
          <p:nvPr/>
        </p:nvSpPr>
        <p:spPr>
          <a:xfrm>
            <a:off x="1385992" y="2211004"/>
            <a:ext cx="1052075" cy="594157"/>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Meiryo" charset="-128"/>
                <a:ea typeface="Meiryo" charset="-128"/>
                <a:cs typeface="Meiryo" charset="-128"/>
              </a:rPr>
              <a:t>意味の解析</a:t>
            </a:r>
            <a:endParaRPr kumimoji="1" lang="en-US" altLang="ja-JP" sz="1050" dirty="0">
              <a:solidFill>
                <a:srgbClr val="FFFFFF"/>
              </a:solidFill>
              <a:latin typeface="Meiryo" charset="-128"/>
              <a:ea typeface="Meiryo" charset="-128"/>
              <a:cs typeface="Meiryo" charset="-128"/>
            </a:endParaRPr>
          </a:p>
          <a:p>
            <a:pPr algn="ctr"/>
            <a:r>
              <a:rPr lang="ja-JP" altLang="en-US" sz="1050" dirty="0">
                <a:solidFill>
                  <a:srgbClr val="FFFFFF"/>
                </a:solidFill>
                <a:latin typeface="Meiryo" charset="-128"/>
                <a:ea typeface="Meiryo" charset="-128"/>
                <a:cs typeface="Meiryo" charset="-128"/>
              </a:rPr>
              <a:t>意図の解釈</a:t>
            </a:r>
            <a:endParaRPr kumimoji="1" lang="ja-JP" altLang="en-US" sz="1050" dirty="0">
              <a:solidFill>
                <a:srgbClr val="FFFFFF"/>
              </a:solidFill>
              <a:latin typeface="Meiryo" charset="-128"/>
              <a:ea typeface="Meiryo" charset="-128"/>
              <a:cs typeface="Meiryo" charset="-128"/>
            </a:endParaRPr>
          </a:p>
        </p:txBody>
      </p:sp>
      <p:pic>
        <p:nvPicPr>
          <p:cNvPr id="25" name="図 24" descr="design_img_f_1133791_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29" y="3261634"/>
            <a:ext cx="3809192" cy="2976816"/>
          </a:xfrm>
          <a:prstGeom prst="rect">
            <a:avLst/>
          </a:prstGeom>
          <a:ln>
            <a:noFill/>
          </a:ln>
          <a:effectLst>
            <a:outerShdw blurRad="292100" dist="139700" dir="2700000" algn="tl" rotWithShape="0">
              <a:srgbClr val="333333">
                <a:alpha val="65000"/>
              </a:srgbClr>
            </a:outerShdw>
          </a:effectLst>
        </p:spPr>
      </p:pic>
      <p:sp>
        <p:nvSpPr>
          <p:cNvPr id="26" name="テキスト ボックス 25"/>
          <p:cNvSpPr txBox="1"/>
          <p:nvPr/>
        </p:nvSpPr>
        <p:spPr>
          <a:xfrm>
            <a:off x="2093219" y="4226181"/>
            <a:ext cx="902811" cy="307777"/>
          </a:xfrm>
          <a:prstGeom prst="rect">
            <a:avLst/>
          </a:prstGeom>
          <a:noFill/>
        </p:spPr>
        <p:txBody>
          <a:bodyPr wrap="none" rtlCol="0">
            <a:spAutoFit/>
          </a:bodyPr>
          <a:lstStyle/>
          <a:p>
            <a:pPr algn="ctr"/>
            <a:r>
              <a:rPr kumimoji="1" lang="ja-JP" altLang="en-US" sz="1400" b="1">
                <a:solidFill>
                  <a:schemeClr val="bg1"/>
                </a:solidFill>
                <a:latin typeface="Meiryo" charset="-128"/>
                <a:ea typeface="Meiryo" charset="-128"/>
                <a:cs typeface="Meiryo" charset="-128"/>
              </a:rPr>
              <a:t>クラウド</a:t>
            </a:r>
            <a:endParaRPr kumimoji="1" lang="ja-JP" altLang="en-US" sz="1400" b="1" dirty="0">
              <a:solidFill>
                <a:schemeClr val="bg1"/>
              </a:solidFill>
              <a:latin typeface="Meiryo" charset="-128"/>
              <a:ea typeface="Meiryo" charset="-128"/>
              <a:cs typeface="Meiryo" charset="-128"/>
            </a:endParaRPr>
          </a:p>
        </p:txBody>
      </p:sp>
      <p:sp>
        <p:nvSpPr>
          <p:cNvPr id="28" name="正方形/長方形 27"/>
          <p:cNvSpPr/>
          <p:nvPr/>
        </p:nvSpPr>
        <p:spPr>
          <a:xfrm>
            <a:off x="1385992" y="4541299"/>
            <a:ext cx="1052075" cy="594157"/>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solidFill>
                  <a:srgbClr val="FFFFFF"/>
                </a:solidFill>
                <a:latin typeface="Meiryo" charset="-128"/>
                <a:ea typeface="Meiryo" charset="-128"/>
                <a:cs typeface="Meiryo" charset="-128"/>
              </a:rPr>
              <a:t>アプリケーション</a:t>
            </a:r>
            <a:endParaRPr kumimoji="1" lang="ja-JP" altLang="en-US" sz="1050" dirty="0">
              <a:solidFill>
                <a:srgbClr val="FFFFFF"/>
              </a:solidFill>
              <a:latin typeface="Meiryo" charset="-128"/>
              <a:ea typeface="Meiryo" charset="-128"/>
              <a:cs typeface="Meiryo" charset="-128"/>
            </a:endParaRPr>
          </a:p>
        </p:txBody>
      </p:sp>
      <p:sp>
        <p:nvSpPr>
          <p:cNvPr id="29" name="正方形/長方形 28"/>
          <p:cNvSpPr/>
          <p:nvPr/>
        </p:nvSpPr>
        <p:spPr>
          <a:xfrm>
            <a:off x="2681449" y="4541299"/>
            <a:ext cx="1052075" cy="594157"/>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solidFill>
                  <a:srgbClr val="FFFFFF"/>
                </a:solidFill>
                <a:latin typeface="Meiryo" charset="-128"/>
                <a:ea typeface="Meiryo" charset="-128"/>
                <a:cs typeface="Meiryo" charset="-128"/>
              </a:rPr>
              <a:t>アプリケーション</a:t>
            </a:r>
            <a:endParaRPr kumimoji="1" lang="ja-JP" altLang="en-US" sz="1050" dirty="0">
              <a:solidFill>
                <a:srgbClr val="FFFFFF"/>
              </a:solidFill>
              <a:latin typeface="Meiryo" charset="-128"/>
              <a:ea typeface="Meiryo" charset="-128"/>
              <a:cs typeface="Meiryo" charset="-128"/>
            </a:endParaRPr>
          </a:p>
        </p:txBody>
      </p:sp>
      <p:sp>
        <p:nvSpPr>
          <p:cNvPr id="30" name="環状矢印 29"/>
          <p:cNvSpPr/>
          <p:nvPr/>
        </p:nvSpPr>
        <p:spPr>
          <a:xfrm rot="179751" flipH="1">
            <a:off x="2410025" y="806616"/>
            <a:ext cx="4413753" cy="2078176"/>
          </a:xfrm>
          <a:prstGeom prst="circularArrow">
            <a:avLst>
              <a:gd name="adj1" fmla="val 8507"/>
              <a:gd name="adj2" fmla="val 784567"/>
              <a:gd name="adj3" fmla="val 20641792"/>
              <a:gd name="adj4" fmla="val 10800000"/>
              <a:gd name="adj5" fmla="val 18342"/>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環状矢印 30"/>
          <p:cNvSpPr/>
          <p:nvPr/>
        </p:nvSpPr>
        <p:spPr>
          <a:xfrm rot="10552084" flipH="1">
            <a:off x="2469443" y="4385760"/>
            <a:ext cx="4413753" cy="2078176"/>
          </a:xfrm>
          <a:prstGeom prst="circularArrow">
            <a:avLst>
              <a:gd name="adj1" fmla="val 8507"/>
              <a:gd name="adj2" fmla="val 784567"/>
              <a:gd name="adj3" fmla="val 20641792"/>
              <a:gd name="adj4" fmla="val 10800000"/>
              <a:gd name="adj5" fmla="val 18342"/>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下矢印 31"/>
          <p:cNvSpPr/>
          <p:nvPr/>
        </p:nvSpPr>
        <p:spPr>
          <a:xfrm>
            <a:off x="2285448" y="3248553"/>
            <a:ext cx="518351" cy="801735"/>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正方形/長方形 32"/>
          <p:cNvSpPr/>
          <p:nvPr/>
        </p:nvSpPr>
        <p:spPr>
          <a:xfrm>
            <a:off x="4169528" y="1418194"/>
            <a:ext cx="2286000" cy="646331"/>
          </a:xfrm>
          <a:prstGeom prst="rect">
            <a:avLst/>
          </a:prstGeom>
        </p:spPr>
        <p:txBody>
          <a:bodyPr wrap="square">
            <a:spAutoFit/>
          </a:bodyPr>
          <a:lstStyle/>
          <a:p>
            <a:r>
              <a:rPr lang="ja-JP" altLang="ja-JP" sz="1200" dirty="0">
                <a:solidFill>
                  <a:srgbClr val="0070C0"/>
                </a:solidFill>
                <a:latin typeface="Meiryo" charset="-128"/>
                <a:ea typeface="Meiryo" charset="-128"/>
                <a:cs typeface="Meiryo" charset="-128"/>
              </a:rPr>
              <a:t>テキストや音声で</a:t>
            </a:r>
            <a:endParaRPr lang="en-US" altLang="ja-JP" sz="1200" dirty="0">
              <a:solidFill>
                <a:srgbClr val="0070C0"/>
              </a:solidFill>
              <a:latin typeface="Meiryo" charset="-128"/>
              <a:ea typeface="Meiryo" charset="-128"/>
              <a:cs typeface="Meiryo" charset="-128"/>
            </a:endParaRPr>
          </a:p>
          <a:p>
            <a:r>
              <a:rPr lang="ja-JP" altLang="ja-JP" sz="1200" dirty="0">
                <a:solidFill>
                  <a:srgbClr val="0070C0"/>
                </a:solidFill>
                <a:latin typeface="Meiryo" charset="-128"/>
                <a:ea typeface="Meiryo" charset="-128"/>
                <a:cs typeface="Meiryo" charset="-128"/>
              </a:rPr>
              <a:t>普通に会話をするように</a:t>
            </a:r>
            <a:endParaRPr lang="en-US" altLang="ja-JP" sz="1200" dirty="0">
              <a:solidFill>
                <a:srgbClr val="0070C0"/>
              </a:solidFill>
              <a:latin typeface="Meiryo" charset="-128"/>
              <a:ea typeface="Meiryo" charset="-128"/>
              <a:cs typeface="Meiryo" charset="-128"/>
            </a:endParaRPr>
          </a:p>
          <a:p>
            <a:r>
              <a:rPr lang="ja-JP" altLang="ja-JP" sz="1200" dirty="0">
                <a:solidFill>
                  <a:srgbClr val="0070C0"/>
                </a:solidFill>
                <a:latin typeface="Meiryo" charset="-128"/>
                <a:ea typeface="Meiryo" charset="-128"/>
                <a:cs typeface="Meiryo" charset="-128"/>
              </a:rPr>
              <a:t>操作や指示ができる</a:t>
            </a:r>
            <a:endParaRPr lang="ja-JP" altLang="en-US" sz="1200" dirty="0">
              <a:solidFill>
                <a:srgbClr val="0070C0"/>
              </a:solidFill>
              <a:latin typeface="Meiryo" charset="-128"/>
              <a:ea typeface="Meiryo" charset="-128"/>
              <a:cs typeface="Meiryo" charset="-128"/>
            </a:endParaRPr>
          </a:p>
        </p:txBody>
      </p:sp>
      <p:sp>
        <p:nvSpPr>
          <p:cNvPr id="34" name="正方形/長方形 33"/>
          <p:cNvSpPr/>
          <p:nvPr/>
        </p:nvSpPr>
        <p:spPr>
          <a:xfrm>
            <a:off x="2697314" y="5246321"/>
            <a:ext cx="2914761" cy="646331"/>
          </a:xfrm>
          <a:prstGeom prst="rect">
            <a:avLst/>
          </a:prstGeom>
        </p:spPr>
        <p:txBody>
          <a:bodyPr wrap="square">
            <a:spAutoFit/>
          </a:bodyPr>
          <a:lstStyle/>
          <a:p>
            <a:pPr algn="r"/>
            <a:r>
              <a:rPr lang="ja-JP" altLang="en-US" sz="1200">
                <a:solidFill>
                  <a:srgbClr val="0070C0"/>
                </a:solidFill>
                <a:latin typeface="Meiryo" charset="-128"/>
                <a:ea typeface="Meiryo" charset="-128"/>
                <a:cs typeface="Meiryo" charset="-128"/>
              </a:rPr>
              <a:t>「難しい</a:t>
            </a:r>
            <a:r>
              <a:rPr lang="ja-JP" altLang="en-US" sz="1200" dirty="0">
                <a:solidFill>
                  <a:srgbClr val="0070C0"/>
                </a:solidFill>
                <a:latin typeface="Meiryo" charset="-128"/>
                <a:ea typeface="Meiryo" charset="-128"/>
                <a:cs typeface="Meiryo" charset="-128"/>
              </a:rPr>
              <a:t>」を解消し</a:t>
            </a:r>
            <a:endParaRPr lang="en-US" altLang="ja-JP" sz="1200" dirty="0">
              <a:solidFill>
                <a:srgbClr val="0070C0"/>
              </a:solidFill>
              <a:latin typeface="Meiryo" charset="-128"/>
              <a:ea typeface="Meiryo" charset="-128"/>
              <a:cs typeface="Meiryo" charset="-128"/>
            </a:endParaRPr>
          </a:p>
          <a:p>
            <a:pPr algn="r"/>
            <a:r>
              <a:rPr lang="ja-JP" altLang="en-US" sz="1200" dirty="0">
                <a:solidFill>
                  <a:srgbClr val="0070C0"/>
                </a:solidFill>
                <a:latin typeface="Meiryo" charset="-128"/>
                <a:ea typeface="Meiryo" charset="-128"/>
                <a:cs typeface="Meiryo" charset="-128"/>
              </a:rPr>
              <a:t>利用者の裾野を拡げ</a:t>
            </a:r>
            <a:endParaRPr lang="en-US" altLang="ja-JP" sz="1200" dirty="0">
              <a:solidFill>
                <a:srgbClr val="0070C0"/>
              </a:solidFill>
              <a:latin typeface="Meiryo" charset="-128"/>
              <a:ea typeface="Meiryo" charset="-128"/>
              <a:cs typeface="Meiryo" charset="-128"/>
            </a:endParaRPr>
          </a:p>
          <a:p>
            <a:pPr algn="r"/>
            <a:r>
              <a:rPr lang="ja-JP" altLang="en-US" sz="1200" dirty="0">
                <a:solidFill>
                  <a:srgbClr val="0070C0"/>
                </a:solidFill>
                <a:latin typeface="Meiryo" charset="-128"/>
                <a:ea typeface="Meiryo" charset="-128"/>
                <a:cs typeface="Meiryo" charset="-128"/>
              </a:rPr>
              <a:t>利用頻度を増やす</a:t>
            </a:r>
          </a:p>
        </p:txBody>
      </p:sp>
    </p:spTree>
    <p:extLst>
      <p:ext uri="{BB962C8B-B14F-4D97-AF65-F5344CB8AC3E}">
        <p14:creationId xmlns:p14="http://schemas.microsoft.com/office/powerpoint/2010/main" val="1966792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Amazon Alexa</a:t>
            </a:r>
            <a:endParaRPr kumimoji="1" lang="ja-JP" altLang="en-US" dirty="0"/>
          </a:p>
        </p:txBody>
      </p:sp>
      <p:sp>
        <p:nvSpPr>
          <p:cNvPr id="3" name="スライド番号プレースホルダー 2"/>
          <p:cNvSpPr>
            <a:spLocks noGrp="1"/>
          </p:cNvSpPr>
          <p:nvPr>
            <p:ph type="sldNum" sz="quarter" idx="12"/>
          </p:nvPr>
        </p:nvSpPr>
        <p:spPr>
          <a:xfrm>
            <a:off x="6978692" y="6640200"/>
            <a:ext cx="2133600" cy="217800"/>
          </a:xfrm>
        </p:spPr>
        <p:txBody>
          <a:bodyPr/>
          <a:lstStyle/>
          <a:p>
            <a:fld id="{8FF8CC5D-A65D-5946-99B5-645367A967AD}" type="slidenum">
              <a:rPr kumimoji="1" lang="ja-JP" altLang="en-US" smtClean="0"/>
              <a:t>38</a:t>
            </a:fld>
            <a:endParaRPr kumimoji="1" lang="ja-JP" altLang="en-US" dirty="0"/>
          </a:p>
        </p:txBody>
      </p:sp>
      <p:grpSp>
        <p:nvGrpSpPr>
          <p:cNvPr id="8" name="図形グループ 7"/>
          <p:cNvGrpSpPr/>
          <p:nvPr/>
        </p:nvGrpSpPr>
        <p:grpSpPr>
          <a:xfrm>
            <a:off x="2064289" y="2940501"/>
            <a:ext cx="5107476" cy="2549206"/>
            <a:chOff x="1480380" y="2603151"/>
            <a:chExt cx="5107476" cy="2549206"/>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798" y="2638922"/>
              <a:ext cx="1994642" cy="2477665"/>
            </a:xfrm>
            <a:prstGeom prst="rect">
              <a:avLst/>
            </a:prstGeom>
          </p:spPr>
        </p:pic>
        <p:pic>
          <p:nvPicPr>
            <p:cNvPr id="5" name="図 4" descr="brain-illustration-1940x900_35269.jpg"/>
            <p:cNvPicPr>
              <a:picLocks noChangeAspect="1"/>
            </p:cNvPicPr>
            <p:nvPr/>
          </p:nvPicPr>
          <p:blipFill>
            <a:blip r:embed="rId3">
              <a:clrChange>
                <a:clrFrom>
                  <a:srgbClr val="FFEBCF"/>
                </a:clrFrom>
                <a:clrTo>
                  <a:srgbClr val="FFEBCF">
                    <a:alpha val="0"/>
                  </a:srgbClr>
                </a:clrTo>
              </a:clrChange>
              <a:extLst>
                <a:ext uri="{28A0092B-C50C-407E-A947-70E740481C1C}">
                  <a14:useLocalDpi xmlns:a14="http://schemas.microsoft.com/office/drawing/2010/main" val="0"/>
                </a:ext>
              </a:extLst>
            </a:blip>
            <a:stretch>
              <a:fillRect/>
            </a:stretch>
          </p:blipFill>
          <p:spPr>
            <a:xfrm>
              <a:off x="1480380" y="2603151"/>
              <a:ext cx="5107476" cy="2549206"/>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691" y="3252489"/>
              <a:ext cx="3384800" cy="1805227"/>
            </a:xfrm>
            <a:prstGeom prst="rect">
              <a:avLst/>
            </a:prstGeom>
            <a:effectLst>
              <a:outerShdw blurRad="50800" dist="38100" dir="2700000" algn="tl" rotWithShape="0">
                <a:prstClr val="black">
                  <a:alpha val="40000"/>
                </a:prstClr>
              </a:outerShdw>
            </a:effectLst>
          </p:spPr>
        </p:pic>
      </p:grpSp>
      <p:sp>
        <p:nvSpPr>
          <p:cNvPr id="9" name="正方形/長方形 8"/>
          <p:cNvSpPr/>
          <p:nvPr/>
        </p:nvSpPr>
        <p:spPr>
          <a:xfrm>
            <a:off x="327543" y="5965821"/>
            <a:ext cx="1541930" cy="514456"/>
          </a:xfrm>
          <a:prstGeom prst="rect">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自動車を</a:t>
            </a:r>
            <a:endParaRPr kumimoji="1" lang="en-US" altLang="ja-JP" sz="1200" dirty="0" smtClean="0">
              <a:solidFill>
                <a:srgbClr val="FFFFFF"/>
              </a:solidFill>
              <a:latin typeface="Meiryo" charset="-128"/>
              <a:ea typeface="Meiryo" charset="-128"/>
              <a:cs typeface="Meiryo" charset="-128"/>
            </a:endParaRPr>
          </a:p>
          <a:p>
            <a:pPr algn="ctr"/>
            <a:r>
              <a:rPr kumimoji="1" lang="ja-JP" altLang="en-US" sz="1200" dirty="0" smtClean="0">
                <a:solidFill>
                  <a:srgbClr val="FFFFFF"/>
                </a:solidFill>
                <a:latin typeface="Meiryo" charset="-128"/>
                <a:ea typeface="Meiryo" charset="-128"/>
                <a:cs typeface="Meiryo" charset="-128"/>
              </a:rPr>
              <a:t>ガレージから出す</a:t>
            </a:r>
            <a:endParaRPr kumimoji="1" lang="ja-JP" altLang="en-US" sz="1200" dirty="0">
              <a:solidFill>
                <a:srgbClr val="FFFFFF"/>
              </a:solidFill>
              <a:latin typeface="Meiryo" charset="-128"/>
              <a:ea typeface="Meiryo" charset="-128"/>
              <a:cs typeface="Meiryo" charset="-128"/>
            </a:endParaRPr>
          </a:p>
        </p:txBody>
      </p:sp>
      <p:sp>
        <p:nvSpPr>
          <p:cNvPr id="10" name="正方形/長方形 9"/>
          <p:cNvSpPr/>
          <p:nvPr/>
        </p:nvSpPr>
        <p:spPr>
          <a:xfrm>
            <a:off x="2064289" y="5965821"/>
            <a:ext cx="1541930" cy="514456"/>
          </a:xfrm>
          <a:prstGeom prst="rect">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smtClean="0">
                <a:solidFill>
                  <a:srgbClr val="FFFFFF"/>
                </a:solidFill>
                <a:latin typeface="Meiryo" charset="-128"/>
                <a:ea typeface="Meiryo" charset="-128"/>
                <a:cs typeface="Meiryo" charset="-128"/>
              </a:rPr>
              <a:t>ピザを注文する</a:t>
            </a:r>
            <a:endParaRPr kumimoji="1" lang="ja-JP" altLang="en-US" sz="1200" dirty="0">
              <a:solidFill>
                <a:srgbClr val="FFFFFF"/>
              </a:solidFill>
              <a:latin typeface="Meiryo" charset="-128"/>
              <a:ea typeface="Meiryo" charset="-128"/>
              <a:cs typeface="Meiryo" charset="-128"/>
            </a:endParaRPr>
          </a:p>
        </p:txBody>
      </p:sp>
      <p:sp>
        <p:nvSpPr>
          <p:cNvPr id="11" name="正方形/長方形 10"/>
          <p:cNvSpPr/>
          <p:nvPr/>
        </p:nvSpPr>
        <p:spPr>
          <a:xfrm>
            <a:off x="3813804" y="5965821"/>
            <a:ext cx="1541930" cy="514456"/>
          </a:xfrm>
          <a:prstGeom prst="rect">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空調の温度を</a:t>
            </a:r>
            <a:endParaRPr kumimoji="1" lang="en-US" altLang="ja-JP" sz="1200" dirty="0" smtClean="0">
              <a:solidFill>
                <a:srgbClr val="FFFFFF"/>
              </a:solidFill>
              <a:latin typeface="Meiryo" charset="-128"/>
              <a:ea typeface="Meiryo" charset="-128"/>
              <a:cs typeface="Meiryo" charset="-128"/>
            </a:endParaRPr>
          </a:p>
          <a:p>
            <a:pPr algn="ctr"/>
            <a:r>
              <a:rPr kumimoji="1" lang="ja-JP" altLang="en-US" sz="1200" dirty="0" smtClean="0">
                <a:solidFill>
                  <a:srgbClr val="FFFFFF"/>
                </a:solidFill>
                <a:latin typeface="Meiryo" charset="-128"/>
                <a:ea typeface="Meiryo" charset="-128"/>
                <a:cs typeface="Meiryo" charset="-128"/>
              </a:rPr>
              <a:t>調整する</a:t>
            </a:r>
            <a:endParaRPr kumimoji="1" lang="ja-JP" altLang="en-US" sz="1200" dirty="0">
              <a:solidFill>
                <a:srgbClr val="FFFFFF"/>
              </a:solidFill>
              <a:latin typeface="Meiryo" charset="-128"/>
              <a:ea typeface="Meiryo" charset="-128"/>
              <a:cs typeface="Meiryo" charset="-128"/>
            </a:endParaRPr>
          </a:p>
        </p:txBody>
      </p:sp>
      <p:sp>
        <p:nvSpPr>
          <p:cNvPr id="12" name="正方形/長方形 11"/>
          <p:cNvSpPr/>
          <p:nvPr/>
        </p:nvSpPr>
        <p:spPr>
          <a:xfrm>
            <a:off x="5537781" y="5965821"/>
            <a:ext cx="1541930" cy="514456"/>
          </a:xfrm>
          <a:prstGeom prst="rect">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配車サービスで</a:t>
            </a:r>
            <a:endParaRPr kumimoji="1" lang="en-US" altLang="ja-JP" sz="1200" dirty="0" smtClean="0">
              <a:solidFill>
                <a:srgbClr val="FFFFFF"/>
              </a:solidFill>
              <a:latin typeface="Meiryo" charset="-128"/>
              <a:ea typeface="Meiryo" charset="-128"/>
              <a:cs typeface="Meiryo" charset="-128"/>
            </a:endParaRPr>
          </a:p>
          <a:p>
            <a:pPr algn="ctr"/>
            <a:r>
              <a:rPr kumimoji="1" lang="ja-JP" altLang="en-US" sz="1200" dirty="0" smtClean="0">
                <a:solidFill>
                  <a:srgbClr val="FFFFFF"/>
                </a:solidFill>
                <a:latin typeface="Meiryo" charset="-128"/>
                <a:ea typeface="Meiryo" charset="-128"/>
                <a:cs typeface="Meiryo" charset="-128"/>
              </a:rPr>
              <a:t>車を呼ぶ</a:t>
            </a:r>
            <a:endParaRPr kumimoji="1" lang="ja-JP" altLang="en-US" sz="1200" dirty="0">
              <a:solidFill>
                <a:srgbClr val="FFFFFF"/>
              </a:solidFill>
              <a:latin typeface="Meiryo" charset="-128"/>
              <a:ea typeface="Meiryo" charset="-128"/>
              <a:cs typeface="Meiryo" charset="-128"/>
            </a:endParaRPr>
          </a:p>
        </p:txBody>
      </p:sp>
      <p:sp>
        <p:nvSpPr>
          <p:cNvPr id="13" name="正方形/長方形 12"/>
          <p:cNvSpPr/>
          <p:nvPr/>
        </p:nvSpPr>
        <p:spPr>
          <a:xfrm>
            <a:off x="7274527" y="5965821"/>
            <a:ext cx="1541930" cy="514456"/>
          </a:xfrm>
          <a:prstGeom prst="rect">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smtClean="0">
                <a:solidFill>
                  <a:srgbClr val="FFFFFF"/>
                </a:solidFill>
                <a:latin typeface="Meiryo" charset="-128"/>
                <a:ea typeface="Meiryo" charset="-128"/>
                <a:cs typeface="Meiryo" charset="-128"/>
              </a:rPr>
              <a:t>預金残高を</a:t>
            </a:r>
            <a:endParaRPr lang="en-US" altLang="ja-JP" sz="1200" dirty="0" smtClean="0">
              <a:solidFill>
                <a:srgbClr val="FFFFFF"/>
              </a:solidFill>
              <a:latin typeface="Meiryo" charset="-128"/>
              <a:ea typeface="Meiryo" charset="-128"/>
              <a:cs typeface="Meiryo" charset="-128"/>
            </a:endParaRPr>
          </a:p>
          <a:p>
            <a:pPr algn="ctr"/>
            <a:r>
              <a:rPr lang="ja-JP" altLang="en-US" sz="1200" dirty="0" smtClean="0">
                <a:solidFill>
                  <a:srgbClr val="FFFFFF"/>
                </a:solidFill>
                <a:latin typeface="Meiryo" charset="-128"/>
                <a:ea typeface="Meiryo" charset="-128"/>
                <a:cs typeface="Meiryo" charset="-128"/>
              </a:rPr>
              <a:t>確認する</a:t>
            </a:r>
            <a:endParaRPr kumimoji="1" lang="ja-JP" altLang="en-US" sz="1200" dirty="0">
              <a:solidFill>
                <a:srgbClr val="FFFFFF"/>
              </a:solidFill>
              <a:latin typeface="Meiryo" charset="-128"/>
              <a:ea typeface="Meiryo" charset="-128"/>
              <a:cs typeface="Meiryo" charset="-128"/>
            </a:endParaRPr>
          </a:p>
        </p:txBody>
      </p:sp>
      <p:pic>
        <p:nvPicPr>
          <p:cNvPr id="14" name="図 13" descr="design_img_f_1133791_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43" y="-65837"/>
            <a:ext cx="8488914" cy="3460193"/>
          </a:xfrm>
          <a:prstGeom prst="rect">
            <a:avLst/>
          </a:prstGeom>
          <a:ln>
            <a:noFill/>
          </a:ln>
          <a:effectLst>
            <a:outerShdw blurRad="292100" dist="139700" dir="2700000" algn="tl" rotWithShape="0">
              <a:srgbClr val="333333">
                <a:alpha val="65000"/>
              </a:srgbClr>
            </a:outerShdw>
          </a:effectLst>
        </p:spPr>
      </p:pic>
      <p:cxnSp>
        <p:nvCxnSpPr>
          <p:cNvPr id="18" name="カギ線コネクタ 17"/>
          <p:cNvCxnSpPr>
            <a:stCxn id="43" idx="2"/>
            <a:endCxn id="9" idx="0"/>
          </p:cNvCxnSpPr>
          <p:nvPr/>
        </p:nvCxnSpPr>
        <p:spPr>
          <a:xfrm rot="5400000">
            <a:off x="2520366" y="3901418"/>
            <a:ext cx="642545" cy="3486260"/>
          </a:xfrm>
          <a:prstGeom prst="bentConnector3">
            <a:avLst>
              <a:gd name="adj1" fmla="val 50000"/>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 name="カギ線コネクタ 19"/>
          <p:cNvCxnSpPr>
            <a:stCxn id="43" idx="2"/>
            <a:endCxn id="10" idx="0"/>
          </p:cNvCxnSpPr>
          <p:nvPr/>
        </p:nvCxnSpPr>
        <p:spPr>
          <a:xfrm rot="5400000">
            <a:off x="3388739" y="4769791"/>
            <a:ext cx="642545" cy="1749514"/>
          </a:xfrm>
          <a:prstGeom prst="bentConnector3">
            <a:avLst>
              <a:gd name="adj1" fmla="val 50000"/>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6" name="カギ線コネクタ 25"/>
          <p:cNvCxnSpPr>
            <a:stCxn id="43" idx="2"/>
            <a:endCxn id="13" idx="0"/>
          </p:cNvCxnSpPr>
          <p:nvPr/>
        </p:nvCxnSpPr>
        <p:spPr>
          <a:xfrm rot="16200000" flipH="1">
            <a:off x="5993858" y="3914186"/>
            <a:ext cx="642545" cy="3460724"/>
          </a:xfrm>
          <a:prstGeom prst="bentConnector3">
            <a:avLst>
              <a:gd name="adj1" fmla="val 50000"/>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0" name="カギ線コネクタ 29"/>
          <p:cNvCxnSpPr>
            <a:stCxn id="43" idx="2"/>
            <a:endCxn id="12" idx="0"/>
          </p:cNvCxnSpPr>
          <p:nvPr/>
        </p:nvCxnSpPr>
        <p:spPr>
          <a:xfrm rot="16200000" flipH="1">
            <a:off x="5125485" y="4782559"/>
            <a:ext cx="642545" cy="1723978"/>
          </a:xfrm>
          <a:prstGeom prst="bentConnector3">
            <a:avLst>
              <a:gd name="adj1" fmla="val 50000"/>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 name="カギ線コネクタ 35"/>
          <p:cNvCxnSpPr>
            <a:stCxn id="43" idx="2"/>
            <a:endCxn id="11" idx="0"/>
          </p:cNvCxnSpPr>
          <p:nvPr/>
        </p:nvCxnSpPr>
        <p:spPr>
          <a:xfrm rot="16200000" flipH="1">
            <a:off x="4263496" y="5644547"/>
            <a:ext cx="642545" cy="1"/>
          </a:xfrm>
          <a:prstGeom prst="bentConnector3">
            <a:avLst>
              <a:gd name="adj1" fmla="val 50000"/>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p:cNvSpPr/>
          <p:nvPr/>
        </p:nvSpPr>
        <p:spPr>
          <a:xfrm>
            <a:off x="1381721" y="1581883"/>
            <a:ext cx="735106" cy="444279"/>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正方形/長方形 60"/>
          <p:cNvSpPr/>
          <p:nvPr/>
        </p:nvSpPr>
        <p:spPr>
          <a:xfrm>
            <a:off x="2319086" y="1571941"/>
            <a:ext cx="735106" cy="444279"/>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2" name="正方形/長方形 61"/>
          <p:cNvSpPr/>
          <p:nvPr/>
        </p:nvSpPr>
        <p:spPr>
          <a:xfrm>
            <a:off x="3257131" y="1577963"/>
            <a:ext cx="735106" cy="444279"/>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3" name="正方形/長方形 62"/>
          <p:cNvSpPr/>
          <p:nvPr/>
        </p:nvSpPr>
        <p:spPr>
          <a:xfrm>
            <a:off x="5148163" y="1583922"/>
            <a:ext cx="735106" cy="444279"/>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4" name="正方形/長方形 63"/>
          <p:cNvSpPr/>
          <p:nvPr/>
        </p:nvSpPr>
        <p:spPr>
          <a:xfrm>
            <a:off x="6085528" y="1581884"/>
            <a:ext cx="735106" cy="444279"/>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5" name="正方形/長方形 64"/>
          <p:cNvSpPr/>
          <p:nvPr/>
        </p:nvSpPr>
        <p:spPr>
          <a:xfrm>
            <a:off x="7022893" y="1566796"/>
            <a:ext cx="735106" cy="444279"/>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6" name="正方形/長方形 65"/>
          <p:cNvSpPr/>
          <p:nvPr/>
        </p:nvSpPr>
        <p:spPr>
          <a:xfrm>
            <a:off x="4210798" y="1585472"/>
            <a:ext cx="735106" cy="444279"/>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8" name="直線コネクタ 67"/>
          <p:cNvCxnSpPr>
            <a:stCxn id="60" idx="2"/>
            <a:endCxn id="17" idx="0"/>
          </p:cNvCxnSpPr>
          <p:nvPr/>
        </p:nvCxnSpPr>
        <p:spPr>
          <a:xfrm>
            <a:off x="1749274" y="2026162"/>
            <a:ext cx="2829077" cy="957292"/>
          </a:xfrm>
          <a:prstGeom prst="line">
            <a:avLst/>
          </a:prstGeom>
          <a:ln>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70" name="直線コネクタ 69"/>
          <p:cNvCxnSpPr>
            <a:stCxn id="61" idx="2"/>
            <a:endCxn id="17" idx="0"/>
          </p:cNvCxnSpPr>
          <p:nvPr/>
        </p:nvCxnSpPr>
        <p:spPr>
          <a:xfrm>
            <a:off x="2686639" y="2016220"/>
            <a:ext cx="1891712" cy="967234"/>
          </a:xfrm>
          <a:prstGeom prst="line">
            <a:avLst/>
          </a:prstGeom>
          <a:ln>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73" name="直線コネクタ 72"/>
          <p:cNvCxnSpPr>
            <a:stCxn id="62" idx="2"/>
            <a:endCxn id="17" idx="0"/>
          </p:cNvCxnSpPr>
          <p:nvPr/>
        </p:nvCxnSpPr>
        <p:spPr>
          <a:xfrm>
            <a:off x="3624684" y="2022242"/>
            <a:ext cx="953667" cy="961212"/>
          </a:xfrm>
          <a:prstGeom prst="line">
            <a:avLst/>
          </a:prstGeom>
          <a:ln>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76" name="直線コネクタ 75"/>
          <p:cNvCxnSpPr>
            <a:stCxn id="66" idx="2"/>
            <a:endCxn id="17" idx="0"/>
          </p:cNvCxnSpPr>
          <p:nvPr/>
        </p:nvCxnSpPr>
        <p:spPr>
          <a:xfrm>
            <a:off x="4578351" y="2029751"/>
            <a:ext cx="0" cy="953703"/>
          </a:xfrm>
          <a:prstGeom prst="line">
            <a:avLst/>
          </a:prstGeom>
          <a:ln>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4394769" y="2983454"/>
            <a:ext cx="367163" cy="342320"/>
          </a:xfrm>
          <a:prstGeom prst="rect">
            <a:avLst/>
          </a:prstGeom>
          <a:no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3" name="正方形/長方形 42"/>
          <p:cNvSpPr/>
          <p:nvPr/>
        </p:nvSpPr>
        <p:spPr>
          <a:xfrm>
            <a:off x="4401186" y="4980956"/>
            <a:ext cx="367163" cy="342320"/>
          </a:xfrm>
          <a:prstGeom prst="rect">
            <a:avLst/>
          </a:prstGeom>
          <a:no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4" name="直線コネクタ 43"/>
          <p:cNvCxnSpPr>
            <a:stCxn id="63" idx="2"/>
            <a:endCxn id="17" idx="0"/>
          </p:cNvCxnSpPr>
          <p:nvPr/>
        </p:nvCxnSpPr>
        <p:spPr>
          <a:xfrm flipH="1">
            <a:off x="4578351" y="2028201"/>
            <a:ext cx="937365" cy="955253"/>
          </a:xfrm>
          <a:prstGeom prst="line">
            <a:avLst/>
          </a:prstGeom>
          <a:ln>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7" name="直線コネクタ 46"/>
          <p:cNvCxnSpPr>
            <a:stCxn id="64" idx="2"/>
            <a:endCxn id="17" idx="0"/>
          </p:cNvCxnSpPr>
          <p:nvPr/>
        </p:nvCxnSpPr>
        <p:spPr>
          <a:xfrm flipH="1">
            <a:off x="4578351" y="2026163"/>
            <a:ext cx="1874730" cy="957291"/>
          </a:xfrm>
          <a:prstGeom prst="line">
            <a:avLst/>
          </a:prstGeom>
          <a:ln>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50" name="直線コネクタ 49"/>
          <p:cNvCxnSpPr>
            <a:stCxn id="65" idx="2"/>
            <a:endCxn id="17" idx="0"/>
          </p:cNvCxnSpPr>
          <p:nvPr/>
        </p:nvCxnSpPr>
        <p:spPr>
          <a:xfrm flipH="1">
            <a:off x="4578351" y="2011075"/>
            <a:ext cx="2812095" cy="972379"/>
          </a:xfrm>
          <a:prstGeom prst="line">
            <a:avLst/>
          </a:prstGeom>
          <a:ln>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5163" y="2731506"/>
            <a:ext cx="1553583" cy="346449"/>
          </a:xfrm>
          <a:prstGeom prst="rect">
            <a:avLst/>
          </a:prstGeom>
        </p:spPr>
      </p:pic>
      <p:sp>
        <p:nvSpPr>
          <p:cNvPr id="48" name="テキスト ボックス 47"/>
          <p:cNvSpPr txBox="1"/>
          <p:nvPr/>
        </p:nvSpPr>
        <p:spPr>
          <a:xfrm>
            <a:off x="3325505" y="1083352"/>
            <a:ext cx="2492990" cy="400110"/>
          </a:xfrm>
          <a:prstGeom prst="rect">
            <a:avLst/>
          </a:prstGeom>
          <a:noFill/>
        </p:spPr>
        <p:txBody>
          <a:bodyPr wrap="none" rtlCol="0">
            <a:spAutoFit/>
          </a:bodyPr>
          <a:lstStyle/>
          <a:p>
            <a:pPr algn="ctr"/>
            <a:r>
              <a:rPr kumimoji="1" lang="ja-JP" altLang="en-US" sz="2000" b="1" smtClean="0">
                <a:solidFill>
                  <a:schemeClr val="bg1"/>
                </a:solidFill>
                <a:latin typeface="Meiryo" charset="-128"/>
                <a:ea typeface="Meiryo" charset="-128"/>
                <a:cs typeface="Meiryo" charset="-128"/>
              </a:rPr>
              <a:t>クラウド・サービス</a:t>
            </a:r>
            <a:endParaRPr kumimoji="1" lang="ja-JP" altLang="en-US" sz="2000" b="1">
              <a:solidFill>
                <a:schemeClr val="bg1"/>
              </a:solidFill>
              <a:latin typeface="Meiryo" charset="-128"/>
              <a:ea typeface="Meiryo" charset="-128"/>
              <a:cs typeface="Meiryo" charset="-128"/>
            </a:endParaRPr>
          </a:p>
        </p:txBody>
      </p:sp>
      <p:sp>
        <p:nvSpPr>
          <p:cNvPr id="49" name="ホームベース 48"/>
          <p:cNvSpPr/>
          <p:nvPr/>
        </p:nvSpPr>
        <p:spPr>
          <a:xfrm>
            <a:off x="331315" y="3223345"/>
            <a:ext cx="2642428" cy="715207"/>
          </a:xfrm>
          <a:prstGeom prst="homePlate">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サービス提供者を巻き込む</a:t>
            </a:r>
            <a:endParaRPr kumimoji="1" lang="en-US" altLang="ja-JP" sz="1200" dirty="0" smtClean="0">
              <a:solidFill>
                <a:srgbClr val="FFFFFF"/>
              </a:solidFill>
              <a:latin typeface="Meiryo" charset="-128"/>
              <a:ea typeface="Meiryo" charset="-128"/>
              <a:cs typeface="Meiryo" charset="-128"/>
            </a:endParaRPr>
          </a:p>
          <a:p>
            <a:pPr algn="ctr"/>
            <a:r>
              <a:rPr kumimoji="1" lang="en-US" altLang="ja-JP" sz="2000" dirty="0" smtClean="0">
                <a:solidFill>
                  <a:srgbClr val="FFFFFF"/>
                </a:solidFill>
                <a:latin typeface="Meiryo" charset="-128"/>
                <a:ea typeface="Meiryo" charset="-128"/>
                <a:cs typeface="Meiryo" charset="-128"/>
              </a:rPr>
              <a:t>“</a:t>
            </a:r>
            <a:r>
              <a:rPr kumimoji="1" lang="en-US" altLang="ja-JP" sz="2000" dirty="0" err="1" smtClean="0">
                <a:solidFill>
                  <a:srgbClr val="FFFFFF"/>
                </a:solidFill>
                <a:latin typeface="Meiryo" charset="-128"/>
                <a:ea typeface="Meiryo" charset="-128"/>
                <a:cs typeface="Meiryo" charset="-128"/>
              </a:rPr>
              <a:t>Skill”SDK</a:t>
            </a:r>
            <a:r>
              <a:rPr kumimoji="1" lang="ja-JP" altLang="en-US" sz="2000" dirty="0" smtClean="0">
                <a:solidFill>
                  <a:srgbClr val="FFFFFF"/>
                </a:solidFill>
                <a:latin typeface="Meiryo" charset="-128"/>
                <a:ea typeface="Meiryo" charset="-128"/>
                <a:cs typeface="Meiryo" charset="-128"/>
              </a:rPr>
              <a:t>を提供</a:t>
            </a:r>
            <a:endParaRPr kumimoji="1" lang="en-US" altLang="ja-JP" sz="2000" dirty="0" smtClean="0">
              <a:solidFill>
                <a:srgbClr val="FFFFFF"/>
              </a:solidFill>
              <a:latin typeface="Meiryo" charset="-128"/>
              <a:ea typeface="Meiryo" charset="-128"/>
              <a:cs typeface="Meiryo" charset="-128"/>
            </a:endParaRPr>
          </a:p>
        </p:txBody>
      </p:sp>
      <p:sp>
        <p:nvSpPr>
          <p:cNvPr id="67" name="ホームベース 66"/>
          <p:cNvSpPr/>
          <p:nvPr/>
        </p:nvSpPr>
        <p:spPr>
          <a:xfrm>
            <a:off x="331315" y="4150898"/>
            <a:ext cx="2642428" cy="715207"/>
          </a:xfrm>
          <a:prstGeom prst="homePlat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smtClean="0">
                <a:solidFill>
                  <a:srgbClr val="FFFFFF"/>
                </a:solidFill>
                <a:latin typeface="Meiryo" charset="-128"/>
                <a:ea typeface="Meiryo" charset="-128"/>
                <a:cs typeface="Meiryo" charset="-128"/>
              </a:rPr>
              <a:t>サービス利用者の抵抗を無くす</a:t>
            </a:r>
            <a:endParaRPr kumimoji="1" lang="en-US" altLang="ja-JP" sz="1200" dirty="0" smtClean="0">
              <a:solidFill>
                <a:srgbClr val="FFFFFF"/>
              </a:solidFill>
              <a:latin typeface="Meiryo" charset="-128"/>
              <a:ea typeface="Meiryo" charset="-128"/>
              <a:cs typeface="Meiryo" charset="-128"/>
            </a:endParaRPr>
          </a:p>
          <a:p>
            <a:pPr algn="ctr"/>
            <a:r>
              <a:rPr kumimoji="1" lang="ja-JP" altLang="en-US" sz="2000" dirty="0" smtClean="0">
                <a:solidFill>
                  <a:srgbClr val="FFFFFF"/>
                </a:solidFill>
                <a:latin typeface="Meiryo" charset="-128"/>
                <a:ea typeface="Meiryo" charset="-128"/>
                <a:cs typeface="Meiryo" charset="-128"/>
              </a:rPr>
              <a:t>自然な音声対話</a:t>
            </a:r>
            <a:endParaRPr kumimoji="1" lang="ja-JP" altLang="en-US" sz="2000" dirty="0">
              <a:solidFill>
                <a:srgbClr val="FFFFFF"/>
              </a:solidFill>
              <a:latin typeface="Meiryo" charset="-128"/>
              <a:ea typeface="Meiryo" charset="-128"/>
              <a:cs typeface="Meiryo" charset="-128"/>
            </a:endParaRPr>
          </a:p>
        </p:txBody>
      </p:sp>
      <p:sp>
        <p:nvSpPr>
          <p:cNvPr id="69" name="ホームベース 68"/>
          <p:cNvSpPr/>
          <p:nvPr/>
        </p:nvSpPr>
        <p:spPr>
          <a:xfrm flipH="1">
            <a:off x="6170257" y="3585952"/>
            <a:ext cx="2646200" cy="928877"/>
          </a:xfrm>
          <a:prstGeom prst="homePlate">
            <a:avLst>
              <a:gd name="adj" fmla="val 34062"/>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smtClean="0">
                <a:solidFill>
                  <a:srgbClr val="FFFFFF"/>
                </a:solidFill>
                <a:latin typeface="Meiryo" charset="-128"/>
                <a:ea typeface="Meiryo" charset="-128"/>
                <a:cs typeface="Meiryo" charset="-128"/>
              </a:rPr>
              <a:t>生活サービス</a:t>
            </a:r>
            <a:r>
              <a:rPr kumimoji="1" lang="en-US" altLang="ja-JP" sz="2000" b="1" dirty="0" smtClean="0">
                <a:solidFill>
                  <a:srgbClr val="FFFFFF"/>
                </a:solidFill>
                <a:latin typeface="Meiryo" charset="-128"/>
                <a:ea typeface="Meiryo" charset="-128"/>
                <a:cs typeface="Meiryo" charset="-128"/>
              </a:rPr>
              <a:t>OS</a:t>
            </a:r>
          </a:p>
          <a:p>
            <a:pPr algn="ctr"/>
            <a:r>
              <a:rPr lang="ja-JP" altLang="en-US" sz="2000" dirty="0" smtClean="0">
                <a:solidFill>
                  <a:srgbClr val="FFFFFF"/>
                </a:solidFill>
                <a:latin typeface="Meiryo" charset="-128"/>
                <a:ea typeface="Meiryo" charset="-128"/>
                <a:cs typeface="Meiryo" charset="-128"/>
              </a:rPr>
              <a:t>覇権を握る戦略</a:t>
            </a:r>
            <a:endParaRPr kumimoji="1" lang="en-US" altLang="ja-JP" sz="2000" dirty="0" smtClean="0">
              <a:solidFill>
                <a:srgbClr val="FFFFFF"/>
              </a:solidFill>
              <a:latin typeface="Meiryo" charset="-128"/>
              <a:ea typeface="Meiryo" charset="-128"/>
              <a:cs typeface="Meiryo" charset="-128"/>
            </a:endParaRPr>
          </a:p>
        </p:txBody>
      </p:sp>
    </p:spTree>
    <p:extLst>
      <p:ext uri="{BB962C8B-B14F-4D97-AF65-F5344CB8AC3E}">
        <p14:creationId xmlns:p14="http://schemas.microsoft.com/office/powerpoint/2010/main" val="182291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自律走行できる自動車</a:t>
            </a:r>
            <a:endParaRPr kumimoji="1" lang="ja-JP" altLang="en-US" dirty="0"/>
          </a:p>
        </p:txBody>
      </p:sp>
      <p:sp>
        <p:nvSpPr>
          <p:cNvPr id="3" name="スライド番号プレースホルダー 2"/>
          <p:cNvSpPr>
            <a:spLocks noGrp="1"/>
          </p:cNvSpPr>
          <p:nvPr>
            <p:ph type="sldNum" sz="quarter" idx="12"/>
          </p:nvPr>
        </p:nvSpPr>
        <p:spPr>
          <a:xfrm>
            <a:off x="6946206" y="6653941"/>
            <a:ext cx="2133600" cy="217800"/>
          </a:xfrm>
        </p:spPr>
        <p:txBody>
          <a:bodyPr/>
          <a:lstStyle/>
          <a:p>
            <a:fld id="{8FF8CC5D-A65D-5946-99B5-645367A967AD}" type="slidenum">
              <a:rPr kumimoji="1" lang="ja-JP" altLang="en-US" smtClean="0"/>
              <a:t>39</a:t>
            </a:fld>
            <a:endParaRPr kumimoji="1" lang="ja-JP" altLang="en-US"/>
          </a:p>
        </p:txBody>
      </p:sp>
      <p:sp>
        <p:nvSpPr>
          <p:cNvPr id="5" name="正方形/長方形 4"/>
          <p:cNvSpPr/>
          <p:nvPr/>
        </p:nvSpPr>
        <p:spPr>
          <a:xfrm>
            <a:off x="715463" y="891233"/>
            <a:ext cx="7713069" cy="1097934"/>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715460" y="1989167"/>
            <a:ext cx="7713069" cy="1097934"/>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715465" y="3103451"/>
            <a:ext cx="7713069" cy="1097934"/>
          </a:xfrm>
          <a:prstGeom prst="rect">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正方形/長方形 7"/>
          <p:cNvSpPr/>
          <p:nvPr/>
        </p:nvSpPr>
        <p:spPr>
          <a:xfrm>
            <a:off x="715465" y="4196195"/>
            <a:ext cx="7713069" cy="109793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5" name="図形グループ 14"/>
          <p:cNvGrpSpPr/>
          <p:nvPr/>
        </p:nvGrpSpPr>
        <p:grpSpPr>
          <a:xfrm>
            <a:off x="6407768" y="3300815"/>
            <a:ext cx="161848" cy="329462"/>
            <a:chOff x="1946324" y="4125162"/>
            <a:chExt cx="969964" cy="2007872"/>
          </a:xfrm>
        </p:grpSpPr>
        <p:sp>
          <p:nvSpPr>
            <p:cNvPr id="17" name="円/楕円 1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 name="フローチャート: 論理積ゲート 1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0" name="図形グループ 19"/>
          <p:cNvGrpSpPr/>
          <p:nvPr/>
        </p:nvGrpSpPr>
        <p:grpSpPr>
          <a:xfrm>
            <a:off x="6696098" y="2262554"/>
            <a:ext cx="161848" cy="329462"/>
            <a:chOff x="1946324" y="4125162"/>
            <a:chExt cx="969964" cy="2007872"/>
          </a:xfrm>
        </p:grpSpPr>
        <p:sp>
          <p:nvSpPr>
            <p:cNvPr id="22" name="円/楕円 2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フローチャート: 論理積ゲート 2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29" name="図 28"/>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37069" y="1177124"/>
            <a:ext cx="318821" cy="298266"/>
          </a:xfrm>
          <a:prstGeom prst="rect">
            <a:avLst/>
          </a:prstGeom>
          <a:effectLst>
            <a:outerShdw blurRad="50800" dist="38100" dir="2700000" algn="tl" rotWithShape="0">
              <a:prstClr val="black">
                <a:alpha val="40000"/>
              </a:prstClr>
            </a:outerShdw>
          </a:effectLst>
        </p:spPr>
      </p:pic>
      <p:pic>
        <p:nvPicPr>
          <p:cNvPr id="26" name="図 25" descr="imgre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25939" y="1041817"/>
            <a:ext cx="1213086" cy="839215"/>
          </a:xfrm>
          <a:prstGeom prst="rect">
            <a:avLst/>
          </a:prstGeom>
          <a:effectLst>
            <a:outerShdw blurRad="50800" dist="38100" dir="2700000" algn="tl" rotWithShape="0">
              <a:prstClr val="black">
                <a:alpha val="40000"/>
              </a:prstClr>
            </a:outerShdw>
          </a:effectLst>
        </p:spPr>
      </p:pic>
      <p:pic>
        <p:nvPicPr>
          <p:cNvPr id="30" name="図 2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37069" y="2266236"/>
            <a:ext cx="318821" cy="298266"/>
          </a:xfrm>
          <a:prstGeom prst="rect">
            <a:avLst/>
          </a:prstGeom>
          <a:effectLst>
            <a:outerShdw blurRad="50800" dist="38100" dir="2700000" algn="tl" rotWithShape="0">
              <a:prstClr val="black">
                <a:alpha val="40000"/>
              </a:prstClr>
            </a:outerShdw>
          </a:effectLst>
        </p:spPr>
      </p:pic>
      <p:pic>
        <p:nvPicPr>
          <p:cNvPr id="21" name="図 20" descr="imgre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25939" y="2144894"/>
            <a:ext cx="1213086" cy="839215"/>
          </a:xfrm>
          <a:prstGeom prst="rect">
            <a:avLst/>
          </a:prstGeom>
          <a:effectLst>
            <a:outerShdw blurRad="50800" dist="38100" dir="2700000" algn="tl" rotWithShape="0">
              <a:prstClr val="black">
                <a:alpha val="40000"/>
              </a:prstClr>
            </a:outerShdw>
          </a:effectLst>
        </p:spPr>
      </p:pic>
      <p:pic>
        <p:nvPicPr>
          <p:cNvPr id="31" name="図 30"/>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593993" y="3302763"/>
            <a:ext cx="318821" cy="298266"/>
          </a:xfrm>
          <a:prstGeom prst="rect">
            <a:avLst/>
          </a:prstGeom>
          <a:effectLst>
            <a:outerShdw blurRad="50800" dist="38100" dir="2700000" algn="tl" rotWithShape="0">
              <a:prstClr val="black">
                <a:alpha val="40000"/>
              </a:prstClr>
            </a:outerShdw>
          </a:effectLst>
        </p:spPr>
      </p:pic>
      <p:sp>
        <p:nvSpPr>
          <p:cNvPr id="32" name="正方形/長方形 31"/>
          <p:cNvSpPr/>
          <p:nvPr/>
        </p:nvSpPr>
        <p:spPr>
          <a:xfrm>
            <a:off x="715461" y="5294129"/>
            <a:ext cx="7713069" cy="109793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6" name="図 15" descr="imgre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25939" y="3189404"/>
            <a:ext cx="1213086" cy="839215"/>
          </a:xfrm>
          <a:prstGeom prst="rect">
            <a:avLst/>
          </a:prstGeom>
          <a:effectLst>
            <a:outerShdw blurRad="50800" dist="38100" dir="2700000" algn="tl" rotWithShape="0">
              <a:prstClr val="black">
                <a:alpha val="40000"/>
              </a:prstClr>
            </a:outerShdw>
          </a:effectLst>
        </p:spPr>
      </p:pic>
      <p:grpSp>
        <p:nvGrpSpPr>
          <p:cNvPr id="34" name="図形グループ 33"/>
          <p:cNvGrpSpPr/>
          <p:nvPr/>
        </p:nvGrpSpPr>
        <p:grpSpPr>
          <a:xfrm>
            <a:off x="6407768" y="4430983"/>
            <a:ext cx="161848" cy="329462"/>
            <a:chOff x="1946324" y="4125162"/>
            <a:chExt cx="969964" cy="2007872"/>
          </a:xfrm>
        </p:grpSpPr>
        <p:sp>
          <p:nvSpPr>
            <p:cNvPr id="35" name="円/楕円 3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フローチャート: 論理積ゲート 3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37" name="図 36"/>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593993" y="4432931"/>
            <a:ext cx="318821" cy="298266"/>
          </a:xfrm>
          <a:prstGeom prst="rect">
            <a:avLst/>
          </a:prstGeom>
          <a:effectLst>
            <a:outerShdw blurRad="50800" dist="38100" dir="2700000" algn="tl" rotWithShape="0">
              <a:prstClr val="black">
                <a:alpha val="40000"/>
              </a:prstClr>
            </a:outerShdw>
          </a:effectLst>
        </p:spPr>
      </p:pic>
      <p:pic>
        <p:nvPicPr>
          <p:cNvPr id="38" name="図 37" descr="imgre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25939" y="4319572"/>
            <a:ext cx="1213086" cy="839215"/>
          </a:xfrm>
          <a:prstGeom prst="rect">
            <a:avLst/>
          </a:prstGeom>
          <a:effectLst>
            <a:outerShdw blurRad="50800" dist="38100" dir="2700000" algn="tl" rotWithShape="0">
              <a:prstClr val="black">
                <a:alpha val="40000"/>
              </a:prstClr>
            </a:outerShdw>
          </a:effectLst>
        </p:spPr>
      </p:pic>
      <p:grpSp>
        <p:nvGrpSpPr>
          <p:cNvPr id="39" name="図形グループ 38"/>
          <p:cNvGrpSpPr/>
          <p:nvPr/>
        </p:nvGrpSpPr>
        <p:grpSpPr>
          <a:xfrm>
            <a:off x="6390264" y="5526866"/>
            <a:ext cx="161848" cy="329462"/>
            <a:chOff x="1946324" y="4125162"/>
            <a:chExt cx="969964" cy="2007872"/>
          </a:xfrm>
        </p:grpSpPr>
        <p:sp>
          <p:nvSpPr>
            <p:cNvPr id="40" name="円/楕円 3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フローチャート: 論理積ゲート 4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42" name="図 41" descr="imgre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08435" y="5415455"/>
            <a:ext cx="1213086" cy="839215"/>
          </a:xfrm>
          <a:prstGeom prst="rect">
            <a:avLst/>
          </a:prstGeom>
          <a:effectLst>
            <a:outerShdw blurRad="50800" dist="38100" dir="2700000" algn="tl" rotWithShape="0">
              <a:prstClr val="black">
                <a:alpha val="40000"/>
              </a:prstClr>
            </a:outerShdw>
          </a:effectLst>
        </p:spPr>
      </p:pic>
      <p:sp>
        <p:nvSpPr>
          <p:cNvPr id="43" name="テキスト ボックス 42"/>
          <p:cNvSpPr txBox="1"/>
          <p:nvPr/>
        </p:nvSpPr>
        <p:spPr>
          <a:xfrm>
            <a:off x="715461" y="947438"/>
            <a:ext cx="1693092" cy="584775"/>
          </a:xfrm>
          <a:prstGeom prst="rect">
            <a:avLst/>
          </a:prstGeom>
          <a:noFill/>
        </p:spPr>
        <p:txBody>
          <a:bodyPr wrap="none" rtlCol="0">
            <a:spAutoFit/>
          </a:bodyPr>
          <a:lstStyle/>
          <a:p>
            <a:r>
              <a:rPr kumimoji="1" lang="ja-JP" altLang="en-US" sz="3200" b="1" dirty="0" smtClean="0">
                <a:solidFill>
                  <a:schemeClr val="bg1"/>
                </a:solidFill>
                <a:latin typeface="Meiryo" charset="-128"/>
                <a:ea typeface="Meiryo" charset="-128"/>
                <a:cs typeface="Meiryo" charset="-128"/>
              </a:rPr>
              <a:t>レベル</a:t>
            </a:r>
            <a:r>
              <a:rPr kumimoji="1" lang="en-US" altLang="ja-JP" sz="3200" b="1" dirty="0" smtClean="0">
                <a:solidFill>
                  <a:schemeClr val="bg1"/>
                </a:solidFill>
                <a:latin typeface="Meiryo" charset="-128"/>
                <a:ea typeface="Meiryo" charset="-128"/>
                <a:cs typeface="Meiryo" charset="-128"/>
              </a:rPr>
              <a:t>4</a:t>
            </a:r>
            <a:endParaRPr kumimoji="1" lang="ja-JP" altLang="en-US" sz="3200" b="1" dirty="0">
              <a:solidFill>
                <a:schemeClr val="bg1"/>
              </a:solidFill>
              <a:latin typeface="Meiryo" charset="-128"/>
              <a:ea typeface="Meiryo" charset="-128"/>
              <a:cs typeface="Meiryo" charset="-128"/>
            </a:endParaRPr>
          </a:p>
        </p:txBody>
      </p:sp>
      <p:sp>
        <p:nvSpPr>
          <p:cNvPr id="44" name="テキスト ボックス 43"/>
          <p:cNvSpPr txBox="1"/>
          <p:nvPr/>
        </p:nvSpPr>
        <p:spPr>
          <a:xfrm>
            <a:off x="715461" y="2051689"/>
            <a:ext cx="1693092" cy="584775"/>
          </a:xfrm>
          <a:prstGeom prst="rect">
            <a:avLst/>
          </a:prstGeom>
          <a:noFill/>
        </p:spPr>
        <p:txBody>
          <a:bodyPr wrap="none" rtlCol="0">
            <a:spAutoFit/>
          </a:bodyPr>
          <a:lstStyle/>
          <a:p>
            <a:r>
              <a:rPr kumimoji="1" lang="ja-JP" altLang="en-US" sz="3200" b="1" dirty="0" smtClean="0">
                <a:solidFill>
                  <a:schemeClr val="bg1"/>
                </a:solidFill>
                <a:latin typeface="Meiryo" charset="-128"/>
                <a:ea typeface="Meiryo" charset="-128"/>
                <a:cs typeface="Meiryo" charset="-128"/>
              </a:rPr>
              <a:t>レベル</a:t>
            </a:r>
            <a:r>
              <a:rPr kumimoji="1" lang="en-US" altLang="ja-JP" sz="3200" b="1" dirty="0" smtClean="0">
                <a:solidFill>
                  <a:schemeClr val="bg1"/>
                </a:solidFill>
                <a:latin typeface="Meiryo" charset="-128"/>
                <a:ea typeface="Meiryo" charset="-128"/>
                <a:cs typeface="Meiryo" charset="-128"/>
              </a:rPr>
              <a:t>3</a:t>
            </a:r>
            <a:endParaRPr kumimoji="1" lang="ja-JP" altLang="en-US" sz="3200" b="1" dirty="0">
              <a:solidFill>
                <a:schemeClr val="bg1"/>
              </a:solidFill>
              <a:latin typeface="Meiryo" charset="-128"/>
              <a:ea typeface="Meiryo" charset="-128"/>
              <a:cs typeface="Meiryo" charset="-128"/>
            </a:endParaRPr>
          </a:p>
        </p:txBody>
      </p:sp>
      <p:sp>
        <p:nvSpPr>
          <p:cNvPr id="45" name="テキスト ボックス 44"/>
          <p:cNvSpPr txBox="1"/>
          <p:nvPr/>
        </p:nvSpPr>
        <p:spPr>
          <a:xfrm>
            <a:off x="715461" y="3148517"/>
            <a:ext cx="1693092" cy="584775"/>
          </a:xfrm>
          <a:prstGeom prst="rect">
            <a:avLst/>
          </a:prstGeom>
          <a:noFill/>
        </p:spPr>
        <p:txBody>
          <a:bodyPr wrap="none" rtlCol="0">
            <a:spAutoFit/>
          </a:bodyPr>
          <a:lstStyle/>
          <a:p>
            <a:r>
              <a:rPr kumimoji="1" lang="ja-JP" altLang="en-US" sz="3200" b="1" dirty="0" smtClean="0">
                <a:solidFill>
                  <a:srgbClr val="0070C0"/>
                </a:solidFill>
                <a:latin typeface="Meiryo" charset="-128"/>
                <a:ea typeface="Meiryo" charset="-128"/>
                <a:cs typeface="Meiryo" charset="-128"/>
              </a:rPr>
              <a:t>レベル</a:t>
            </a:r>
            <a:r>
              <a:rPr lang="en-US" altLang="ja-JP" sz="3200" b="1" dirty="0">
                <a:solidFill>
                  <a:srgbClr val="0070C0"/>
                </a:solidFill>
                <a:latin typeface="Meiryo" charset="-128"/>
                <a:ea typeface="Meiryo" charset="-128"/>
                <a:cs typeface="Meiryo" charset="-128"/>
              </a:rPr>
              <a:t>2</a:t>
            </a:r>
            <a:endParaRPr kumimoji="1" lang="ja-JP" altLang="en-US" sz="3200" b="1" dirty="0">
              <a:solidFill>
                <a:srgbClr val="0070C0"/>
              </a:solidFill>
              <a:latin typeface="Meiryo" charset="-128"/>
              <a:ea typeface="Meiryo" charset="-128"/>
              <a:cs typeface="Meiryo" charset="-128"/>
            </a:endParaRPr>
          </a:p>
        </p:txBody>
      </p:sp>
      <p:sp>
        <p:nvSpPr>
          <p:cNvPr id="46" name="テキスト ボックス 45"/>
          <p:cNvSpPr txBox="1"/>
          <p:nvPr/>
        </p:nvSpPr>
        <p:spPr>
          <a:xfrm>
            <a:off x="715461" y="4281943"/>
            <a:ext cx="1693092" cy="584775"/>
          </a:xfrm>
          <a:prstGeom prst="rect">
            <a:avLst/>
          </a:prstGeom>
          <a:noFill/>
        </p:spPr>
        <p:txBody>
          <a:bodyPr wrap="none" rtlCol="0">
            <a:spAutoFit/>
          </a:bodyPr>
          <a:lstStyle/>
          <a:p>
            <a:r>
              <a:rPr kumimoji="1" lang="ja-JP" altLang="en-US" sz="3200" b="1" dirty="0" smtClean="0">
                <a:solidFill>
                  <a:srgbClr val="00B0F0"/>
                </a:solidFill>
                <a:latin typeface="Meiryo" charset="-128"/>
                <a:ea typeface="Meiryo" charset="-128"/>
                <a:cs typeface="Meiryo" charset="-128"/>
              </a:rPr>
              <a:t>レベル</a:t>
            </a:r>
            <a:r>
              <a:rPr kumimoji="1" lang="en-US" altLang="ja-JP" sz="3200" b="1" dirty="0" smtClean="0">
                <a:solidFill>
                  <a:srgbClr val="00B0F0"/>
                </a:solidFill>
                <a:latin typeface="Meiryo" charset="-128"/>
                <a:ea typeface="Meiryo" charset="-128"/>
                <a:cs typeface="Meiryo" charset="-128"/>
              </a:rPr>
              <a:t>1</a:t>
            </a:r>
            <a:endParaRPr kumimoji="1" lang="ja-JP" altLang="en-US" sz="3200" b="1" dirty="0">
              <a:solidFill>
                <a:srgbClr val="00B0F0"/>
              </a:solidFill>
              <a:latin typeface="Meiryo" charset="-128"/>
              <a:ea typeface="Meiryo" charset="-128"/>
              <a:cs typeface="Meiryo" charset="-128"/>
            </a:endParaRPr>
          </a:p>
        </p:txBody>
      </p:sp>
      <p:sp>
        <p:nvSpPr>
          <p:cNvPr id="47" name="テキスト ボックス 46"/>
          <p:cNvSpPr txBox="1"/>
          <p:nvPr/>
        </p:nvSpPr>
        <p:spPr>
          <a:xfrm>
            <a:off x="715461" y="5421438"/>
            <a:ext cx="1693092" cy="584775"/>
          </a:xfrm>
          <a:prstGeom prst="rect">
            <a:avLst/>
          </a:prstGeom>
          <a:noFill/>
        </p:spPr>
        <p:txBody>
          <a:bodyPr wrap="none" rtlCol="0">
            <a:spAutoFit/>
          </a:bodyPr>
          <a:lstStyle/>
          <a:p>
            <a:r>
              <a:rPr kumimoji="1" lang="ja-JP" altLang="en-US" sz="3200" b="1" dirty="0" smtClean="0">
                <a:solidFill>
                  <a:schemeClr val="tx1">
                    <a:lumMod val="50000"/>
                    <a:lumOff val="50000"/>
                  </a:schemeClr>
                </a:solidFill>
                <a:latin typeface="Meiryo" charset="-128"/>
                <a:ea typeface="Meiryo" charset="-128"/>
                <a:cs typeface="Meiryo" charset="-128"/>
              </a:rPr>
              <a:t>レベル</a:t>
            </a:r>
            <a:r>
              <a:rPr kumimoji="1" lang="en-US" altLang="ja-JP" sz="3200" b="1" dirty="0" smtClean="0">
                <a:solidFill>
                  <a:schemeClr val="tx1">
                    <a:lumMod val="50000"/>
                    <a:lumOff val="50000"/>
                  </a:schemeClr>
                </a:solidFill>
                <a:latin typeface="Meiryo" charset="-128"/>
                <a:ea typeface="Meiryo" charset="-128"/>
                <a:cs typeface="Meiryo" charset="-128"/>
              </a:rPr>
              <a:t>0</a:t>
            </a:r>
            <a:endParaRPr kumimoji="1" lang="ja-JP" altLang="en-US" sz="3200" b="1" dirty="0">
              <a:solidFill>
                <a:schemeClr val="tx1">
                  <a:lumMod val="50000"/>
                  <a:lumOff val="50000"/>
                </a:schemeClr>
              </a:solidFill>
              <a:latin typeface="Meiryo" charset="-128"/>
              <a:ea typeface="Meiryo" charset="-128"/>
              <a:cs typeface="Meiryo" charset="-128"/>
            </a:endParaRPr>
          </a:p>
        </p:txBody>
      </p:sp>
      <p:sp>
        <p:nvSpPr>
          <p:cNvPr id="48" name="テキスト ボックス 47"/>
          <p:cNvSpPr txBox="1"/>
          <p:nvPr/>
        </p:nvSpPr>
        <p:spPr>
          <a:xfrm>
            <a:off x="735778" y="1496969"/>
            <a:ext cx="1723549" cy="400110"/>
          </a:xfrm>
          <a:prstGeom prst="rect">
            <a:avLst/>
          </a:prstGeom>
          <a:noFill/>
        </p:spPr>
        <p:txBody>
          <a:bodyPr wrap="none" rtlCol="0">
            <a:spAutoFit/>
          </a:bodyPr>
          <a:lstStyle/>
          <a:p>
            <a:r>
              <a:rPr kumimoji="1" lang="ja-JP" altLang="en-US" sz="2000" b="1" smtClean="0">
                <a:solidFill>
                  <a:schemeClr val="bg1"/>
                </a:solidFill>
                <a:latin typeface="Meiryo" charset="-128"/>
                <a:ea typeface="Meiryo" charset="-128"/>
                <a:cs typeface="Meiryo" charset="-128"/>
              </a:rPr>
              <a:t>完全自動走行</a:t>
            </a:r>
            <a:endParaRPr kumimoji="1" lang="ja-JP" altLang="en-US" sz="2000" b="1" dirty="0">
              <a:solidFill>
                <a:schemeClr val="bg1"/>
              </a:solidFill>
              <a:latin typeface="Meiryo" charset="-128"/>
              <a:ea typeface="Meiryo" charset="-128"/>
              <a:cs typeface="Meiryo" charset="-128"/>
            </a:endParaRPr>
          </a:p>
        </p:txBody>
      </p:sp>
      <p:sp>
        <p:nvSpPr>
          <p:cNvPr id="49" name="テキスト ボックス 48"/>
          <p:cNvSpPr txBox="1"/>
          <p:nvPr/>
        </p:nvSpPr>
        <p:spPr>
          <a:xfrm>
            <a:off x="715461" y="2595790"/>
            <a:ext cx="1467068" cy="400110"/>
          </a:xfrm>
          <a:prstGeom prst="rect">
            <a:avLst/>
          </a:prstGeom>
          <a:noFill/>
        </p:spPr>
        <p:txBody>
          <a:bodyPr wrap="none" rtlCol="0">
            <a:spAutoFit/>
          </a:bodyPr>
          <a:lstStyle/>
          <a:p>
            <a:r>
              <a:rPr lang="ja-JP" altLang="en-US" sz="2000" b="1" smtClean="0">
                <a:solidFill>
                  <a:schemeClr val="bg1"/>
                </a:solidFill>
                <a:latin typeface="Meiryo" charset="-128"/>
                <a:ea typeface="Meiryo" charset="-128"/>
                <a:cs typeface="Meiryo" charset="-128"/>
              </a:rPr>
              <a:t>準</a:t>
            </a:r>
            <a:r>
              <a:rPr kumimoji="1" lang="ja-JP" altLang="en-US" sz="2000" b="1" smtClean="0">
                <a:solidFill>
                  <a:schemeClr val="bg1"/>
                </a:solidFill>
                <a:latin typeface="Meiryo" charset="-128"/>
                <a:ea typeface="Meiryo" charset="-128"/>
                <a:cs typeface="Meiryo" charset="-128"/>
              </a:rPr>
              <a:t>自動</a:t>
            </a:r>
            <a:r>
              <a:rPr kumimoji="1" lang="ja-JP" altLang="en-US" sz="2000" b="1" dirty="0" smtClean="0">
                <a:solidFill>
                  <a:schemeClr val="bg1"/>
                </a:solidFill>
                <a:latin typeface="Meiryo" charset="-128"/>
                <a:ea typeface="Meiryo" charset="-128"/>
                <a:cs typeface="Meiryo" charset="-128"/>
              </a:rPr>
              <a:t>走行</a:t>
            </a:r>
            <a:endParaRPr kumimoji="1" lang="ja-JP" altLang="en-US" sz="2000" b="1" dirty="0">
              <a:solidFill>
                <a:schemeClr val="bg1"/>
              </a:solidFill>
              <a:latin typeface="Meiryo" charset="-128"/>
              <a:ea typeface="Meiryo" charset="-128"/>
              <a:cs typeface="Meiryo" charset="-128"/>
            </a:endParaRPr>
          </a:p>
        </p:txBody>
      </p:sp>
      <p:sp>
        <p:nvSpPr>
          <p:cNvPr id="50" name="テキスト ボックス 49"/>
          <p:cNvSpPr txBox="1"/>
          <p:nvPr/>
        </p:nvSpPr>
        <p:spPr>
          <a:xfrm>
            <a:off x="741116" y="3696038"/>
            <a:ext cx="1467068" cy="400110"/>
          </a:xfrm>
          <a:prstGeom prst="rect">
            <a:avLst/>
          </a:prstGeom>
          <a:noFill/>
        </p:spPr>
        <p:txBody>
          <a:bodyPr wrap="none" rtlCol="0">
            <a:spAutoFit/>
          </a:bodyPr>
          <a:lstStyle/>
          <a:p>
            <a:r>
              <a:rPr lang="ja-JP" altLang="en-US" sz="2000" b="1" dirty="0" smtClean="0">
                <a:solidFill>
                  <a:srgbClr val="0070C0"/>
                </a:solidFill>
                <a:latin typeface="Meiryo" charset="-128"/>
                <a:ea typeface="Meiryo" charset="-128"/>
                <a:cs typeface="Meiryo" charset="-128"/>
              </a:rPr>
              <a:t>準</a:t>
            </a:r>
            <a:r>
              <a:rPr kumimoji="1" lang="ja-JP" altLang="en-US" sz="2000" b="1" dirty="0" smtClean="0">
                <a:solidFill>
                  <a:srgbClr val="0070C0"/>
                </a:solidFill>
                <a:latin typeface="Meiryo" charset="-128"/>
                <a:ea typeface="Meiryo" charset="-128"/>
                <a:cs typeface="Meiryo" charset="-128"/>
              </a:rPr>
              <a:t>自動走行</a:t>
            </a:r>
            <a:endParaRPr kumimoji="1" lang="ja-JP" altLang="en-US" sz="2000" b="1" dirty="0">
              <a:solidFill>
                <a:srgbClr val="0070C0"/>
              </a:solidFill>
              <a:latin typeface="Meiryo" charset="-128"/>
              <a:ea typeface="Meiryo" charset="-128"/>
              <a:cs typeface="Meiryo" charset="-128"/>
            </a:endParaRPr>
          </a:p>
        </p:txBody>
      </p:sp>
      <p:sp>
        <p:nvSpPr>
          <p:cNvPr id="51" name="テキスト ボックス 50"/>
          <p:cNvSpPr txBox="1"/>
          <p:nvPr/>
        </p:nvSpPr>
        <p:spPr>
          <a:xfrm>
            <a:off x="735778" y="4828368"/>
            <a:ext cx="1723549" cy="400110"/>
          </a:xfrm>
          <a:prstGeom prst="rect">
            <a:avLst/>
          </a:prstGeom>
          <a:noFill/>
        </p:spPr>
        <p:txBody>
          <a:bodyPr wrap="none" rtlCol="0">
            <a:spAutoFit/>
          </a:bodyPr>
          <a:lstStyle/>
          <a:p>
            <a:r>
              <a:rPr lang="ja-JP" altLang="en-US" sz="2000" b="1" smtClean="0">
                <a:solidFill>
                  <a:srgbClr val="00B0F0"/>
                </a:solidFill>
                <a:latin typeface="Meiryo" charset="-128"/>
                <a:ea typeface="Meiryo" charset="-128"/>
                <a:cs typeface="Meiryo" charset="-128"/>
              </a:rPr>
              <a:t>安全運転支援</a:t>
            </a:r>
            <a:endParaRPr kumimoji="1" lang="ja-JP" altLang="en-US" sz="2000" b="1" dirty="0">
              <a:solidFill>
                <a:srgbClr val="00B0F0"/>
              </a:solidFill>
              <a:latin typeface="Meiryo" charset="-128"/>
              <a:ea typeface="Meiryo" charset="-128"/>
              <a:cs typeface="Meiryo" charset="-128"/>
            </a:endParaRPr>
          </a:p>
        </p:txBody>
      </p:sp>
      <p:sp>
        <p:nvSpPr>
          <p:cNvPr id="52" name="テキスト ボックス 51"/>
          <p:cNvSpPr txBox="1"/>
          <p:nvPr/>
        </p:nvSpPr>
        <p:spPr>
          <a:xfrm>
            <a:off x="735778" y="5968254"/>
            <a:ext cx="1210588" cy="400110"/>
          </a:xfrm>
          <a:prstGeom prst="rect">
            <a:avLst/>
          </a:prstGeom>
          <a:noFill/>
        </p:spPr>
        <p:txBody>
          <a:bodyPr wrap="none" rtlCol="0">
            <a:spAutoFit/>
          </a:bodyPr>
          <a:lstStyle/>
          <a:p>
            <a:r>
              <a:rPr lang="ja-JP" altLang="en-US" sz="2000" b="1" smtClean="0">
                <a:solidFill>
                  <a:schemeClr val="tx1">
                    <a:lumMod val="50000"/>
                    <a:lumOff val="50000"/>
                  </a:schemeClr>
                </a:solidFill>
                <a:latin typeface="Meiryo" charset="-128"/>
                <a:ea typeface="Meiryo" charset="-128"/>
                <a:cs typeface="Meiryo" charset="-128"/>
              </a:rPr>
              <a:t>支援なし</a:t>
            </a:r>
            <a:endParaRPr kumimoji="1" lang="ja-JP" altLang="en-US" sz="2000" b="1" dirty="0">
              <a:solidFill>
                <a:schemeClr val="tx1">
                  <a:lumMod val="50000"/>
                  <a:lumOff val="50000"/>
                </a:schemeClr>
              </a:solidFill>
              <a:latin typeface="Meiryo" charset="-128"/>
              <a:ea typeface="Meiryo" charset="-128"/>
              <a:cs typeface="Meiryo" charset="-128"/>
            </a:endParaRPr>
          </a:p>
        </p:txBody>
      </p:sp>
      <p:sp>
        <p:nvSpPr>
          <p:cNvPr id="53" name="正方形/長方形 52"/>
          <p:cNvSpPr/>
          <p:nvPr/>
        </p:nvSpPr>
        <p:spPr>
          <a:xfrm>
            <a:off x="2493754" y="5548657"/>
            <a:ext cx="3371014" cy="584775"/>
          </a:xfrm>
          <a:prstGeom prst="rect">
            <a:avLst/>
          </a:prstGeom>
        </p:spPr>
        <p:txBody>
          <a:bodyPr wrap="square">
            <a:spAutoFit/>
          </a:bodyPr>
          <a:lstStyle/>
          <a:p>
            <a:r>
              <a:rPr lang="ja-JP" altLang="ja-JP" sz="1600" dirty="0">
                <a:solidFill>
                  <a:schemeClr val="tx1">
                    <a:lumMod val="50000"/>
                    <a:lumOff val="50000"/>
                  </a:schemeClr>
                </a:solidFill>
                <a:latin typeface="Meiryo" charset="-128"/>
                <a:ea typeface="Meiryo" charset="-128"/>
                <a:cs typeface="Meiryo" charset="-128"/>
              </a:rPr>
              <a:t>ドライバーが常にすべての操作（加速・操舵・制動）を行う。 </a:t>
            </a:r>
            <a:endParaRPr lang="ja-JP" altLang="en-US" sz="1600" dirty="0">
              <a:solidFill>
                <a:schemeClr val="tx1">
                  <a:lumMod val="50000"/>
                  <a:lumOff val="50000"/>
                </a:schemeClr>
              </a:solidFill>
              <a:latin typeface="Meiryo" charset="-128"/>
              <a:ea typeface="Meiryo" charset="-128"/>
              <a:cs typeface="Meiryo" charset="-128"/>
            </a:endParaRPr>
          </a:p>
        </p:txBody>
      </p:sp>
      <p:sp>
        <p:nvSpPr>
          <p:cNvPr id="54" name="正方形/長方形 53"/>
          <p:cNvSpPr/>
          <p:nvPr/>
        </p:nvSpPr>
        <p:spPr>
          <a:xfrm>
            <a:off x="2493754" y="4452775"/>
            <a:ext cx="3360265" cy="584775"/>
          </a:xfrm>
          <a:prstGeom prst="rect">
            <a:avLst/>
          </a:prstGeom>
        </p:spPr>
        <p:txBody>
          <a:bodyPr wrap="square">
            <a:spAutoFit/>
          </a:bodyPr>
          <a:lstStyle/>
          <a:p>
            <a:r>
              <a:rPr lang="ja-JP" altLang="ja-JP" sz="1600">
                <a:solidFill>
                  <a:srgbClr val="00B0F0"/>
                </a:solidFill>
                <a:latin typeface="Meiryo" charset="-128"/>
                <a:ea typeface="Meiryo" charset="-128"/>
                <a:cs typeface="Meiryo" charset="-128"/>
              </a:rPr>
              <a:t>加速・操舵・制動のいずれかをシステムが行う。 </a:t>
            </a:r>
            <a:endParaRPr lang="ja-JP" altLang="en-US" sz="1600" dirty="0">
              <a:solidFill>
                <a:srgbClr val="00B0F0"/>
              </a:solidFill>
              <a:latin typeface="Meiryo" charset="-128"/>
              <a:ea typeface="Meiryo" charset="-128"/>
              <a:cs typeface="Meiryo" charset="-128"/>
            </a:endParaRPr>
          </a:p>
        </p:txBody>
      </p:sp>
      <p:sp>
        <p:nvSpPr>
          <p:cNvPr id="55" name="正方形/長方形 54"/>
          <p:cNvSpPr/>
          <p:nvPr/>
        </p:nvSpPr>
        <p:spPr>
          <a:xfrm>
            <a:off x="2493660" y="3341629"/>
            <a:ext cx="3360360" cy="584775"/>
          </a:xfrm>
          <a:prstGeom prst="rect">
            <a:avLst/>
          </a:prstGeom>
        </p:spPr>
        <p:txBody>
          <a:bodyPr wrap="square">
            <a:spAutoFit/>
          </a:bodyPr>
          <a:lstStyle/>
          <a:p>
            <a:r>
              <a:rPr lang="ja-JP" altLang="en-US" sz="1600" dirty="0">
                <a:solidFill>
                  <a:srgbClr val="0070C0"/>
                </a:solidFill>
                <a:latin typeface="Meiryo" charset="-128"/>
                <a:ea typeface="Meiryo" charset="-128"/>
                <a:cs typeface="Meiryo" charset="-128"/>
              </a:rPr>
              <a:t>加速・操舵・制動のうち複数の操作をシステムが</a:t>
            </a:r>
            <a:r>
              <a:rPr lang="ja-JP" altLang="en-US" sz="1600" dirty="0" smtClean="0">
                <a:solidFill>
                  <a:srgbClr val="0070C0"/>
                </a:solidFill>
                <a:latin typeface="Meiryo" charset="-128"/>
                <a:ea typeface="Meiryo" charset="-128"/>
                <a:cs typeface="Meiryo" charset="-128"/>
              </a:rPr>
              <a:t>行う</a:t>
            </a:r>
            <a:r>
              <a:rPr lang="ja-JP" altLang="ja-JP" sz="1600" dirty="0" smtClean="0">
                <a:solidFill>
                  <a:srgbClr val="0070C0"/>
                </a:solidFill>
                <a:latin typeface="Meiryo" charset="-128"/>
                <a:ea typeface="Meiryo" charset="-128"/>
                <a:cs typeface="Meiryo" charset="-128"/>
              </a:rPr>
              <a:t>。 </a:t>
            </a:r>
            <a:endParaRPr lang="ja-JP" altLang="en-US" sz="1600" dirty="0">
              <a:solidFill>
                <a:srgbClr val="0070C0"/>
              </a:solidFill>
              <a:latin typeface="Meiryo" charset="-128"/>
              <a:ea typeface="Meiryo" charset="-128"/>
              <a:cs typeface="Meiryo" charset="-128"/>
            </a:endParaRPr>
          </a:p>
        </p:txBody>
      </p:sp>
      <p:sp>
        <p:nvSpPr>
          <p:cNvPr id="56" name="正方形/長方形 55"/>
          <p:cNvSpPr/>
          <p:nvPr/>
        </p:nvSpPr>
        <p:spPr>
          <a:xfrm>
            <a:off x="2493659" y="2118526"/>
            <a:ext cx="3360360" cy="830997"/>
          </a:xfrm>
          <a:prstGeom prst="rect">
            <a:avLst/>
          </a:prstGeom>
        </p:spPr>
        <p:txBody>
          <a:bodyPr wrap="square">
            <a:spAutoFit/>
          </a:bodyPr>
          <a:lstStyle/>
          <a:p>
            <a:r>
              <a:rPr lang="ja-JP" altLang="ja-JP" sz="1600" dirty="0">
                <a:solidFill>
                  <a:schemeClr val="bg1"/>
                </a:solidFill>
                <a:latin typeface="Meiryo" charset="-128"/>
                <a:ea typeface="Meiryo" charset="-128"/>
                <a:cs typeface="Meiryo" charset="-128"/>
              </a:rPr>
              <a:t>加速・操舵・制動</a:t>
            </a:r>
            <a:r>
              <a:rPr lang="ja-JP" altLang="ja-JP" sz="1600" dirty="0" smtClean="0">
                <a:solidFill>
                  <a:schemeClr val="bg1"/>
                </a:solidFill>
                <a:latin typeface="Meiryo" charset="-128"/>
                <a:ea typeface="Meiryo" charset="-128"/>
                <a:cs typeface="Meiryo" charset="-128"/>
              </a:rPr>
              <a:t>を</a:t>
            </a:r>
            <a:r>
              <a:rPr lang="ja-JP" altLang="en-US" sz="1600" dirty="0" smtClean="0">
                <a:solidFill>
                  <a:schemeClr val="bg1"/>
                </a:solidFill>
                <a:latin typeface="Meiryo" charset="-128"/>
                <a:ea typeface="Meiryo" charset="-128"/>
                <a:cs typeface="Meiryo" charset="-128"/>
              </a:rPr>
              <a:t>全て</a:t>
            </a:r>
            <a:r>
              <a:rPr lang="ja-JP" altLang="ja-JP" sz="1600" dirty="0" smtClean="0">
                <a:solidFill>
                  <a:schemeClr val="bg1"/>
                </a:solidFill>
                <a:latin typeface="Meiryo" charset="-128"/>
                <a:ea typeface="Meiryo" charset="-128"/>
                <a:cs typeface="Meiryo" charset="-128"/>
              </a:rPr>
              <a:t>システム</a:t>
            </a:r>
            <a:r>
              <a:rPr lang="ja-JP" altLang="ja-JP" sz="1600" dirty="0">
                <a:solidFill>
                  <a:schemeClr val="bg1"/>
                </a:solidFill>
                <a:latin typeface="Meiryo" charset="-128"/>
                <a:ea typeface="Meiryo" charset="-128"/>
                <a:cs typeface="Meiryo" charset="-128"/>
              </a:rPr>
              <a:t>が</a:t>
            </a:r>
            <a:r>
              <a:rPr lang="ja-JP" altLang="ja-JP" sz="1600" dirty="0" smtClean="0">
                <a:solidFill>
                  <a:schemeClr val="bg1"/>
                </a:solidFill>
                <a:latin typeface="Meiryo" charset="-128"/>
                <a:ea typeface="Meiryo" charset="-128"/>
                <a:cs typeface="Meiryo" charset="-128"/>
              </a:rPr>
              <a:t>行うが</a:t>
            </a:r>
            <a:r>
              <a:rPr lang="ja-JP" altLang="ja-JP" sz="1600" dirty="0">
                <a:solidFill>
                  <a:schemeClr val="bg1"/>
                </a:solidFill>
                <a:latin typeface="Meiryo" charset="-128"/>
                <a:ea typeface="Meiryo" charset="-128"/>
                <a:cs typeface="Meiryo" charset="-128"/>
              </a:rPr>
              <a:t>、システムから要請があればドライバーはこれに</a:t>
            </a:r>
            <a:r>
              <a:rPr lang="ja-JP" altLang="ja-JP" sz="1600" dirty="0" smtClean="0">
                <a:solidFill>
                  <a:schemeClr val="bg1"/>
                </a:solidFill>
                <a:latin typeface="Meiryo" charset="-128"/>
                <a:ea typeface="Meiryo" charset="-128"/>
                <a:cs typeface="Meiryo" charset="-128"/>
              </a:rPr>
              <a:t>応じる</a:t>
            </a:r>
            <a:r>
              <a:rPr lang="ja-JP" altLang="en-US" sz="1600" dirty="0" smtClean="0">
                <a:solidFill>
                  <a:schemeClr val="bg1"/>
                </a:solidFill>
                <a:latin typeface="Meiryo" charset="-128"/>
                <a:ea typeface="Meiryo" charset="-128"/>
                <a:cs typeface="Meiryo" charset="-128"/>
              </a:rPr>
              <a:t>。</a:t>
            </a:r>
            <a:endParaRPr lang="ja-JP" altLang="en-US" sz="1600" dirty="0">
              <a:solidFill>
                <a:schemeClr val="bg1"/>
              </a:solidFill>
              <a:latin typeface="Meiryo" charset="-128"/>
              <a:ea typeface="Meiryo" charset="-128"/>
              <a:cs typeface="Meiryo" charset="-128"/>
            </a:endParaRPr>
          </a:p>
        </p:txBody>
      </p:sp>
      <p:sp>
        <p:nvSpPr>
          <p:cNvPr id="57" name="正方形/長方形 56"/>
          <p:cNvSpPr/>
          <p:nvPr/>
        </p:nvSpPr>
        <p:spPr>
          <a:xfrm>
            <a:off x="2493659" y="978174"/>
            <a:ext cx="3360360" cy="584775"/>
          </a:xfrm>
          <a:prstGeom prst="rect">
            <a:avLst/>
          </a:prstGeom>
        </p:spPr>
        <p:txBody>
          <a:bodyPr wrap="square">
            <a:spAutoFit/>
          </a:bodyPr>
          <a:lstStyle/>
          <a:p>
            <a:r>
              <a:rPr lang="ja-JP" altLang="ja-JP" sz="1600" dirty="0">
                <a:solidFill>
                  <a:schemeClr val="bg1"/>
                </a:solidFill>
                <a:latin typeface="Meiryo" charset="-128"/>
                <a:ea typeface="Meiryo" charset="-128"/>
                <a:cs typeface="Meiryo" charset="-128"/>
              </a:rPr>
              <a:t>加速・操舵・制動を全てシステムが行い</a:t>
            </a:r>
            <a:r>
              <a:rPr lang="ja-JP" altLang="ja-JP" sz="1600" dirty="0" smtClean="0">
                <a:solidFill>
                  <a:schemeClr val="bg1"/>
                </a:solidFill>
                <a:latin typeface="Meiryo" charset="-128"/>
                <a:ea typeface="Meiryo" charset="-128"/>
                <a:cs typeface="Meiryo" charset="-128"/>
              </a:rPr>
              <a:t>、</a:t>
            </a:r>
            <a:r>
              <a:rPr lang="ja-JP" altLang="ja-JP" sz="1600" smtClean="0">
                <a:solidFill>
                  <a:schemeClr val="bg1"/>
                </a:solidFill>
                <a:latin typeface="Meiryo" charset="-128"/>
                <a:ea typeface="Meiryo" charset="-128"/>
                <a:cs typeface="Meiryo" charset="-128"/>
              </a:rPr>
              <a:t>ドライバーは関与</a:t>
            </a:r>
            <a:r>
              <a:rPr lang="ja-JP" altLang="ja-JP" sz="1600" dirty="0" smtClean="0">
                <a:solidFill>
                  <a:schemeClr val="bg1"/>
                </a:solidFill>
                <a:latin typeface="Meiryo" charset="-128"/>
                <a:ea typeface="Meiryo" charset="-128"/>
                <a:cs typeface="Meiryo" charset="-128"/>
              </a:rPr>
              <a:t>しない</a:t>
            </a:r>
            <a:r>
              <a:rPr lang="ja-JP" altLang="en-US" sz="1600" dirty="0" smtClean="0">
                <a:solidFill>
                  <a:schemeClr val="bg1"/>
                </a:solidFill>
                <a:latin typeface="Meiryo" charset="-128"/>
                <a:ea typeface="Meiryo" charset="-128"/>
                <a:cs typeface="Meiryo" charset="-128"/>
              </a:rPr>
              <a:t>。</a:t>
            </a:r>
            <a:r>
              <a:rPr lang="ja-JP" altLang="ja-JP" sz="1600" dirty="0" smtClean="0">
                <a:solidFill>
                  <a:schemeClr val="bg1"/>
                </a:solidFill>
                <a:latin typeface="Meiryo" charset="-128"/>
                <a:ea typeface="Meiryo" charset="-128"/>
                <a:cs typeface="Meiryo" charset="-128"/>
              </a:rPr>
              <a:t> </a:t>
            </a:r>
            <a:endParaRPr lang="ja-JP" altLang="en-US" sz="1600" dirty="0">
              <a:solidFill>
                <a:schemeClr val="bg1"/>
              </a:solidFill>
              <a:latin typeface="Meiryo" charset="-128"/>
              <a:ea typeface="Meiryo" charset="-128"/>
              <a:cs typeface="Meiryo" charset="-128"/>
            </a:endParaRPr>
          </a:p>
        </p:txBody>
      </p:sp>
      <p:grpSp>
        <p:nvGrpSpPr>
          <p:cNvPr id="58" name="図形グループ 57"/>
          <p:cNvGrpSpPr/>
          <p:nvPr/>
        </p:nvGrpSpPr>
        <p:grpSpPr>
          <a:xfrm>
            <a:off x="7781942" y="2301221"/>
            <a:ext cx="305122" cy="634061"/>
            <a:chOff x="1946324" y="4125162"/>
            <a:chExt cx="969964" cy="2007872"/>
          </a:xfrm>
        </p:grpSpPr>
        <p:sp>
          <p:nvSpPr>
            <p:cNvPr id="59" name="円/楕円 5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0" name="フローチャート: 論理積ゲート 5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61" name="図 6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25444" y="1248165"/>
            <a:ext cx="618118" cy="578267"/>
          </a:xfrm>
          <a:prstGeom prst="rect">
            <a:avLst/>
          </a:prstGeom>
          <a:effectLst>
            <a:outerShdw blurRad="50800" dist="38100" dir="2700000" algn="tl" rotWithShape="0">
              <a:prstClr val="black">
                <a:alpha val="40000"/>
              </a:prstClr>
            </a:outerShdw>
          </a:effectLst>
        </p:spPr>
      </p:pic>
      <p:grpSp>
        <p:nvGrpSpPr>
          <p:cNvPr id="62" name="図形グループ 61"/>
          <p:cNvGrpSpPr/>
          <p:nvPr/>
        </p:nvGrpSpPr>
        <p:grpSpPr>
          <a:xfrm>
            <a:off x="7781942" y="3395678"/>
            <a:ext cx="305122" cy="634061"/>
            <a:chOff x="1946324" y="4125162"/>
            <a:chExt cx="969964" cy="2007872"/>
          </a:xfrm>
        </p:grpSpPr>
        <p:sp>
          <p:nvSpPr>
            <p:cNvPr id="63" name="円/楕円 6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4" name="フローチャート: 論理積ゲート 6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5" name="図形グループ 64"/>
          <p:cNvGrpSpPr/>
          <p:nvPr/>
        </p:nvGrpSpPr>
        <p:grpSpPr>
          <a:xfrm>
            <a:off x="7781942" y="4542406"/>
            <a:ext cx="305122" cy="634061"/>
            <a:chOff x="1946324" y="4125162"/>
            <a:chExt cx="969964" cy="2007872"/>
          </a:xfrm>
        </p:grpSpPr>
        <p:sp>
          <p:nvSpPr>
            <p:cNvPr id="66" name="円/楕円 6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7" name="フローチャート: 論理積ゲート 6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8" name="図形グループ 67"/>
          <p:cNvGrpSpPr/>
          <p:nvPr/>
        </p:nvGrpSpPr>
        <p:grpSpPr>
          <a:xfrm>
            <a:off x="7781942" y="5586506"/>
            <a:ext cx="305122" cy="634061"/>
            <a:chOff x="1946324" y="4125162"/>
            <a:chExt cx="969964" cy="2007872"/>
          </a:xfrm>
        </p:grpSpPr>
        <p:sp>
          <p:nvSpPr>
            <p:cNvPr id="69" name="円/楕円 6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0" name="フローチャート: 論理積ゲート 6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71" name="テキスト ボックス 70"/>
          <p:cNvSpPr txBox="1"/>
          <p:nvPr/>
        </p:nvSpPr>
        <p:spPr>
          <a:xfrm>
            <a:off x="7534392" y="962826"/>
            <a:ext cx="800219" cy="276999"/>
          </a:xfrm>
          <a:prstGeom prst="rect">
            <a:avLst/>
          </a:prstGeom>
          <a:noFill/>
        </p:spPr>
        <p:txBody>
          <a:bodyPr wrap="none" rtlCol="0">
            <a:spAutoFit/>
          </a:bodyPr>
          <a:lstStyle/>
          <a:p>
            <a:r>
              <a:rPr lang="ja-JP" altLang="en-US" sz="1200" smtClean="0">
                <a:solidFill>
                  <a:schemeClr val="bg1"/>
                </a:solidFill>
                <a:latin typeface="Meiryo" charset="-128"/>
                <a:ea typeface="Meiryo" charset="-128"/>
                <a:cs typeface="Meiryo" charset="-128"/>
              </a:rPr>
              <a:t>事故責任</a:t>
            </a:r>
            <a:endParaRPr kumimoji="1" lang="ja-JP" altLang="en-US" sz="12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1789630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線矢印コネクタ 46"/>
          <p:cNvCxnSpPr/>
          <p:nvPr/>
        </p:nvCxnSpPr>
        <p:spPr>
          <a:xfrm flipV="1">
            <a:off x="307910" y="1311645"/>
            <a:ext cx="3029373" cy="606882"/>
          </a:xfrm>
          <a:prstGeom prst="straightConnector1">
            <a:avLst/>
          </a:prstGeom>
          <a:ln w="38100">
            <a:solidFill>
              <a:srgbClr val="FFC00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9" name="正方形/長方形 38"/>
          <p:cNvSpPr/>
          <p:nvPr/>
        </p:nvSpPr>
        <p:spPr>
          <a:xfrm>
            <a:off x="3735366" y="772744"/>
            <a:ext cx="5142897" cy="4853447"/>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41" name="正方形/長方形 40"/>
          <p:cNvSpPr/>
          <p:nvPr/>
        </p:nvSpPr>
        <p:spPr>
          <a:xfrm>
            <a:off x="3309641" y="1311645"/>
            <a:ext cx="5142897" cy="4646159"/>
          </a:xfrm>
          <a:prstGeom prst="rect">
            <a:avLst/>
          </a:prstGeom>
          <a:solidFill>
            <a:srgbClr val="E46C0A">
              <a:alpha val="7098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solidFill>
                <a:srgbClr val="FFFFFF"/>
              </a:solidFill>
              <a:latin typeface="メイリオ"/>
              <a:ea typeface="メイリオ"/>
              <a:cs typeface="メイリオ"/>
            </a:endParaRPr>
          </a:p>
        </p:txBody>
      </p:sp>
      <p:sp>
        <p:nvSpPr>
          <p:cNvPr id="2" name="タイトル 1"/>
          <p:cNvSpPr>
            <a:spLocks noGrp="1"/>
          </p:cNvSpPr>
          <p:nvPr>
            <p:ph type="title"/>
          </p:nvPr>
        </p:nvSpPr>
        <p:spPr/>
        <p:txBody>
          <a:bodyPr/>
          <a:lstStyle/>
          <a:p>
            <a:r>
              <a:rPr kumimoji="1" lang="en-US" altLang="ja-JP" dirty="0"/>
              <a:t>【</a:t>
            </a:r>
            <a:r>
              <a:rPr kumimoji="1" lang="ja-JP" altLang="en-US" dirty="0"/>
              <a:t>図解</a:t>
            </a:r>
            <a:r>
              <a:rPr kumimoji="1" lang="en-US" altLang="ja-JP" dirty="0"/>
              <a:t>】</a:t>
            </a:r>
            <a:r>
              <a:rPr kumimoji="1" lang="ja-JP" altLang="en-US" dirty="0"/>
              <a:t>コレ</a:t>
            </a:r>
            <a:r>
              <a:rPr kumimoji="1" lang="en-US" altLang="ja-JP" dirty="0"/>
              <a:t>1</a:t>
            </a:r>
            <a:r>
              <a:rPr kumimoji="1" lang="ja-JP" altLang="en-US" dirty="0"/>
              <a:t>枚でわかる最新の</a:t>
            </a:r>
            <a:r>
              <a:rPr kumimoji="1" lang="en-US" altLang="ja-JP" dirty="0"/>
              <a:t>IT</a:t>
            </a:r>
            <a:r>
              <a:rPr kumimoji="1" lang="ja-JP" altLang="en-US" dirty="0"/>
              <a:t>トレンド</a:t>
            </a:r>
          </a:p>
        </p:txBody>
      </p:sp>
      <p:sp>
        <p:nvSpPr>
          <p:cNvPr id="3" name="スライド番号プレースホルダー 2"/>
          <p:cNvSpPr>
            <a:spLocks noGrp="1"/>
          </p:cNvSpPr>
          <p:nvPr>
            <p:ph type="sldNum" sz="quarter" idx="12"/>
          </p:nvPr>
        </p:nvSpPr>
        <p:spPr>
          <a:xfrm>
            <a:off x="7227052" y="6640200"/>
            <a:ext cx="2133600" cy="217800"/>
          </a:xfrm>
        </p:spPr>
        <p:txBody>
          <a:bodyPr/>
          <a:lstStyle/>
          <a:p>
            <a:fld id="{8FF8CC5D-A65D-5946-99B5-645367A967AD}" type="slidenum">
              <a:rPr kumimoji="1" lang="ja-JP" altLang="en-US" smtClean="0"/>
              <a:t>4</a:t>
            </a:fld>
            <a:endParaRPr kumimoji="1" lang="ja-JP" altLang="en-US"/>
          </a:p>
        </p:txBody>
      </p:sp>
      <p:sp>
        <p:nvSpPr>
          <p:cNvPr id="42" name="テキスト ボックス 41"/>
          <p:cNvSpPr txBox="1"/>
          <p:nvPr/>
        </p:nvSpPr>
        <p:spPr>
          <a:xfrm>
            <a:off x="3741978" y="816657"/>
            <a:ext cx="5142897"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en-US" altLang="ja-JP" sz="1400" b="1" dirty="0">
                <a:solidFill>
                  <a:schemeClr val="bg1"/>
                </a:solidFill>
                <a:latin typeface="メイリオ"/>
                <a:ea typeface="メイリオ"/>
                <a:cs typeface="メイリオ"/>
              </a:rPr>
              <a:t>Digital Disruption</a:t>
            </a:r>
            <a:r>
              <a:rPr kumimoji="1" lang="ja-JP" altLang="en-US" sz="1400" b="1" dirty="0">
                <a:solidFill>
                  <a:schemeClr val="bg1"/>
                </a:solidFill>
                <a:latin typeface="メイリオ"/>
                <a:ea typeface="メイリオ"/>
                <a:cs typeface="メイリオ"/>
              </a:rPr>
              <a:t>　</a:t>
            </a:r>
            <a:r>
              <a:rPr kumimoji="1" lang="ja-JP" altLang="en-US" sz="1200" b="1" dirty="0">
                <a:solidFill>
                  <a:schemeClr val="bg1"/>
                </a:solidFill>
                <a:latin typeface="メイリオ"/>
                <a:ea typeface="メイリオ"/>
                <a:cs typeface="メイリオ"/>
              </a:rPr>
              <a:t>デジタルディスラプション</a:t>
            </a:r>
            <a:endParaRPr lang="en-US" altLang="ja-JP" sz="1200" dirty="0">
              <a:solidFill>
                <a:schemeClr val="bg1"/>
              </a:solidFill>
              <a:latin typeface="メイリオ"/>
              <a:ea typeface="メイリオ"/>
              <a:cs typeface="メイリオ"/>
            </a:endParaRPr>
          </a:p>
        </p:txBody>
      </p:sp>
      <p:sp>
        <p:nvSpPr>
          <p:cNvPr id="43" name="正方形/長方形 42"/>
          <p:cNvSpPr/>
          <p:nvPr/>
        </p:nvSpPr>
        <p:spPr>
          <a:xfrm>
            <a:off x="3309641" y="1592138"/>
            <a:ext cx="5283653" cy="246221"/>
          </a:xfrm>
          <a:prstGeom prst="rect">
            <a:avLst/>
          </a:prstGeom>
        </p:spPr>
        <p:txBody>
          <a:bodyPr wrap="square">
            <a:spAutoFit/>
          </a:bodyPr>
          <a:lstStyle/>
          <a:p>
            <a:r>
              <a:rPr lang="ja-JP" altLang="en-US" sz="1000" dirty="0">
                <a:solidFill>
                  <a:schemeClr val="bg1"/>
                </a:solidFill>
                <a:latin typeface="メイリオ"/>
                <a:ea typeface="メイリオ"/>
                <a:cs typeface="メイリオ"/>
              </a:rPr>
              <a:t>人間前提のビジネスプロセスから機械前提のビジネスプロセスへの転換</a:t>
            </a:r>
          </a:p>
        </p:txBody>
      </p:sp>
      <p:sp>
        <p:nvSpPr>
          <p:cNvPr id="44" name="テキスト ボックス 43"/>
          <p:cNvSpPr txBox="1"/>
          <p:nvPr/>
        </p:nvSpPr>
        <p:spPr>
          <a:xfrm>
            <a:off x="3311195" y="1355237"/>
            <a:ext cx="5143404"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en-US" altLang="ja-JP" sz="1400" b="1" dirty="0">
                <a:solidFill>
                  <a:schemeClr val="bg1"/>
                </a:solidFill>
                <a:latin typeface="メイリオ"/>
                <a:ea typeface="メイリオ"/>
                <a:cs typeface="メイリオ"/>
              </a:rPr>
              <a:t>Digital Transformation</a:t>
            </a:r>
            <a:r>
              <a:rPr kumimoji="1" lang="ja-JP" altLang="en-US" sz="1400" b="1" dirty="0">
                <a:solidFill>
                  <a:schemeClr val="bg1"/>
                </a:solidFill>
                <a:latin typeface="メイリオ"/>
                <a:ea typeface="メイリオ"/>
                <a:cs typeface="メイリオ"/>
              </a:rPr>
              <a:t>　</a:t>
            </a:r>
            <a:r>
              <a:rPr kumimoji="1" lang="ja-JP" altLang="en-US" sz="1200" b="1" dirty="0">
                <a:solidFill>
                  <a:schemeClr val="bg1"/>
                </a:solidFill>
                <a:latin typeface="メイリオ"/>
                <a:ea typeface="メイリオ"/>
                <a:cs typeface="メイリオ"/>
              </a:rPr>
              <a:t>デジタルトランスフォーメーション</a:t>
            </a:r>
            <a:endParaRPr lang="en-US" altLang="ja-JP" sz="1200" dirty="0">
              <a:solidFill>
                <a:schemeClr val="bg1"/>
              </a:solidFill>
              <a:latin typeface="メイリオ"/>
              <a:ea typeface="メイリオ"/>
              <a:cs typeface="メイリオ"/>
            </a:endParaRPr>
          </a:p>
        </p:txBody>
      </p:sp>
      <p:sp>
        <p:nvSpPr>
          <p:cNvPr id="45" name="正方形/長方形 44"/>
          <p:cNvSpPr/>
          <p:nvPr/>
        </p:nvSpPr>
        <p:spPr>
          <a:xfrm>
            <a:off x="3741978" y="1071794"/>
            <a:ext cx="5283653" cy="246221"/>
          </a:xfrm>
          <a:prstGeom prst="rect">
            <a:avLst/>
          </a:prstGeom>
        </p:spPr>
        <p:txBody>
          <a:bodyPr wrap="square">
            <a:spAutoFit/>
          </a:bodyPr>
          <a:lstStyle/>
          <a:p>
            <a:r>
              <a:rPr lang="ja-JP" altLang="en-US" sz="1000" dirty="0">
                <a:solidFill>
                  <a:schemeClr val="bg1"/>
                </a:solidFill>
                <a:latin typeface="メイリオ"/>
                <a:ea typeface="メイリオ"/>
                <a:cs typeface="メイリオ"/>
              </a:rPr>
              <a:t>既存常識や既得権益の破壊・新たな価値観や秩序の創造</a:t>
            </a:r>
          </a:p>
        </p:txBody>
      </p:sp>
      <p:cxnSp>
        <p:nvCxnSpPr>
          <p:cNvPr id="48" name="直線矢印コネクタ 47"/>
          <p:cNvCxnSpPr/>
          <p:nvPr/>
        </p:nvCxnSpPr>
        <p:spPr>
          <a:xfrm flipV="1">
            <a:off x="5450807" y="1311645"/>
            <a:ext cx="3005346" cy="624958"/>
          </a:xfrm>
          <a:prstGeom prst="straightConnector1">
            <a:avLst/>
          </a:prstGeom>
          <a:ln w="38100">
            <a:solidFill>
              <a:srgbClr val="FFFF00">
                <a:alpha val="52157"/>
              </a:srgbClr>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直線矢印コネクタ 48"/>
          <p:cNvCxnSpPr/>
          <p:nvPr/>
        </p:nvCxnSpPr>
        <p:spPr>
          <a:xfrm flipV="1">
            <a:off x="5443851" y="5951917"/>
            <a:ext cx="3012302" cy="606399"/>
          </a:xfrm>
          <a:prstGeom prst="straightConnector1">
            <a:avLst/>
          </a:prstGeom>
          <a:ln>
            <a:solidFill>
              <a:srgbClr val="FFC000"/>
            </a:solidFill>
            <a:prstDash val="sysDot"/>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1" name="正方形/長方形 50"/>
          <p:cNvSpPr/>
          <p:nvPr/>
        </p:nvSpPr>
        <p:spPr>
          <a:xfrm>
            <a:off x="5495056" y="2310562"/>
            <a:ext cx="2961097" cy="830997"/>
          </a:xfrm>
          <a:prstGeom prst="rect">
            <a:avLst/>
          </a:prstGeom>
        </p:spPr>
        <p:txBody>
          <a:bodyPr wrap="square">
            <a:spAutoFit/>
          </a:bodyPr>
          <a:lstStyle/>
          <a:p>
            <a:pPr marL="171450" indent="-171450">
              <a:buFont typeface="Wingdings" charset="2"/>
              <a:buChar char="Ø"/>
            </a:pPr>
            <a:r>
              <a:rPr lang="ja-JP" altLang="en-US" sz="1200" dirty="0">
                <a:solidFill>
                  <a:schemeClr val="bg1"/>
                </a:solidFill>
                <a:latin typeface="メイリオ"/>
                <a:ea typeface="メイリオ"/>
                <a:cs typeface="メイリオ"/>
              </a:rPr>
              <a:t>「数割」から「数倍・数十倍」へ</a:t>
            </a:r>
            <a:endParaRPr lang="en-US" altLang="ja-JP" sz="1200" dirty="0">
              <a:solidFill>
                <a:schemeClr val="bg1"/>
              </a:solidFill>
              <a:latin typeface="メイリオ"/>
              <a:ea typeface="メイリオ"/>
              <a:cs typeface="メイリオ"/>
            </a:endParaRPr>
          </a:p>
          <a:p>
            <a:pPr marL="171450" indent="-171450">
              <a:buFont typeface="Wingdings" charset="2"/>
              <a:buChar char="Ø"/>
            </a:pPr>
            <a:r>
              <a:rPr lang="ja-JP" altLang="en-US" sz="1200" dirty="0">
                <a:solidFill>
                  <a:schemeClr val="bg1"/>
                </a:solidFill>
                <a:latin typeface="メイリオ"/>
                <a:ea typeface="メイリオ"/>
                <a:cs typeface="メイリオ"/>
              </a:rPr>
              <a:t>デジタルデータ／プロセスによる</a:t>
            </a:r>
            <a:endParaRPr lang="en-US" altLang="ja-JP" sz="1200" dirty="0">
              <a:solidFill>
                <a:schemeClr val="bg1"/>
              </a:solidFill>
              <a:latin typeface="メイリオ"/>
              <a:ea typeface="メイリオ"/>
              <a:cs typeface="メイリオ"/>
            </a:endParaRPr>
          </a:p>
          <a:p>
            <a:r>
              <a:rPr lang="ja-JP" altLang="en-US" sz="1200" dirty="0">
                <a:solidFill>
                  <a:schemeClr val="bg1"/>
                </a:solidFill>
                <a:latin typeface="メイリオ"/>
                <a:ea typeface="メイリオ"/>
                <a:cs typeface="メイリオ"/>
              </a:rPr>
              <a:t>　　　　　　　　エコシステムの創出</a:t>
            </a:r>
            <a:endParaRPr lang="en-US" altLang="ja-JP" sz="1200" dirty="0">
              <a:solidFill>
                <a:schemeClr val="bg1"/>
              </a:solidFill>
              <a:latin typeface="メイリオ"/>
              <a:ea typeface="メイリオ"/>
              <a:cs typeface="メイリオ"/>
            </a:endParaRPr>
          </a:p>
          <a:p>
            <a:pPr marL="171450" indent="-171450">
              <a:buFont typeface="Wingdings" charset="2"/>
              <a:buChar char="Ø"/>
            </a:pPr>
            <a:r>
              <a:rPr lang="ja-JP" altLang="en-US" sz="1200" dirty="0">
                <a:solidFill>
                  <a:schemeClr val="bg1"/>
                </a:solidFill>
                <a:latin typeface="メイリオ"/>
                <a:ea typeface="メイリオ"/>
                <a:cs typeface="メイリオ"/>
              </a:rPr>
              <a:t>人間と機械の役割についての再定義</a:t>
            </a:r>
          </a:p>
        </p:txBody>
      </p:sp>
      <p:sp>
        <p:nvSpPr>
          <p:cNvPr id="4" name="正方形/長方形 3"/>
          <p:cNvSpPr/>
          <p:nvPr/>
        </p:nvSpPr>
        <p:spPr>
          <a:xfrm>
            <a:off x="307910" y="1918527"/>
            <a:ext cx="5142897" cy="4628014"/>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5" name="正方形/長方形 4"/>
          <p:cNvSpPr/>
          <p:nvPr/>
        </p:nvSpPr>
        <p:spPr>
          <a:xfrm>
            <a:off x="404006" y="2445606"/>
            <a:ext cx="4959248" cy="1957744"/>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6" name="正方形/長方形 5"/>
          <p:cNvSpPr/>
          <p:nvPr/>
        </p:nvSpPr>
        <p:spPr>
          <a:xfrm>
            <a:off x="404006" y="4484059"/>
            <a:ext cx="4959248" cy="200721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endParaRPr kumimoji="1" lang="ja-JP" altLang="en-US" sz="1200" dirty="0">
              <a:solidFill>
                <a:srgbClr val="FFFFFF"/>
              </a:solidFill>
              <a:latin typeface="Meiryo" charset="-128"/>
              <a:ea typeface="Meiryo" charset="-128"/>
              <a:cs typeface="Meiryo" charset="-128"/>
            </a:endParaRPr>
          </a:p>
        </p:txBody>
      </p:sp>
      <p:sp>
        <p:nvSpPr>
          <p:cNvPr id="10" name="正方形/長方形 9"/>
          <p:cNvSpPr/>
          <p:nvPr/>
        </p:nvSpPr>
        <p:spPr>
          <a:xfrm>
            <a:off x="590668" y="4641276"/>
            <a:ext cx="2609243" cy="1429956"/>
          </a:xfrm>
          <a:prstGeom prst="rect">
            <a:avLst/>
          </a:prstGeom>
          <a:solidFill>
            <a:srgbClr val="E46C0A">
              <a:alpha val="5098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endParaRPr kumimoji="1" lang="ja-JP" altLang="en-US" sz="1200" dirty="0">
              <a:solidFill>
                <a:srgbClr val="FFFFFF"/>
              </a:solidFill>
              <a:latin typeface="Meiryo" charset="-128"/>
              <a:ea typeface="Meiryo" charset="-128"/>
              <a:cs typeface="Meiryo" charset="-128"/>
            </a:endParaRPr>
          </a:p>
        </p:txBody>
      </p:sp>
      <p:sp>
        <p:nvSpPr>
          <p:cNvPr id="11" name="正方形/長方形 10"/>
          <p:cNvSpPr/>
          <p:nvPr/>
        </p:nvSpPr>
        <p:spPr>
          <a:xfrm>
            <a:off x="2564806" y="4678142"/>
            <a:ext cx="2632855" cy="1427630"/>
          </a:xfrm>
          <a:prstGeom prst="rect">
            <a:avLst/>
          </a:prstGeom>
          <a:solidFill>
            <a:schemeClr val="tx2">
              <a:lumMod val="75000"/>
              <a:alpha val="33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endParaRPr kumimoji="1" lang="ja-JP" altLang="en-US" sz="1200" dirty="0">
              <a:solidFill>
                <a:srgbClr val="FFFFFF"/>
              </a:solidFill>
              <a:latin typeface="Meiryo" charset="-128"/>
              <a:ea typeface="Meiryo" charset="-128"/>
              <a:cs typeface="Meiryo" charset="-128"/>
            </a:endParaRPr>
          </a:p>
        </p:txBody>
      </p:sp>
      <p:sp>
        <p:nvSpPr>
          <p:cNvPr id="9" name="角丸四角形 8"/>
          <p:cNvSpPr/>
          <p:nvPr/>
        </p:nvSpPr>
        <p:spPr>
          <a:xfrm>
            <a:off x="1471740" y="4709730"/>
            <a:ext cx="2823777" cy="1060864"/>
          </a:xfrm>
          <a:prstGeom prst="round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rgbClr val="FFFFFF"/>
                </a:solidFill>
                <a:latin typeface="Meiryo" charset="-128"/>
                <a:ea typeface="Meiryo" charset="-128"/>
                <a:cs typeface="Meiryo" charset="-128"/>
              </a:rPr>
              <a:t>デジタルツインの構築</a:t>
            </a:r>
            <a:endParaRPr kumimoji="1" lang="en-US" altLang="ja-JP" sz="1600" b="1" dirty="0">
              <a:solidFill>
                <a:srgbClr val="FFFFFF"/>
              </a:solidFill>
              <a:latin typeface="Meiryo" charset="-128"/>
              <a:ea typeface="Meiryo" charset="-128"/>
              <a:cs typeface="Meiryo" charset="-128"/>
            </a:endParaRPr>
          </a:p>
          <a:p>
            <a:pPr algn="ctr"/>
            <a:r>
              <a:rPr kumimoji="1" lang="ja-JP" altLang="en-US" sz="1000" dirty="0">
                <a:solidFill>
                  <a:srgbClr val="FFFFFF"/>
                </a:solidFill>
                <a:latin typeface="Meiryo" charset="-128"/>
                <a:ea typeface="Meiryo" charset="-128"/>
                <a:cs typeface="Meiryo" charset="-128"/>
              </a:rPr>
              <a:t>現実世界のデジタルデータ化</a:t>
            </a:r>
          </a:p>
        </p:txBody>
      </p:sp>
      <p:sp>
        <p:nvSpPr>
          <p:cNvPr id="12" name="テキスト ボックス 11"/>
          <p:cNvSpPr txBox="1"/>
          <p:nvPr/>
        </p:nvSpPr>
        <p:spPr>
          <a:xfrm>
            <a:off x="588263" y="5801343"/>
            <a:ext cx="1972271" cy="276999"/>
          </a:xfrm>
          <a:prstGeom prst="rect">
            <a:avLst/>
          </a:prstGeom>
          <a:noFill/>
        </p:spPr>
        <p:txBody>
          <a:bodyPr wrap="none" rtlCol="0">
            <a:spAutoFit/>
          </a:bodyPr>
          <a:lstStyle/>
          <a:p>
            <a:r>
              <a:rPr kumimoji="1" lang="en-US" altLang="ja-JP" sz="1200" dirty="0" err="1">
                <a:solidFill>
                  <a:schemeClr val="bg1"/>
                </a:solidFill>
                <a:latin typeface="Meiryo" charset="-128"/>
                <a:ea typeface="Meiryo" charset="-128"/>
                <a:cs typeface="Meiryo" charset="-128"/>
              </a:rPr>
              <a:t>IoT</a:t>
            </a:r>
            <a:r>
              <a:rPr kumimoji="1" lang="ja-JP" altLang="en-US" sz="1000" dirty="0">
                <a:solidFill>
                  <a:schemeClr val="bg1"/>
                </a:solidFill>
                <a:latin typeface="Meiryo" charset="-128"/>
                <a:ea typeface="Meiryo" charset="-128"/>
                <a:cs typeface="Meiryo" charset="-128"/>
              </a:rPr>
              <a:t>（モノのインターネット）</a:t>
            </a:r>
          </a:p>
        </p:txBody>
      </p:sp>
      <p:sp>
        <p:nvSpPr>
          <p:cNvPr id="13" name="テキスト ボックス 12"/>
          <p:cNvSpPr txBox="1"/>
          <p:nvPr/>
        </p:nvSpPr>
        <p:spPr>
          <a:xfrm>
            <a:off x="3623729" y="5832351"/>
            <a:ext cx="1569660" cy="276999"/>
          </a:xfrm>
          <a:prstGeom prst="rect">
            <a:avLst/>
          </a:prstGeom>
          <a:noFill/>
        </p:spPr>
        <p:txBody>
          <a:bodyPr wrap="none" rtlCol="0">
            <a:spAutoFit/>
          </a:bodyPr>
          <a:lstStyle/>
          <a:p>
            <a:pPr algn="r"/>
            <a:r>
              <a:rPr kumimoji="1" lang="ja-JP" altLang="en-US" sz="1200" dirty="0">
                <a:solidFill>
                  <a:schemeClr val="bg1"/>
                </a:solidFill>
                <a:latin typeface="Meiryo" charset="-128"/>
                <a:ea typeface="Meiryo" charset="-128"/>
                <a:cs typeface="Meiryo" charset="-128"/>
              </a:rPr>
              <a:t>ソーシャルメディア</a:t>
            </a:r>
          </a:p>
        </p:txBody>
      </p:sp>
      <p:sp>
        <p:nvSpPr>
          <p:cNvPr id="14" name="正方形/長方形 13"/>
          <p:cNvSpPr/>
          <p:nvPr/>
        </p:nvSpPr>
        <p:spPr>
          <a:xfrm>
            <a:off x="571845" y="2816868"/>
            <a:ext cx="2108718" cy="1435855"/>
          </a:xfrm>
          <a:prstGeom prst="rect">
            <a:avLst/>
          </a:prstGeom>
          <a:solidFill>
            <a:schemeClr val="accent4">
              <a:lumMod val="20000"/>
              <a:lumOff val="80000"/>
              <a:alpha val="5098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endParaRPr kumimoji="1" lang="ja-JP" altLang="en-US" sz="1200" dirty="0">
              <a:solidFill>
                <a:srgbClr val="FFFFFF"/>
              </a:solidFill>
              <a:latin typeface="Meiryo" charset="-128"/>
              <a:ea typeface="Meiryo" charset="-128"/>
              <a:cs typeface="Meiryo" charset="-128"/>
            </a:endParaRPr>
          </a:p>
        </p:txBody>
      </p:sp>
      <p:sp>
        <p:nvSpPr>
          <p:cNvPr id="15" name="正方形/長方形 14"/>
          <p:cNvSpPr/>
          <p:nvPr/>
        </p:nvSpPr>
        <p:spPr>
          <a:xfrm>
            <a:off x="3084671" y="2811053"/>
            <a:ext cx="2108718" cy="1435855"/>
          </a:xfrm>
          <a:prstGeom prst="rect">
            <a:avLst/>
          </a:prstGeom>
          <a:solidFill>
            <a:srgbClr val="00B0F0">
              <a:alpha val="5098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endParaRPr kumimoji="1" lang="ja-JP" altLang="en-US" sz="1200" dirty="0">
              <a:solidFill>
                <a:srgbClr val="FFFFFF"/>
              </a:solidFill>
              <a:latin typeface="Meiryo" charset="-128"/>
              <a:ea typeface="Meiryo" charset="-128"/>
              <a:cs typeface="Meiryo" charset="-128"/>
            </a:endParaRPr>
          </a:p>
        </p:txBody>
      </p:sp>
      <p:sp>
        <p:nvSpPr>
          <p:cNvPr id="7" name="角丸四角形 6"/>
          <p:cNvSpPr/>
          <p:nvPr/>
        </p:nvSpPr>
        <p:spPr>
          <a:xfrm>
            <a:off x="674262" y="3110269"/>
            <a:ext cx="1915886" cy="1101012"/>
          </a:xfrm>
          <a:prstGeom prst="round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rgbClr val="FFFFFF"/>
                </a:solidFill>
                <a:latin typeface="Meiryo" charset="-128"/>
                <a:ea typeface="Meiryo" charset="-128"/>
                <a:cs typeface="Meiryo" charset="-128"/>
              </a:rPr>
              <a:t>最適解の発見</a:t>
            </a:r>
            <a:endParaRPr kumimoji="1" lang="en-US" altLang="ja-JP" sz="1600" b="1" dirty="0">
              <a:solidFill>
                <a:srgbClr val="FFFFFF"/>
              </a:solidFill>
              <a:latin typeface="Meiryo" charset="-128"/>
              <a:ea typeface="Meiryo" charset="-128"/>
              <a:cs typeface="Meiryo" charset="-128"/>
            </a:endParaRPr>
          </a:p>
          <a:p>
            <a:pPr marL="134938" indent="-130175">
              <a:buFont typeface="Wingdings" charset="2"/>
              <a:buChar char="Ø"/>
            </a:pPr>
            <a:r>
              <a:rPr lang="ja-JP" altLang="en-US" sz="1000" dirty="0">
                <a:solidFill>
                  <a:srgbClr val="FFFFFF"/>
                </a:solidFill>
                <a:latin typeface="Meiryo" charset="-128"/>
                <a:ea typeface="Meiryo" charset="-128"/>
                <a:cs typeface="Meiryo" charset="-128"/>
              </a:rPr>
              <a:t>ヒトに寄り添う</a:t>
            </a:r>
            <a:endParaRPr lang="en-US" altLang="ja-JP" sz="1000" dirty="0">
              <a:solidFill>
                <a:srgbClr val="FFFFFF"/>
              </a:solidFill>
              <a:latin typeface="Meiryo" charset="-128"/>
              <a:ea typeface="Meiryo" charset="-128"/>
              <a:cs typeface="Meiryo" charset="-128"/>
            </a:endParaRPr>
          </a:p>
          <a:p>
            <a:pPr marL="134938" indent="-130175">
              <a:buFont typeface="Wingdings" charset="2"/>
              <a:buChar char="Ø"/>
            </a:pPr>
            <a:r>
              <a:rPr lang="ja-JP" altLang="en-US" sz="1000" dirty="0">
                <a:solidFill>
                  <a:srgbClr val="FFFFFF"/>
                </a:solidFill>
                <a:latin typeface="Meiryo" charset="-128"/>
                <a:ea typeface="Meiryo" charset="-128"/>
                <a:cs typeface="Meiryo" charset="-128"/>
              </a:rPr>
              <a:t>自律化</a:t>
            </a:r>
            <a:r>
              <a:rPr lang="ja-JP" altLang="en-US" sz="800" dirty="0">
                <a:solidFill>
                  <a:srgbClr val="FFFFFF"/>
                </a:solidFill>
                <a:latin typeface="Meiryo" charset="-128"/>
                <a:ea typeface="Meiryo" charset="-128"/>
                <a:cs typeface="Meiryo" charset="-128"/>
              </a:rPr>
              <a:t>・</a:t>
            </a:r>
            <a:r>
              <a:rPr lang="ja-JP" altLang="en-US" sz="1000" dirty="0">
                <a:solidFill>
                  <a:srgbClr val="FFFFFF"/>
                </a:solidFill>
                <a:latin typeface="Meiryo" charset="-128"/>
                <a:ea typeface="Meiryo" charset="-128"/>
                <a:cs typeface="Meiryo" charset="-128"/>
              </a:rPr>
              <a:t>自動化</a:t>
            </a:r>
            <a:endParaRPr lang="en-US" altLang="ja-JP" sz="1000" dirty="0">
              <a:solidFill>
                <a:srgbClr val="FFFFFF"/>
              </a:solidFill>
              <a:latin typeface="Meiryo" charset="-128"/>
              <a:ea typeface="Meiryo" charset="-128"/>
              <a:cs typeface="Meiryo" charset="-128"/>
            </a:endParaRPr>
          </a:p>
          <a:p>
            <a:pPr marL="134938" indent="-130175">
              <a:buFont typeface="Wingdings" charset="2"/>
              <a:buChar char="Ø"/>
            </a:pPr>
            <a:r>
              <a:rPr lang="ja-JP" altLang="en-US" sz="1000" dirty="0">
                <a:solidFill>
                  <a:srgbClr val="FFFFFF"/>
                </a:solidFill>
                <a:latin typeface="Meiryo" charset="-128"/>
                <a:ea typeface="Meiryo" charset="-128"/>
                <a:cs typeface="Meiryo" charset="-128"/>
              </a:rPr>
              <a:t>未来の予測</a:t>
            </a:r>
            <a:endParaRPr lang="en-US" altLang="ja-JP" sz="1000" dirty="0">
              <a:solidFill>
                <a:srgbClr val="FFFFFF"/>
              </a:solidFill>
              <a:latin typeface="Meiryo" charset="-128"/>
              <a:ea typeface="Meiryo" charset="-128"/>
              <a:cs typeface="Meiryo" charset="-128"/>
            </a:endParaRPr>
          </a:p>
        </p:txBody>
      </p:sp>
      <p:sp>
        <p:nvSpPr>
          <p:cNvPr id="8" name="角丸四角形 7"/>
          <p:cNvSpPr/>
          <p:nvPr/>
        </p:nvSpPr>
        <p:spPr>
          <a:xfrm>
            <a:off x="3181087" y="3110269"/>
            <a:ext cx="1915886" cy="1101012"/>
          </a:xfrm>
          <a:prstGeom prst="round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rgbClr val="FFFFFF"/>
                </a:solidFill>
                <a:latin typeface="Meiryo" charset="-128"/>
                <a:ea typeface="Meiryo" charset="-128"/>
                <a:cs typeface="Meiryo" charset="-128"/>
              </a:rPr>
              <a:t>変化への即応</a:t>
            </a:r>
            <a:endParaRPr kumimoji="1" lang="en-US" altLang="ja-JP" sz="1600" b="1" dirty="0">
              <a:solidFill>
                <a:srgbClr val="FFFFFF"/>
              </a:solidFill>
              <a:latin typeface="Meiryo" charset="-128"/>
              <a:ea typeface="Meiryo" charset="-128"/>
              <a:cs typeface="Meiryo" charset="-128"/>
            </a:endParaRPr>
          </a:p>
          <a:p>
            <a:pPr algn="ctr"/>
            <a:endParaRPr kumimoji="1" lang="en-US" altLang="ja-JP" sz="1000" dirty="0">
              <a:solidFill>
                <a:srgbClr val="FFFFFF"/>
              </a:solidFill>
              <a:latin typeface="Meiryo" charset="-128"/>
              <a:ea typeface="Meiryo" charset="-128"/>
              <a:cs typeface="Meiryo" charset="-128"/>
            </a:endParaRPr>
          </a:p>
          <a:p>
            <a:pPr algn="ctr"/>
            <a:r>
              <a:rPr kumimoji="1" lang="ja-JP" altLang="en-US" sz="1000" dirty="0">
                <a:solidFill>
                  <a:srgbClr val="FFFFFF"/>
                </a:solidFill>
                <a:latin typeface="Meiryo" charset="-128"/>
                <a:ea typeface="Meiryo" charset="-128"/>
                <a:cs typeface="Meiryo" charset="-128"/>
              </a:rPr>
              <a:t>ビジネススピードの加速</a:t>
            </a:r>
            <a:endParaRPr kumimoji="1" lang="en-US" altLang="ja-JP" sz="1000" dirty="0">
              <a:solidFill>
                <a:srgbClr val="FFFFFF"/>
              </a:solidFill>
              <a:latin typeface="Meiryo" charset="-128"/>
              <a:ea typeface="Meiryo" charset="-128"/>
              <a:cs typeface="Meiryo" charset="-128"/>
            </a:endParaRPr>
          </a:p>
          <a:p>
            <a:pPr algn="ctr"/>
            <a:r>
              <a:rPr lang="ja-JP" altLang="en-US" sz="1000" dirty="0">
                <a:solidFill>
                  <a:srgbClr val="FFFFFF"/>
                </a:solidFill>
                <a:latin typeface="Meiryo" charset="-128"/>
                <a:ea typeface="Meiryo" charset="-128"/>
                <a:cs typeface="Meiryo" charset="-128"/>
              </a:rPr>
              <a:t>に対応した</a:t>
            </a:r>
            <a:r>
              <a:rPr kumimoji="1" lang="ja-JP" altLang="en-US" sz="1000" dirty="0">
                <a:solidFill>
                  <a:srgbClr val="FFFFFF"/>
                </a:solidFill>
                <a:latin typeface="Meiryo" charset="-128"/>
                <a:ea typeface="Meiryo" charset="-128"/>
                <a:cs typeface="Meiryo" charset="-128"/>
              </a:rPr>
              <a:t>サービスの提供</a:t>
            </a:r>
          </a:p>
        </p:txBody>
      </p:sp>
      <p:sp>
        <p:nvSpPr>
          <p:cNvPr id="16" name="テキスト ボックス 15"/>
          <p:cNvSpPr txBox="1"/>
          <p:nvPr/>
        </p:nvSpPr>
        <p:spPr>
          <a:xfrm>
            <a:off x="3839023" y="2845574"/>
            <a:ext cx="761747" cy="276999"/>
          </a:xfrm>
          <a:prstGeom prst="rect">
            <a:avLst/>
          </a:prstGeom>
          <a:noFill/>
        </p:spPr>
        <p:txBody>
          <a:bodyPr wrap="none" rtlCol="0">
            <a:spAutoFit/>
          </a:bodyPr>
          <a:lstStyle/>
          <a:p>
            <a:pPr algn="ctr"/>
            <a:r>
              <a:rPr kumimoji="1" lang="en-US" altLang="ja-JP" sz="1200" dirty="0">
                <a:solidFill>
                  <a:schemeClr val="bg1"/>
                </a:solidFill>
                <a:latin typeface="Meiryo" charset="-128"/>
                <a:ea typeface="Meiryo" charset="-128"/>
                <a:cs typeface="Meiryo" charset="-128"/>
              </a:rPr>
              <a:t>DevOps</a:t>
            </a:r>
            <a:endParaRPr kumimoji="1" lang="ja-JP" altLang="en-US" sz="1200" dirty="0">
              <a:solidFill>
                <a:schemeClr val="bg1"/>
              </a:solidFill>
              <a:latin typeface="Meiryo" charset="-128"/>
              <a:ea typeface="Meiryo" charset="-128"/>
              <a:cs typeface="Meiryo" charset="-128"/>
            </a:endParaRPr>
          </a:p>
        </p:txBody>
      </p:sp>
      <p:sp>
        <p:nvSpPr>
          <p:cNvPr id="17" name="テキスト ボックス 16"/>
          <p:cNvSpPr txBox="1"/>
          <p:nvPr/>
        </p:nvSpPr>
        <p:spPr>
          <a:xfrm>
            <a:off x="764431" y="2848357"/>
            <a:ext cx="1723549" cy="276999"/>
          </a:xfrm>
          <a:prstGeom prst="rect">
            <a:avLst/>
          </a:prstGeom>
          <a:noFill/>
        </p:spPr>
        <p:txBody>
          <a:bodyPr wrap="none" rtlCol="0">
            <a:spAutoFit/>
          </a:bodyPr>
          <a:lstStyle/>
          <a:p>
            <a:pPr algn="ctr"/>
            <a:r>
              <a:rPr kumimoji="1" lang="ja-JP" altLang="en-US" sz="1200" dirty="0">
                <a:solidFill>
                  <a:schemeClr val="bg1"/>
                </a:solidFill>
                <a:latin typeface="Meiryo" charset="-128"/>
                <a:ea typeface="Meiryo" charset="-128"/>
                <a:cs typeface="Meiryo" charset="-128"/>
              </a:rPr>
              <a:t>人工知能（機械学習）</a:t>
            </a:r>
          </a:p>
        </p:txBody>
      </p:sp>
      <p:sp>
        <p:nvSpPr>
          <p:cNvPr id="18" name="上矢印 17"/>
          <p:cNvSpPr/>
          <p:nvPr/>
        </p:nvSpPr>
        <p:spPr>
          <a:xfrm rot="12915436">
            <a:off x="3222035" y="4142279"/>
            <a:ext cx="583660" cy="678578"/>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上矢印 18"/>
          <p:cNvSpPr/>
          <p:nvPr/>
        </p:nvSpPr>
        <p:spPr>
          <a:xfrm rot="8765260" flipV="1">
            <a:off x="1957248" y="4095548"/>
            <a:ext cx="583660" cy="678578"/>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 name="上矢印 19"/>
          <p:cNvSpPr/>
          <p:nvPr/>
        </p:nvSpPr>
        <p:spPr>
          <a:xfrm rot="16200000" flipV="1">
            <a:off x="2596064" y="3316452"/>
            <a:ext cx="575128" cy="688646"/>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テキスト ボックス 20"/>
          <p:cNvSpPr txBox="1"/>
          <p:nvPr/>
        </p:nvSpPr>
        <p:spPr>
          <a:xfrm>
            <a:off x="4665627" y="6257609"/>
            <a:ext cx="697627" cy="215444"/>
          </a:xfrm>
          <a:prstGeom prst="rect">
            <a:avLst/>
          </a:prstGeom>
          <a:noFill/>
          <a:effectLst>
            <a:outerShdw blurRad="50800" dist="76200" dir="2700000" algn="tl" rotWithShape="0">
              <a:prstClr val="black">
                <a:alpha val="40000"/>
              </a:prstClr>
            </a:outerShdw>
          </a:effectLst>
        </p:spPr>
        <p:txBody>
          <a:bodyPr wrap="none" rtlCol="0">
            <a:spAutoFit/>
          </a:bodyPr>
          <a:lstStyle/>
          <a:p>
            <a:pPr algn="r"/>
            <a:r>
              <a:rPr kumimoji="1" lang="ja-JP" altLang="en-US" sz="800" b="1" dirty="0">
                <a:solidFill>
                  <a:schemeClr val="bg1"/>
                </a:solidFill>
                <a:latin typeface="メイリオ"/>
                <a:ea typeface="メイリオ"/>
                <a:cs typeface="メイリオ"/>
              </a:rPr>
              <a:t>ヒト・モノ</a:t>
            </a:r>
          </a:p>
        </p:txBody>
      </p:sp>
      <p:sp>
        <p:nvSpPr>
          <p:cNvPr id="22" name="テキスト ボックス 21"/>
          <p:cNvSpPr txBox="1"/>
          <p:nvPr/>
        </p:nvSpPr>
        <p:spPr>
          <a:xfrm>
            <a:off x="3844890" y="2464836"/>
            <a:ext cx="1518364" cy="215444"/>
          </a:xfrm>
          <a:prstGeom prst="rect">
            <a:avLst/>
          </a:prstGeom>
          <a:noFill/>
          <a:effectLst>
            <a:outerShdw blurRad="50800" dist="76200" dir="2700000" algn="tl" rotWithShape="0">
              <a:prstClr val="black">
                <a:alpha val="40000"/>
              </a:prstClr>
            </a:outerShdw>
          </a:effectLst>
        </p:spPr>
        <p:txBody>
          <a:bodyPr wrap="none" rtlCol="0">
            <a:spAutoFit/>
          </a:bodyPr>
          <a:lstStyle/>
          <a:p>
            <a:pPr algn="r"/>
            <a:r>
              <a:rPr kumimoji="1" lang="ja-JP" altLang="en-US" sz="800" b="1" dirty="0">
                <a:solidFill>
                  <a:srgbClr val="FFFFFF"/>
                </a:solidFill>
                <a:latin typeface="メイリオ"/>
                <a:ea typeface="メイリオ"/>
                <a:cs typeface="メイリオ"/>
              </a:rPr>
              <a:t>クラウドコンピューティング</a:t>
            </a:r>
          </a:p>
        </p:txBody>
      </p:sp>
      <p:sp>
        <p:nvSpPr>
          <p:cNvPr id="23" name="テキスト ボックス 22"/>
          <p:cNvSpPr txBox="1"/>
          <p:nvPr/>
        </p:nvSpPr>
        <p:spPr>
          <a:xfrm>
            <a:off x="741871" y="6187981"/>
            <a:ext cx="1822935" cy="246221"/>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kumimoji="1" lang="ja-JP" altLang="en-US" sz="1000" b="1" dirty="0">
                <a:solidFill>
                  <a:schemeClr val="bg1"/>
                </a:solidFill>
                <a:latin typeface="メイリオ"/>
                <a:ea typeface="メイリオ"/>
                <a:cs typeface="メイリオ"/>
              </a:rPr>
              <a:t>現実世界／</a:t>
            </a:r>
            <a:r>
              <a:rPr kumimoji="1" lang="en-US" altLang="ja-JP" sz="1000" b="1" dirty="0">
                <a:solidFill>
                  <a:schemeClr val="bg1"/>
                </a:solidFill>
                <a:latin typeface="メイリオ"/>
                <a:ea typeface="メイリオ"/>
                <a:cs typeface="メイリオ"/>
              </a:rPr>
              <a:t>Physical World</a:t>
            </a:r>
            <a:endParaRPr kumimoji="1" lang="ja-JP" altLang="en-US" sz="1000" b="1" dirty="0">
              <a:solidFill>
                <a:schemeClr val="bg1"/>
              </a:solidFill>
              <a:latin typeface="メイリオ"/>
              <a:ea typeface="メイリオ"/>
              <a:cs typeface="メイリオ"/>
            </a:endParaRPr>
          </a:p>
        </p:txBody>
      </p:sp>
      <p:grpSp>
        <p:nvGrpSpPr>
          <p:cNvPr id="24" name="図形グループ 23"/>
          <p:cNvGrpSpPr/>
          <p:nvPr/>
        </p:nvGrpSpPr>
        <p:grpSpPr>
          <a:xfrm>
            <a:off x="620025" y="6126547"/>
            <a:ext cx="140847" cy="285806"/>
            <a:chOff x="1305189" y="2570455"/>
            <a:chExt cx="969964" cy="2007872"/>
          </a:xfrm>
          <a:solidFill>
            <a:schemeClr val="bg1">
              <a:lumMod val="85000"/>
            </a:schemeClr>
          </a:solidFill>
        </p:grpSpPr>
        <p:sp>
          <p:nvSpPr>
            <p:cNvPr id="25" name="円/楕円 24"/>
            <p:cNvSpPr/>
            <p:nvPr/>
          </p:nvSpPr>
          <p:spPr>
            <a:xfrm>
              <a:off x="1305189" y="2570455"/>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 name="フローチャート: 論理積ゲート 25"/>
            <p:cNvSpPr/>
            <p:nvPr/>
          </p:nvSpPr>
          <p:spPr>
            <a:xfrm rot="16200000">
              <a:off x="1246611" y="3549784"/>
              <a:ext cx="1087122" cy="969963"/>
            </a:xfrm>
            <a:prstGeom prst="flowChartDelay">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7" name="図形グループ 26"/>
          <p:cNvGrpSpPr/>
          <p:nvPr/>
        </p:nvGrpSpPr>
        <p:grpSpPr>
          <a:xfrm>
            <a:off x="523520" y="2520867"/>
            <a:ext cx="435120" cy="221430"/>
            <a:chOff x="896286" y="1234200"/>
            <a:chExt cx="462010" cy="243850"/>
          </a:xfrm>
        </p:grpSpPr>
        <p:grpSp>
          <p:nvGrpSpPr>
            <p:cNvPr id="28" name="図形グループ 27"/>
            <p:cNvGrpSpPr/>
            <p:nvPr/>
          </p:nvGrpSpPr>
          <p:grpSpPr>
            <a:xfrm>
              <a:off x="896286" y="1234200"/>
              <a:ext cx="195054" cy="110026"/>
              <a:chOff x="6769100" y="1390650"/>
              <a:chExt cx="317500" cy="157483"/>
            </a:xfrm>
          </p:grpSpPr>
          <p:sp>
            <p:nvSpPr>
              <p:cNvPr id="34" name="正方形/長方形 3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rgbClr val="FFFFFF"/>
                  </a:solidFill>
                  <a:latin typeface="ＭＳ Ｐゴシック"/>
                  <a:ea typeface="ＭＳ Ｐゴシック"/>
                  <a:cs typeface="ＭＳ Ｐゴシック"/>
                </a:endParaRPr>
              </a:p>
            </p:txBody>
          </p:sp>
          <p:sp>
            <p:nvSpPr>
              <p:cNvPr id="35" name="円/楕円 3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rgbClr val="FFFFFF"/>
                  </a:solidFill>
                  <a:latin typeface="ＭＳ Ｐゴシック"/>
                  <a:ea typeface="ＭＳ Ｐゴシック"/>
                  <a:cs typeface="ＭＳ Ｐゴシック"/>
                </a:endParaRPr>
              </a:p>
            </p:txBody>
          </p:sp>
          <p:cxnSp>
            <p:nvCxnSpPr>
              <p:cNvPr id="36" name="直線コネクタ 3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9" name="図形グループ 28"/>
            <p:cNvGrpSpPr/>
            <p:nvPr/>
          </p:nvGrpSpPr>
          <p:grpSpPr>
            <a:xfrm>
              <a:off x="902307" y="1368024"/>
              <a:ext cx="195054" cy="110026"/>
              <a:chOff x="6769100" y="1390650"/>
              <a:chExt cx="317500" cy="157483"/>
            </a:xfrm>
          </p:grpSpPr>
          <p:sp>
            <p:nvSpPr>
              <p:cNvPr id="31" name="正方形/長方形 3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rgbClr val="FFFFFF"/>
                  </a:solidFill>
                  <a:latin typeface="ＭＳ Ｐゴシック"/>
                  <a:ea typeface="ＭＳ Ｐゴシック"/>
                  <a:cs typeface="ＭＳ Ｐゴシック"/>
                </a:endParaRPr>
              </a:p>
            </p:txBody>
          </p:sp>
          <p:sp>
            <p:nvSpPr>
              <p:cNvPr id="32" name="円/楕円 3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rgbClr val="FFFFFF"/>
                  </a:solidFill>
                  <a:latin typeface="ＭＳ Ｐゴシック"/>
                  <a:ea typeface="ＭＳ Ｐゴシック"/>
                  <a:cs typeface="ＭＳ Ｐゴシック"/>
                </a:endParaRPr>
              </a:p>
            </p:txBody>
          </p:sp>
          <p:cxnSp>
            <p:nvCxnSpPr>
              <p:cNvPr id="33" name="直線コネクタ 3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0" name="フローチャート: 磁気ディスク 29"/>
            <p:cNvSpPr/>
            <p:nvPr/>
          </p:nvSpPr>
          <p:spPr>
            <a:xfrm>
              <a:off x="1128131" y="1234598"/>
              <a:ext cx="230165" cy="24164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rgbClr val="FFFFFF"/>
                </a:solidFill>
                <a:latin typeface="ＭＳ Ｐゴシック"/>
                <a:ea typeface="ＭＳ Ｐゴシック"/>
                <a:cs typeface="ＭＳ Ｐゴシック"/>
              </a:endParaRPr>
            </a:p>
          </p:txBody>
        </p:sp>
      </p:grpSp>
      <p:sp>
        <p:nvSpPr>
          <p:cNvPr id="37" name="テキスト ボックス 36"/>
          <p:cNvSpPr txBox="1"/>
          <p:nvPr/>
        </p:nvSpPr>
        <p:spPr>
          <a:xfrm>
            <a:off x="958640" y="2521426"/>
            <a:ext cx="1920719" cy="246221"/>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1000" b="1" dirty="0">
                <a:solidFill>
                  <a:srgbClr val="FFFFFF"/>
                </a:solidFill>
                <a:latin typeface="メイリオ"/>
                <a:ea typeface="メイリオ"/>
                <a:cs typeface="メイリオ"/>
              </a:rPr>
              <a:t>サイバー世界／</a:t>
            </a:r>
            <a:r>
              <a:rPr kumimoji="1" lang="en-US" altLang="ja-JP" sz="1000" b="1" dirty="0">
                <a:solidFill>
                  <a:srgbClr val="FFFFFF"/>
                </a:solidFill>
                <a:latin typeface="メイリオ"/>
                <a:ea typeface="メイリオ"/>
                <a:cs typeface="メイリオ"/>
              </a:rPr>
              <a:t>Cyber World</a:t>
            </a:r>
            <a:endParaRPr kumimoji="1" lang="ja-JP" altLang="en-US" sz="1000" b="1" dirty="0">
              <a:solidFill>
                <a:srgbClr val="FFFFFF"/>
              </a:solidFill>
              <a:latin typeface="メイリオ"/>
              <a:ea typeface="メイリオ"/>
              <a:cs typeface="メイリオ"/>
            </a:endParaRPr>
          </a:p>
        </p:txBody>
      </p:sp>
      <p:sp>
        <p:nvSpPr>
          <p:cNvPr id="38" name="テキスト ボックス 37"/>
          <p:cNvSpPr txBox="1"/>
          <p:nvPr/>
        </p:nvSpPr>
        <p:spPr>
          <a:xfrm>
            <a:off x="312181" y="1936603"/>
            <a:ext cx="5051073"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en-US" altLang="ja-JP" sz="1400" b="1" dirty="0">
                <a:solidFill>
                  <a:srgbClr val="0000FF"/>
                </a:solidFill>
                <a:latin typeface="メイリオ"/>
                <a:ea typeface="メイリオ"/>
                <a:cs typeface="メイリオ"/>
              </a:rPr>
              <a:t>Cyber Physical System</a:t>
            </a:r>
            <a:r>
              <a:rPr kumimoji="1" lang="ja-JP" altLang="en-US" sz="1400" b="1" dirty="0">
                <a:solidFill>
                  <a:srgbClr val="0000FF"/>
                </a:solidFill>
                <a:latin typeface="メイリオ"/>
                <a:ea typeface="メイリオ"/>
                <a:cs typeface="メイリオ"/>
              </a:rPr>
              <a:t>　　</a:t>
            </a:r>
            <a:r>
              <a:rPr kumimoji="1" lang="en-US" altLang="ja-JP" sz="1400" b="1" dirty="0">
                <a:solidFill>
                  <a:srgbClr val="0000FF"/>
                </a:solidFill>
                <a:latin typeface="メイリオ"/>
                <a:ea typeface="メイリオ"/>
                <a:cs typeface="メイリオ"/>
              </a:rPr>
              <a:t> </a:t>
            </a:r>
            <a:r>
              <a:rPr kumimoji="1" lang="ja-JP" altLang="en-US" sz="1200" b="1" dirty="0">
                <a:solidFill>
                  <a:srgbClr val="0000FF"/>
                </a:solidFill>
                <a:latin typeface="メイリオ"/>
                <a:ea typeface="メイリオ"/>
                <a:cs typeface="メイリオ"/>
              </a:rPr>
              <a:t>サイバーフィジカルシステム</a:t>
            </a:r>
            <a:endParaRPr lang="en-US" altLang="ja-JP" sz="1200" dirty="0">
              <a:solidFill>
                <a:srgbClr val="0000FF"/>
              </a:solidFill>
              <a:latin typeface="メイリオ"/>
              <a:ea typeface="メイリオ"/>
              <a:cs typeface="メイリオ"/>
            </a:endParaRPr>
          </a:p>
          <a:p>
            <a:r>
              <a:rPr lang="ja-JP" altLang="en-US" sz="1000" dirty="0">
                <a:solidFill>
                  <a:srgbClr val="0000FF"/>
                </a:solidFill>
                <a:latin typeface="メイリオ"/>
                <a:ea typeface="メイリオ"/>
                <a:cs typeface="メイリオ"/>
              </a:rPr>
              <a:t>現実世界をデータで捉え、現実世界と</a:t>
            </a:r>
            <a:r>
              <a:rPr lang="en-US" altLang="ja-JP" sz="1000" dirty="0">
                <a:solidFill>
                  <a:srgbClr val="0000FF"/>
                </a:solidFill>
                <a:latin typeface="メイリオ"/>
                <a:ea typeface="メイリオ"/>
                <a:cs typeface="メイリオ"/>
              </a:rPr>
              <a:t>IT</a:t>
            </a:r>
            <a:r>
              <a:rPr lang="ja-JP" altLang="en-US" sz="1000" dirty="0">
                <a:solidFill>
                  <a:srgbClr val="0000FF"/>
                </a:solidFill>
                <a:latin typeface="メイリオ"/>
                <a:ea typeface="メイリオ"/>
                <a:cs typeface="メイリオ"/>
              </a:rPr>
              <a:t>が一体となった社会変革を実現する取り組み</a:t>
            </a:r>
          </a:p>
        </p:txBody>
      </p:sp>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972" y="3522686"/>
            <a:ext cx="577434" cy="577434"/>
          </a:xfrm>
          <a:prstGeom prst="rect">
            <a:avLst/>
          </a:prstGeom>
          <a:effectLst>
            <a:outerShdw blurRad="50800" dist="38100" dir="2700000" algn="tl" rotWithShape="0">
              <a:prstClr val="black">
                <a:alpha val="40000"/>
              </a:prstClr>
            </a:outerShdw>
          </a:effectLst>
        </p:spPr>
      </p:pic>
      <p:pic>
        <p:nvPicPr>
          <p:cNvPr id="58" name="図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850" y="3504064"/>
            <a:ext cx="566136" cy="566136"/>
          </a:xfrm>
          <a:prstGeom prst="rect">
            <a:avLst/>
          </a:prstGeom>
          <a:effectLst>
            <a:outerShdw blurRad="50800" dist="38100" dir="2700000" algn="tl" rotWithShape="0">
              <a:prstClr val="black">
                <a:alpha val="40000"/>
              </a:prstClr>
            </a:outerShdw>
          </a:effectLst>
        </p:spPr>
      </p:pic>
      <p:sp>
        <p:nvSpPr>
          <p:cNvPr id="59" name="右矢印 58"/>
          <p:cNvSpPr/>
          <p:nvPr/>
        </p:nvSpPr>
        <p:spPr>
          <a:xfrm>
            <a:off x="6645064" y="3568089"/>
            <a:ext cx="354739" cy="438085"/>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63" name="図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971" y="4199725"/>
            <a:ext cx="548266" cy="548266"/>
          </a:xfrm>
          <a:prstGeom prst="rect">
            <a:avLst/>
          </a:prstGeom>
          <a:effectLst>
            <a:outerShdw blurRad="50800" dist="38100" dir="2700000" algn="tl" rotWithShape="0">
              <a:prstClr val="black">
                <a:alpha val="40000"/>
              </a:prstClr>
            </a:outerShdw>
          </a:effectLst>
        </p:spPr>
      </p:pic>
      <p:pic>
        <p:nvPicPr>
          <p:cNvPr id="65" name="図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6912" y="4199725"/>
            <a:ext cx="579673" cy="525466"/>
          </a:xfrm>
          <a:prstGeom prst="rect">
            <a:avLst/>
          </a:prstGeom>
          <a:effectLst>
            <a:outerShdw blurRad="50800" dist="38100" dir="2700000" algn="tl" rotWithShape="0">
              <a:prstClr val="black">
                <a:alpha val="40000"/>
              </a:prstClr>
            </a:outerShdw>
          </a:effectLst>
        </p:spPr>
      </p:pic>
      <p:sp>
        <p:nvSpPr>
          <p:cNvPr id="67" name="右矢印 66"/>
          <p:cNvSpPr/>
          <p:nvPr/>
        </p:nvSpPr>
        <p:spPr>
          <a:xfrm>
            <a:off x="6645063" y="4219394"/>
            <a:ext cx="354739" cy="438085"/>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68" name="図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5096" y="4878065"/>
            <a:ext cx="567890" cy="549321"/>
          </a:xfrm>
          <a:prstGeom prst="rect">
            <a:avLst/>
          </a:prstGeom>
          <a:effectLst>
            <a:outerShdw blurRad="50800" dist="38100" dir="2700000" algn="tl" rotWithShape="0">
              <a:prstClr val="black">
                <a:alpha val="40000"/>
              </a:prstClr>
            </a:outerShdw>
          </a:effectLst>
        </p:spPr>
      </p:pic>
      <p:pic>
        <p:nvPicPr>
          <p:cNvPr id="70" name="図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4018" y="4876168"/>
            <a:ext cx="551219" cy="551219"/>
          </a:xfrm>
          <a:prstGeom prst="rect">
            <a:avLst/>
          </a:prstGeom>
          <a:effectLst>
            <a:outerShdw blurRad="50800" dist="38100" dir="2700000" algn="tl" rotWithShape="0">
              <a:prstClr val="black">
                <a:alpha val="40000"/>
              </a:prstClr>
            </a:outerShdw>
          </a:effectLst>
        </p:spPr>
      </p:pic>
      <p:sp>
        <p:nvSpPr>
          <p:cNvPr id="71" name="右矢印 70"/>
          <p:cNvSpPr/>
          <p:nvPr/>
        </p:nvSpPr>
        <p:spPr>
          <a:xfrm>
            <a:off x="6645063" y="4935232"/>
            <a:ext cx="354739" cy="438085"/>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3" name="フローチャート: 磁気ディスク 72"/>
          <p:cNvSpPr/>
          <p:nvPr/>
        </p:nvSpPr>
        <p:spPr>
          <a:xfrm>
            <a:off x="1880316" y="3565234"/>
            <a:ext cx="571436" cy="470821"/>
          </a:xfrm>
          <a:prstGeom prst="flowChartMagneticDisk">
            <a:avLst/>
          </a:prstGeom>
          <a:solidFill>
            <a:srgbClr val="00B0F0"/>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rgbClr val="FFFFFF"/>
              </a:solidFill>
              <a:latin typeface="ＭＳ Ｐゴシック"/>
              <a:ea typeface="ＭＳ Ｐゴシック"/>
              <a:cs typeface="ＭＳ Ｐゴシック"/>
            </a:endParaRPr>
          </a:p>
        </p:txBody>
      </p:sp>
      <p:sp>
        <p:nvSpPr>
          <p:cNvPr id="74" name="正方形/長方形 73"/>
          <p:cNvSpPr/>
          <p:nvPr/>
        </p:nvSpPr>
        <p:spPr>
          <a:xfrm>
            <a:off x="1839645" y="3723848"/>
            <a:ext cx="646331" cy="307777"/>
          </a:xfrm>
          <a:prstGeom prst="rect">
            <a:avLst/>
          </a:prstGeom>
        </p:spPr>
        <p:txBody>
          <a:bodyPr wrap="none">
            <a:spAutoFit/>
          </a:bodyPr>
          <a:lstStyle/>
          <a:p>
            <a:pPr algn="ctr"/>
            <a:r>
              <a:rPr lang="ja-JP" altLang="en-US" sz="600" dirty="0">
                <a:solidFill>
                  <a:schemeClr val="bg1"/>
                </a:solidFill>
                <a:latin typeface="メイリオ"/>
                <a:ea typeface="メイリオ"/>
                <a:cs typeface="メイリオ"/>
              </a:rPr>
              <a:t>ビッグデータ</a:t>
            </a:r>
            <a:endParaRPr lang="en-US" altLang="ja-JP" sz="600" dirty="0">
              <a:solidFill>
                <a:schemeClr val="bg1"/>
              </a:solidFill>
              <a:latin typeface="メイリオ"/>
              <a:ea typeface="メイリオ"/>
              <a:cs typeface="メイリオ"/>
            </a:endParaRPr>
          </a:p>
          <a:p>
            <a:pPr algn="ctr"/>
            <a:r>
              <a:rPr lang="en-US" altLang="ja-JP" sz="800" dirty="0">
                <a:solidFill>
                  <a:schemeClr val="bg1"/>
                </a:solidFill>
                <a:latin typeface="メイリオ"/>
                <a:ea typeface="メイリオ"/>
                <a:cs typeface="メイリオ"/>
              </a:rPr>
              <a:t>Big Data</a:t>
            </a:r>
          </a:p>
        </p:txBody>
      </p:sp>
    </p:spTree>
    <p:extLst>
      <p:ext uri="{BB962C8B-B14F-4D97-AF65-F5344CB8AC3E}">
        <p14:creationId xmlns:p14="http://schemas.microsoft.com/office/powerpoint/2010/main" val="16567767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産業発展の歴史から見る人工知能の位置付け</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40</a:t>
            </a:fld>
            <a:endParaRPr kumimoji="1" lang="ja-JP" altLang="en-US"/>
          </a:p>
        </p:txBody>
      </p:sp>
      <p:sp>
        <p:nvSpPr>
          <p:cNvPr id="4" name="正方形/長方形 3"/>
          <p:cNvSpPr/>
          <p:nvPr/>
        </p:nvSpPr>
        <p:spPr>
          <a:xfrm>
            <a:off x="539552" y="764704"/>
            <a:ext cx="1944216" cy="5742982"/>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2582671" y="764704"/>
            <a:ext cx="1944216" cy="5742982"/>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4617113" y="764704"/>
            <a:ext cx="1944216" cy="5742982"/>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正方形/長方形 7"/>
          <p:cNvSpPr/>
          <p:nvPr/>
        </p:nvSpPr>
        <p:spPr>
          <a:xfrm>
            <a:off x="6660232" y="764704"/>
            <a:ext cx="1944216" cy="5742982"/>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テキスト ボックス 8"/>
          <p:cNvSpPr txBox="1"/>
          <p:nvPr/>
        </p:nvSpPr>
        <p:spPr>
          <a:xfrm>
            <a:off x="539552" y="1290826"/>
            <a:ext cx="1944216" cy="553998"/>
          </a:xfrm>
          <a:prstGeom prst="rect">
            <a:avLst/>
          </a:prstGeom>
          <a:noFill/>
        </p:spPr>
        <p:txBody>
          <a:bodyPr wrap="square" rtlCol="0">
            <a:spAutoFit/>
          </a:bodyPr>
          <a:lstStyle/>
          <a:p>
            <a:r>
              <a:rPr lang="ja-JP" altLang="en-US" sz="1200" dirty="0">
                <a:solidFill>
                  <a:schemeClr val="bg1"/>
                </a:solidFill>
                <a:latin typeface="Meiryo" charset="-128"/>
                <a:ea typeface="Meiryo" charset="-128"/>
                <a:cs typeface="Meiryo" charset="-128"/>
              </a:rPr>
              <a:t>人手による</a:t>
            </a:r>
            <a:endParaRPr lang="en-US" altLang="ja-JP" sz="1200" dirty="0">
              <a:solidFill>
                <a:schemeClr val="bg1"/>
              </a:solidFill>
              <a:latin typeface="Meiryo" charset="-128"/>
              <a:ea typeface="Meiryo" charset="-128"/>
              <a:cs typeface="Meiryo" charset="-128"/>
            </a:endParaRPr>
          </a:p>
          <a:p>
            <a:pPr algn="ctr"/>
            <a:r>
              <a:rPr lang="ja-JP" altLang="en-US" b="1" dirty="0">
                <a:solidFill>
                  <a:schemeClr val="bg1"/>
                </a:solidFill>
                <a:latin typeface="Meiryo" charset="-128"/>
                <a:ea typeface="Meiryo" charset="-128"/>
                <a:cs typeface="Meiryo" charset="-128"/>
              </a:rPr>
              <a:t>家内制手工業</a:t>
            </a:r>
            <a:endParaRPr kumimoji="1" lang="ja-JP" altLang="en-US" b="1" dirty="0">
              <a:solidFill>
                <a:schemeClr val="bg1"/>
              </a:solidFill>
              <a:latin typeface="Meiryo" charset="-128"/>
              <a:ea typeface="Meiryo" charset="-128"/>
              <a:cs typeface="Meiryo" charset="-128"/>
            </a:endParaRPr>
          </a:p>
        </p:txBody>
      </p:sp>
      <p:sp>
        <p:nvSpPr>
          <p:cNvPr id="10" name="テキスト ボックス 9"/>
          <p:cNvSpPr txBox="1"/>
          <p:nvPr/>
        </p:nvSpPr>
        <p:spPr>
          <a:xfrm>
            <a:off x="2623446" y="1290826"/>
            <a:ext cx="1944216" cy="553998"/>
          </a:xfrm>
          <a:prstGeom prst="rect">
            <a:avLst/>
          </a:prstGeom>
          <a:noFill/>
        </p:spPr>
        <p:txBody>
          <a:bodyPr wrap="square" rtlCol="0">
            <a:spAutoFit/>
          </a:bodyPr>
          <a:lstStyle/>
          <a:p>
            <a:r>
              <a:rPr lang="ja-JP" altLang="en-US" sz="1200" dirty="0">
                <a:solidFill>
                  <a:schemeClr val="bg1"/>
                </a:solidFill>
                <a:latin typeface="Meiryo" charset="-128"/>
                <a:ea typeface="Meiryo" charset="-128"/>
                <a:cs typeface="Meiryo" charset="-128"/>
              </a:rPr>
              <a:t>動力による</a:t>
            </a:r>
            <a:endParaRPr lang="en-US" altLang="ja-JP" sz="1200" dirty="0">
              <a:solidFill>
                <a:schemeClr val="bg1"/>
              </a:solidFill>
              <a:latin typeface="Meiryo" charset="-128"/>
              <a:ea typeface="Meiryo" charset="-128"/>
              <a:cs typeface="Meiryo" charset="-128"/>
            </a:endParaRPr>
          </a:p>
          <a:p>
            <a:pPr algn="ctr"/>
            <a:r>
              <a:rPr lang="ja-JP" altLang="en-US" b="1" dirty="0">
                <a:solidFill>
                  <a:schemeClr val="bg1"/>
                </a:solidFill>
                <a:latin typeface="Meiryo" charset="-128"/>
                <a:ea typeface="Meiryo" charset="-128"/>
                <a:cs typeface="Meiryo" charset="-128"/>
              </a:rPr>
              <a:t>大量生産</a:t>
            </a:r>
            <a:endParaRPr kumimoji="1" lang="ja-JP" altLang="en-US" b="1" dirty="0">
              <a:solidFill>
                <a:schemeClr val="bg1"/>
              </a:solidFill>
              <a:latin typeface="Meiryo" charset="-128"/>
              <a:ea typeface="Meiryo" charset="-128"/>
              <a:cs typeface="Meiryo" charset="-128"/>
            </a:endParaRPr>
          </a:p>
        </p:txBody>
      </p:sp>
      <p:sp>
        <p:nvSpPr>
          <p:cNvPr id="11" name="テキスト ボックス 10"/>
          <p:cNvSpPr txBox="1"/>
          <p:nvPr/>
        </p:nvSpPr>
        <p:spPr>
          <a:xfrm>
            <a:off x="4626433" y="1290826"/>
            <a:ext cx="1944216" cy="553998"/>
          </a:xfrm>
          <a:prstGeom prst="rect">
            <a:avLst/>
          </a:prstGeom>
          <a:noFill/>
        </p:spPr>
        <p:txBody>
          <a:bodyPr wrap="square" rtlCol="0">
            <a:spAutoFit/>
          </a:bodyPr>
          <a:lstStyle/>
          <a:p>
            <a:r>
              <a:rPr lang="ja-JP" altLang="en-US" sz="1200" dirty="0">
                <a:solidFill>
                  <a:schemeClr val="bg1"/>
                </a:solidFill>
                <a:latin typeface="Meiryo" charset="-128"/>
                <a:ea typeface="Meiryo" charset="-128"/>
                <a:cs typeface="Meiryo" charset="-128"/>
              </a:rPr>
              <a:t>データに基づく</a:t>
            </a:r>
            <a:endParaRPr lang="en-US" altLang="ja-JP" sz="1200" dirty="0">
              <a:solidFill>
                <a:schemeClr val="bg1"/>
              </a:solidFill>
              <a:latin typeface="Meiryo" charset="-128"/>
              <a:ea typeface="Meiryo" charset="-128"/>
              <a:cs typeface="Meiryo" charset="-128"/>
            </a:endParaRPr>
          </a:p>
          <a:p>
            <a:pPr algn="ctr"/>
            <a:r>
              <a:rPr lang="ja-JP" altLang="en-US" b="1" dirty="0">
                <a:solidFill>
                  <a:schemeClr val="bg1"/>
                </a:solidFill>
                <a:latin typeface="Meiryo" charset="-128"/>
                <a:ea typeface="Meiryo" charset="-128"/>
                <a:cs typeface="Meiryo" charset="-128"/>
              </a:rPr>
              <a:t>科学的管理手法</a:t>
            </a:r>
            <a:endParaRPr lang="en-US" altLang="ja-JP" b="1" dirty="0">
              <a:solidFill>
                <a:schemeClr val="bg1"/>
              </a:solidFill>
              <a:latin typeface="Meiryo" charset="-128"/>
              <a:ea typeface="Meiryo" charset="-128"/>
              <a:cs typeface="Meiryo" charset="-128"/>
            </a:endParaRPr>
          </a:p>
        </p:txBody>
      </p:sp>
      <p:sp>
        <p:nvSpPr>
          <p:cNvPr id="12" name="テキスト ボックス 11"/>
          <p:cNvSpPr txBox="1"/>
          <p:nvPr/>
        </p:nvSpPr>
        <p:spPr>
          <a:xfrm>
            <a:off x="6660232" y="1290826"/>
            <a:ext cx="1944216" cy="553998"/>
          </a:xfrm>
          <a:prstGeom prst="rect">
            <a:avLst/>
          </a:prstGeom>
          <a:noFill/>
        </p:spPr>
        <p:txBody>
          <a:bodyPr wrap="square" rtlCol="0">
            <a:spAutoFit/>
          </a:bodyPr>
          <a:lstStyle/>
          <a:p>
            <a:r>
              <a:rPr lang="ja-JP" altLang="en-US" sz="1200" dirty="0">
                <a:solidFill>
                  <a:schemeClr val="bg1"/>
                </a:solidFill>
                <a:latin typeface="Meiryo" charset="-128"/>
                <a:ea typeface="Meiryo" charset="-128"/>
                <a:cs typeface="Meiryo" charset="-128"/>
              </a:rPr>
              <a:t>ビッグデータを活かした</a:t>
            </a:r>
            <a:endParaRPr lang="en-US" altLang="ja-JP" sz="1200" dirty="0">
              <a:solidFill>
                <a:schemeClr val="bg1"/>
              </a:solidFill>
              <a:latin typeface="Meiryo" charset="-128"/>
              <a:ea typeface="Meiryo" charset="-128"/>
              <a:cs typeface="Meiryo" charset="-128"/>
            </a:endParaRPr>
          </a:p>
          <a:p>
            <a:pPr algn="ctr"/>
            <a:r>
              <a:rPr lang="ja-JP" altLang="en-US" b="1" dirty="0">
                <a:solidFill>
                  <a:schemeClr val="bg1"/>
                </a:solidFill>
                <a:latin typeface="Meiryo" charset="-128"/>
                <a:ea typeface="Meiryo" charset="-128"/>
                <a:cs typeface="Meiryo" charset="-128"/>
              </a:rPr>
              <a:t>人間能力の拡張</a:t>
            </a:r>
            <a:endParaRPr lang="en-US" altLang="ja-JP" b="1" dirty="0">
              <a:solidFill>
                <a:schemeClr val="bg1"/>
              </a:solidFill>
              <a:latin typeface="Meiryo" charset="-128"/>
              <a:ea typeface="Meiryo" charset="-128"/>
              <a:cs typeface="Meiryo" charset="-128"/>
            </a:endParaRPr>
          </a:p>
        </p:txBody>
      </p:sp>
      <p:sp>
        <p:nvSpPr>
          <p:cNvPr id="26" name="フリーフォーム 25"/>
          <p:cNvSpPr/>
          <p:nvPr/>
        </p:nvSpPr>
        <p:spPr>
          <a:xfrm>
            <a:off x="824248" y="4887378"/>
            <a:ext cx="4752304" cy="1493950"/>
          </a:xfrm>
          <a:custGeom>
            <a:avLst/>
            <a:gdLst>
              <a:gd name="connsiteX0" fmla="*/ 0 w 4752304"/>
              <a:gd name="connsiteY0" fmla="*/ 1493950 h 1493950"/>
              <a:gd name="connsiteX1" fmla="*/ 2588653 w 4752304"/>
              <a:gd name="connsiteY1" fmla="*/ 1146220 h 1493950"/>
              <a:gd name="connsiteX2" fmla="*/ 4752304 w 4752304"/>
              <a:gd name="connsiteY2" fmla="*/ 0 h 1493950"/>
            </a:gdLst>
            <a:ahLst/>
            <a:cxnLst>
              <a:cxn ang="0">
                <a:pos x="connsiteX0" y="connsiteY0"/>
              </a:cxn>
              <a:cxn ang="0">
                <a:pos x="connsiteX1" y="connsiteY1"/>
              </a:cxn>
              <a:cxn ang="0">
                <a:pos x="connsiteX2" y="connsiteY2"/>
              </a:cxn>
            </a:cxnLst>
            <a:rect l="l" t="t" r="r" b="b"/>
            <a:pathLst>
              <a:path w="4752304" h="1493950">
                <a:moveTo>
                  <a:pt x="0" y="1493950"/>
                </a:moveTo>
                <a:cubicBezTo>
                  <a:pt x="898301" y="1444581"/>
                  <a:pt x="1796602" y="1395212"/>
                  <a:pt x="2588653" y="1146220"/>
                </a:cubicBezTo>
                <a:cubicBezTo>
                  <a:pt x="3380704" y="897228"/>
                  <a:pt x="4013915" y="463639"/>
                  <a:pt x="4752304" y="0"/>
                </a:cubicBezTo>
              </a:path>
            </a:pathLst>
          </a:custGeom>
          <a:no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9" name="フリーフォーム 28"/>
          <p:cNvSpPr/>
          <p:nvPr/>
        </p:nvSpPr>
        <p:spPr>
          <a:xfrm>
            <a:off x="631065" y="2856873"/>
            <a:ext cx="7867515" cy="3524455"/>
          </a:xfrm>
          <a:custGeom>
            <a:avLst/>
            <a:gdLst>
              <a:gd name="connsiteX0" fmla="*/ 0 w 7907628"/>
              <a:gd name="connsiteY0" fmla="*/ 4726546 h 4726546"/>
              <a:gd name="connsiteX1" fmla="*/ 1751527 w 7907628"/>
              <a:gd name="connsiteY1" fmla="*/ 4610637 h 4726546"/>
              <a:gd name="connsiteX2" fmla="*/ 3928056 w 7907628"/>
              <a:gd name="connsiteY2" fmla="*/ 4031087 h 4726546"/>
              <a:gd name="connsiteX3" fmla="*/ 5950039 w 7907628"/>
              <a:gd name="connsiteY3" fmla="*/ 1390918 h 4726546"/>
              <a:gd name="connsiteX4" fmla="*/ 7907628 w 7907628"/>
              <a:gd name="connsiteY4" fmla="*/ 0 h 4726546"/>
              <a:gd name="connsiteX5" fmla="*/ 7907628 w 7907628"/>
              <a:gd name="connsiteY5" fmla="*/ 0 h 4726546"/>
              <a:gd name="connsiteX6" fmla="*/ 7907628 w 7907628"/>
              <a:gd name="connsiteY6" fmla="*/ 0 h 4726546"/>
              <a:gd name="connsiteX0" fmla="*/ 0 w 7907628"/>
              <a:gd name="connsiteY0" fmla="*/ 4726546 h 4726971"/>
              <a:gd name="connsiteX1" fmla="*/ 1815921 w 7907628"/>
              <a:gd name="connsiteY1" fmla="*/ 4623516 h 4726971"/>
              <a:gd name="connsiteX2" fmla="*/ 3928056 w 7907628"/>
              <a:gd name="connsiteY2" fmla="*/ 4031087 h 4726971"/>
              <a:gd name="connsiteX3" fmla="*/ 5950039 w 7907628"/>
              <a:gd name="connsiteY3" fmla="*/ 1390918 h 4726971"/>
              <a:gd name="connsiteX4" fmla="*/ 7907628 w 7907628"/>
              <a:gd name="connsiteY4" fmla="*/ 0 h 4726971"/>
              <a:gd name="connsiteX5" fmla="*/ 7907628 w 7907628"/>
              <a:gd name="connsiteY5" fmla="*/ 0 h 4726971"/>
              <a:gd name="connsiteX6" fmla="*/ 7907628 w 7907628"/>
              <a:gd name="connsiteY6" fmla="*/ 0 h 4726971"/>
              <a:gd name="connsiteX0" fmla="*/ 0 w 7907628"/>
              <a:gd name="connsiteY0" fmla="*/ 4726546 h 4726546"/>
              <a:gd name="connsiteX1" fmla="*/ 1815921 w 7907628"/>
              <a:gd name="connsiteY1" fmla="*/ 4623516 h 4726546"/>
              <a:gd name="connsiteX2" fmla="*/ 3928056 w 7907628"/>
              <a:gd name="connsiteY2" fmla="*/ 4031087 h 4726546"/>
              <a:gd name="connsiteX3" fmla="*/ 5950039 w 7907628"/>
              <a:gd name="connsiteY3" fmla="*/ 1390918 h 4726546"/>
              <a:gd name="connsiteX4" fmla="*/ 7907628 w 7907628"/>
              <a:gd name="connsiteY4" fmla="*/ 0 h 4726546"/>
              <a:gd name="connsiteX5" fmla="*/ 7907628 w 7907628"/>
              <a:gd name="connsiteY5" fmla="*/ 0 h 4726546"/>
              <a:gd name="connsiteX6" fmla="*/ 7907628 w 7907628"/>
              <a:gd name="connsiteY6" fmla="*/ 0 h 4726546"/>
              <a:gd name="connsiteX0" fmla="*/ 0 w 7907628"/>
              <a:gd name="connsiteY0" fmla="*/ 4726546 h 4742257"/>
              <a:gd name="connsiteX1" fmla="*/ 1815921 w 7907628"/>
              <a:gd name="connsiteY1" fmla="*/ 4623516 h 4742257"/>
              <a:gd name="connsiteX2" fmla="*/ 3741443 w 7907628"/>
              <a:gd name="connsiteY2" fmla="*/ 3657862 h 4742257"/>
              <a:gd name="connsiteX3" fmla="*/ 5950039 w 7907628"/>
              <a:gd name="connsiteY3" fmla="*/ 1390918 h 4742257"/>
              <a:gd name="connsiteX4" fmla="*/ 7907628 w 7907628"/>
              <a:gd name="connsiteY4" fmla="*/ 0 h 4742257"/>
              <a:gd name="connsiteX5" fmla="*/ 7907628 w 7907628"/>
              <a:gd name="connsiteY5" fmla="*/ 0 h 4742257"/>
              <a:gd name="connsiteX6" fmla="*/ 7907628 w 7907628"/>
              <a:gd name="connsiteY6" fmla="*/ 0 h 4742257"/>
              <a:gd name="connsiteX0" fmla="*/ 0 w 7907628"/>
              <a:gd name="connsiteY0" fmla="*/ 4726546 h 4743324"/>
              <a:gd name="connsiteX1" fmla="*/ 1815921 w 7907628"/>
              <a:gd name="connsiteY1" fmla="*/ 4623516 h 4743324"/>
              <a:gd name="connsiteX2" fmla="*/ 3666798 w 7907628"/>
              <a:gd name="connsiteY2" fmla="*/ 3639201 h 4743324"/>
              <a:gd name="connsiteX3" fmla="*/ 5950039 w 7907628"/>
              <a:gd name="connsiteY3" fmla="*/ 1390918 h 4743324"/>
              <a:gd name="connsiteX4" fmla="*/ 7907628 w 7907628"/>
              <a:gd name="connsiteY4" fmla="*/ 0 h 4743324"/>
              <a:gd name="connsiteX5" fmla="*/ 7907628 w 7907628"/>
              <a:gd name="connsiteY5" fmla="*/ 0 h 4743324"/>
              <a:gd name="connsiteX6" fmla="*/ 7907628 w 7907628"/>
              <a:gd name="connsiteY6" fmla="*/ 0 h 4743324"/>
              <a:gd name="connsiteX0" fmla="*/ 0 w 7907628"/>
              <a:gd name="connsiteY0" fmla="*/ 4726546 h 4743324"/>
              <a:gd name="connsiteX1" fmla="*/ 1815921 w 7907628"/>
              <a:gd name="connsiteY1" fmla="*/ 4623516 h 4743324"/>
              <a:gd name="connsiteX2" fmla="*/ 3666798 w 7907628"/>
              <a:gd name="connsiteY2" fmla="*/ 3639201 h 4743324"/>
              <a:gd name="connsiteX3" fmla="*/ 6043345 w 7907628"/>
              <a:gd name="connsiteY3" fmla="*/ 1148322 h 4743324"/>
              <a:gd name="connsiteX4" fmla="*/ 7907628 w 7907628"/>
              <a:gd name="connsiteY4" fmla="*/ 0 h 4743324"/>
              <a:gd name="connsiteX5" fmla="*/ 7907628 w 7907628"/>
              <a:gd name="connsiteY5" fmla="*/ 0 h 4743324"/>
              <a:gd name="connsiteX6" fmla="*/ 7907628 w 7907628"/>
              <a:gd name="connsiteY6" fmla="*/ 0 h 4743324"/>
              <a:gd name="connsiteX0" fmla="*/ 0 w 7907628"/>
              <a:gd name="connsiteY0" fmla="*/ 4726546 h 4743324"/>
              <a:gd name="connsiteX1" fmla="*/ 1815921 w 7907628"/>
              <a:gd name="connsiteY1" fmla="*/ 4623516 h 4743324"/>
              <a:gd name="connsiteX2" fmla="*/ 3666798 w 7907628"/>
              <a:gd name="connsiteY2" fmla="*/ 3639201 h 4743324"/>
              <a:gd name="connsiteX3" fmla="*/ 6024684 w 7907628"/>
              <a:gd name="connsiteY3" fmla="*/ 849742 h 4743324"/>
              <a:gd name="connsiteX4" fmla="*/ 7907628 w 7907628"/>
              <a:gd name="connsiteY4" fmla="*/ 0 h 4743324"/>
              <a:gd name="connsiteX5" fmla="*/ 7907628 w 7907628"/>
              <a:gd name="connsiteY5" fmla="*/ 0 h 4743324"/>
              <a:gd name="connsiteX6" fmla="*/ 7907628 w 7907628"/>
              <a:gd name="connsiteY6" fmla="*/ 0 h 4743324"/>
              <a:gd name="connsiteX0" fmla="*/ 0 w 7907628"/>
              <a:gd name="connsiteY0" fmla="*/ 4726602 h 4743380"/>
              <a:gd name="connsiteX1" fmla="*/ 1815921 w 7907628"/>
              <a:gd name="connsiteY1" fmla="*/ 4623572 h 4743380"/>
              <a:gd name="connsiteX2" fmla="*/ 3666798 w 7907628"/>
              <a:gd name="connsiteY2" fmla="*/ 3639257 h 4743380"/>
              <a:gd name="connsiteX3" fmla="*/ 5968700 w 7907628"/>
              <a:gd name="connsiteY3" fmla="*/ 588541 h 4743380"/>
              <a:gd name="connsiteX4" fmla="*/ 7907628 w 7907628"/>
              <a:gd name="connsiteY4" fmla="*/ 56 h 4743380"/>
              <a:gd name="connsiteX5" fmla="*/ 7907628 w 7907628"/>
              <a:gd name="connsiteY5" fmla="*/ 56 h 4743380"/>
              <a:gd name="connsiteX6" fmla="*/ 7907628 w 7907628"/>
              <a:gd name="connsiteY6" fmla="*/ 56 h 474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7628" h="4743380">
                <a:moveTo>
                  <a:pt x="0" y="4726602"/>
                </a:moveTo>
                <a:cubicBezTo>
                  <a:pt x="548425" y="4726602"/>
                  <a:pt x="1204788" y="4804796"/>
                  <a:pt x="1815921" y="4623572"/>
                </a:cubicBezTo>
                <a:cubicBezTo>
                  <a:pt x="2427054" y="4442348"/>
                  <a:pt x="2974668" y="4311762"/>
                  <a:pt x="3666798" y="3639257"/>
                </a:cubicBezTo>
                <a:cubicBezTo>
                  <a:pt x="4358928" y="2966752"/>
                  <a:pt x="5261895" y="1195074"/>
                  <a:pt x="5968700" y="588541"/>
                </a:cubicBezTo>
                <a:cubicBezTo>
                  <a:pt x="6675505" y="-17992"/>
                  <a:pt x="7907628" y="56"/>
                  <a:pt x="7907628" y="56"/>
                </a:cubicBezTo>
                <a:lnTo>
                  <a:pt x="7907628" y="56"/>
                </a:lnTo>
                <a:lnTo>
                  <a:pt x="7907628" y="56"/>
                </a:lnTo>
              </a:path>
            </a:pathLst>
          </a:custGeom>
          <a:noFill/>
          <a:ln w="76200">
            <a:solidFill>
              <a:schemeClr val="accent6">
                <a:lumMod val="60000"/>
                <a:lumOff val="40000"/>
              </a:schemeClr>
            </a:solidFill>
            <a:prstDash val="sysDot"/>
            <a:headEnd type="none" w="med" len="med"/>
            <a:tailEnd type="arrow"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正方形/長方形 12"/>
          <p:cNvSpPr/>
          <p:nvPr/>
        </p:nvSpPr>
        <p:spPr>
          <a:xfrm>
            <a:off x="645419" y="3268568"/>
            <a:ext cx="1732481" cy="950152"/>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solidFill>
                  <a:schemeClr val="accent5">
                    <a:lumMod val="75000"/>
                  </a:schemeClr>
                </a:solidFill>
                <a:latin typeface="Meiryo" charset="-128"/>
                <a:ea typeface="Meiryo" charset="-128"/>
                <a:cs typeface="Meiryo" charset="-128"/>
              </a:rPr>
              <a:t>製作者の能力に</a:t>
            </a:r>
            <a:endParaRPr lang="en-US" altLang="ja-JP" sz="1400" dirty="0">
              <a:solidFill>
                <a:schemeClr val="accent5">
                  <a:lumMod val="75000"/>
                </a:schemeClr>
              </a:solidFill>
              <a:latin typeface="Meiryo" charset="-128"/>
              <a:ea typeface="Meiryo" charset="-128"/>
              <a:cs typeface="Meiryo" charset="-128"/>
            </a:endParaRPr>
          </a:p>
          <a:p>
            <a:pPr algn="ctr"/>
            <a:r>
              <a:rPr lang="ja-JP" altLang="en-US" sz="1400" dirty="0">
                <a:solidFill>
                  <a:schemeClr val="accent5">
                    <a:lumMod val="75000"/>
                  </a:schemeClr>
                </a:solidFill>
                <a:latin typeface="Meiryo" charset="-128"/>
                <a:ea typeface="Meiryo" charset="-128"/>
                <a:cs typeface="Meiryo" charset="-128"/>
              </a:rPr>
              <a:t>依存した</a:t>
            </a:r>
            <a:endParaRPr lang="en-US" altLang="ja-JP" sz="1400" dirty="0">
              <a:solidFill>
                <a:schemeClr val="accent5">
                  <a:lumMod val="75000"/>
                </a:schemeClr>
              </a:solidFill>
              <a:latin typeface="Meiryo" charset="-128"/>
              <a:ea typeface="Meiryo" charset="-128"/>
              <a:cs typeface="Meiryo" charset="-128"/>
            </a:endParaRPr>
          </a:p>
          <a:p>
            <a:pPr algn="ctr"/>
            <a:r>
              <a:rPr kumimoji="1" lang="ja-JP" altLang="en-US" sz="2000" b="1" dirty="0">
                <a:solidFill>
                  <a:schemeClr val="accent5">
                    <a:lumMod val="75000"/>
                  </a:schemeClr>
                </a:solidFill>
                <a:latin typeface="Meiryo" charset="-128"/>
                <a:ea typeface="Meiryo" charset="-128"/>
                <a:cs typeface="Meiryo" charset="-128"/>
              </a:rPr>
              <a:t>独自化</a:t>
            </a:r>
          </a:p>
        </p:txBody>
      </p:sp>
      <p:sp>
        <p:nvSpPr>
          <p:cNvPr id="14" name="正方形/長方形 13"/>
          <p:cNvSpPr/>
          <p:nvPr/>
        </p:nvSpPr>
        <p:spPr>
          <a:xfrm>
            <a:off x="2688538" y="3274873"/>
            <a:ext cx="1732481" cy="950152"/>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solidFill>
                  <a:schemeClr val="tx2">
                    <a:lumMod val="60000"/>
                    <a:lumOff val="40000"/>
                  </a:schemeClr>
                </a:solidFill>
                <a:latin typeface="Meiryo" charset="-128"/>
                <a:ea typeface="Meiryo" charset="-128"/>
                <a:cs typeface="Meiryo" charset="-128"/>
              </a:rPr>
              <a:t>分業による</a:t>
            </a:r>
            <a:endParaRPr lang="en-US" altLang="ja-JP" sz="1400" dirty="0">
              <a:solidFill>
                <a:schemeClr val="tx2">
                  <a:lumMod val="60000"/>
                  <a:lumOff val="40000"/>
                </a:schemeClr>
              </a:solidFill>
              <a:latin typeface="Meiryo" charset="-128"/>
              <a:ea typeface="Meiryo" charset="-128"/>
              <a:cs typeface="Meiryo" charset="-128"/>
            </a:endParaRPr>
          </a:p>
          <a:p>
            <a:pPr algn="ctr"/>
            <a:endParaRPr lang="en-US" altLang="ja-JP" sz="1400" dirty="0">
              <a:solidFill>
                <a:schemeClr val="tx2">
                  <a:lumMod val="60000"/>
                  <a:lumOff val="40000"/>
                </a:schemeClr>
              </a:solidFill>
              <a:latin typeface="Meiryo" charset="-128"/>
              <a:ea typeface="Meiryo" charset="-128"/>
              <a:cs typeface="Meiryo" charset="-128"/>
            </a:endParaRPr>
          </a:p>
          <a:p>
            <a:pPr algn="ctr"/>
            <a:r>
              <a:rPr kumimoji="1" lang="ja-JP" altLang="en-US" sz="2000" b="1" dirty="0">
                <a:solidFill>
                  <a:schemeClr val="tx2">
                    <a:lumMod val="60000"/>
                    <a:lumOff val="40000"/>
                  </a:schemeClr>
                </a:solidFill>
                <a:latin typeface="Meiryo" charset="-128"/>
                <a:ea typeface="Meiryo" charset="-128"/>
                <a:cs typeface="Meiryo" charset="-128"/>
              </a:rPr>
              <a:t>専門化</a:t>
            </a:r>
          </a:p>
        </p:txBody>
      </p:sp>
      <p:sp>
        <p:nvSpPr>
          <p:cNvPr id="15" name="正方形/長方形 14"/>
          <p:cNvSpPr/>
          <p:nvPr/>
        </p:nvSpPr>
        <p:spPr>
          <a:xfrm>
            <a:off x="4732300" y="3265317"/>
            <a:ext cx="1732481" cy="950152"/>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solidFill>
                  <a:srgbClr val="0070C0"/>
                </a:solidFill>
                <a:latin typeface="Meiryo" charset="-128"/>
                <a:ea typeface="Meiryo" charset="-128"/>
                <a:cs typeface="Meiryo" charset="-128"/>
              </a:rPr>
              <a:t>プロセス分解</a:t>
            </a:r>
            <a:endParaRPr lang="en-US" altLang="ja-JP" sz="1400" dirty="0">
              <a:solidFill>
                <a:srgbClr val="0070C0"/>
              </a:solidFill>
              <a:latin typeface="Meiryo" charset="-128"/>
              <a:ea typeface="Meiryo" charset="-128"/>
              <a:cs typeface="Meiryo" charset="-128"/>
            </a:endParaRPr>
          </a:p>
          <a:p>
            <a:pPr algn="ctr"/>
            <a:r>
              <a:rPr lang="ja-JP" altLang="en-US" sz="1400" dirty="0">
                <a:solidFill>
                  <a:srgbClr val="0070C0"/>
                </a:solidFill>
                <a:latin typeface="Meiryo" charset="-128"/>
                <a:ea typeface="Meiryo" charset="-128"/>
                <a:cs typeface="Meiryo" charset="-128"/>
              </a:rPr>
              <a:t>による</a:t>
            </a:r>
            <a:endParaRPr lang="en-US" altLang="ja-JP" sz="1400" dirty="0">
              <a:solidFill>
                <a:srgbClr val="0070C0"/>
              </a:solidFill>
              <a:latin typeface="Meiryo" charset="-128"/>
              <a:ea typeface="Meiryo" charset="-128"/>
              <a:cs typeface="Meiryo" charset="-128"/>
            </a:endParaRPr>
          </a:p>
          <a:p>
            <a:pPr algn="ctr"/>
            <a:r>
              <a:rPr kumimoji="1" lang="ja-JP" altLang="en-US" sz="2000" b="1" dirty="0">
                <a:solidFill>
                  <a:srgbClr val="0070C0"/>
                </a:solidFill>
                <a:latin typeface="Meiryo" charset="-128"/>
                <a:ea typeface="Meiryo" charset="-128"/>
                <a:cs typeface="Meiryo" charset="-128"/>
              </a:rPr>
              <a:t>標準化</a:t>
            </a:r>
          </a:p>
        </p:txBody>
      </p:sp>
      <p:sp>
        <p:nvSpPr>
          <p:cNvPr id="16" name="正方形/長方形 15"/>
          <p:cNvSpPr/>
          <p:nvPr/>
        </p:nvSpPr>
        <p:spPr>
          <a:xfrm>
            <a:off x="6766099" y="3268567"/>
            <a:ext cx="1732481" cy="950152"/>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solidFill>
                  <a:srgbClr val="0432FF"/>
                </a:solidFill>
                <a:latin typeface="Meiryo" charset="-128"/>
                <a:ea typeface="Meiryo" charset="-128"/>
                <a:cs typeface="Meiryo" charset="-128"/>
              </a:rPr>
              <a:t>自動化・自律化</a:t>
            </a:r>
            <a:endParaRPr lang="en-US" altLang="ja-JP" sz="1400" dirty="0">
              <a:solidFill>
                <a:srgbClr val="0432FF"/>
              </a:solidFill>
              <a:latin typeface="Meiryo" charset="-128"/>
              <a:ea typeface="Meiryo" charset="-128"/>
              <a:cs typeface="Meiryo" charset="-128"/>
            </a:endParaRPr>
          </a:p>
          <a:p>
            <a:pPr algn="ctr"/>
            <a:r>
              <a:rPr kumimoji="1" lang="ja-JP" altLang="en-US" sz="1400" dirty="0">
                <a:solidFill>
                  <a:srgbClr val="0432FF"/>
                </a:solidFill>
                <a:latin typeface="Meiryo" charset="-128"/>
                <a:ea typeface="Meiryo" charset="-128"/>
                <a:cs typeface="Meiryo" charset="-128"/>
              </a:rPr>
              <a:t>による</a:t>
            </a:r>
            <a:endParaRPr kumimoji="1" lang="en-US" altLang="ja-JP" sz="1400" dirty="0">
              <a:solidFill>
                <a:srgbClr val="0432FF"/>
              </a:solidFill>
              <a:latin typeface="Meiryo" charset="-128"/>
              <a:ea typeface="Meiryo" charset="-128"/>
              <a:cs typeface="Meiryo" charset="-128"/>
            </a:endParaRPr>
          </a:p>
          <a:p>
            <a:pPr algn="ctr"/>
            <a:r>
              <a:rPr kumimoji="1" lang="ja-JP" altLang="en-US" sz="2000" b="1" dirty="0">
                <a:solidFill>
                  <a:srgbClr val="0432FF"/>
                </a:solidFill>
                <a:latin typeface="Meiryo" charset="-128"/>
                <a:ea typeface="Meiryo" charset="-128"/>
                <a:cs typeface="Meiryo" charset="-128"/>
              </a:rPr>
              <a:t>個別化</a:t>
            </a:r>
          </a:p>
        </p:txBody>
      </p:sp>
      <p:sp>
        <p:nvSpPr>
          <p:cNvPr id="17" name="正方形/長方形 16"/>
          <p:cNvSpPr/>
          <p:nvPr/>
        </p:nvSpPr>
        <p:spPr>
          <a:xfrm>
            <a:off x="645418" y="4368325"/>
            <a:ext cx="1732481" cy="663803"/>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a:solidFill>
                  <a:schemeClr val="accent5">
                    <a:lumMod val="75000"/>
                  </a:schemeClr>
                </a:solidFill>
                <a:latin typeface="Meiryo" charset="-128"/>
                <a:ea typeface="Meiryo" charset="-128"/>
                <a:cs typeface="Meiryo" charset="-128"/>
              </a:rPr>
              <a:t>製作者の能力</a:t>
            </a:r>
            <a:endParaRPr kumimoji="1" lang="ja-JP" altLang="en-US" b="1" dirty="0">
              <a:solidFill>
                <a:schemeClr val="accent5">
                  <a:lumMod val="75000"/>
                </a:schemeClr>
              </a:solidFill>
              <a:latin typeface="Meiryo" charset="-128"/>
              <a:ea typeface="Meiryo" charset="-128"/>
              <a:cs typeface="Meiryo" charset="-128"/>
            </a:endParaRPr>
          </a:p>
        </p:txBody>
      </p:sp>
      <p:sp>
        <p:nvSpPr>
          <p:cNvPr id="18" name="正方形/長方形 17"/>
          <p:cNvSpPr/>
          <p:nvPr/>
        </p:nvSpPr>
        <p:spPr>
          <a:xfrm>
            <a:off x="2688538" y="4363929"/>
            <a:ext cx="1732481" cy="663803"/>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solidFill>
                  <a:schemeClr val="tx2">
                    <a:lumMod val="60000"/>
                    <a:lumOff val="40000"/>
                  </a:schemeClr>
                </a:solidFill>
                <a:latin typeface="Meiryo" charset="-128"/>
                <a:ea typeface="Meiryo" charset="-128"/>
                <a:cs typeface="Meiryo" charset="-128"/>
              </a:rPr>
              <a:t>動力の進化</a:t>
            </a:r>
            <a:endParaRPr lang="en-US" altLang="ja-JP" dirty="0">
              <a:solidFill>
                <a:schemeClr val="tx2">
                  <a:lumMod val="60000"/>
                  <a:lumOff val="40000"/>
                </a:schemeClr>
              </a:solidFill>
              <a:latin typeface="Meiryo" charset="-128"/>
              <a:ea typeface="Meiryo" charset="-128"/>
              <a:cs typeface="Meiryo" charset="-128"/>
            </a:endParaRPr>
          </a:p>
          <a:p>
            <a:pPr algn="ctr"/>
            <a:r>
              <a:rPr kumimoji="1" lang="ja-JP" altLang="en-US" sz="1200" dirty="0">
                <a:solidFill>
                  <a:schemeClr val="tx2">
                    <a:lumMod val="60000"/>
                    <a:lumOff val="40000"/>
                  </a:schemeClr>
                </a:solidFill>
                <a:latin typeface="Meiryo" charset="-128"/>
                <a:ea typeface="Meiryo" charset="-128"/>
                <a:cs typeface="Meiryo" charset="-128"/>
              </a:rPr>
              <a:t>水力→蒸気力→電力</a:t>
            </a:r>
          </a:p>
        </p:txBody>
      </p:sp>
      <p:sp>
        <p:nvSpPr>
          <p:cNvPr id="19" name="正方形/長方形 18"/>
          <p:cNvSpPr/>
          <p:nvPr/>
        </p:nvSpPr>
        <p:spPr>
          <a:xfrm>
            <a:off x="4722980" y="4363929"/>
            <a:ext cx="1732481" cy="663803"/>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solidFill>
                  <a:srgbClr val="0070C0"/>
                </a:solidFill>
                <a:latin typeface="Meiryo" charset="-128"/>
                <a:ea typeface="Meiryo" charset="-128"/>
                <a:cs typeface="Meiryo" charset="-128"/>
              </a:rPr>
              <a:t>コンピュータ</a:t>
            </a:r>
            <a:endParaRPr lang="en-US" altLang="ja-JP" dirty="0">
              <a:solidFill>
                <a:srgbClr val="0070C0"/>
              </a:solidFill>
              <a:latin typeface="Meiryo" charset="-128"/>
              <a:ea typeface="Meiryo" charset="-128"/>
              <a:cs typeface="Meiryo" charset="-128"/>
            </a:endParaRPr>
          </a:p>
          <a:p>
            <a:pPr algn="ctr"/>
            <a:r>
              <a:rPr lang="ja-JP" altLang="en-US" dirty="0">
                <a:solidFill>
                  <a:srgbClr val="0070C0"/>
                </a:solidFill>
                <a:latin typeface="Meiryo" charset="-128"/>
                <a:ea typeface="Meiryo" charset="-128"/>
                <a:cs typeface="Meiryo" charset="-128"/>
              </a:rPr>
              <a:t>＋プログラム</a:t>
            </a:r>
            <a:endParaRPr lang="en-US" altLang="ja-JP" dirty="0">
              <a:solidFill>
                <a:srgbClr val="0070C0"/>
              </a:solidFill>
              <a:latin typeface="Meiryo" charset="-128"/>
              <a:ea typeface="Meiryo" charset="-128"/>
              <a:cs typeface="Meiryo" charset="-128"/>
            </a:endParaRPr>
          </a:p>
        </p:txBody>
      </p:sp>
      <p:sp>
        <p:nvSpPr>
          <p:cNvPr id="20" name="正方形/長方形 19"/>
          <p:cNvSpPr/>
          <p:nvPr/>
        </p:nvSpPr>
        <p:spPr>
          <a:xfrm>
            <a:off x="6766099" y="4363929"/>
            <a:ext cx="1732481" cy="663803"/>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a:solidFill>
                  <a:srgbClr val="0432FF"/>
                </a:solidFill>
                <a:latin typeface="Meiryo" charset="-128"/>
                <a:ea typeface="Meiryo" charset="-128"/>
                <a:cs typeface="Meiryo" charset="-128"/>
              </a:rPr>
              <a:t>人工知能</a:t>
            </a:r>
            <a:endParaRPr lang="ja-JP" altLang="en-US" dirty="0">
              <a:solidFill>
                <a:srgbClr val="0432FF"/>
              </a:solidFill>
              <a:latin typeface="Meiryo" charset="-128"/>
              <a:ea typeface="Meiryo" charset="-128"/>
              <a:cs typeface="Meiryo" charset="-128"/>
            </a:endParaRPr>
          </a:p>
        </p:txBody>
      </p:sp>
      <p:sp>
        <p:nvSpPr>
          <p:cNvPr id="21" name="正方形/長方形 20"/>
          <p:cNvSpPr/>
          <p:nvPr/>
        </p:nvSpPr>
        <p:spPr>
          <a:xfrm>
            <a:off x="645418" y="5145398"/>
            <a:ext cx="1732481" cy="663803"/>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a:solidFill>
                  <a:schemeClr val="accent5">
                    <a:lumMod val="75000"/>
                  </a:schemeClr>
                </a:solidFill>
                <a:latin typeface="Meiryo" charset="-128"/>
                <a:ea typeface="Meiryo" charset="-128"/>
                <a:cs typeface="Meiryo" charset="-128"/>
              </a:rPr>
              <a:t>需要の充足</a:t>
            </a:r>
            <a:endParaRPr kumimoji="1" lang="ja-JP" altLang="en-US" b="1" dirty="0">
              <a:solidFill>
                <a:schemeClr val="accent5">
                  <a:lumMod val="75000"/>
                </a:schemeClr>
              </a:solidFill>
              <a:latin typeface="Meiryo" charset="-128"/>
              <a:ea typeface="Meiryo" charset="-128"/>
              <a:cs typeface="Meiryo" charset="-128"/>
            </a:endParaRPr>
          </a:p>
        </p:txBody>
      </p:sp>
      <p:sp>
        <p:nvSpPr>
          <p:cNvPr id="22" name="正方形/長方形 21"/>
          <p:cNvSpPr/>
          <p:nvPr/>
        </p:nvSpPr>
        <p:spPr>
          <a:xfrm>
            <a:off x="2691793" y="5145398"/>
            <a:ext cx="1732481" cy="663803"/>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a:solidFill>
                  <a:schemeClr val="tx2">
                    <a:lumMod val="60000"/>
                    <a:lumOff val="40000"/>
                  </a:schemeClr>
                </a:solidFill>
                <a:latin typeface="Meiryo" charset="-128"/>
                <a:ea typeface="Meiryo" charset="-128"/>
                <a:cs typeface="Meiryo" charset="-128"/>
              </a:rPr>
              <a:t>効率化の追求</a:t>
            </a:r>
            <a:endParaRPr kumimoji="1" lang="ja-JP" altLang="en-US" b="1" dirty="0">
              <a:solidFill>
                <a:schemeClr val="tx2">
                  <a:lumMod val="60000"/>
                  <a:lumOff val="40000"/>
                </a:schemeClr>
              </a:solidFill>
              <a:latin typeface="Meiryo" charset="-128"/>
              <a:ea typeface="Meiryo" charset="-128"/>
              <a:cs typeface="Meiryo" charset="-128"/>
            </a:endParaRPr>
          </a:p>
        </p:txBody>
      </p:sp>
      <p:sp>
        <p:nvSpPr>
          <p:cNvPr id="23" name="正方形/長方形 22"/>
          <p:cNvSpPr/>
          <p:nvPr/>
        </p:nvSpPr>
        <p:spPr>
          <a:xfrm>
            <a:off x="4722979" y="5145398"/>
            <a:ext cx="1732481" cy="663803"/>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a:solidFill>
                  <a:srgbClr val="0070C0"/>
                </a:solidFill>
                <a:latin typeface="Meiryo" charset="-128"/>
                <a:ea typeface="Meiryo" charset="-128"/>
                <a:cs typeface="Meiryo" charset="-128"/>
              </a:rPr>
              <a:t>効率化の加速</a:t>
            </a:r>
            <a:endParaRPr kumimoji="1" lang="ja-JP" altLang="en-US" b="1" dirty="0">
              <a:solidFill>
                <a:srgbClr val="0070C0"/>
              </a:solidFill>
              <a:latin typeface="Meiryo" charset="-128"/>
              <a:ea typeface="Meiryo" charset="-128"/>
              <a:cs typeface="Meiryo" charset="-128"/>
            </a:endParaRPr>
          </a:p>
        </p:txBody>
      </p:sp>
      <p:sp>
        <p:nvSpPr>
          <p:cNvPr id="24" name="正方形/長方形 23"/>
          <p:cNvSpPr/>
          <p:nvPr/>
        </p:nvSpPr>
        <p:spPr>
          <a:xfrm>
            <a:off x="6766099" y="5145397"/>
            <a:ext cx="1732481" cy="663803"/>
          </a:xfrm>
          <a:prstGeom prst="rect">
            <a:avLst/>
          </a:prstGeom>
          <a:solidFill>
            <a:srgbClr val="FFFFFF">
              <a:alpha val="74902"/>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dirty="0">
                <a:solidFill>
                  <a:srgbClr val="0432FF"/>
                </a:solidFill>
                <a:latin typeface="Meiryo" charset="-128"/>
                <a:ea typeface="Meiryo" charset="-128"/>
                <a:cs typeface="Meiryo" charset="-128"/>
              </a:rPr>
              <a:t>最適化の追求</a:t>
            </a:r>
            <a:endParaRPr kumimoji="1" lang="ja-JP" altLang="en-US" b="1" dirty="0">
              <a:solidFill>
                <a:srgbClr val="0432FF"/>
              </a:solidFill>
              <a:latin typeface="Meiryo" charset="-128"/>
              <a:ea typeface="Meiryo" charset="-128"/>
              <a:cs typeface="Meiryo" charset="-128"/>
            </a:endParaRPr>
          </a:p>
        </p:txBody>
      </p:sp>
      <p:sp>
        <p:nvSpPr>
          <p:cNvPr id="31" name="左右矢印 30"/>
          <p:cNvSpPr/>
          <p:nvPr/>
        </p:nvSpPr>
        <p:spPr>
          <a:xfrm>
            <a:off x="2688538" y="1848761"/>
            <a:ext cx="3776243" cy="792088"/>
          </a:xfrm>
          <a:prstGeom prst="leftRigh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生産性の飛躍的向上</a:t>
            </a:r>
            <a:endParaRPr kumimoji="1" lang="ja-JP" altLang="en-US" sz="1200" dirty="0">
              <a:solidFill>
                <a:srgbClr val="FFFFFF"/>
              </a:solidFill>
              <a:latin typeface="Meiryo" charset="-128"/>
              <a:ea typeface="Meiryo" charset="-128"/>
              <a:cs typeface="Meiryo" charset="-128"/>
            </a:endParaRPr>
          </a:p>
        </p:txBody>
      </p:sp>
      <p:sp>
        <p:nvSpPr>
          <p:cNvPr id="32" name="左右矢印 31"/>
          <p:cNvSpPr/>
          <p:nvPr/>
        </p:nvSpPr>
        <p:spPr>
          <a:xfrm>
            <a:off x="631064" y="1848761"/>
            <a:ext cx="1746835" cy="792088"/>
          </a:xfrm>
          <a:prstGeom prst="leftRightArrow">
            <a:avLst/>
          </a:prstGeom>
          <a:solidFill>
            <a:srgbClr val="C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生産性の停滞</a:t>
            </a:r>
          </a:p>
        </p:txBody>
      </p:sp>
      <p:sp>
        <p:nvSpPr>
          <p:cNvPr id="33" name="左右矢印 32"/>
          <p:cNvSpPr/>
          <p:nvPr/>
        </p:nvSpPr>
        <p:spPr>
          <a:xfrm>
            <a:off x="6751745" y="1848761"/>
            <a:ext cx="1746835" cy="792088"/>
          </a:xfrm>
          <a:prstGeom prst="leftRight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生産性の維持</a:t>
            </a:r>
          </a:p>
        </p:txBody>
      </p:sp>
      <p:sp>
        <p:nvSpPr>
          <p:cNvPr id="30" name="テキスト ボックス 29"/>
          <p:cNvSpPr txBox="1"/>
          <p:nvPr/>
        </p:nvSpPr>
        <p:spPr>
          <a:xfrm>
            <a:off x="548229" y="6025225"/>
            <a:ext cx="1155533" cy="338554"/>
          </a:xfrm>
          <a:prstGeom prst="rect">
            <a:avLst/>
          </a:prstGeom>
          <a:noFill/>
        </p:spPr>
        <p:txBody>
          <a:bodyPr wrap="square" rtlCol="0">
            <a:spAutoFit/>
          </a:bodyPr>
          <a:lstStyle/>
          <a:p>
            <a:r>
              <a:rPr lang="ja-JP" altLang="en-US" sz="1600" dirty="0">
                <a:solidFill>
                  <a:schemeClr val="bg1"/>
                </a:solidFill>
                <a:latin typeface="Meiryo" charset="-128"/>
                <a:ea typeface="Meiryo" charset="-128"/>
                <a:cs typeface="Meiryo" charset="-128"/>
              </a:rPr>
              <a:t>生産性</a:t>
            </a:r>
            <a:endParaRPr kumimoji="1" lang="ja-JP" altLang="en-US" sz="1600" b="1" dirty="0">
              <a:solidFill>
                <a:schemeClr val="bg1"/>
              </a:solidFill>
              <a:latin typeface="Meiryo" charset="-128"/>
              <a:ea typeface="Meiryo" charset="-128"/>
              <a:cs typeface="Meiryo" charset="-128"/>
            </a:endParaRPr>
          </a:p>
        </p:txBody>
      </p:sp>
      <p:sp>
        <p:nvSpPr>
          <p:cNvPr id="34" name="テキスト ボックス 33"/>
          <p:cNvSpPr txBox="1"/>
          <p:nvPr/>
        </p:nvSpPr>
        <p:spPr>
          <a:xfrm>
            <a:off x="521194" y="836712"/>
            <a:ext cx="1944216" cy="369332"/>
          </a:xfrm>
          <a:prstGeom prst="rect">
            <a:avLst/>
          </a:prstGeom>
          <a:noFill/>
        </p:spPr>
        <p:txBody>
          <a:bodyPr wrap="square" rtlCol="0">
            <a:spAutoFit/>
          </a:bodyPr>
          <a:lstStyle/>
          <a:p>
            <a:pPr algn="ctr"/>
            <a:r>
              <a:rPr lang="en-US" altLang="ja-JP" b="1" dirty="0">
                <a:solidFill>
                  <a:schemeClr val="bg1"/>
                </a:solidFill>
                <a:latin typeface="Meiryo" charset="-128"/>
                <a:ea typeface="Meiryo" charset="-128"/>
                <a:cs typeface="Meiryo" charset="-128"/>
              </a:rPr>
              <a:t>〜18</a:t>
            </a:r>
            <a:r>
              <a:rPr lang="ja-JP" altLang="en-US" b="1" dirty="0">
                <a:solidFill>
                  <a:schemeClr val="bg1"/>
                </a:solidFill>
                <a:latin typeface="Meiryo" charset="-128"/>
                <a:ea typeface="Meiryo" charset="-128"/>
                <a:cs typeface="Meiryo" charset="-128"/>
              </a:rPr>
              <a:t>世紀半ば</a:t>
            </a:r>
            <a:endParaRPr kumimoji="1" lang="ja-JP" altLang="en-US" b="1" dirty="0">
              <a:solidFill>
                <a:schemeClr val="bg1"/>
              </a:solidFill>
              <a:latin typeface="Meiryo" charset="-128"/>
              <a:ea typeface="Meiryo" charset="-128"/>
              <a:cs typeface="Meiryo" charset="-128"/>
            </a:endParaRPr>
          </a:p>
        </p:txBody>
      </p:sp>
      <p:sp>
        <p:nvSpPr>
          <p:cNvPr id="35" name="テキスト ボックス 34"/>
          <p:cNvSpPr txBox="1"/>
          <p:nvPr/>
        </p:nvSpPr>
        <p:spPr>
          <a:xfrm>
            <a:off x="2588990" y="838796"/>
            <a:ext cx="1944216" cy="369332"/>
          </a:xfrm>
          <a:prstGeom prst="rect">
            <a:avLst/>
          </a:prstGeom>
          <a:noFill/>
        </p:spPr>
        <p:txBody>
          <a:bodyPr wrap="square" rtlCol="0">
            <a:spAutoFit/>
          </a:bodyPr>
          <a:lstStyle/>
          <a:p>
            <a:pPr algn="ctr"/>
            <a:r>
              <a:rPr lang="en-US" altLang="ja-JP" b="1" dirty="0">
                <a:solidFill>
                  <a:schemeClr val="bg1"/>
                </a:solidFill>
                <a:latin typeface="Meiryo" charset="-128"/>
                <a:ea typeface="Meiryo" charset="-128"/>
                <a:cs typeface="Meiryo" charset="-128"/>
              </a:rPr>
              <a:t>1800</a:t>
            </a:r>
            <a:r>
              <a:rPr lang="ja-JP" altLang="en-US" b="1" dirty="0">
                <a:solidFill>
                  <a:schemeClr val="bg1"/>
                </a:solidFill>
                <a:latin typeface="Meiryo" charset="-128"/>
                <a:ea typeface="Meiryo" charset="-128"/>
                <a:cs typeface="Meiryo" charset="-128"/>
              </a:rPr>
              <a:t>年代</a:t>
            </a:r>
            <a:r>
              <a:rPr lang="en-US" altLang="ja-JP" b="1" dirty="0">
                <a:solidFill>
                  <a:schemeClr val="bg1"/>
                </a:solidFill>
                <a:latin typeface="Meiryo" charset="-128"/>
                <a:ea typeface="Meiryo" charset="-128"/>
                <a:cs typeface="Meiryo" charset="-128"/>
              </a:rPr>
              <a:t>〜</a:t>
            </a:r>
            <a:endParaRPr kumimoji="1" lang="ja-JP" altLang="en-US" b="1" dirty="0">
              <a:solidFill>
                <a:schemeClr val="bg1"/>
              </a:solidFill>
              <a:latin typeface="Meiryo" charset="-128"/>
              <a:ea typeface="Meiryo" charset="-128"/>
              <a:cs typeface="Meiryo" charset="-128"/>
            </a:endParaRPr>
          </a:p>
        </p:txBody>
      </p:sp>
      <p:sp>
        <p:nvSpPr>
          <p:cNvPr id="36" name="テキスト ボックス 35"/>
          <p:cNvSpPr txBox="1"/>
          <p:nvPr/>
        </p:nvSpPr>
        <p:spPr>
          <a:xfrm>
            <a:off x="4632109" y="843099"/>
            <a:ext cx="1944216" cy="369332"/>
          </a:xfrm>
          <a:prstGeom prst="rect">
            <a:avLst/>
          </a:prstGeom>
          <a:noFill/>
        </p:spPr>
        <p:txBody>
          <a:bodyPr wrap="square" rtlCol="0">
            <a:spAutoFit/>
          </a:bodyPr>
          <a:lstStyle/>
          <a:p>
            <a:pPr algn="ctr"/>
            <a:r>
              <a:rPr lang="en-US" altLang="ja-JP" b="1">
                <a:solidFill>
                  <a:schemeClr val="bg1"/>
                </a:solidFill>
                <a:latin typeface="Meiryo" charset="-128"/>
                <a:ea typeface="Meiryo" charset="-128"/>
                <a:cs typeface="Meiryo" charset="-128"/>
              </a:rPr>
              <a:t>1900</a:t>
            </a:r>
            <a:r>
              <a:rPr lang="ja-JP" altLang="en-US" b="1" dirty="0">
                <a:solidFill>
                  <a:schemeClr val="bg1"/>
                </a:solidFill>
                <a:latin typeface="Meiryo" charset="-128"/>
                <a:ea typeface="Meiryo" charset="-128"/>
                <a:cs typeface="Meiryo" charset="-128"/>
              </a:rPr>
              <a:t>年代</a:t>
            </a:r>
            <a:r>
              <a:rPr lang="en-US" altLang="ja-JP" b="1" dirty="0">
                <a:solidFill>
                  <a:schemeClr val="bg1"/>
                </a:solidFill>
                <a:latin typeface="Meiryo" charset="-128"/>
                <a:ea typeface="Meiryo" charset="-128"/>
                <a:cs typeface="Meiryo" charset="-128"/>
              </a:rPr>
              <a:t>〜</a:t>
            </a:r>
            <a:endParaRPr kumimoji="1" lang="ja-JP" altLang="en-US" b="1" dirty="0">
              <a:solidFill>
                <a:schemeClr val="bg1"/>
              </a:solidFill>
              <a:latin typeface="Meiryo" charset="-128"/>
              <a:ea typeface="Meiryo" charset="-128"/>
              <a:cs typeface="Meiryo" charset="-128"/>
            </a:endParaRPr>
          </a:p>
        </p:txBody>
      </p:sp>
      <p:sp>
        <p:nvSpPr>
          <p:cNvPr id="37" name="テキスト ボックス 36"/>
          <p:cNvSpPr txBox="1"/>
          <p:nvPr/>
        </p:nvSpPr>
        <p:spPr>
          <a:xfrm>
            <a:off x="6660232" y="843958"/>
            <a:ext cx="1944216" cy="369332"/>
          </a:xfrm>
          <a:prstGeom prst="rect">
            <a:avLst/>
          </a:prstGeom>
          <a:noFill/>
        </p:spPr>
        <p:txBody>
          <a:bodyPr wrap="square" rtlCol="0">
            <a:spAutoFit/>
          </a:bodyPr>
          <a:lstStyle/>
          <a:p>
            <a:pPr algn="ctr"/>
            <a:r>
              <a:rPr lang="en-US" altLang="ja-JP" b="1" dirty="0">
                <a:solidFill>
                  <a:schemeClr val="bg1"/>
                </a:solidFill>
                <a:latin typeface="Meiryo" charset="-128"/>
                <a:ea typeface="Meiryo" charset="-128"/>
                <a:cs typeface="Meiryo" charset="-128"/>
              </a:rPr>
              <a:t>2010</a:t>
            </a:r>
            <a:r>
              <a:rPr lang="ja-JP" altLang="en-US" b="1" dirty="0">
                <a:solidFill>
                  <a:schemeClr val="bg1"/>
                </a:solidFill>
                <a:latin typeface="Meiryo" charset="-128"/>
                <a:ea typeface="Meiryo" charset="-128"/>
                <a:cs typeface="Meiryo" charset="-128"/>
              </a:rPr>
              <a:t>年代</a:t>
            </a:r>
            <a:r>
              <a:rPr lang="en-US" altLang="ja-JP" b="1" dirty="0">
                <a:solidFill>
                  <a:schemeClr val="bg1"/>
                </a:solidFill>
                <a:latin typeface="Meiryo" charset="-128"/>
                <a:ea typeface="Meiryo" charset="-128"/>
                <a:cs typeface="Meiryo" charset="-128"/>
              </a:rPr>
              <a:t>〜</a:t>
            </a:r>
            <a:endParaRPr kumimoji="1" lang="ja-JP" altLang="en-US" b="1"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9327148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p:cNvSpPr/>
          <p:nvPr/>
        </p:nvSpPr>
        <p:spPr>
          <a:xfrm>
            <a:off x="4639676" y="822704"/>
            <a:ext cx="4320480" cy="5627988"/>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179512" y="825348"/>
            <a:ext cx="4320480" cy="5627988"/>
          </a:xfrm>
          <a:prstGeom prst="rect">
            <a:avLst/>
          </a:prstGeom>
          <a:solidFill>
            <a:srgbClr val="FFFED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t>人工知能の</a:t>
            </a:r>
            <a:r>
              <a:rPr kumimoji="1" lang="en-US" altLang="ja-JP" dirty="0"/>
              <a:t>2</a:t>
            </a:r>
            <a:r>
              <a:rPr kumimoji="1" lang="ja-JP" altLang="en-US" dirty="0"/>
              <a:t>つの方向性</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41</a:t>
            </a:fld>
            <a:endParaRPr kumimoji="1" lang="ja-JP" alt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692" y="3590872"/>
            <a:ext cx="1384616" cy="659530"/>
          </a:xfrm>
          <a:prstGeom prst="rect">
            <a:avLst/>
          </a:prstGeom>
          <a:ln>
            <a:noFill/>
          </a:ln>
          <a:effectLst>
            <a:outerShdw blurRad="292100" dist="139700" dir="2700000" algn="tl" rotWithShape="0">
              <a:srgbClr val="333333">
                <a:alpha val="65000"/>
              </a:srgbClr>
            </a:outerShdw>
          </a:effectLst>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692" y="4793769"/>
            <a:ext cx="1384616" cy="723463"/>
          </a:xfrm>
          <a:prstGeom prst="rect">
            <a:avLst/>
          </a:prstGeom>
          <a:ln>
            <a:noFill/>
          </a:ln>
          <a:effectLst>
            <a:outerShdw blurRad="292100" dist="139700" dir="2700000" algn="tl" rotWithShape="0">
              <a:srgbClr val="333333">
                <a:alpha val="65000"/>
              </a:srgbClr>
            </a:outerShdw>
          </a:effectLst>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9692" y="2254092"/>
            <a:ext cx="1384616" cy="723462"/>
          </a:xfrm>
          <a:prstGeom prst="rect">
            <a:avLst/>
          </a:prstGeom>
          <a:ln>
            <a:noFill/>
          </a:ln>
          <a:effectLst>
            <a:outerShdw blurRad="292100" dist="139700" dir="2700000" algn="tl" rotWithShape="0">
              <a:srgbClr val="333333">
                <a:alpha val="65000"/>
              </a:srgbClr>
            </a:outerShdw>
          </a:effectLst>
        </p:spPr>
      </p:pic>
      <p:sp>
        <p:nvSpPr>
          <p:cNvPr id="12" name="テキスト ボックス 11"/>
          <p:cNvSpPr txBox="1"/>
          <p:nvPr/>
        </p:nvSpPr>
        <p:spPr>
          <a:xfrm>
            <a:off x="3879692" y="3167921"/>
            <a:ext cx="1519968" cy="369332"/>
          </a:xfrm>
          <a:prstGeom prst="rect">
            <a:avLst/>
          </a:prstGeom>
          <a:noFill/>
        </p:spPr>
        <p:txBody>
          <a:bodyPr wrap="none" rtlCol="0">
            <a:spAutoFit/>
          </a:bodyPr>
          <a:lstStyle/>
          <a:p>
            <a:r>
              <a:rPr kumimoji="1" lang="ja-JP" altLang="en-US" dirty="0">
                <a:solidFill>
                  <a:srgbClr val="002060"/>
                </a:solidFill>
                <a:latin typeface="Meiryo" charset="-128"/>
                <a:ea typeface="Meiryo" charset="-128"/>
                <a:cs typeface="Meiryo" charset="-128"/>
              </a:rPr>
              <a:t>視覚（</a:t>
            </a:r>
            <a:r>
              <a:rPr kumimoji="1" lang="en-US" altLang="ja-JP" dirty="0">
                <a:solidFill>
                  <a:srgbClr val="002060"/>
                </a:solidFill>
                <a:latin typeface="Meiryo" charset="-128"/>
                <a:ea typeface="Meiryo" charset="-128"/>
                <a:cs typeface="Meiryo" charset="-128"/>
              </a:rPr>
              <a:t>See</a:t>
            </a:r>
            <a:r>
              <a:rPr kumimoji="1" lang="ja-JP" altLang="en-US" dirty="0">
                <a:solidFill>
                  <a:srgbClr val="002060"/>
                </a:solidFill>
                <a:latin typeface="Meiryo" charset="-128"/>
                <a:ea typeface="Meiryo" charset="-128"/>
                <a:cs typeface="Meiryo" charset="-128"/>
              </a:rPr>
              <a:t>）</a:t>
            </a:r>
          </a:p>
        </p:txBody>
      </p:sp>
      <p:sp>
        <p:nvSpPr>
          <p:cNvPr id="13" name="テキスト ボックス 12"/>
          <p:cNvSpPr txBox="1"/>
          <p:nvPr/>
        </p:nvSpPr>
        <p:spPr>
          <a:xfrm>
            <a:off x="3872705" y="4453108"/>
            <a:ext cx="1515158" cy="369332"/>
          </a:xfrm>
          <a:prstGeom prst="rect">
            <a:avLst/>
          </a:prstGeom>
          <a:noFill/>
        </p:spPr>
        <p:txBody>
          <a:bodyPr wrap="none" rtlCol="0">
            <a:spAutoFit/>
          </a:bodyPr>
          <a:lstStyle/>
          <a:p>
            <a:r>
              <a:rPr kumimoji="1" lang="ja-JP" altLang="en-US" dirty="0">
                <a:solidFill>
                  <a:srgbClr val="002060"/>
                </a:solidFill>
                <a:latin typeface="Meiryo" charset="-128"/>
                <a:ea typeface="Meiryo" charset="-128"/>
                <a:cs typeface="Meiryo" charset="-128"/>
              </a:rPr>
              <a:t>聴覚</a:t>
            </a:r>
            <a:r>
              <a:rPr kumimoji="1" lang="en-US" altLang="ja-JP" dirty="0">
                <a:solidFill>
                  <a:srgbClr val="002060"/>
                </a:solidFill>
                <a:latin typeface="Meiryo" charset="-128"/>
                <a:ea typeface="Meiryo" charset="-128"/>
                <a:cs typeface="Meiryo" charset="-128"/>
              </a:rPr>
              <a:t>(Listen)</a:t>
            </a:r>
          </a:p>
        </p:txBody>
      </p:sp>
      <p:sp>
        <p:nvSpPr>
          <p:cNvPr id="14" name="テキスト ボックス 13"/>
          <p:cNvSpPr txBox="1"/>
          <p:nvPr/>
        </p:nvSpPr>
        <p:spPr>
          <a:xfrm>
            <a:off x="3879692" y="1884760"/>
            <a:ext cx="1549078" cy="369332"/>
          </a:xfrm>
          <a:prstGeom prst="rect">
            <a:avLst/>
          </a:prstGeom>
          <a:noFill/>
        </p:spPr>
        <p:txBody>
          <a:bodyPr wrap="none" rtlCol="0">
            <a:spAutoFit/>
          </a:bodyPr>
          <a:lstStyle/>
          <a:p>
            <a:r>
              <a:rPr kumimoji="1" lang="ja-JP" altLang="en-US" dirty="0">
                <a:solidFill>
                  <a:srgbClr val="002060"/>
                </a:solidFill>
                <a:latin typeface="Meiryo" charset="-128"/>
                <a:ea typeface="Meiryo" charset="-128"/>
                <a:cs typeface="Meiryo" charset="-128"/>
              </a:rPr>
              <a:t>対話（</a:t>
            </a:r>
            <a:r>
              <a:rPr kumimoji="1" lang="en-US" altLang="ja-JP" dirty="0">
                <a:solidFill>
                  <a:srgbClr val="002060"/>
                </a:solidFill>
                <a:latin typeface="Meiryo" charset="-128"/>
                <a:ea typeface="Meiryo" charset="-128"/>
                <a:cs typeface="Meiryo" charset="-128"/>
              </a:rPr>
              <a:t>Talk</a:t>
            </a:r>
            <a:r>
              <a:rPr kumimoji="1" lang="ja-JP" altLang="en-US" dirty="0">
                <a:solidFill>
                  <a:srgbClr val="002060"/>
                </a:solidFill>
                <a:latin typeface="Meiryo" charset="-128"/>
                <a:ea typeface="Meiryo" charset="-128"/>
                <a:cs typeface="Meiryo" charset="-128"/>
              </a:rPr>
              <a:t>）</a:t>
            </a:r>
          </a:p>
        </p:txBody>
      </p:sp>
      <p:sp>
        <p:nvSpPr>
          <p:cNvPr id="16" name="テキスト ボックス 15"/>
          <p:cNvSpPr txBox="1"/>
          <p:nvPr/>
        </p:nvSpPr>
        <p:spPr>
          <a:xfrm>
            <a:off x="6565484" y="1045829"/>
            <a:ext cx="2339102" cy="461665"/>
          </a:xfrm>
          <a:prstGeom prst="rect">
            <a:avLst/>
          </a:prstGeom>
          <a:noFill/>
        </p:spPr>
        <p:txBody>
          <a:bodyPr wrap="none" rtlCol="0">
            <a:spAutoFit/>
          </a:bodyPr>
          <a:lstStyle/>
          <a:p>
            <a:pPr algn="r"/>
            <a:r>
              <a:rPr kumimoji="1" lang="ja-JP" altLang="en-US" sz="2400" b="1" dirty="0">
                <a:solidFill>
                  <a:srgbClr val="009051"/>
                </a:solidFill>
                <a:latin typeface="Meiryo" charset="-128"/>
                <a:ea typeface="Meiryo" charset="-128"/>
                <a:cs typeface="Meiryo" charset="-128"/>
              </a:rPr>
              <a:t>特化型人工知能</a:t>
            </a:r>
          </a:p>
        </p:txBody>
      </p:sp>
      <p:sp>
        <p:nvSpPr>
          <p:cNvPr id="17" name="テキスト ボックス 16"/>
          <p:cNvSpPr txBox="1"/>
          <p:nvPr/>
        </p:nvSpPr>
        <p:spPr>
          <a:xfrm>
            <a:off x="5436970" y="1434262"/>
            <a:ext cx="3467616" cy="338554"/>
          </a:xfrm>
          <a:prstGeom prst="rect">
            <a:avLst/>
          </a:prstGeom>
          <a:noFill/>
        </p:spPr>
        <p:txBody>
          <a:bodyPr wrap="none" rtlCol="0">
            <a:spAutoFit/>
          </a:bodyPr>
          <a:lstStyle/>
          <a:p>
            <a:pPr algn="r"/>
            <a:r>
              <a:rPr kumimoji="1" lang="ja-JP" altLang="en-US" sz="1600" dirty="0">
                <a:solidFill>
                  <a:schemeClr val="tx1">
                    <a:lumMod val="50000"/>
                    <a:lumOff val="50000"/>
                  </a:schemeClr>
                </a:solidFill>
                <a:latin typeface="Meiryo" charset="-128"/>
                <a:ea typeface="Meiryo" charset="-128"/>
                <a:cs typeface="Meiryo" charset="-128"/>
              </a:rPr>
              <a:t>個別の領域において知的に振る舞う</a:t>
            </a:r>
          </a:p>
        </p:txBody>
      </p:sp>
      <p:sp>
        <p:nvSpPr>
          <p:cNvPr id="18" name="テキスト ボックス 17"/>
          <p:cNvSpPr txBox="1"/>
          <p:nvPr/>
        </p:nvSpPr>
        <p:spPr>
          <a:xfrm>
            <a:off x="234363" y="1041819"/>
            <a:ext cx="2339102" cy="461665"/>
          </a:xfrm>
          <a:prstGeom prst="rect">
            <a:avLst/>
          </a:prstGeom>
          <a:noFill/>
        </p:spPr>
        <p:txBody>
          <a:bodyPr wrap="none" rtlCol="0">
            <a:spAutoFit/>
          </a:bodyPr>
          <a:lstStyle/>
          <a:p>
            <a:r>
              <a:rPr kumimoji="1" lang="ja-JP" altLang="en-US" sz="2400" b="1" dirty="0">
                <a:solidFill>
                  <a:srgbClr val="0432FF"/>
                </a:solidFill>
                <a:latin typeface="Meiryo" charset="-128"/>
                <a:ea typeface="Meiryo" charset="-128"/>
                <a:cs typeface="Meiryo" charset="-128"/>
              </a:rPr>
              <a:t>汎用型人工知能</a:t>
            </a:r>
          </a:p>
        </p:txBody>
      </p:sp>
      <p:sp>
        <p:nvSpPr>
          <p:cNvPr id="19" name="テキスト ボックス 18"/>
          <p:cNvSpPr txBox="1"/>
          <p:nvPr/>
        </p:nvSpPr>
        <p:spPr>
          <a:xfrm>
            <a:off x="234363" y="1434185"/>
            <a:ext cx="4083169" cy="338554"/>
          </a:xfrm>
          <a:prstGeom prst="rect">
            <a:avLst/>
          </a:prstGeom>
          <a:noFill/>
        </p:spPr>
        <p:txBody>
          <a:bodyPr wrap="none" rtlCol="0">
            <a:spAutoFit/>
          </a:bodyPr>
          <a:lstStyle/>
          <a:p>
            <a:r>
              <a:rPr kumimoji="1" lang="ja-JP" altLang="en-US" sz="1600" dirty="0">
                <a:solidFill>
                  <a:schemeClr val="tx1">
                    <a:lumMod val="50000"/>
                    <a:lumOff val="50000"/>
                  </a:schemeClr>
                </a:solidFill>
                <a:latin typeface="Meiryo" charset="-128"/>
                <a:ea typeface="Meiryo" charset="-128"/>
                <a:cs typeface="Meiryo" charset="-128"/>
              </a:rPr>
              <a:t>異なる領域で多様で複雑な問題を解決する</a:t>
            </a:r>
          </a:p>
        </p:txBody>
      </p:sp>
      <p:sp>
        <p:nvSpPr>
          <p:cNvPr id="32" name="テキスト ボックス 31"/>
          <p:cNvSpPr txBox="1"/>
          <p:nvPr/>
        </p:nvSpPr>
        <p:spPr>
          <a:xfrm>
            <a:off x="446791" y="2456958"/>
            <a:ext cx="2262158" cy="646331"/>
          </a:xfrm>
          <a:prstGeom prst="rect">
            <a:avLst/>
          </a:prstGeom>
          <a:noFill/>
        </p:spPr>
        <p:txBody>
          <a:bodyPr wrap="none" rtlCol="0">
            <a:spAutoFit/>
          </a:bodyPr>
          <a:lstStyle/>
          <a:p>
            <a:r>
              <a:rPr kumimoji="1" lang="ja-JP" altLang="en-US" dirty="0">
                <a:solidFill>
                  <a:schemeClr val="tx1">
                    <a:lumMod val="50000"/>
                    <a:lumOff val="50000"/>
                  </a:schemeClr>
                </a:solidFill>
                <a:latin typeface="Meiryo" charset="-128"/>
                <a:ea typeface="Meiryo" charset="-128"/>
                <a:cs typeface="Meiryo" charset="-128"/>
              </a:rPr>
              <a:t>自己理解・自己制御</a:t>
            </a:r>
            <a:endParaRPr kumimoji="1" lang="en-US" altLang="ja-JP" dirty="0">
              <a:solidFill>
                <a:schemeClr val="tx1">
                  <a:lumMod val="50000"/>
                  <a:lumOff val="50000"/>
                </a:schemeClr>
              </a:solidFill>
              <a:latin typeface="Meiryo" charset="-128"/>
              <a:ea typeface="Meiryo" charset="-128"/>
              <a:cs typeface="Meiryo" charset="-128"/>
            </a:endParaRPr>
          </a:p>
          <a:p>
            <a:r>
              <a:rPr lang="ja-JP" altLang="en-US" dirty="0">
                <a:solidFill>
                  <a:schemeClr val="tx1">
                    <a:lumMod val="50000"/>
                    <a:lumOff val="50000"/>
                  </a:schemeClr>
                </a:solidFill>
                <a:latin typeface="Meiryo" charset="-128"/>
                <a:ea typeface="Meiryo" charset="-128"/>
                <a:cs typeface="Meiryo" charset="-128"/>
              </a:rPr>
              <a:t>意識・意欲を持つ</a:t>
            </a:r>
            <a:endParaRPr kumimoji="1" lang="ja-JP" altLang="en-US" dirty="0">
              <a:solidFill>
                <a:schemeClr val="tx1">
                  <a:lumMod val="50000"/>
                  <a:lumOff val="50000"/>
                </a:schemeClr>
              </a:solidFill>
              <a:latin typeface="Meiryo" charset="-128"/>
              <a:ea typeface="Meiryo" charset="-128"/>
              <a:cs typeface="Meiryo" charset="-128"/>
            </a:endParaRPr>
          </a:p>
        </p:txBody>
      </p:sp>
      <p:sp>
        <p:nvSpPr>
          <p:cNvPr id="40" name="テキスト ボックス 39"/>
          <p:cNvSpPr txBox="1"/>
          <p:nvPr/>
        </p:nvSpPr>
        <p:spPr>
          <a:xfrm>
            <a:off x="234363" y="5661248"/>
            <a:ext cx="3268107" cy="646331"/>
          </a:xfrm>
          <a:prstGeom prst="rect">
            <a:avLst/>
          </a:prstGeom>
          <a:noFill/>
        </p:spPr>
        <p:txBody>
          <a:bodyPr wrap="square" rtlCol="0">
            <a:spAutoFit/>
          </a:bodyPr>
          <a:lstStyle/>
          <a:p>
            <a:r>
              <a:rPr kumimoji="1" lang="ja-JP" altLang="en-US" dirty="0">
                <a:solidFill>
                  <a:srgbClr val="0432FF"/>
                </a:solidFill>
                <a:latin typeface="Meiryo" charset="-128"/>
                <a:ea typeface="Meiryo" charset="-128"/>
                <a:cs typeface="Meiryo" charset="-128"/>
              </a:rPr>
              <a:t>自ら課題を発見し</a:t>
            </a:r>
            <a:endParaRPr kumimoji="1" lang="en-US" altLang="ja-JP" dirty="0">
              <a:solidFill>
                <a:srgbClr val="0432FF"/>
              </a:solidFill>
              <a:latin typeface="Meiryo" charset="-128"/>
              <a:ea typeface="Meiryo" charset="-128"/>
              <a:cs typeface="Meiryo" charset="-128"/>
            </a:endParaRPr>
          </a:p>
          <a:p>
            <a:r>
              <a:rPr kumimoji="1" lang="ja-JP" altLang="en-US" dirty="0">
                <a:solidFill>
                  <a:srgbClr val="0432FF"/>
                </a:solidFill>
                <a:latin typeface="Meiryo" charset="-128"/>
                <a:ea typeface="Meiryo" charset="-128"/>
                <a:cs typeface="Meiryo" charset="-128"/>
              </a:rPr>
              <a:t>自律的に能力を高めてゆく</a:t>
            </a:r>
          </a:p>
        </p:txBody>
      </p:sp>
      <p:pic>
        <p:nvPicPr>
          <p:cNvPr id="24" name="図 23" descr="brain-illustration-1940x900_35269.jpg"/>
          <p:cNvPicPr>
            <a:picLocks noChangeAspect="1"/>
          </p:cNvPicPr>
          <p:nvPr/>
        </p:nvPicPr>
        <p:blipFill>
          <a:blip r:embed="rId6">
            <a:clrChange>
              <a:clrFrom>
                <a:srgbClr val="FFEBCF"/>
              </a:clrFrom>
              <a:clrTo>
                <a:srgbClr val="FFEBCF">
                  <a:alpha val="0"/>
                </a:srgbClr>
              </a:clrTo>
            </a:clrChange>
            <a:extLst>
              <a:ext uri="{28A0092B-C50C-407E-A947-70E740481C1C}">
                <a14:useLocalDpi xmlns:a14="http://schemas.microsoft.com/office/drawing/2010/main" val="0"/>
              </a:ext>
            </a:extLst>
          </a:blip>
          <a:stretch>
            <a:fillRect/>
          </a:stretch>
        </p:blipFill>
        <p:spPr>
          <a:xfrm>
            <a:off x="0" y="3168487"/>
            <a:ext cx="3059832" cy="1653953"/>
          </a:xfrm>
          <a:prstGeom prst="rect">
            <a:avLst/>
          </a:prstGeom>
        </p:spPr>
      </p:pic>
      <p:pic>
        <p:nvPicPr>
          <p:cNvPr id="25" name="図 24" descr="brain-illustration-1940x900_35269.jpg"/>
          <p:cNvPicPr>
            <a:picLocks noChangeAspect="1"/>
          </p:cNvPicPr>
          <p:nvPr/>
        </p:nvPicPr>
        <p:blipFill>
          <a:blip r:embed="rId6">
            <a:clrChange>
              <a:clrFrom>
                <a:srgbClr val="FFEBCF"/>
              </a:clrFrom>
              <a:clrTo>
                <a:srgbClr val="FFEBCF">
                  <a:alpha val="0"/>
                </a:srgbClr>
              </a:clrTo>
            </a:clrChange>
            <a:extLst>
              <a:ext uri="{28A0092B-C50C-407E-A947-70E740481C1C}">
                <a14:useLocalDpi xmlns:a14="http://schemas.microsoft.com/office/drawing/2010/main" val="0"/>
              </a:ext>
            </a:extLst>
          </a:blip>
          <a:stretch>
            <a:fillRect/>
          </a:stretch>
        </p:blipFill>
        <p:spPr>
          <a:xfrm>
            <a:off x="6932246" y="2254092"/>
            <a:ext cx="1338415" cy="723463"/>
          </a:xfrm>
          <a:prstGeom prst="rect">
            <a:avLst/>
          </a:prstGeom>
        </p:spPr>
      </p:pic>
      <p:pic>
        <p:nvPicPr>
          <p:cNvPr id="26" name="図 25" descr="brain-illustration-1940x900_35269.jpg"/>
          <p:cNvPicPr>
            <a:picLocks noChangeAspect="1"/>
          </p:cNvPicPr>
          <p:nvPr/>
        </p:nvPicPr>
        <p:blipFill>
          <a:blip r:embed="rId6">
            <a:clrChange>
              <a:clrFrom>
                <a:srgbClr val="FFEBCF"/>
              </a:clrFrom>
              <a:clrTo>
                <a:srgbClr val="FFEBCF">
                  <a:alpha val="0"/>
                </a:srgbClr>
              </a:clrTo>
            </a:clrChange>
            <a:extLst>
              <a:ext uri="{28A0092B-C50C-407E-A947-70E740481C1C}">
                <a14:useLocalDpi xmlns:a14="http://schemas.microsoft.com/office/drawing/2010/main" val="0"/>
              </a:ext>
            </a:extLst>
          </a:blip>
          <a:stretch>
            <a:fillRect/>
          </a:stretch>
        </p:blipFill>
        <p:spPr>
          <a:xfrm>
            <a:off x="6932246" y="3505286"/>
            <a:ext cx="1338415" cy="723463"/>
          </a:xfrm>
          <a:prstGeom prst="rect">
            <a:avLst/>
          </a:prstGeom>
        </p:spPr>
      </p:pic>
      <p:pic>
        <p:nvPicPr>
          <p:cNvPr id="28" name="図 27" descr="brain-illustration-1940x900_35269.jpg"/>
          <p:cNvPicPr>
            <a:picLocks noChangeAspect="1"/>
          </p:cNvPicPr>
          <p:nvPr/>
        </p:nvPicPr>
        <p:blipFill>
          <a:blip r:embed="rId6">
            <a:clrChange>
              <a:clrFrom>
                <a:srgbClr val="FFEBCF"/>
              </a:clrFrom>
              <a:clrTo>
                <a:srgbClr val="FFEBCF">
                  <a:alpha val="0"/>
                </a:srgbClr>
              </a:clrTo>
            </a:clrChange>
            <a:extLst>
              <a:ext uri="{28A0092B-C50C-407E-A947-70E740481C1C}">
                <a14:useLocalDpi xmlns:a14="http://schemas.microsoft.com/office/drawing/2010/main" val="0"/>
              </a:ext>
            </a:extLst>
          </a:blip>
          <a:stretch>
            <a:fillRect/>
          </a:stretch>
        </p:blipFill>
        <p:spPr>
          <a:xfrm>
            <a:off x="6932246" y="4793769"/>
            <a:ext cx="1338415" cy="723463"/>
          </a:xfrm>
          <a:prstGeom prst="rect">
            <a:avLst/>
          </a:prstGeom>
        </p:spPr>
      </p:pic>
      <p:sp>
        <p:nvSpPr>
          <p:cNvPr id="29" name="テキスト ボックス 28"/>
          <p:cNvSpPr txBox="1"/>
          <p:nvPr/>
        </p:nvSpPr>
        <p:spPr>
          <a:xfrm>
            <a:off x="6100981" y="5680874"/>
            <a:ext cx="2803605" cy="646331"/>
          </a:xfrm>
          <a:prstGeom prst="rect">
            <a:avLst/>
          </a:prstGeom>
          <a:noFill/>
        </p:spPr>
        <p:txBody>
          <a:bodyPr wrap="square" rtlCol="0">
            <a:spAutoFit/>
          </a:bodyPr>
          <a:lstStyle/>
          <a:p>
            <a:pPr algn="r"/>
            <a:r>
              <a:rPr kumimoji="1" lang="ja-JP" altLang="en-US" dirty="0">
                <a:solidFill>
                  <a:srgbClr val="00B050"/>
                </a:solidFill>
                <a:latin typeface="Meiryo" charset="-128"/>
                <a:ea typeface="Meiryo" charset="-128"/>
                <a:cs typeface="Meiryo" charset="-128"/>
              </a:rPr>
              <a:t>人間が課題を発見し</a:t>
            </a:r>
            <a:endParaRPr kumimoji="1" lang="en-US" altLang="ja-JP" dirty="0">
              <a:solidFill>
                <a:srgbClr val="00B050"/>
              </a:solidFill>
              <a:latin typeface="Meiryo" charset="-128"/>
              <a:ea typeface="Meiryo" charset="-128"/>
              <a:cs typeface="Meiryo" charset="-128"/>
            </a:endParaRPr>
          </a:p>
          <a:p>
            <a:pPr algn="r"/>
            <a:r>
              <a:rPr kumimoji="1" lang="ja-JP" altLang="en-US" dirty="0">
                <a:solidFill>
                  <a:srgbClr val="00B050"/>
                </a:solidFill>
                <a:latin typeface="Meiryo" charset="-128"/>
                <a:ea typeface="Meiryo" charset="-128"/>
                <a:cs typeface="Meiryo" charset="-128"/>
              </a:rPr>
              <a:t>人間が能力を高めてゆく</a:t>
            </a:r>
          </a:p>
        </p:txBody>
      </p:sp>
      <p:cxnSp>
        <p:nvCxnSpPr>
          <p:cNvPr id="5" name="直線矢印コネクタ 4"/>
          <p:cNvCxnSpPr>
            <a:endCxn id="11" idx="1"/>
          </p:cNvCxnSpPr>
          <p:nvPr/>
        </p:nvCxnSpPr>
        <p:spPr>
          <a:xfrm flipV="1">
            <a:off x="2411760" y="2615823"/>
            <a:ext cx="1467932" cy="1310430"/>
          </a:xfrm>
          <a:prstGeom prst="straightConnector1">
            <a:avLst/>
          </a:prstGeom>
          <a:ln w="38100">
            <a:solidFill>
              <a:srgbClr val="0432FF"/>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3" name="直線矢印コネクタ 32"/>
          <p:cNvCxnSpPr>
            <a:endCxn id="8" idx="1"/>
          </p:cNvCxnSpPr>
          <p:nvPr/>
        </p:nvCxnSpPr>
        <p:spPr>
          <a:xfrm flipV="1">
            <a:off x="2411760" y="3920637"/>
            <a:ext cx="1467932" cy="5616"/>
          </a:xfrm>
          <a:prstGeom prst="straightConnector1">
            <a:avLst/>
          </a:prstGeom>
          <a:ln w="38100">
            <a:solidFill>
              <a:srgbClr val="0432FF"/>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7" name="直線矢印コネクタ 36"/>
          <p:cNvCxnSpPr>
            <a:endCxn id="9" idx="1"/>
          </p:cNvCxnSpPr>
          <p:nvPr/>
        </p:nvCxnSpPr>
        <p:spPr>
          <a:xfrm>
            <a:off x="2411760" y="3926253"/>
            <a:ext cx="1467932" cy="1229248"/>
          </a:xfrm>
          <a:prstGeom prst="straightConnector1">
            <a:avLst/>
          </a:prstGeom>
          <a:ln w="38100">
            <a:solidFill>
              <a:srgbClr val="0432FF"/>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a:endCxn id="11" idx="3"/>
          </p:cNvCxnSpPr>
          <p:nvPr/>
        </p:nvCxnSpPr>
        <p:spPr>
          <a:xfrm flipH="1">
            <a:off x="5264308" y="2615823"/>
            <a:ext cx="1906470" cy="0"/>
          </a:xfrm>
          <a:prstGeom prst="straightConnector1">
            <a:avLst/>
          </a:prstGeom>
          <a:ln w="38100">
            <a:solidFill>
              <a:srgbClr val="00B05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a:endCxn id="8" idx="3"/>
          </p:cNvCxnSpPr>
          <p:nvPr/>
        </p:nvCxnSpPr>
        <p:spPr>
          <a:xfrm flipH="1" flipV="1">
            <a:off x="5264308" y="3920637"/>
            <a:ext cx="1906470" cy="6392"/>
          </a:xfrm>
          <a:prstGeom prst="straightConnector1">
            <a:avLst/>
          </a:prstGeom>
          <a:ln w="38100">
            <a:solidFill>
              <a:srgbClr val="00B05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a:endCxn id="9" idx="3"/>
          </p:cNvCxnSpPr>
          <p:nvPr/>
        </p:nvCxnSpPr>
        <p:spPr>
          <a:xfrm flipH="1" flipV="1">
            <a:off x="5264308" y="5155501"/>
            <a:ext cx="1906470" cy="16330"/>
          </a:xfrm>
          <a:prstGeom prst="straightConnector1">
            <a:avLst/>
          </a:prstGeom>
          <a:ln w="38100">
            <a:solidFill>
              <a:srgbClr val="00B05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11497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人工知能と</a:t>
            </a:r>
            <a:r>
              <a:rPr lang="ja-JP" altLang="en-US" dirty="0"/>
              <a:t>付き合う３つの方法</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42</a:t>
            </a:fld>
            <a:endParaRPr kumimoji="1" lang="ja-JP" altLang="en-US"/>
          </a:p>
        </p:txBody>
      </p:sp>
      <p:sp>
        <p:nvSpPr>
          <p:cNvPr id="4" name="円柱 3"/>
          <p:cNvSpPr/>
          <p:nvPr/>
        </p:nvSpPr>
        <p:spPr>
          <a:xfrm>
            <a:off x="3788845" y="2004873"/>
            <a:ext cx="1570348" cy="1122981"/>
          </a:xfrm>
          <a:prstGeom prst="can">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ビッグデータ</a:t>
            </a:r>
            <a:endParaRPr kumimoji="1" lang="ja-JP" altLang="en-US" sz="1200" dirty="0">
              <a:solidFill>
                <a:srgbClr val="FFFFFF"/>
              </a:solidFill>
              <a:latin typeface="Meiryo" charset="-128"/>
              <a:ea typeface="Meiryo" charset="-128"/>
              <a:cs typeface="Meiryo" charset="-128"/>
            </a:endParaRPr>
          </a:p>
        </p:txBody>
      </p:sp>
      <p:sp>
        <p:nvSpPr>
          <p:cNvPr id="5" name="正方形/長方形 4"/>
          <p:cNvSpPr/>
          <p:nvPr/>
        </p:nvSpPr>
        <p:spPr>
          <a:xfrm>
            <a:off x="1383495" y="2005153"/>
            <a:ext cx="1570348" cy="1122981"/>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6" name="図 5" descr="20120923172222dfb.gi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7166" y="2242018"/>
            <a:ext cx="924324" cy="946059"/>
          </a:xfrm>
          <a:prstGeom prst="rect">
            <a:avLst/>
          </a:prstGeom>
        </p:spPr>
      </p:pic>
      <p:grpSp>
        <p:nvGrpSpPr>
          <p:cNvPr id="23" name="図形グループ 22"/>
          <p:cNvGrpSpPr/>
          <p:nvPr/>
        </p:nvGrpSpPr>
        <p:grpSpPr>
          <a:xfrm>
            <a:off x="6323250" y="2535140"/>
            <a:ext cx="499492" cy="545661"/>
            <a:chOff x="4000500" y="1182650"/>
            <a:chExt cx="499492" cy="545661"/>
          </a:xfrm>
        </p:grpSpPr>
        <p:sp>
          <p:nvSpPr>
            <p:cNvPr id="24" name="角丸四角形 23"/>
            <p:cNvSpPr/>
            <p:nvPr/>
          </p:nvSpPr>
          <p:spPr>
            <a:xfrm>
              <a:off x="4000500" y="1182650"/>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正方形/長方形 24"/>
            <p:cNvSpPr/>
            <p:nvPr/>
          </p:nvSpPr>
          <p:spPr>
            <a:xfrm>
              <a:off x="4070350" y="1234549"/>
              <a:ext cx="368300" cy="28312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263</a:t>
              </a:r>
            </a:p>
            <a:p>
              <a:pPr algn="ctr"/>
              <a:r>
                <a:rPr kumimoji="1" lang="en-US" altLang="ja-JP" sz="800" dirty="0">
                  <a:solidFill>
                    <a:srgbClr val="FFFFFF"/>
                  </a:solidFill>
                  <a:latin typeface="ＭＳ Ｐゴシック"/>
                  <a:ea typeface="ＭＳ Ｐゴシック"/>
                  <a:cs typeface="ＭＳ Ｐゴシック"/>
                </a:rPr>
                <a:t>Kw</a:t>
              </a:r>
              <a:endParaRPr kumimoji="1" lang="ja-JP" altLang="en-US" sz="800" dirty="0">
                <a:solidFill>
                  <a:srgbClr val="FFFFFF"/>
                </a:solidFill>
                <a:latin typeface="ＭＳ Ｐゴシック"/>
                <a:ea typeface="ＭＳ Ｐゴシック"/>
                <a:cs typeface="ＭＳ Ｐゴシック"/>
              </a:endParaRPr>
            </a:p>
          </p:txBody>
        </p:sp>
        <p:sp>
          <p:nvSpPr>
            <p:cNvPr id="26" name="テキスト ボックス 25"/>
            <p:cNvSpPr txBox="1"/>
            <p:nvPr/>
          </p:nvSpPr>
          <p:spPr>
            <a:xfrm>
              <a:off x="4000500" y="1511573"/>
              <a:ext cx="497352" cy="215444"/>
            </a:xfrm>
            <a:prstGeom prst="rect">
              <a:avLst/>
            </a:prstGeom>
            <a:noFill/>
          </p:spPr>
          <p:txBody>
            <a:bodyPr wrap="none" rtlCol="0">
              <a:spAutoFit/>
            </a:bodyPr>
            <a:lstStyle/>
            <a:p>
              <a:pPr algn="ctr"/>
              <a:r>
                <a:rPr kumimoji="1" lang="en-US" altLang="ja-JP" sz="800" dirty="0">
                  <a:solidFill>
                    <a:schemeClr val="bg1"/>
                  </a:solidFill>
                </a:rPr>
                <a:t>○×</a:t>
              </a:r>
              <a:r>
                <a:rPr kumimoji="1" lang="ja-JP" altLang="en-US" sz="800" dirty="0">
                  <a:solidFill>
                    <a:schemeClr val="bg1"/>
                  </a:solidFill>
                </a:rPr>
                <a:t>電力</a:t>
              </a:r>
            </a:p>
          </p:txBody>
        </p:sp>
      </p:grpSp>
      <p:grpSp>
        <p:nvGrpSpPr>
          <p:cNvPr id="27" name="図形グループ 26"/>
          <p:cNvGrpSpPr/>
          <p:nvPr/>
        </p:nvGrpSpPr>
        <p:grpSpPr>
          <a:xfrm>
            <a:off x="7240860" y="2011977"/>
            <a:ext cx="499492" cy="539049"/>
            <a:chOff x="6373788" y="4940591"/>
            <a:chExt cx="499492" cy="545661"/>
          </a:xfrm>
        </p:grpSpPr>
        <p:sp>
          <p:nvSpPr>
            <p:cNvPr id="28" name="角丸四角形 27"/>
            <p:cNvSpPr/>
            <p:nvPr/>
          </p:nvSpPr>
          <p:spPr>
            <a:xfrm>
              <a:off x="6373788" y="4940591"/>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円/楕円 28"/>
            <p:cNvSpPr/>
            <p:nvPr/>
          </p:nvSpPr>
          <p:spPr>
            <a:xfrm>
              <a:off x="6461324" y="5001223"/>
              <a:ext cx="328940" cy="33454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角丸四角形 29"/>
            <p:cNvSpPr/>
            <p:nvPr/>
          </p:nvSpPr>
          <p:spPr>
            <a:xfrm>
              <a:off x="6517804" y="5068906"/>
              <a:ext cx="45719" cy="197839"/>
            </a:xfrm>
            <a:prstGeom prst="roundRect">
              <a:avLst>
                <a:gd name="adj" fmla="val 1031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35" name="図 34" descr="imgre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76952" y="1992367"/>
            <a:ext cx="792088" cy="543647"/>
          </a:xfrm>
          <a:prstGeom prst="rect">
            <a:avLst/>
          </a:prstGeom>
          <a:effectLst>
            <a:outerShdw blurRad="50800" dist="38100" dir="2700000" algn="tl" rotWithShape="0">
              <a:prstClr val="black">
                <a:alpha val="40000"/>
              </a:prstClr>
            </a:outerShdw>
          </a:effectLst>
        </p:spPr>
      </p:pic>
      <p:grpSp>
        <p:nvGrpSpPr>
          <p:cNvPr id="42" name="図形グループ 41"/>
          <p:cNvGrpSpPr/>
          <p:nvPr/>
        </p:nvGrpSpPr>
        <p:grpSpPr>
          <a:xfrm>
            <a:off x="7219131" y="2629844"/>
            <a:ext cx="193413" cy="457219"/>
            <a:chOff x="1946324" y="4125162"/>
            <a:chExt cx="969964" cy="2007872"/>
          </a:xfrm>
        </p:grpSpPr>
        <p:sp>
          <p:nvSpPr>
            <p:cNvPr id="43" name="円/楕円 4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 name="フローチャート: 論理積ゲート 4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5" name="図形グループ 44"/>
          <p:cNvGrpSpPr/>
          <p:nvPr/>
        </p:nvGrpSpPr>
        <p:grpSpPr>
          <a:xfrm>
            <a:off x="7519312" y="2616179"/>
            <a:ext cx="193413" cy="457219"/>
            <a:chOff x="1946324" y="4125162"/>
            <a:chExt cx="969964" cy="2007872"/>
          </a:xfrm>
        </p:grpSpPr>
        <p:sp>
          <p:nvSpPr>
            <p:cNvPr id="46" name="円/楕円 4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フローチャート: 論理積ゲート 4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8" name="図形グループ 47"/>
          <p:cNvGrpSpPr/>
          <p:nvPr/>
        </p:nvGrpSpPr>
        <p:grpSpPr>
          <a:xfrm>
            <a:off x="7363147" y="2592386"/>
            <a:ext cx="193413" cy="457219"/>
            <a:chOff x="1946324" y="4125162"/>
            <a:chExt cx="969964" cy="2007872"/>
          </a:xfrm>
        </p:grpSpPr>
        <p:sp>
          <p:nvSpPr>
            <p:cNvPr id="49" name="円/楕円 4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フローチャート: 論理積ゲート 4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51" name="正方形/長方形 50"/>
          <p:cNvSpPr/>
          <p:nvPr/>
        </p:nvSpPr>
        <p:spPr>
          <a:xfrm>
            <a:off x="1331640" y="3618414"/>
            <a:ext cx="6479264" cy="1092493"/>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2" name="正方形/長方形 51"/>
          <p:cNvSpPr/>
          <p:nvPr/>
        </p:nvSpPr>
        <p:spPr>
          <a:xfrm>
            <a:off x="3797815" y="5266074"/>
            <a:ext cx="1570348" cy="576064"/>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仮設設定</a:t>
            </a:r>
          </a:p>
        </p:txBody>
      </p:sp>
      <p:sp>
        <p:nvSpPr>
          <p:cNvPr id="53" name="正方形/長方形 52"/>
          <p:cNvSpPr/>
          <p:nvPr/>
        </p:nvSpPr>
        <p:spPr>
          <a:xfrm>
            <a:off x="1392465" y="5266354"/>
            <a:ext cx="1570348" cy="57606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自然言語や動作</a:t>
            </a:r>
            <a:endParaRPr kumimoji="1" lang="en-US" altLang="ja-JP" sz="1400" dirty="0">
              <a:solidFill>
                <a:srgbClr val="FFFFFF"/>
              </a:solidFill>
              <a:latin typeface="Meiryo" charset="-128"/>
              <a:ea typeface="Meiryo" charset="-128"/>
              <a:cs typeface="Meiryo" charset="-128"/>
            </a:endParaRPr>
          </a:p>
          <a:p>
            <a:pPr algn="ctr"/>
            <a:r>
              <a:rPr kumimoji="1" lang="ja-JP" altLang="en-US" sz="900" dirty="0">
                <a:solidFill>
                  <a:srgbClr val="FFFFFF"/>
                </a:solidFill>
                <a:latin typeface="Meiryo" charset="-128"/>
                <a:ea typeface="Meiryo" charset="-128"/>
                <a:cs typeface="Meiryo" charset="-128"/>
              </a:rPr>
              <a:t>による</a:t>
            </a:r>
            <a:r>
              <a:rPr kumimoji="1" lang="ja-JP" altLang="en-US" sz="1400" dirty="0">
                <a:solidFill>
                  <a:srgbClr val="FFFFFF"/>
                </a:solidFill>
                <a:latin typeface="Meiryo" charset="-128"/>
                <a:ea typeface="Meiryo" charset="-128"/>
                <a:cs typeface="Meiryo" charset="-128"/>
              </a:rPr>
              <a:t>指示・操作</a:t>
            </a:r>
          </a:p>
        </p:txBody>
      </p:sp>
      <p:sp>
        <p:nvSpPr>
          <p:cNvPr id="54" name="正方形/長方形 53"/>
          <p:cNvSpPr/>
          <p:nvPr/>
        </p:nvSpPr>
        <p:spPr>
          <a:xfrm>
            <a:off x="6178974" y="5229200"/>
            <a:ext cx="1570348" cy="576064"/>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自律動作・判断</a:t>
            </a:r>
          </a:p>
        </p:txBody>
      </p:sp>
      <p:sp>
        <p:nvSpPr>
          <p:cNvPr id="55" name="正方形/長方形 54"/>
          <p:cNvSpPr/>
          <p:nvPr/>
        </p:nvSpPr>
        <p:spPr>
          <a:xfrm>
            <a:off x="3797815" y="3969930"/>
            <a:ext cx="1561378" cy="512913"/>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規則性の発見</a:t>
            </a:r>
          </a:p>
        </p:txBody>
      </p:sp>
      <p:sp>
        <p:nvSpPr>
          <p:cNvPr id="56" name="正方形/長方形 55"/>
          <p:cNvSpPr/>
          <p:nvPr/>
        </p:nvSpPr>
        <p:spPr>
          <a:xfrm>
            <a:off x="1392465" y="3970210"/>
            <a:ext cx="1561378" cy="512913"/>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自然言語や</a:t>
            </a:r>
            <a:endParaRPr kumimoji="1" lang="en-US" altLang="ja-JP" sz="1400" dirty="0">
              <a:solidFill>
                <a:srgbClr val="FFFFFF"/>
              </a:solidFill>
              <a:latin typeface="Meiryo" charset="-128"/>
              <a:ea typeface="Meiryo" charset="-128"/>
              <a:cs typeface="Meiryo" charset="-128"/>
            </a:endParaRPr>
          </a:p>
          <a:p>
            <a:pPr algn="ctr"/>
            <a:r>
              <a:rPr kumimoji="1" lang="ja-JP" altLang="en-US" sz="1400" dirty="0">
                <a:solidFill>
                  <a:srgbClr val="FFFFFF"/>
                </a:solidFill>
                <a:latin typeface="Meiryo" charset="-128"/>
                <a:ea typeface="Meiryo" charset="-128"/>
                <a:cs typeface="Meiryo" charset="-128"/>
              </a:rPr>
              <a:t>動作の理解</a:t>
            </a:r>
          </a:p>
        </p:txBody>
      </p:sp>
      <p:sp>
        <p:nvSpPr>
          <p:cNvPr id="57" name="正方形/長方形 56"/>
          <p:cNvSpPr/>
          <p:nvPr/>
        </p:nvSpPr>
        <p:spPr>
          <a:xfrm>
            <a:off x="6178974" y="3923719"/>
            <a:ext cx="1561378" cy="512913"/>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最適解の発見</a:t>
            </a:r>
          </a:p>
        </p:txBody>
      </p:sp>
      <p:sp>
        <p:nvSpPr>
          <p:cNvPr id="58" name="左カーブ矢印 57"/>
          <p:cNvSpPr/>
          <p:nvPr/>
        </p:nvSpPr>
        <p:spPr>
          <a:xfrm>
            <a:off x="4724949" y="3249850"/>
            <a:ext cx="724192" cy="2025884"/>
          </a:xfrm>
          <a:prstGeom prst="curvedLef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9" name="左カーブ矢印 58"/>
          <p:cNvSpPr/>
          <p:nvPr/>
        </p:nvSpPr>
        <p:spPr>
          <a:xfrm rot="10800000">
            <a:off x="3716837" y="3168182"/>
            <a:ext cx="690368" cy="2025884"/>
          </a:xfrm>
          <a:prstGeom prst="curvedLeftArrow">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0" name="左カーブ矢印 59"/>
          <p:cNvSpPr/>
          <p:nvPr/>
        </p:nvSpPr>
        <p:spPr>
          <a:xfrm>
            <a:off x="2328569" y="3259790"/>
            <a:ext cx="724192" cy="2025884"/>
          </a:xfrm>
          <a:prstGeom prst="curvedLef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左カーブ矢印 60"/>
          <p:cNvSpPr/>
          <p:nvPr/>
        </p:nvSpPr>
        <p:spPr>
          <a:xfrm rot="10800000">
            <a:off x="1320457" y="3178122"/>
            <a:ext cx="690368" cy="2025884"/>
          </a:xfrm>
          <a:prstGeom prst="curvedLeftArrow">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2" name="左カーブ矢印 61"/>
          <p:cNvSpPr/>
          <p:nvPr/>
        </p:nvSpPr>
        <p:spPr>
          <a:xfrm>
            <a:off x="7086712" y="3209522"/>
            <a:ext cx="724192" cy="2025884"/>
          </a:xfrm>
          <a:prstGeom prst="curvedLef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3" name="左カーブ矢印 62"/>
          <p:cNvSpPr/>
          <p:nvPr/>
        </p:nvSpPr>
        <p:spPr>
          <a:xfrm rot="10800000">
            <a:off x="6078600" y="3127854"/>
            <a:ext cx="690368" cy="2025884"/>
          </a:xfrm>
          <a:prstGeom prst="curvedLeftArrow">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4" name="テキスト ボックス 63"/>
          <p:cNvSpPr txBox="1"/>
          <p:nvPr/>
        </p:nvSpPr>
        <p:spPr>
          <a:xfrm>
            <a:off x="1823015" y="2025994"/>
            <a:ext cx="1107996" cy="461665"/>
          </a:xfrm>
          <a:prstGeom prst="rect">
            <a:avLst/>
          </a:prstGeom>
          <a:noFill/>
        </p:spPr>
        <p:txBody>
          <a:bodyPr wrap="none" rtlCol="0">
            <a:spAutoFit/>
          </a:bodyPr>
          <a:lstStyle/>
          <a:p>
            <a:pPr algn="r"/>
            <a:r>
              <a:rPr kumimoji="1" lang="ja-JP" altLang="en-US" sz="1200" dirty="0">
                <a:latin typeface="Meiryo" charset="-128"/>
                <a:ea typeface="Meiryo" charset="-128"/>
                <a:cs typeface="Meiryo" charset="-128"/>
              </a:rPr>
              <a:t>コンピュータ</a:t>
            </a:r>
            <a:endParaRPr kumimoji="1" lang="en-US" altLang="ja-JP" sz="1200" dirty="0">
              <a:latin typeface="Meiryo" charset="-128"/>
              <a:ea typeface="Meiryo" charset="-128"/>
              <a:cs typeface="Meiryo" charset="-128"/>
            </a:endParaRPr>
          </a:p>
          <a:p>
            <a:pPr algn="r"/>
            <a:r>
              <a:rPr kumimoji="1" lang="ja-JP" altLang="en-US" sz="1200" dirty="0">
                <a:latin typeface="Meiryo" charset="-128"/>
                <a:ea typeface="Meiryo" charset="-128"/>
                <a:cs typeface="Meiryo" charset="-128"/>
              </a:rPr>
              <a:t>や</a:t>
            </a:r>
            <a:r>
              <a:rPr lang="ja-JP" altLang="en-US" sz="1200" dirty="0">
                <a:latin typeface="Meiryo" charset="-128"/>
                <a:ea typeface="Meiryo" charset="-128"/>
                <a:cs typeface="Meiryo" charset="-128"/>
              </a:rPr>
              <a:t>機械</a:t>
            </a:r>
            <a:endParaRPr lang="en-US" altLang="ja-JP" sz="1200" dirty="0">
              <a:latin typeface="Meiryo" charset="-128"/>
              <a:ea typeface="Meiryo" charset="-128"/>
              <a:cs typeface="Meiryo" charset="-128"/>
            </a:endParaRPr>
          </a:p>
        </p:txBody>
      </p:sp>
      <p:pic>
        <p:nvPicPr>
          <p:cNvPr id="65" name="図 64" descr="20120923172222dfb.gi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9589" y="2439219"/>
            <a:ext cx="569539" cy="582932"/>
          </a:xfrm>
          <a:prstGeom prst="rect">
            <a:avLst/>
          </a:prstGeom>
        </p:spPr>
      </p:pic>
      <p:sp>
        <p:nvSpPr>
          <p:cNvPr id="66" name="テキスト ボックス 65"/>
          <p:cNvSpPr txBox="1"/>
          <p:nvPr/>
        </p:nvSpPr>
        <p:spPr>
          <a:xfrm>
            <a:off x="6598754" y="2398162"/>
            <a:ext cx="954107" cy="276999"/>
          </a:xfrm>
          <a:prstGeom prst="rect">
            <a:avLst/>
          </a:prstGeom>
          <a:solidFill>
            <a:srgbClr val="595959">
              <a:alpha val="68627"/>
            </a:srgbClr>
          </a:solidFill>
        </p:spPr>
        <p:txBody>
          <a:bodyPr wrap="none" rtlCol="0">
            <a:spAutoFit/>
          </a:bodyPr>
          <a:lstStyle/>
          <a:p>
            <a:pPr algn="r"/>
            <a:r>
              <a:rPr kumimoji="1" lang="ja-JP" altLang="en-US" sz="1200">
                <a:solidFill>
                  <a:schemeClr val="bg1"/>
                </a:solidFill>
                <a:latin typeface="Meiryo" charset="-128"/>
                <a:ea typeface="Meiryo" charset="-128"/>
                <a:cs typeface="Meiryo" charset="-128"/>
              </a:rPr>
              <a:t>状況や変化</a:t>
            </a:r>
            <a:endParaRPr lang="en-US" altLang="ja-JP" sz="1200" dirty="0">
              <a:solidFill>
                <a:schemeClr val="bg1"/>
              </a:solidFill>
              <a:latin typeface="Meiryo" charset="-128"/>
              <a:ea typeface="Meiryo" charset="-128"/>
              <a:cs typeface="Meiryo" charset="-128"/>
            </a:endParaRPr>
          </a:p>
        </p:txBody>
      </p:sp>
      <p:sp>
        <p:nvSpPr>
          <p:cNvPr id="67" name="正方形/長方形 66"/>
          <p:cNvSpPr/>
          <p:nvPr/>
        </p:nvSpPr>
        <p:spPr>
          <a:xfrm>
            <a:off x="1187624" y="1326876"/>
            <a:ext cx="1980029" cy="523220"/>
          </a:xfrm>
          <a:prstGeom prst="rect">
            <a:avLst/>
          </a:prstGeom>
        </p:spPr>
        <p:txBody>
          <a:bodyPr wrap="square">
            <a:spAutoFit/>
          </a:bodyPr>
          <a:lstStyle/>
          <a:p>
            <a:pPr algn="ctr"/>
            <a:r>
              <a:rPr lang="ja-JP" altLang="ja-JP" sz="1400" dirty="0">
                <a:solidFill>
                  <a:schemeClr val="accent6">
                    <a:lumMod val="50000"/>
                  </a:schemeClr>
                </a:solidFill>
                <a:latin typeface="Meiryo" charset="-128"/>
                <a:ea typeface="Meiryo" charset="-128"/>
                <a:cs typeface="Meiryo" charset="-128"/>
              </a:rPr>
              <a:t>人間と機械との</a:t>
            </a:r>
            <a:endParaRPr lang="en-US" altLang="ja-JP" sz="1400" dirty="0">
              <a:solidFill>
                <a:schemeClr val="accent6">
                  <a:lumMod val="50000"/>
                </a:schemeClr>
              </a:solidFill>
              <a:latin typeface="Meiryo" charset="-128"/>
              <a:ea typeface="Meiryo" charset="-128"/>
              <a:cs typeface="Meiryo" charset="-128"/>
            </a:endParaRPr>
          </a:p>
          <a:p>
            <a:pPr algn="ctr"/>
            <a:r>
              <a:rPr lang="ja-JP" altLang="ja-JP" sz="1400" dirty="0">
                <a:solidFill>
                  <a:schemeClr val="accent6">
                    <a:lumMod val="50000"/>
                  </a:schemeClr>
                </a:solidFill>
                <a:latin typeface="Meiryo" charset="-128"/>
                <a:ea typeface="Meiryo" charset="-128"/>
                <a:cs typeface="Meiryo" charset="-128"/>
              </a:rPr>
              <a:t>「自然な関係」を築く</a:t>
            </a:r>
          </a:p>
        </p:txBody>
      </p:sp>
      <p:sp>
        <p:nvSpPr>
          <p:cNvPr id="68" name="正方形/長方形 67"/>
          <p:cNvSpPr/>
          <p:nvPr/>
        </p:nvSpPr>
        <p:spPr>
          <a:xfrm>
            <a:off x="3176562" y="1307143"/>
            <a:ext cx="2794914" cy="523220"/>
          </a:xfrm>
          <a:prstGeom prst="rect">
            <a:avLst/>
          </a:prstGeom>
        </p:spPr>
        <p:txBody>
          <a:bodyPr wrap="square">
            <a:spAutoFit/>
          </a:bodyPr>
          <a:lstStyle/>
          <a:p>
            <a:pPr algn="ctr"/>
            <a:r>
              <a:rPr lang="ja-JP" altLang="ja-JP" sz="1400" dirty="0">
                <a:solidFill>
                  <a:srgbClr val="00B050"/>
                </a:solidFill>
                <a:latin typeface="Meiryo" charset="-128"/>
                <a:ea typeface="Meiryo" charset="-128"/>
                <a:cs typeface="Meiryo" charset="-128"/>
              </a:rPr>
              <a:t>膨大なデータから</a:t>
            </a:r>
            <a:endParaRPr lang="en-US" altLang="ja-JP" sz="1400" dirty="0">
              <a:solidFill>
                <a:srgbClr val="00B050"/>
              </a:solidFill>
              <a:latin typeface="Meiryo" charset="-128"/>
              <a:ea typeface="Meiryo" charset="-128"/>
              <a:cs typeface="Meiryo" charset="-128"/>
            </a:endParaRPr>
          </a:p>
          <a:p>
            <a:pPr algn="ctr"/>
            <a:r>
              <a:rPr lang="ja-JP" altLang="ja-JP" sz="1400" dirty="0">
                <a:solidFill>
                  <a:srgbClr val="00B050"/>
                </a:solidFill>
                <a:latin typeface="Meiryo" charset="-128"/>
                <a:ea typeface="Meiryo" charset="-128"/>
                <a:cs typeface="Meiryo" charset="-128"/>
              </a:rPr>
              <a:t>「仮設」を見つけ出</a:t>
            </a:r>
            <a:r>
              <a:rPr lang="ja-JP" altLang="en-US" sz="1400" dirty="0">
                <a:solidFill>
                  <a:srgbClr val="00B050"/>
                </a:solidFill>
                <a:latin typeface="Meiryo" charset="-128"/>
                <a:ea typeface="Meiryo" charset="-128"/>
                <a:cs typeface="Meiryo" charset="-128"/>
              </a:rPr>
              <a:t>す</a:t>
            </a:r>
            <a:r>
              <a:rPr lang="ja-JP" altLang="ja-JP" sz="1400" dirty="0">
                <a:solidFill>
                  <a:srgbClr val="00B050"/>
                </a:solidFill>
                <a:latin typeface="Meiryo" charset="-128"/>
                <a:ea typeface="Meiryo" charset="-128"/>
                <a:cs typeface="Meiryo" charset="-128"/>
              </a:rPr>
              <a:t> </a:t>
            </a:r>
            <a:endParaRPr lang="ja-JP" altLang="en-US" sz="1400" dirty="0">
              <a:solidFill>
                <a:srgbClr val="00B050"/>
              </a:solidFill>
              <a:latin typeface="Meiryo" charset="-128"/>
              <a:ea typeface="Meiryo" charset="-128"/>
              <a:cs typeface="Meiryo" charset="-128"/>
            </a:endParaRPr>
          </a:p>
        </p:txBody>
      </p:sp>
      <p:sp>
        <p:nvSpPr>
          <p:cNvPr id="69" name="正方形/長方形 68"/>
          <p:cNvSpPr/>
          <p:nvPr/>
        </p:nvSpPr>
        <p:spPr>
          <a:xfrm>
            <a:off x="5969648" y="1311967"/>
            <a:ext cx="1980029" cy="523220"/>
          </a:xfrm>
          <a:prstGeom prst="rect">
            <a:avLst/>
          </a:prstGeom>
        </p:spPr>
        <p:txBody>
          <a:bodyPr wrap="none">
            <a:spAutoFit/>
          </a:bodyPr>
          <a:lstStyle/>
          <a:p>
            <a:pPr algn="ctr"/>
            <a:r>
              <a:rPr lang="ja-JP" altLang="ja-JP" sz="1400" dirty="0">
                <a:solidFill>
                  <a:srgbClr val="0070C0"/>
                </a:solidFill>
                <a:latin typeface="Meiryo" charset="-128"/>
                <a:ea typeface="Meiryo" charset="-128"/>
                <a:cs typeface="Meiryo" charset="-128"/>
              </a:rPr>
              <a:t>状況や変化を読み取り</a:t>
            </a:r>
            <a:endParaRPr lang="en-US" altLang="ja-JP" sz="1400" dirty="0">
              <a:solidFill>
                <a:srgbClr val="0070C0"/>
              </a:solidFill>
              <a:latin typeface="Meiryo" charset="-128"/>
              <a:ea typeface="Meiryo" charset="-128"/>
              <a:cs typeface="Meiryo" charset="-128"/>
            </a:endParaRPr>
          </a:p>
          <a:p>
            <a:pPr algn="ctr"/>
            <a:r>
              <a:rPr lang="ja-JP" altLang="ja-JP" sz="1400" dirty="0">
                <a:solidFill>
                  <a:srgbClr val="0070C0"/>
                </a:solidFill>
                <a:latin typeface="Meiryo" charset="-128"/>
                <a:ea typeface="Meiryo" charset="-128"/>
                <a:cs typeface="Meiryo" charset="-128"/>
              </a:rPr>
              <a:t>自律的に動作する </a:t>
            </a:r>
            <a:endParaRPr lang="ja-JP" altLang="en-US" sz="1400" dirty="0">
              <a:solidFill>
                <a:srgbClr val="0070C0"/>
              </a:solidFill>
              <a:latin typeface="Meiryo" charset="-128"/>
              <a:ea typeface="Meiryo" charset="-128"/>
              <a:cs typeface="Meiryo" charset="-128"/>
            </a:endParaRPr>
          </a:p>
        </p:txBody>
      </p:sp>
    </p:spTree>
    <p:extLst>
      <p:ext uri="{BB962C8B-B14F-4D97-AF65-F5344CB8AC3E}">
        <p14:creationId xmlns:p14="http://schemas.microsoft.com/office/powerpoint/2010/main" val="17320008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人工知能に置き換えられる職業と置き換えられない職業 </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43</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130548"/>
            <a:ext cx="4238611" cy="4103466"/>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803" y="2121585"/>
            <a:ext cx="4278715" cy="3966980"/>
          </a:xfrm>
          <a:prstGeom prst="rect">
            <a:avLst/>
          </a:prstGeom>
        </p:spPr>
      </p:pic>
      <p:sp>
        <p:nvSpPr>
          <p:cNvPr id="7" name="正方形/長方形 6"/>
          <p:cNvSpPr/>
          <p:nvPr/>
        </p:nvSpPr>
        <p:spPr>
          <a:xfrm>
            <a:off x="89579" y="1733292"/>
            <a:ext cx="4482421" cy="276999"/>
          </a:xfrm>
          <a:prstGeom prst="rect">
            <a:avLst/>
          </a:prstGeom>
        </p:spPr>
        <p:txBody>
          <a:bodyPr wrap="square">
            <a:spAutoFit/>
          </a:bodyPr>
          <a:lstStyle/>
          <a:p>
            <a:pPr algn="ctr"/>
            <a:r>
              <a:rPr lang="ja-JP" altLang="en-US" sz="1200" b="1" dirty="0">
                <a:solidFill>
                  <a:srgbClr val="333333"/>
                </a:solidFill>
                <a:latin typeface="Meiryo" charset="-128"/>
                <a:ea typeface="Meiryo" charset="-128"/>
                <a:cs typeface="Meiryo" charset="-128"/>
              </a:rPr>
              <a:t>人工知能やロボット等による代替可能性が高い</a:t>
            </a:r>
            <a:r>
              <a:rPr lang="en-US" altLang="ja-JP" sz="1200" b="1" dirty="0">
                <a:solidFill>
                  <a:srgbClr val="333333"/>
                </a:solidFill>
                <a:latin typeface="Meiryo" charset="-128"/>
                <a:ea typeface="Meiryo" charset="-128"/>
                <a:cs typeface="Meiryo" charset="-128"/>
              </a:rPr>
              <a:t>100</a:t>
            </a:r>
            <a:r>
              <a:rPr lang="ja-JP" altLang="en-US" sz="1200" b="1" dirty="0">
                <a:solidFill>
                  <a:srgbClr val="333333"/>
                </a:solidFill>
                <a:latin typeface="Meiryo" charset="-128"/>
                <a:ea typeface="Meiryo" charset="-128"/>
                <a:cs typeface="Meiryo" charset="-128"/>
              </a:rPr>
              <a:t>種の職業</a:t>
            </a:r>
            <a:endParaRPr lang="ja-JP" altLang="en-US" sz="1200" b="1" i="0" dirty="0">
              <a:solidFill>
                <a:srgbClr val="333333"/>
              </a:solidFill>
              <a:effectLst/>
              <a:latin typeface="Meiryo" charset="-128"/>
              <a:ea typeface="Meiryo" charset="-128"/>
              <a:cs typeface="Meiryo" charset="-128"/>
            </a:endParaRPr>
          </a:p>
        </p:txBody>
      </p:sp>
      <p:sp>
        <p:nvSpPr>
          <p:cNvPr id="8" name="正方形/長方形 7"/>
          <p:cNvSpPr/>
          <p:nvPr/>
        </p:nvSpPr>
        <p:spPr>
          <a:xfrm>
            <a:off x="4576523" y="1739881"/>
            <a:ext cx="4476995" cy="276999"/>
          </a:xfrm>
          <a:prstGeom prst="rect">
            <a:avLst/>
          </a:prstGeom>
        </p:spPr>
        <p:txBody>
          <a:bodyPr wrap="square">
            <a:spAutoFit/>
          </a:bodyPr>
          <a:lstStyle/>
          <a:p>
            <a:pPr algn="ctr"/>
            <a:r>
              <a:rPr lang="ja-JP" altLang="en-US" sz="1200" b="1" dirty="0">
                <a:solidFill>
                  <a:srgbClr val="333333"/>
                </a:solidFill>
                <a:latin typeface="メイリオ" charset="-128"/>
              </a:rPr>
              <a:t>人工知能やロボット等に</a:t>
            </a:r>
            <a:r>
              <a:rPr lang="ja-JP" altLang="en-US" sz="1200" b="1" dirty="0">
                <a:solidFill>
                  <a:srgbClr val="333333"/>
                </a:solidFill>
                <a:latin typeface="Meiryo" charset="-128"/>
                <a:ea typeface="Meiryo" charset="-128"/>
                <a:cs typeface="Meiryo" charset="-128"/>
              </a:rPr>
              <a:t>よる</a:t>
            </a:r>
            <a:r>
              <a:rPr lang="ja-JP" altLang="en-US" sz="1200" b="1" dirty="0">
                <a:solidFill>
                  <a:srgbClr val="333333"/>
                </a:solidFill>
                <a:latin typeface="メイリオ" charset="-128"/>
              </a:rPr>
              <a:t>代替可能性が低い</a:t>
            </a:r>
            <a:r>
              <a:rPr lang="en-US" altLang="ja-JP" sz="1200" b="1" dirty="0">
                <a:solidFill>
                  <a:srgbClr val="333333"/>
                </a:solidFill>
                <a:latin typeface="メイリオ" charset="-128"/>
              </a:rPr>
              <a:t>100</a:t>
            </a:r>
            <a:r>
              <a:rPr lang="ja-JP" altLang="en-US" sz="1200" b="1" dirty="0">
                <a:solidFill>
                  <a:srgbClr val="333333"/>
                </a:solidFill>
                <a:latin typeface="メイリオ" charset="-128"/>
              </a:rPr>
              <a:t>種の職業</a:t>
            </a:r>
            <a:endParaRPr lang="ja-JP" altLang="en-US" sz="1200" b="1" i="0" dirty="0">
              <a:solidFill>
                <a:srgbClr val="333333"/>
              </a:solidFill>
              <a:effectLst/>
              <a:latin typeface="メイリオ" charset="-128"/>
            </a:endParaRPr>
          </a:p>
        </p:txBody>
      </p:sp>
      <p:grpSp>
        <p:nvGrpSpPr>
          <p:cNvPr id="9" name="図形グループ 8"/>
          <p:cNvGrpSpPr/>
          <p:nvPr/>
        </p:nvGrpSpPr>
        <p:grpSpPr>
          <a:xfrm>
            <a:off x="203672" y="912952"/>
            <a:ext cx="300621" cy="590586"/>
            <a:chOff x="1946324" y="4125162"/>
            <a:chExt cx="969964" cy="2007872"/>
          </a:xfrm>
        </p:grpSpPr>
        <p:sp>
          <p:nvSpPr>
            <p:cNvPr id="10" name="円/楕円 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 name="フローチャート: 論理積ゲート 1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2" name="図形グループ 11"/>
          <p:cNvGrpSpPr/>
          <p:nvPr/>
        </p:nvGrpSpPr>
        <p:grpSpPr>
          <a:xfrm>
            <a:off x="4774803" y="912952"/>
            <a:ext cx="300621" cy="590586"/>
            <a:chOff x="1946324" y="4125162"/>
            <a:chExt cx="969964" cy="2007872"/>
          </a:xfrm>
        </p:grpSpPr>
        <p:sp>
          <p:nvSpPr>
            <p:cNvPr id="13" name="円/楕円 12"/>
            <p:cNvSpPr/>
            <p:nvPr/>
          </p:nvSpPr>
          <p:spPr>
            <a:xfrm>
              <a:off x="1946324" y="4125162"/>
              <a:ext cx="969962" cy="920750"/>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 name="フローチャート: 論理積ゲート 13"/>
            <p:cNvSpPr/>
            <p:nvPr/>
          </p:nvSpPr>
          <p:spPr>
            <a:xfrm rot="16200000">
              <a:off x="1887746" y="5104491"/>
              <a:ext cx="1087122" cy="969963"/>
            </a:xfrm>
            <a:prstGeom prst="flowChartDelay">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5" name="テキスト ボックス 14"/>
          <p:cNvSpPr txBox="1"/>
          <p:nvPr/>
        </p:nvSpPr>
        <p:spPr>
          <a:xfrm>
            <a:off x="5075423" y="1072126"/>
            <a:ext cx="4031873" cy="461665"/>
          </a:xfrm>
          <a:prstGeom prst="rect">
            <a:avLst/>
          </a:prstGeom>
          <a:noFill/>
        </p:spPr>
        <p:txBody>
          <a:bodyPr wrap="none" rtlCol="0">
            <a:spAutoFit/>
          </a:bodyPr>
          <a:lstStyle/>
          <a:p>
            <a:r>
              <a:rPr lang="ja-JP" altLang="en-US" sz="1200" dirty="0">
                <a:solidFill>
                  <a:srgbClr val="0070C0"/>
                </a:solidFill>
                <a:latin typeface="Meiryo" charset="-128"/>
                <a:ea typeface="Meiryo" charset="-128"/>
                <a:cs typeface="Meiryo" charset="-128"/>
              </a:rPr>
              <a:t>感性、協調性、創造性、好奇心、問題発見力など</a:t>
            </a:r>
            <a:endParaRPr lang="en-US" altLang="ja-JP" sz="1200" dirty="0">
              <a:solidFill>
                <a:srgbClr val="0070C0"/>
              </a:solidFill>
              <a:latin typeface="Meiryo" charset="-128"/>
              <a:ea typeface="Meiryo" charset="-128"/>
              <a:cs typeface="Meiryo" charset="-128"/>
            </a:endParaRPr>
          </a:p>
          <a:p>
            <a:r>
              <a:rPr lang="ja-JP" altLang="en-US" sz="1200" dirty="0">
                <a:solidFill>
                  <a:srgbClr val="0070C0"/>
                </a:solidFill>
                <a:latin typeface="Meiryo" charset="-128"/>
                <a:ea typeface="Meiryo" charset="-128"/>
                <a:cs typeface="Meiryo" charset="-128"/>
              </a:rPr>
              <a:t>非定型的で、機械を何にどう使うかを決められる能力</a:t>
            </a:r>
            <a:endParaRPr kumimoji="1" lang="ja-JP" altLang="en-US" sz="1200" dirty="0">
              <a:solidFill>
                <a:srgbClr val="0070C0"/>
              </a:solidFill>
              <a:latin typeface="Meiryo" charset="-128"/>
              <a:ea typeface="Meiryo" charset="-128"/>
              <a:cs typeface="Meiryo" charset="-128"/>
            </a:endParaRPr>
          </a:p>
        </p:txBody>
      </p:sp>
      <p:sp>
        <p:nvSpPr>
          <p:cNvPr id="16" name="テキスト ボックス 15"/>
          <p:cNvSpPr txBox="1"/>
          <p:nvPr/>
        </p:nvSpPr>
        <p:spPr>
          <a:xfrm>
            <a:off x="578941" y="1070354"/>
            <a:ext cx="3993059" cy="461665"/>
          </a:xfrm>
          <a:prstGeom prst="rect">
            <a:avLst/>
          </a:prstGeom>
          <a:noFill/>
        </p:spPr>
        <p:txBody>
          <a:bodyPr wrap="square" rtlCol="0">
            <a:spAutoFit/>
          </a:bodyPr>
          <a:lstStyle/>
          <a:p>
            <a:r>
              <a:rPr lang="ja-JP" altLang="en-US" sz="1200" dirty="0">
                <a:latin typeface="Meiryo" charset="-128"/>
                <a:ea typeface="Meiryo" charset="-128"/>
                <a:cs typeface="Meiryo" charset="-128"/>
              </a:rPr>
              <a:t>技能や経験の蓄積に依存し、パターン化しやすく</a:t>
            </a:r>
            <a:endParaRPr lang="en-US" altLang="ja-JP" sz="1200" dirty="0">
              <a:latin typeface="Meiryo" charset="-128"/>
              <a:ea typeface="Meiryo" charset="-128"/>
              <a:cs typeface="Meiryo" charset="-128"/>
            </a:endParaRPr>
          </a:p>
          <a:p>
            <a:r>
              <a:rPr lang="ja-JP" altLang="en-US" sz="1200" dirty="0">
                <a:latin typeface="Meiryo" charset="-128"/>
                <a:ea typeface="Meiryo" charset="-128"/>
                <a:cs typeface="Meiryo" charset="-128"/>
              </a:rPr>
              <a:t>定型的で、特定の領域を越えない能力</a:t>
            </a:r>
            <a:endParaRPr kumimoji="1" lang="ja-JP" altLang="en-US" sz="1200" dirty="0">
              <a:latin typeface="Meiryo" charset="-128"/>
              <a:ea typeface="Meiryo" charset="-128"/>
              <a:cs typeface="Meiryo" charset="-128"/>
            </a:endParaRPr>
          </a:p>
        </p:txBody>
      </p:sp>
      <p:sp>
        <p:nvSpPr>
          <p:cNvPr id="17" name="正方形/長方形 16"/>
          <p:cNvSpPr/>
          <p:nvPr/>
        </p:nvSpPr>
        <p:spPr>
          <a:xfrm>
            <a:off x="5589163" y="6207747"/>
            <a:ext cx="3482043" cy="430887"/>
          </a:xfrm>
          <a:prstGeom prst="rect">
            <a:avLst/>
          </a:prstGeom>
        </p:spPr>
        <p:txBody>
          <a:bodyPr wrap="none">
            <a:spAutoFit/>
          </a:bodyPr>
          <a:lstStyle/>
          <a:p>
            <a:pPr algn="r"/>
            <a:r>
              <a:rPr lang="en-US" altLang="ja-JP" sz="1200" dirty="0">
                <a:latin typeface="Meiryo" charset="-128"/>
                <a:ea typeface="Meiryo" charset="-128"/>
                <a:cs typeface="Meiryo" charset="-128"/>
              </a:rPr>
              <a:t>2015</a:t>
            </a:r>
            <a:r>
              <a:rPr lang="ja-JP" altLang="en-US" sz="1200" dirty="0">
                <a:latin typeface="Meiryo" charset="-128"/>
                <a:ea typeface="Meiryo" charset="-128"/>
                <a:cs typeface="Meiryo" charset="-128"/>
              </a:rPr>
              <a:t>年</a:t>
            </a:r>
            <a:r>
              <a:rPr lang="en-US" altLang="ja-JP" sz="1200" dirty="0">
                <a:latin typeface="Meiryo" charset="-128"/>
                <a:ea typeface="Meiryo" charset="-128"/>
                <a:cs typeface="Meiryo" charset="-128"/>
              </a:rPr>
              <a:t>12</a:t>
            </a:r>
            <a:r>
              <a:rPr lang="ja-JP" altLang="en-US" sz="1200" dirty="0">
                <a:latin typeface="Meiryo" charset="-128"/>
                <a:ea typeface="Meiryo" charset="-128"/>
                <a:cs typeface="Meiryo" charset="-128"/>
              </a:rPr>
              <a:t>月</a:t>
            </a:r>
            <a:r>
              <a:rPr lang="en-US" altLang="ja-JP" sz="1200" dirty="0">
                <a:latin typeface="Meiryo" charset="-128"/>
                <a:ea typeface="Meiryo" charset="-128"/>
                <a:cs typeface="Meiryo" charset="-128"/>
              </a:rPr>
              <a:t>02</a:t>
            </a:r>
            <a:r>
              <a:rPr lang="ja-JP" altLang="en-US" sz="1200" dirty="0">
                <a:latin typeface="Meiryo" charset="-128"/>
                <a:ea typeface="Meiryo" charset="-128"/>
                <a:cs typeface="Meiryo" charset="-128"/>
              </a:rPr>
              <a:t>日・株式会社野村総合研究所</a:t>
            </a:r>
            <a:endParaRPr lang="en-US" altLang="ja-JP" sz="1200" dirty="0">
              <a:latin typeface="Meiryo" charset="-128"/>
              <a:ea typeface="Meiryo" charset="-128"/>
              <a:cs typeface="Meiryo" charset="-128"/>
            </a:endParaRPr>
          </a:p>
          <a:p>
            <a:pPr algn="r"/>
            <a:r>
              <a:rPr lang="en-US" altLang="ja-JP" sz="1000" dirty="0">
                <a:latin typeface="Meiryo" charset="-128"/>
                <a:ea typeface="Meiryo" charset="-128"/>
                <a:cs typeface="Meiryo" charset="-128"/>
              </a:rPr>
              <a:t>https://</a:t>
            </a:r>
            <a:r>
              <a:rPr lang="en-US" altLang="ja-JP" sz="1000" dirty="0" err="1">
                <a:latin typeface="Meiryo" charset="-128"/>
                <a:ea typeface="Meiryo" charset="-128"/>
                <a:cs typeface="Meiryo" charset="-128"/>
              </a:rPr>
              <a:t>www.nri.com</a:t>
            </a:r>
            <a:r>
              <a:rPr lang="en-US" altLang="ja-JP" sz="1000" dirty="0">
                <a:latin typeface="Meiryo" charset="-128"/>
                <a:ea typeface="Meiryo" charset="-128"/>
                <a:cs typeface="Meiryo" charset="-128"/>
              </a:rPr>
              <a:t>/</a:t>
            </a:r>
            <a:r>
              <a:rPr lang="en-US" altLang="ja-JP" sz="1000" dirty="0" err="1">
                <a:latin typeface="Meiryo" charset="-128"/>
                <a:ea typeface="Meiryo" charset="-128"/>
                <a:cs typeface="Meiryo" charset="-128"/>
              </a:rPr>
              <a:t>jp</a:t>
            </a:r>
            <a:r>
              <a:rPr lang="en-US" altLang="ja-JP" sz="1000" dirty="0">
                <a:latin typeface="Meiryo" charset="-128"/>
                <a:ea typeface="Meiryo" charset="-128"/>
                <a:cs typeface="Meiryo" charset="-128"/>
              </a:rPr>
              <a:t>/news/2015/151202_1.aspx</a:t>
            </a:r>
            <a:endParaRPr lang="ja-JP" altLang="en-US" sz="1000" dirty="0">
              <a:latin typeface="Meiryo" charset="-128"/>
              <a:ea typeface="Meiryo" charset="-128"/>
              <a:cs typeface="Meiryo" charset="-128"/>
            </a:endParaRPr>
          </a:p>
        </p:txBody>
      </p:sp>
    </p:spTree>
    <p:extLst>
      <p:ext uri="{BB962C8B-B14F-4D97-AF65-F5344CB8AC3E}">
        <p14:creationId xmlns:p14="http://schemas.microsoft.com/office/powerpoint/2010/main" val="17006819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人間の知性の発達と人工知能研究の発展</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44</a:t>
            </a:fld>
            <a:endParaRPr kumimoji="1" lang="ja-JP" altLang="en-US"/>
          </a:p>
        </p:txBody>
      </p:sp>
      <p:sp>
        <p:nvSpPr>
          <p:cNvPr id="4" name="正方形/長方形 3"/>
          <p:cNvSpPr/>
          <p:nvPr/>
        </p:nvSpPr>
        <p:spPr>
          <a:xfrm>
            <a:off x="815356" y="4510039"/>
            <a:ext cx="7488832" cy="151124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815356" y="2901719"/>
            <a:ext cx="7488832" cy="1511249"/>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821470" y="1298048"/>
            <a:ext cx="7488832" cy="1511249"/>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8" name="図形グループ 7"/>
          <p:cNvGrpSpPr/>
          <p:nvPr/>
        </p:nvGrpSpPr>
        <p:grpSpPr>
          <a:xfrm>
            <a:off x="971600" y="1461559"/>
            <a:ext cx="3508406" cy="1256074"/>
            <a:chOff x="663530" y="2299279"/>
            <a:chExt cx="2415395" cy="981974"/>
          </a:xfrm>
        </p:grpSpPr>
        <p:sp>
          <p:nvSpPr>
            <p:cNvPr id="9" name="正方形/長方形 8"/>
            <p:cNvSpPr/>
            <p:nvPr/>
          </p:nvSpPr>
          <p:spPr>
            <a:xfrm>
              <a:off x="663530" y="2299279"/>
              <a:ext cx="2415395" cy="9758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0" name="図 9" descr="expert syst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94" y="2358398"/>
              <a:ext cx="2353465" cy="922855"/>
            </a:xfrm>
            <a:prstGeom prst="rect">
              <a:avLst/>
            </a:prstGeom>
          </p:spPr>
        </p:pic>
      </p:grpSp>
      <p:sp>
        <p:nvSpPr>
          <p:cNvPr id="11" name="テキスト ボックス 10"/>
          <p:cNvSpPr txBox="1"/>
          <p:nvPr/>
        </p:nvSpPr>
        <p:spPr>
          <a:xfrm>
            <a:off x="1331640" y="2471412"/>
            <a:ext cx="2383986" cy="246221"/>
          </a:xfrm>
          <a:prstGeom prst="rect">
            <a:avLst/>
          </a:prstGeom>
          <a:noFill/>
        </p:spPr>
        <p:txBody>
          <a:bodyPr wrap="none" rtlCol="0">
            <a:spAutoFit/>
          </a:bodyPr>
          <a:lstStyle/>
          <a:p>
            <a:r>
              <a:rPr lang="en-US" altLang="ja-JP" sz="1000" b="1" dirty="0">
                <a:solidFill>
                  <a:schemeClr val="accent4">
                    <a:lumMod val="75000"/>
                  </a:schemeClr>
                </a:solidFill>
                <a:latin typeface="Meiryo" charset="-128"/>
                <a:ea typeface="Meiryo" charset="-128"/>
                <a:cs typeface="Meiryo" charset="-128"/>
              </a:rPr>
              <a:t>i</a:t>
            </a:r>
            <a:r>
              <a:rPr kumimoji="1" lang="en-US" altLang="ja-JP" sz="1000" b="1" dirty="0">
                <a:solidFill>
                  <a:schemeClr val="accent4">
                    <a:lumMod val="75000"/>
                  </a:schemeClr>
                </a:solidFill>
                <a:latin typeface="Meiryo" charset="-128"/>
                <a:ea typeface="Meiryo" charset="-128"/>
                <a:cs typeface="Meiryo" charset="-128"/>
              </a:rPr>
              <a:t>f (</a:t>
            </a:r>
            <a:r>
              <a:rPr kumimoji="1" lang="ja-JP" altLang="en-US" sz="1000" b="1" dirty="0">
                <a:solidFill>
                  <a:schemeClr val="accent4">
                    <a:lumMod val="75000"/>
                  </a:schemeClr>
                </a:solidFill>
                <a:latin typeface="Meiryo" charset="-128"/>
                <a:ea typeface="Meiryo" charset="-128"/>
                <a:cs typeface="Meiryo" charset="-128"/>
              </a:rPr>
              <a:t>条件</a:t>
            </a:r>
            <a:r>
              <a:rPr kumimoji="1" lang="en-US" altLang="ja-JP" sz="1000" b="1" dirty="0">
                <a:solidFill>
                  <a:schemeClr val="accent4">
                    <a:lumMod val="75000"/>
                  </a:schemeClr>
                </a:solidFill>
                <a:latin typeface="Meiryo" charset="-128"/>
                <a:ea typeface="Meiryo" charset="-128"/>
                <a:cs typeface="Meiryo" charset="-128"/>
              </a:rPr>
              <a:t>) then </a:t>
            </a:r>
            <a:r>
              <a:rPr lang="en-US" altLang="ja-JP" sz="1000" b="1" dirty="0">
                <a:solidFill>
                  <a:schemeClr val="accent4">
                    <a:lumMod val="75000"/>
                  </a:schemeClr>
                </a:solidFill>
                <a:latin typeface="Meiryo" charset="-128"/>
                <a:ea typeface="Meiryo" charset="-128"/>
                <a:cs typeface="Meiryo" charset="-128"/>
              </a:rPr>
              <a:t>(</a:t>
            </a:r>
            <a:r>
              <a:rPr lang="ja-JP" altLang="en-US" sz="1000" b="1" dirty="0">
                <a:solidFill>
                  <a:schemeClr val="accent4">
                    <a:lumMod val="75000"/>
                  </a:schemeClr>
                </a:solidFill>
                <a:latin typeface="Meiryo" charset="-128"/>
                <a:ea typeface="Meiryo" charset="-128"/>
                <a:cs typeface="Meiryo" charset="-128"/>
              </a:rPr>
              <a:t>処理</a:t>
            </a:r>
            <a:r>
              <a:rPr lang="en-US" altLang="ja-JP" sz="1000" b="1" dirty="0">
                <a:solidFill>
                  <a:schemeClr val="accent4">
                    <a:lumMod val="75000"/>
                  </a:schemeClr>
                </a:solidFill>
                <a:latin typeface="Meiryo" charset="-128"/>
                <a:ea typeface="Meiryo" charset="-128"/>
                <a:cs typeface="Meiryo" charset="-128"/>
              </a:rPr>
              <a:t>1)</a:t>
            </a:r>
            <a:r>
              <a:rPr kumimoji="1" lang="en-US" altLang="ja-JP" sz="1000" b="1" dirty="0">
                <a:solidFill>
                  <a:schemeClr val="accent4">
                    <a:lumMod val="75000"/>
                  </a:schemeClr>
                </a:solidFill>
                <a:latin typeface="Meiryo" charset="-128"/>
                <a:ea typeface="Meiryo" charset="-128"/>
                <a:cs typeface="Meiryo" charset="-128"/>
              </a:rPr>
              <a:t> else </a:t>
            </a:r>
            <a:r>
              <a:rPr lang="en-US" altLang="ja-JP" sz="1000" b="1" dirty="0">
                <a:solidFill>
                  <a:schemeClr val="accent4">
                    <a:lumMod val="75000"/>
                  </a:schemeClr>
                </a:solidFill>
                <a:latin typeface="Meiryo" charset="-128"/>
                <a:ea typeface="Meiryo" charset="-128"/>
                <a:cs typeface="Meiryo" charset="-128"/>
              </a:rPr>
              <a:t>(</a:t>
            </a:r>
            <a:r>
              <a:rPr lang="ja-JP" altLang="en-US" sz="1000" b="1" dirty="0">
                <a:solidFill>
                  <a:schemeClr val="accent4">
                    <a:lumMod val="75000"/>
                  </a:schemeClr>
                </a:solidFill>
                <a:latin typeface="Meiryo" charset="-128"/>
                <a:ea typeface="Meiryo" charset="-128"/>
                <a:cs typeface="Meiryo" charset="-128"/>
              </a:rPr>
              <a:t>処理</a:t>
            </a:r>
            <a:r>
              <a:rPr lang="en-US" altLang="ja-JP" sz="1000" b="1" dirty="0">
                <a:solidFill>
                  <a:schemeClr val="accent4">
                    <a:lumMod val="75000"/>
                  </a:schemeClr>
                </a:solidFill>
                <a:latin typeface="Meiryo" charset="-128"/>
                <a:ea typeface="Meiryo" charset="-128"/>
                <a:cs typeface="Meiryo" charset="-128"/>
              </a:rPr>
              <a:t>2)</a:t>
            </a:r>
          </a:p>
        </p:txBody>
      </p:sp>
      <p:pic>
        <p:nvPicPr>
          <p:cNvPr id="12" name="図 11"/>
          <p:cNvPicPr>
            <a:picLocks noChangeAspect="1"/>
          </p:cNvPicPr>
          <p:nvPr/>
        </p:nvPicPr>
        <p:blipFill>
          <a:blip r:embed="rId4"/>
          <a:stretch>
            <a:fillRect/>
          </a:stretch>
        </p:blipFill>
        <p:spPr>
          <a:xfrm>
            <a:off x="971600" y="3104493"/>
            <a:ext cx="1700188" cy="1278072"/>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8253" y="3101401"/>
            <a:ext cx="1795925" cy="1281164"/>
          </a:xfrm>
          <a:prstGeom prst="rect">
            <a:avLst/>
          </a:prstGeom>
          <a:ln>
            <a:noFill/>
          </a:ln>
          <a:effectLst>
            <a:outerShdw blurRad="292100" dist="139700" dir="2700000" algn="tl" rotWithShape="0">
              <a:srgbClr val="333333">
                <a:alpha val="65000"/>
              </a:srgbClr>
            </a:outerShdw>
          </a:effectLst>
        </p:spPr>
      </p:pic>
      <p:pic>
        <p:nvPicPr>
          <p:cNvPr id="15" name="図 14"/>
          <p:cNvPicPr>
            <a:picLocks noChangeAspect="1"/>
          </p:cNvPicPr>
          <p:nvPr/>
        </p:nvPicPr>
        <p:blipFill>
          <a:blip r:embed="rId6"/>
          <a:stretch>
            <a:fillRect/>
          </a:stretch>
        </p:blipFill>
        <p:spPr>
          <a:xfrm>
            <a:off x="971600" y="4626340"/>
            <a:ext cx="1877449" cy="1251632"/>
          </a:xfrm>
          <a:prstGeom prst="rect">
            <a:avLst/>
          </a:prstGeom>
          <a:ln>
            <a:noFill/>
          </a:ln>
          <a:effectLst>
            <a:outerShdw blurRad="292100" dist="139700" dir="2700000" algn="tl" rotWithShape="0">
              <a:srgbClr val="333333">
                <a:alpha val="65000"/>
              </a:srgbClr>
            </a:outerShdw>
          </a:effectLst>
        </p:spPr>
      </p:pic>
      <p:pic>
        <p:nvPicPr>
          <p:cNvPr id="14" name="図 13"/>
          <p:cNvPicPr>
            <a:picLocks noChangeAspect="1"/>
          </p:cNvPicPr>
          <p:nvPr/>
        </p:nvPicPr>
        <p:blipFill>
          <a:blip r:embed="rId7"/>
          <a:stretch>
            <a:fillRect/>
          </a:stretch>
        </p:blipFill>
        <p:spPr>
          <a:xfrm>
            <a:off x="2897764" y="4626340"/>
            <a:ext cx="1610797" cy="1268503"/>
          </a:xfrm>
          <a:prstGeom prst="rect">
            <a:avLst/>
          </a:prstGeom>
          <a:ln>
            <a:noFill/>
          </a:ln>
          <a:effectLst>
            <a:outerShdw blurRad="292100" dist="139700" dir="2700000" algn="tl" rotWithShape="0">
              <a:srgbClr val="333333">
                <a:alpha val="65000"/>
              </a:srgbClr>
            </a:outerShdw>
          </a:effectLst>
        </p:spPr>
      </p:pic>
      <p:sp>
        <p:nvSpPr>
          <p:cNvPr id="16" name="テキスト ボックス 15"/>
          <p:cNvSpPr txBox="1"/>
          <p:nvPr/>
        </p:nvSpPr>
        <p:spPr>
          <a:xfrm>
            <a:off x="6583576" y="1482395"/>
            <a:ext cx="1723549" cy="461665"/>
          </a:xfrm>
          <a:prstGeom prst="rect">
            <a:avLst/>
          </a:prstGeom>
          <a:noFill/>
        </p:spPr>
        <p:txBody>
          <a:bodyPr wrap="none" rtlCol="0">
            <a:spAutoFit/>
          </a:bodyPr>
          <a:lstStyle/>
          <a:p>
            <a:pPr algn="r"/>
            <a:r>
              <a:rPr lang="ja-JP" altLang="en-US" sz="2400" b="1" dirty="0">
                <a:solidFill>
                  <a:schemeClr val="bg1"/>
                </a:solidFill>
                <a:latin typeface="Meiryo" charset="-128"/>
                <a:ea typeface="Meiryo" charset="-128"/>
                <a:cs typeface="Meiryo" charset="-128"/>
              </a:rPr>
              <a:t>論理的思考</a:t>
            </a:r>
            <a:endParaRPr kumimoji="1" lang="ja-JP" altLang="en-US" sz="2400" b="1" dirty="0">
              <a:solidFill>
                <a:schemeClr val="bg1"/>
              </a:solidFill>
              <a:latin typeface="Meiryo" charset="-128"/>
              <a:ea typeface="Meiryo" charset="-128"/>
              <a:cs typeface="Meiryo" charset="-128"/>
            </a:endParaRPr>
          </a:p>
        </p:txBody>
      </p:sp>
      <p:sp>
        <p:nvSpPr>
          <p:cNvPr id="17" name="テキスト ボックス 16"/>
          <p:cNvSpPr txBox="1"/>
          <p:nvPr/>
        </p:nvSpPr>
        <p:spPr>
          <a:xfrm>
            <a:off x="6585210" y="3106004"/>
            <a:ext cx="1723549" cy="461665"/>
          </a:xfrm>
          <a:prstGeom prst="rect">
            <a:avLst/>
          </a:prstGeom>
          <a:noFill/>
        </p:spPr>
        <p:txBody>
          <a:bodyPr wrap="none" rtlCol="0">
            <a:spAutoFit/>
          </a:bodyPr>
          <a:lstStyle/>
          <a:p>
            <a:pPr algn="r"/>
            <a:r>
              <a:rPr lang="ja-JP" altLang="en-US" sz="2400" b="1">
                <a:solidFill>
                  <a:schemeClr val="bg1"/>
                </a:solidFill>
                <a:latin typeface="Meiryo" charset="-128"/>
                <a:ea typeface="Meiryo" charset="-128"/>
                <a:cs typeface="Meiryo" charset="-128"/>
              </a:rPr>
              <a:t>感覚的</a:t>
            </a:r>
            <a:r>
              <a:rPr lang="ja-JP" altLang="en-US" sz="2400" b="1" dirty="0">
                <a:solidFill>
                  <a:schemeClr val="bg1"/>
                </a:solidFill>
                <a:latin typeface="Meiryo" charset="-128"/>
                <a:ea typeface="Meiryo" charset="-128"/>
                <a:cs typeface="Meiryo" charset="-128"/>
              </a:rPr>
              <a:t>思考</a:t>
            </a:r>
            <a:endParaRPr kumimoji="1" lang="ja-JP" altLang="en-US" sz="2400" b="1" dirty="0">
              <a:solidFill>
                <a:schemeClr val="bg1"/>
              </a:solidFill>
              <a:latin typeface="Meiryo" charset="-128"/>
              <a:ea typeface="Meiryo" charset="-128"/>
              <a:cs typeface="Meiryo" charset="-128"/>
            </a:endParaRPr>
          </a:p>
        </p:txBody>
      </p:sp>
      <p:sp>
        <p:nvSpPr>
          <p:cNvPr id="18" name="テキスト ボックス 17"/>
          <p:cNvSpPr txBox="1"/>
          <p:nvPr/>
        </p:nvSpPr>
        <p:spPr>
          <a:xfrm>
            <a:off x="6583576" y="4656145"/>
            <a:ext cx="1723549" cy="461665"/>
          </a:xfrm>
          <a:prstGeom prst="rect">
            <a:avLst/>
          </a:prstGeom>
          <a:noFill/>
        </p:spPr>
        <p:txBody>
          <a:bodyPr wrap="none" rtlCol="0">
            <a:spAutoFit/>
          </a:bodyPr>
          <a:lstStyle/>
          <a:p>
            <a:pPr algn="r"/>
            <a:r>
              <a:rPr lang="ja-JP" altLang="en-US" sz="2400" b="1" dirty="0">
                <a:solidFill>
                  <a:schemeClr val="bg1"/>
                </a:solidFill>
                <a:latin typeface="Meiryo" charset="-128"/>
                <a:ea typeface="Meiryo" charset="-128"/>
                <a:cs typeface="Meiryo" charset="-128"/>
              </a:rPr>
              <a:t>心身的反応</a:t>
            </a:r>
            <a:endParaRPr kumimoji="1" lang="ja-JP" altLang="en-US" sz="2400" b="1" dirty="0">
              <a:solidFill>
                <a:schemeClr val="bg1"/>
              </a:solidFill>
              <a:latin typeface="Meiryo" charset="-128"/>
              <a:ea typeface="Meiryo" charset="-128"/>
              <a:cs typeface="Meiryo" charset="-128"/>
            </a:endParaRPr>
          </a:p>
        </p:txBody>
      </p:sp>
      <p:sp>
        <p:nvSpPr>
          <p:cNvPr id="19" name="テキスト ボックス 18"/>
          <p:cNvSpPr txBox="1"/>
          <p:nvPr/>
        </p:nvSpPr>
        <p:spPr>
          <a:xfrm>
            <a:off x="6665604" y="5171967"/>
            <a:ext cx="1643191" cy="646331"/>
          </a:xfrm>
          <a:prstGeom prst="rect">
            <a:avLst/>
          </a:prstGeom>
          <a:noFill/>
        </p:spPr>
        <p:txBody>
          <a:bodyPr wrap="square" rtlCol="0">
            <a:spAutoFit/>
          </a:bodyPr>
          <a:lstStyle/>
          <a:p>
            <a:r>
              <a:rPr kumimoji="1" lang="ja-JP" altLang="en-US" sz="1200" dirty="0">
                <a:solidFill>
                  <a:schemeClr val="bg1"/>
                </a:solidFill>
                <a:latin typeface="Meiryo" charset="-128"/>
                <a:ea typeface="Meiryo" charset="-128"/>
                <a:cs typeface="Meiryo" charset="-128"/>
              </a:rPr>
              <a:t>心による身体の</a:t>
            </a:r>
            <a:r>
              <a:rPr kumimoji="1" lang="ja-JP" altLang="en-US" sz="1200">
                <a:solidFill>
                  <a:schemeClr val="bg1"/>
                </a:solidFill>
                <a:latin typeface="Meiryo" charset="-128"/>
                <a:ea typeface="Meiryo" charset="-128"/>
                <a:cs typeface="Meiryo" charset="-128"/>
              </a:rPr>
              <a:t>制御や身体の</a:t>
            </a:r>
            <a:r>
              <a:rPr kumimoji="1" lang="ja-JP" altLang="en-US" sz="1200" dirty="0">
                <a:solidFill>
                  <a:schemeClr val="bg1"/>
                </a:solidFill>
                <a:latin typeface="Meiryo" charset="-128"/>
                <a:ea typeface="Meiryo" charset="-128"/>
                <a:cs typeface="Meiryo" charset="-128"/>
              </a:rPr>
              <a:t>変化</a:t>
            </a:r>
            <a:r>
              <a:rPr kumimoji="1" lang="ja-JP" altLang="en-US" sz="1200">
                <a:solidFill>
                  <a:schemeClr val="bg1"/>
                </a:solidFill>
                <a:latin typeface="Meiryo" charset="-128"/>
                <a:ea typeface="Meiryo" charset="-128"/>
                <a:cs typeface="Meiryo" charset="-128"/>
              </a:rPr>
              <a:t>による心の変化</a:t>
            </a:r>
            <a:endParaRPr kumimoji="1" lang="ja-JP" altLang="en-US" sz="1200" dirty="0">
              <a:solidFill>
                <a:schemeClr val="bg1"/>
              </a:solidFill>
              <a:latin typeface="Meiryo" charset="-128"/>
              <a:ea typeface="Meiryo" charset="-128"/>
              <a:cs typeface="Meiryo" charset="-128"/>
            </a:endParaRPr>
          </a:p>
        </p:txBody>
      </p:sp>
      <p:sp>
        <p:nvSpPr>
          <p:cNvPr id="20" name="テキスト ボックス 19"/>
          <p:cNvSpPr txBox="1"/>
          <p:nvPr/>
        </p:nvSpPr>
        <p:spPr>
          <a:xfrm>
            <a:off x="6660232" y="3560502"/>
            <a:ext cx="1643192" cy="646331"/>
          </a:xfrm>
          <a:prstGeom prst="rect">
            <a:avLst/>
          </a:prstGeom>
          <a:noFill/>
        </p:spPr>
        <p:txBody>
          <a:bodyPr wrap="square" rtlCol="0">
            <a:spAutoFit/>
          </a:bodyPr>
          <a:lstStyle/>
          <a:p>
            <a:r>
              <a:rPr kumimoji="1" lang="ja-JP" altLang="en-US" sz="1200" dirty="0">
                <a:solidFill>
                  <a:schemeClr val="bg1"/>
                </a:solidFill>
                <a:latin typeface="Meiryo" charset="-128"/>
                <a:ea typeface="Meiryo" charset="-128"/>
                <a:cs typeface="Meiryo" charset="-128"/>
              </a:rPr>
              <a:t>パターンの認識や識別、</a:t>
            </a:r>
            <a:r>
              <a:rPr kumimoji="1" lang="ja-JP" altLang="en-US" sz="1200">
                <a:solidFill>
                  <a:schemeClr val="bg1"/>
                </a:solidFill>
                <a:latin typeface="Meiryo" charset="-128"/>
                <a:ea typeface="Meiryo" charset="-128"/>
                <a:cs typeface="Meiryo" charset="-128"/>
              </a:rPr>
              <a:t>規則性やルールの</a:t>
            </a:r>
            <a:r>
              <a:rPr kumimoji="1" lang="ja-JP" altLang="en-US" sz="1200" dirty="0">
                <a:solidFill>
                  <a:schemeClr val="bg1"/>
                </a:solidFill>
                <a:latin typeface="Meiryo" charset="-128"/>
                <a:ea typeface="Meiryo" charset="-128"/>
                <a:cs typeface="Meiryo" charset="-128"/>
              </a:rPr>
              <a:t>発見</a:t>
            </a:r>
          </a:p>
        </p:txBody>
      </p:sp>
      <p:sp>
        <p:nvSpPr>
          <p:cNvPr id="21" name="テキスト ボックス 20"/>
          <p:cNvSpPr txBox="1"/>
          <p:nvPr/>
        </p:nvSpPr>
        <p:spPr>
          <a:xfrm>
            <a:off x="6655024" y="1911301"/>
            <a:ext cx="1643192" cy="646331"/>
          </a:xfrm>
          <a:prstGeom prst="rect">
            <a:avLst/>
          </a:prstGeom>
          <a:noFill/>
        </p:spPr>
        <p:txBody>
          <a:bodyPr wrap="square" rtlCol="0">
            <a:spAutoFit/>
          </a:bodyPr>
          <a:lstStyle/>
          <a:p>
            <a:r>
              <a:rPr kumimoji="1" lang="ja-JP" altLang="en-US" sz="1200">
                <a:solidFill>
                  <a:schemeClr val="bg1"/>
                </a:solidFill>
                <a:latin typeface="Meiryo" charset="-128"/>
                <a:ea typeface="Meiryo" charset="-128"/>
                <a:cs typeface="Meiryo" charset="-128"/>
              </a:rPr>
              <a:t>感覚として得られたことについての論理的な解釈</a:t>
            </a:r>
            <a:endParaRPr kumimoji="1" lang="ja-JP" altLang="en-US" sz="1200" dirty="0">
              <a:solidFill>
                <a:schemeClr val="bg1"/>
              </a:solidFill>
              <a:latin typeface="Meiryo" charset="-128"/>
              <a:ea typeface="Meiryo" charset="-128"/>
              <a:cs typeface="Meiryo" charset="-128"/>
            </a:endParaRPr>
          </a:p>
        </p:txBody>
      </p:sp>
      <p:sp>
        <p:nvSpPr>
          <p:cNvPr id="22" name="テキスト ボックス 21"/>
          <p:cNvSpPr txBox="1"/>
          <p:nvPr/>
        </p:nvSpPr>
        <p:spPr>
          <a:xfrm>
            <a:off x="4869718" y="5215458"/>
            <a:ext cx="1569660" cy="646331"/>
          </a:xfrm>
          <a:prstGeom prst="rect">
            <a:avLst/>
          </a:prstGeom>
          <a:noFill/>
        </p:spPr>
        <p:txBody>
          <a:bodyPr wrap="none" rtlCol="0">
            <a:spAutoFit/>
          </a:bodyPr>
          <a:lstStyle/>
          <a:p>
            <a:r>
              <a:rPr lang="ja-JP" altLang="en-US" dirty="0">
                <a:solidFill>
                  <a:schemeClr val="bg1"/>
                </a:solidFill>
                <a:latin typeface="Meiryo" charset="-128"/>
                <a:ea typeface="Meiryo" charset="-128"/>
                <a:cs typeface="Meiryo" charset="-128"/>
              </a:rPr>
              <a:t>観察から意識</a:t>
            </a:r>
          </a:p>
          <a:p>
            <a:r>
              <a:rPr kumimoji="1" lang="ja-JP" altLang="en-US" dirty="0">
                <a:solidFill>
                  <a:schemeClr val="bg1"/>
                </a:solidFill>
                <a:latin typeface="Meiryo" charset="-128"/>
                <a:ea typeface="Meiryo" charset="-128"/>
                <a:cs typeface="Meiryo" charset="-128"/>
              </a:rPr>
              <a:t>意欲から行動</a:t>
            </a:r>
            <a:endParaRPr kumimoji="1" lang="en-US" altLang="ja-JP" dirty="0">
              <a:solidFill>
                <a:schemeClr val="bg1"/>
              </a:solidFill>
              <a:latin typeface="Meiryo" charset="-128"/>
              <a:ea typeface="Meiryo" charset="-128"/>
              <a:cs typeface="Meiryo" charset="-128"/>
            </a:endParaRPr>
          </a:p>
        </p:txBody>
      </p:sp>
      <p:sp>
        <p:nvSpPr>
          <p:cNvPr id="23" name="テキスト ボックス 22"/>
          <p:cNvSpPr txBox="1"/>
          <p:nvPr/>
        </p:nvSpPr>
        <p:spPr>
          <a:xfrm>
            <a:off x="4978840" y="3629149"/>
            <a:ext cx="1338828" cy="646331"/>
          </a:xfrm>
          <a:prstGeom prst="rect">
            <a:avLst/>
          </a:prstGeom>
          <a:noFill/>
        </p:spPr>
        <p:txBody>
          <a:bodyPr wrap="none" rtlCol="0">
            <a:spAutoFit/>
          </a:bodyPr>
          <a:lstStyle/>
          <a:p>
            <a:r>
              <a:rPr kumimoji="1" lang="ja-JP" altLang="en-US" dirty="0">
                <a:solidFill>
                  <a:schemeClr val="bg1"/>
                </a:solidFill>
                <a:latin typeface="Meiryo" charset="-128"/>
                <a:ea typeface="Meiryo" charset="-128"/>
                <a:cs typeface="Meiryo" charset="-128"/>
              </a:rPr>
              <a:t>特徴の抽出</a:t>
            </a:r>
            <a:endParaRPr kumimoji="1" lang="en-US" altLang="ja-JP" dirty="0">
              <a:solidFill>
                <a:schemeClr val="bg1"/>
              </a:solidFill>
              <a:latin typeface="Meiryo" charset="-128"/>
              <a:ea typeface="Meiryo" charset="-128"/>
              <a:cs typeface="Meiryo" charset="-128"/>
            </a:endParaRPr>
          </a:p>
          <a:p>
            <a:r>
              <a:rPr kumimoji="1" lang="ja-JP" altLang="en-US" dirty="0">
                <a:solidFill>
                  <a:schemeClr val="bg1"/>
                </a:solidFill>
                <a:latin typeface="Meiryo" charset="-128"/>
                <a:ea typeface="Meiryo" charset="-128"/>
                <a:cs typeface="Meiryo" charset="-128"/>
              </a:rPr>
              <a:t>概念の獲得</a:t>
            </a:r>
          </a:p>
        </p:txBody>
      </p:sp>
      <p:sp>
        <p:nvSpPr>
          <p:cNvPr id="24" name="テキスト ボックス 23"/>
          <p:cNvSpPr txBox="1"/>
          <p:nvPr/>
        </p:nvSpPr>
        <p:spPr>
          <a:xfrm>
            <a:off x="4732818" y="1989670"/>
            <a:ext cx="1800493" cy="646331"/>
          </a:xfrm>
          <a:prstGeom prst="rect">
            <a:avLst/>
          </a:prstGeom>
          <a:noFill/>
        </p:spPr>
        <p:txBody>
          <a:bodyPr wrap="none" rtlCol="0">
            <a:spAutoFit/>
          </a:bodyPr>
          <a:lstStyle/>
          <a:p>
            <a:r>
              <a:rPr kumimoji="1" lang="ja-JP" altLang="en-US" dirty="0">
                <a:solidFill>
                  <a:schemeClr val="bg1"/>
                </a:solidFill>
                <a:latin typeface="Meiryo" charset="-128"/>
                <a:ea typeface="Meiryo" charset="-128"/>
                <a:cs typeface="Meiryo" charset="-128"/>
              </a:rPr>
              <a:t>感覚についての</a:t>
            </a:r>
            <a:endParaRPr kumimoji="1" lang="en-US" altLang="ja-JP" dirty="0">
              <a:solidFill>
                <a:schemeClr val="bg1"/>
              </a:solidFill>
              <a:latin typeface="Meiryo" charset="-128"/>
              <a:ea typeface="Meiryo" charset="-128"/>
              <a:cs typeface="Meiryo" charset="-128"/>
            </a:endParaRPr>
          </a:p>
          <a:p>
            <a:r>
              <a:rPr kumimoji="1" lang="ja-JP" altLang="en-US" dirty="0">
                <a:solidFill>
                  <a:schemeClr val="bg1"/>
                </a:solidFill>
                <a:latin typeface="Meiryo" charset="-128"/>
                <a:ea typeface="Meiryo" charset="-128"/>
                <a:cs typeface="Meiryo" charset="-128"/>
              </a:rPr>
              <a:t>論理的理由づけ</a:t>
            </a:r>
          </a:p>
        </p:txBody>
      </p:sp>
      <p:sp>
        <p:nvSpPr>
          <p:cNvPr id="25" name="テキスト ボックス 24"/>
          <p:cNvSpPr txBox="1"/>
          <p:nvPr/>
        </p:nvSpPr>
        <p:spPr>
          <a:xfrm>
            <a:off x="4732820" y="1565029"/>
            <a:ext cx="1723549" cy="400110"/>
          </a:xfrm>
          <a:prstGeom prst="rect">
            <a:avLst/>
          </a:prstGeom>
          <a:noFill/>
        </p:spPr>
        <p:txBody>
          <a:bodyPr wrap="none" rtlCol="0">
            <a:spAutoFit/>
          </a:bodyPr>
          <a:lstStyle/>
          <a:p>
            <a:pPr algn="r"/>
            <a:r>
              <a:rPr lang="ja-JP" altLang="en-US" sz="2000" b="1">
                <a:solidFill>
                  <a:schemeClr val="bg1"/>
                </a:solidFill>
                <a:latin typeface="Meiryo" charset="-128"/>
                <a:ea typeface="Meiryo" charset="-128"/>
                <a:cs typeface="Meiryo" charset="-128"/>
              </a:rPr>
              <a:t>ルールベース</a:t>
            </a:r>
            <a:endParaRPr kumimoji="1" lang="ja-JP" altLang="en-US" sz="2000" b="1" dirty="0">
              <a:solidFill>
                <a:schemeClr val="bg1"/>
              </a:solidFill>
              <a:latin typeface="Meiryo" charset="-128"/>
              <a:ea typeface="Meiryo" charset="-128"/>
              <a:cs typeface="Meiryo" charset="-128"/>
            </a:endParaRPr>
          </a:p>
        </p:txBody>
      </p:sp>
      <p:sp>
        <p:nvSpPr>
          <p:cNvPr id="26" name="テキスト ボックス 25"/>
          <p:cNvSpPr txBox="1"/>
          <p:nvPr/>
        </p:nvSpPr>
        <p:spPr>
          <a:xfrm>
            <a:off x="4989300" y="3211627"/>
            <a:ext cx="1210588" cy="400110"/>
          </a:xfrm>
          <a:prstGeom prst="rect">
            <a:avLst/>
          </a:prstGeom>
          <a:noFill/>
        </p:spPr>
        <p:txBody>
          <a:bodyPr wrap="none" rtlCol="0">
            <a:spAutoFit/>
          </a:bodyPr>
          <a:lstStyle/>
          <a:p>
            <a:pPr algn="r"/>
            <a:r>
              <a:rPr lang="ja-JP" altLang="en-US" sz="2000" b="1" dirty="0">
                <a:solidFill>
                  <a:schemeClr val="bg1"/>
                </a:solidFill>
                <a:latin typeface="Meiryo" charset="-128"/>
                <a:ea typeface="Meiryo" charset="-128"/>
                <a:cs typeface="Meiryo" charset="-128"/>
              </a:rPr>
              <a:t>機械学習</a:t>
            </a:r>
            <a:endParaRPr kumimoji="1" lang="ja-JP" altLang="en-US" sz="2000" b="1" dirty="0">
              <a:solidFill>
                <a:schemeClr val="bg1"/>
              </a:solidFill>
              <a:latin typeface="Meiryo" charset="-128"/>
              <a:ea typeface="Meiryo" charset="-128"/>
              <a:cs typeface="Meiryo" charset="-128"/>
            </a:endParaRPr>
          </a:p>
        </p:txBody>
      </p:sp>
      <p:sp>
        <p:nvSpPr>
          <p:cNvPr id="27" name="テキスト ボックス 26"/>
          <p:cNvSpPr txBox="1"/>
          <p:nvPr/>
        </p:nvSpPr>
        <p:spPr>
          <a:xfrm>
            <a:off x="5156012" y="4803251"/>
            <a:ext cx="954107" cy="400110"/>
          </a:xfrm>
          <a:prstGeom prst="rect">
            <a:avLst/>
          </a:prstGeom>
          <a:noFill/>
        </p:spPr>
        <p:txBody>
          <a:bodyPr wrap="none" rtlCol="0">
            <a:spAutoFit/>
          </a:bodyPr>
          <a:lstStyle/>
          <a:p>
            <a:pPr algn="r"/>
            <a:r>
              <a:rPr lang="ja-JP" altLang="en-US" sz="2000" b="1" dirty="0">
                <a:solidFill>
                  <a:schemeClr val="bg1"/>
                </a:solidFill>
                <a:latin typeface="Meiryo" charset="-128"/>
                <a:ea typeface="Meiryo" charset="-128"/>
                <a:cs typeface="Meiryo" charset="-128"/>
              </a:rPr>
              <a:t>？？？</a:t>
            </a:r>
            <a:endParaRPr kumimoji="1" lang="ja-JP" altLang="en-US" sz="2000" b="1" dirty="0">
              <a:solidFill>
                <a:schemeClr val="bg1"/>
              </a:solidFill>
              <a:latin typeface="Meiryo" charset="-128"/>
              <a:ea typeface="Meiryo" charset="-128"/>
              <a:cs typeface="Meiryo" charset="-128"/>
            </a:endParaRPr>
          </a:p>
        </p:txBody>
      </p:sp>
      <p:sp>
        <p:nvSpPr>
          <p:cNvPr id="28" name="正方形/長方形 27"/>
          <p:cNvSpPr/>
          <p:nvPr/>
        </p:nvSpPr>
        <p:spPr>
          <a:xfrm>
            <a:off x="4698953" y="1482395"/>
            <a:ext cx="1841280" cy="1227375"/>
          </a:xfrm>
          <a:prstGeom prst="rect">
            <a:avLst/>
          </a:prstGeom>
          <a:no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正方形/長方形 28"/>
          <p:cNvSpPr/>
          <p:nvPr/>
        </p:nvSpPr>
        <p:spPr>
          <a:xfrm>
            <a:off x="4732820" y="3097714"/>
            <a:ext cx="1841280" cy="1227375"/>
          </a:xfrm>
          <a:prstGeom prst="rect">
            <a:avLst/>
          </a:prstGeom>
          <a:no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正方形/長方形 29"/>
          <p:cNvSpPr/>
          <p:nvPr/>
        </p:nvSpPr>
        <p:spPr>
          <a:xfrm>
            <a:off x="4728090" y="4656145"/>
            <a:ext cx="1841280" cy="1227375"/>
          </a:xfrm>
          <a:prstGeom prst="rect">
            <a:avLst/>
          </a:prstGeom>
          <a:no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下矢印 30"/>
          <p:cNvSpPr/>
          <p:nvPr/>
        </p:nvSpPr>
        <p:spPr>
          <a:xfrm>
            <a:off x="251520" y="1298048"/>
            <a:ext cx="504056" cy="4723240"/>
          </a:xfrm>
          <a:prstGeom prst="downArrow">
            <a:avLst>
              <a:gd name="adj1" fmla="val 67045"/>
              <a:gd name="adj2" fmla="val 50000"/>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600" dirty="0">
                <a:solidFill>
                  <a:srgbClr val="FFFFFF"/>
                </a:solidFill>
                <a:latin typeface="HGSoeiKakugothicUB" charset="-128"/>
                <a:ea typeface="HGSoeiKakugothicUB" charset="-128"/>
                <a:cs typeface="HGSoeiKakugothicUB" charset="-128"/>
              </a:rPr>
              <a:t>人工知能研究の発展</a:t>
            </a:r>
            <a:endParaRPr kumimoji="1" lang="ja-JP" altLang="en-US" sz="1600" dirty="0">
              <a:solidFill>
                <a:srgbClr val="FFFFFF"/>
              </a:solidFill>
              <a:latin typeface="HGSoeiKakugothicUB" charset="-128"/>
              <a:ea typeface="HGSoeiKakugothicUB" charset="-128"/>
              <a:cs typeface="HGSoeiKakugothicUB" charset="-128"/>
            </a:endParaRPr>
          </a:p>
        </p:txBody>
      </p:sp>
      <p:sp>
        <p:nvSpPr>
          <p:cNvPr id="32" name="上矢印 31"/>
          <p:cNvSpPr/>
          <p:nvPr/>
        </p:nvSpPr>
        <p:spPr>
          <a:xfrm>
            <a:off x="8409774" y="1301708"/>
            <a:ext cx="504056" cy="4723240"/>
          </a:xfrm>
          <a:prstGeom prst="upArrow">
            <a:avLst>
              <a:gd name="adj1" fmla="val 71915"/>
              <a:gd name="adj2" fmla="val 50000"/>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1600" dirty="0">
                <a:solidFill>
                  <a:srgbClr val="FFFFFF"/>
                </a:solidFill>
                <a:latin typeface="HGSoeiKakugothicUB" charset="-128"/>
                <a:ea typeface="HGSoeiKakugothicUB" charset="-128"/>
                <a:cs typeface="HGSoeiKakugothicUB" charset="-128"/>
              </a:rPr>
              <a:t>人間の知性の発達</a:t>
            </a:r>
            <a:endParaRPr kumimoji="1" lang="ja-JP" altLang="en-US" sz="1600" dirty="0">
              <a:solidFill>
                <a:srgbClr val="FFFFFF"/>
              </a:solidFill>
              <a:latin typeface="HGSoeiKakugothicUB" charset="-128"/>
              <a:ea typeface="HGSoeiKakugothicUB" charset="-128"/>
              <a:cs typeface="HGSoeiKakugothicUB" charset="-128"/>
            </a:endParaRPr>
          </a:p>
        </p:txBody>
      </p:sp>
      <p:sp>
        <p:nvSpPr>
          <p:cNvPr id="33" name="上矢印 32"/>
          <p:cNvSpPr/>
          <p:nvPr/>
        </p:nvSpPr>
        <p:spPr>
          <a:xfrm>
            <a:off x="7596336" y="2648193"/>
            <a:ext cx="288032" cy="387944"/>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 name="上矢印 33"/>
          <p:cNvSpPr/>
          <p:nvPr/>
        </p:nvSpPr>
        <p:spPr>
          <a:xfrm>
            <a:off x="7596336" y="4247754"/>
            <a:ext cx="288032" cy="387944"/>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 name="上矢印 34"/>
          <p:cNvSpPr/>
          <p:nvPr/>
        </p:nvSpPr>
        <p:spPr>
          <a:xfrm flipV="1">
            <a:off x="7026422" y="2649933"/>
            <a:ext cx="288032" cy="387944"/>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上矢印 35"/>
          <p:cNvSpPr/>
          <p:nvPr/>
        </p:nvSpPr>
        <p:spPr>
          <a:xfrm flipV="1">
            <a:off x="7026422" y="4249494"/>
            <a:ext cx="288032" cy="387944"/>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1633903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830355" y="2775338"/>
            <a:ext cx="7499634" cy="1307324"/>
          </a:xfrm>
          <a:prstGeom prst="rect">
            <a:avLst/>
          </a:prstGeom>
          <a:solidFill>
            <a:srgbClr val="33ACB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dirty="0">
                <a:solidFill>
                  <a:srgbClr val="FFFFFF"/>
                </a:solidFill>
                <a:effectLst/>
                <a:latin typeface="Arial"/>
                <a:ea typeface="HGP創英角ｺﾞｼｯｸUB" pitchFamily="50" charset="-128"/>
                <a:cs typeface="Arial"/>
              </a:rPr>
              <a:t>第</a:t>
            </a:r>
            <a:r>
              <a:rPr lang="en-US" altLang="ja-JP" sz="2800" dirty="0">
                <a:solidFill>
                  <a:srgbClr val="FFFFFF"/>
                </a:solidFill>
                <a:effectLst/>
                <a:latin typeface="Arial"/>
                <a:ea typeface="HGP創英角ｺﾞｼｯｸUB" pitchFamily="50" charset="-128"/>
                <a:cs typeface="Arial"/>
              </a:rPr>
              <a:t>3</a:t>
            </a:r>
            <a:r>
              <a:rPr lang="ja-JP" altLang="en-US" sz="2800" dirty="0">
                <a:solidFill>
                  <a:srgbClr val="FFFFFF"/>
                </a:solidFill>
                <a:effectLst/>
                <a:latin typeface="Arial"/>
                <a:ea typeface="HGP創英角ｺﾞｼｯｸUB" pitchFamily="50" charset="-128"/>
                <a:cs typeface="Arial"/>
              </a:rPr>
              <a:t>章　クラウドコンピューティング</a:t>
            </a:r>
            <a:endParaRPr lang="en-US" altLang="ja-JP" sz="2800" dirty="0">
              <a:solidFill>
                <a:srgbClr val="FFFFFF"/>
              </a:solidFill>
              <a:effectLst/>
              <a:latin typeface="Arial"/>
              <a:ea typeface="HGP創英角ｺﾞｼｯｸUB" pitchFamily="50" charset="-128"/>
              <a:cs typeface="Arial"/>
            </a:endParaRPr>
          </a:p>
        </p:txBody>
      </p:sp>
      <p:sp>
        <p:nvSpPr>
          <p:cNvPr id="7" name="正方形/長方形 6"/>
          <p:cNvSpPr/>
          <p:nvPr/>
        </p:nvSpPr>
        <p:spPr>
          <a:xfrm>
            <a:off x="830354" y="2775338"/>
            <a:ext cx="83270" cy="1307324"/>
          </a:xfrm>
          <a:prstGeom prst="rect">
            <a:avLst/>
          </a:prstGeom>
          <a:solidFill>
            <a:srgbClr val="CC0000"/>
          </a:solidFill>
          <a:ln>
            <a:noFill/>
          </a:ln>
        </p:spPr>
        <p:style>
          <a:lnRef idx="2">
            <a:schemeClr val="dk1"/>
          </a:lnRef>
          <a:fillRef idx="1">
            <a:schemeClr val="lt1"/>
          </a:fillRef>
          <a:effectRef idx="0">
            <a:schemeClr val="dk1"/>
          </a:effectRef>
          <a:fontRef idx="minor">
            <a:schemeClr val="dk1"/>
          </a:fontRef>
        </p:style>
        <p:txBody>
          <a:bodyPr rtlCol="0" anchor="ctr"/>
          <a:lstStyle/>
          <a:p>
            <a:pPr algn="r"/>
            <a:endParaRPr lang="en-US" altLang="ja-JP" sz="2400" dirty="0">
              <a:solidFill>
                <a:srgbClr val="FFFFFF"/>
              </a:solidFill>
              <a:effectLst/>
              <a:latin typeface="Arial"/>
              <a:ea typeface="HGP創英角ｺﾞｼｯｸUB" pitchFamily="50" charset="-128"/>
              <a:cs typeface="Arial"/>
            </a:endParaRPr>
          </a:p>
        </p:txBody>
      </p:sp>
      <p:pic>
        <p:nvPicPr>
          <p:cNvPr id="8" name="図 7"/>
          <p:cNvPicPr>
            <a:picLocks noChangeAspect="1"/>
          </p:cNvPicPr>
          <p:nvPr/>
        </p:nvPicPr>
        <p:blipFill>
          <a:blip r:embed="rId2"/>
          <a:stretch>
            <a:fillRect/>
          </a:stretch>
        </p:blipFill>
        <p:spPr>
          <a:xfrm>
            <a:off x="8128001" y="6690381"/>
            <a:ext cx="882650" cy="15069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6875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p:nvPr/>
        </p:nvSpPr>
        <p:spPr>
          <a:xfrm>
            <a:off x="457200" y="4216400"/>
            <a:ext cx="8223250" cy="1193800"/>
          </a:xfrm>
          <a:prstGeom prst="roundRect">
            <a:avLst>
              <a:gd name="adj" fmla="val 50000"/>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3600">
                <a:solidFill>
                  <a:srgbClr val="0000FF"/>
                </a:solidFill>
                <a:latin typeface="ＭＳ Ｐゴシック"/>
                <a:ea typeface="ＭＳ Ｐゴシック"/>
                <a:cs typeface="ＭＳ Ｐゴシック"/>
              </a:rPr>
              <a:t>ネットワーク</a:t>
            </a:r>
            <a:endParaRPr kumimoji="1" lang="ja-JP" altLang="en-US" sz="3600" dirty="0">
              <a:solidFill>
                <a:srgbClr val="0000FF"/>
              </a:solidFill>
              <a:latin typeface="ＭＳ Ｐゴシック"/>
              <a:ea typeface="ＭＳ Ｐゴシック"/>
              <a:cs typeface="ＭＳ Ｐゴシック"/>
            </a:endParaRPr>
          </a:p>
        </p:txBody>
      </p:sp>
      <p:sp>
        <p:nvSpPr>
          <p:cNvPr id="8" name="正方形/長方形 7"/>
          <p:cNvSpPr/>
          <p:nvPr/>
        </p:nvSpPr>
        <p:spPr>
          <a:xfrm>
            <a:off x="458788" y="1276350"/>
            <a:ext cx="8223250" cy="301625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タイトル 4"/>
          <p:cNvSpPr>
            <a:spLocks noGrp="1"/>
          </p:cNvSpPr>
          <p:nvPr>
            <p:ph type="title"/>
          </p:nvPr>
        </p:nvSpPr>
        <p:spPr/>
        <p:txBody>
          <a:bodyPr/>
          <a:lstStyle/>
          <a:p>
            <a:r>
              <a:rPr kumimoji="1" lang="ja-JP" altLang="en-US" dirty="0">
                <a:solidFill>
                  <a:schemeClr val="tx1">
                    <a:lumMod val="50000"/>
                    <a:lumOff val="50000"/>
                  </a:schemeClr>
                </a:solidFill>
              </a:rPr>
              <a:t>コレ</a:t>
            </a:r>
            <a:r>
              <a:rPr kumimoji="1" lang="en-US" altLang="ja-JP" dirty="0">
                <a:solidFill>
                  <a:schemeClr val="tx1">
                    <a:lumMod val="50000"/>
                    <a:lumOff val="50000"/>
                  </a:schemeClr>
                </a:solidFill>
              </a:rPr>
              <a:t>1</a:t>
            </a:r>
            <a:r>
              <a:rPr kumimoji="1" lang="ja-JP" altLang="en-US" dirty="0">
                <a:solidFill>
                  <a:schemeClr val="tx1">
                    <a:lumMod val="50000"/>
                    <a:lumOff val="50000"/>
                  </a:schemeClr>
                </a:solidFill>
              </a:rPr>
              <a:t>枚でわかる</a:t>
            </a:r>
            <a:r>
              <a:rPr kumimoji="1" lang="ja-JP" altLang="en-US" dirty="0" smtClean="0">
                <a:solidFill>
                  <a:schemeClr val="tx1">
                    <a:lumMod val="50000"/>
                    <a:lumOff val="50000"/>
                  </a:schemeClr>
                </a:solidFill>
              </a:rPr>
              <a:t>クラウドコンピューティング</a:t>
            </a:r>
            <a:endParaRPr kumimoji="1" lang="ja-JP" altLang="en-US" dirty="0">
              <a:solidFill>
                <a:schemeClr val="tx1">
                  <a:lumMod val="50000"/>
                  <a:lumOff val="50000"/>
                </a:schemeClr>
              </a:solidFill>
            </a:endParaRPr>
          </a:p>
        </p:txBody>
      </p:sp>
      <p:sp>
        <p:nvSpPr>
          <p:cNvPr id="4" name="スライド番号プレースホルダー 3"/>
          <p:cNvSpPr>
            <a:spLocks noGrp="1"/>
          </p:cNvSpPr>
          <p:nvPr>
            <p:ph type="sldNum" sz="quarter" idx="12"/>
          </p:nvPr>
        </p:nvSpPr>
        <p:spPr/>
        <p:txBody>
          <a:bodyPr/>
          <a:lstStyle/>
          <a:p>
            <a:fld id="{8FF8CC5D-A65D-5946-99B5-645367A967AD}" type="slidenum">
              <a:rPr kumimoji="1" lang="ja-JP" altLang="en-US" smtClean="0"/>
              <a:t>46</a:t>
            </a:fld>
            <a:endParaRPr kumimoji="1" lang="ja-JP" altLang="en-US" dirty="0"/>
          </a:p>
        </p:txBody>
      </p:sp>
      <p:sp>
        <p:nvSpPr>
          <p:cNvPr id="6" name="正方形/長方形 5"/>
          <p:cNvSpPr/>
          <p:nvPr/>
        </p:nvSpPr>
        <p:spPr>
          <a:xfrm>
            <a:off x="672307" y="1200150"/>
            <a:ext cx="7819231" cy="2178050"/>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826296" y="1098550"/>
            <a:ext cx="7491410" cy="1098550"/>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2" name="図 11"/>
          <p:cNvPicPr>
            <a:picLocks noChangeAspect="1"/>
          </p:cNvPicPr>
          <p:nvPr/>
        </p:nvPicPr>
        <p:blipFill>
          <a:blip r:embed="rId3">
            <a:clrChange>
              <a:clrFrom>
                <a:srgbClr val="FFFFFF"/>
              </a:clrFrom>
              <a:clrTo>
                <a:srgbClr val="FFFFFF">
                  <a:alpha val="0"/>
                </a:srgbClr>
              </a:clrTo>
            </a:clrChange>
          </a:blip>
          <a:stretch>
            <a:fillRect/>
          </a:stretch>
        </p:blipFill>
        <p:spPr>
          <a:xfrm>
            <a:off x="3313111" y="5315964"/>
            <a:ext cx="896939" cy="950372"/>
          </a:xfrm>
          <a:prstGeom prst="rect">
            <a:avLst/>
          </a:prstGeom>
        </p:spPr>
      </p:pic>
      <p:pic>
        <p:nvPicPr>
          <p:cNvPr id="13" name="図 12"/>
          <p:cNvPicPr>
            <a:picLocks noChangeAspect="1"/>
          </p:cNvPicPr>
          <p:nvPr/>
        </p:nvPicPr>
        <p:blipFill>
          <a:blip r:embed="rId4">
            <a:clrChange>
              <a:clrFrom>
                <a:srgbClr val="FFFFFF"/>
              </a:clrFrom>
              <a:clrTo>
                <a:srgbClr val="FFFFFF">
                  <a:alpha val="0"/>
                </a:srgbClr>
              </a:clrTo>
            </a:clrChange>
          </a:blip>
          <a:stretch>
            <a:fillRect/>
          </a:stretch>
        </p:blipFill>
        <p:spPr>
          <a:xfrm>
            <a:off x="4965699" y="5452516"/>
            <a:ext cx="931863" cy="814308"/>
          </a:xfrm>
          <a:prstGeom prst="rect">
            <a:avLst/>
          </a:prstGeom>
        </p:spPr>
      </p:pic>
      <p:pic>
        <p:nvPicPr>
          <p:cNvPr id="14" name="図 13"/>
          <p:cNvPicPr>
            <a:picLocks noChangeAspect="1"/>
          </p:cNvPicPr>
          <p:nvPr/>
        </p:nvPicPr>
        <p:blipFill>
          <a:blip r:embed="rId5">
            <a:clrChange>
              <a:clrFrom>
                <a:srgbClr val="FFFFFF"/>
              </a:clrFrom>
              <a:clrTo>
                <a:srgbClr val="FFFFFF">
                  <a:alpha val="0"/>
                </a:srgbClr>
              </a:clrTo>
            </a:clrChange>
          </a:blip>
          <a:stretch>
            <a:fillRect/>
          </a:stretch>
        </p:blipFill>
        <p:spPr>
          <a:xfrm>
            <a:off x="6449646" y="5488437"/>
            <a:ext cx="482600" cy="778387"/>
          </a:xfrm>
          <a:prstGeom prst="rect">
            <a:avLst/>
          </a:prstGeom>
        </p:spPr>
      </p:pic>
      <p:pic>
        <p:nvPicPr>
          <p:cNvPr id="15" name="図 14" descr="accessory2_d1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34160" y="5520183"/>
            <a:ext cx="199341" cy="746641"/>
          </a:xfrm>
          <a:prstGeom prst="rect">
            <a:avLst/>
          </a:prstGeom>
        </p:spPr>
      </p:pic>
      <p:pic>
        <p:nvPicPr>
          <p:cNvPr id="16" name="図 15" descr="imgres.jp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5087" y="5359400"/>
            <a:ext cx="1322106" cy="907424"/>
          </a:xfrm>
          <a:prstGeom prst="rect">
            <a:avLst/>
          </a:prstGeom>
        </p:spPr>
      </p:pic>
      <p:sp>
        <p:nvSpPr>
          <p:cNvPr id="18" name="角丸四角形 17"/>
          <p:cNvSpPr/>
          <p:nvPr/>
        </p:nvSpPr>
        <p:spPr>
          <a:xfrm>
            <a:off x="1004359" y="3644900"/>
            <a:ext cx="2563284" cy="431800"/>
          </a:xfrm>
          <a:prstGeom prst="roundRect">
            <a:avLst>
              <a:gd name="adj" fmla="val 0"/>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FFFF"/>
                </a:solidFill>
                <a:latin typeface="ＭＳ Ｐゴシック"/>
                <a:ea typeface="ＭＳ Ｐゴシック"/>
                <a:cs typeface="ＭＳ Ｐゴシック"/>
              </a:rPr>
              <a:t>インフラストラクチャ</a:t>
            </a:r>
          </a:p>
        </p:txBody>
      </p:sp>
      <p:sp>
        <p:nvSpPr>
          <p:cNvPr id="19" name="角丸四角形 18"/>
          <p:cNvSpPr/>
          <p:nvPr/>
        </p:nvSpPr>
        <p:spPr>
          <a:xfrm>
            <a:off x="1004359" y="2559050"/>
            <a:ext cx="2563284" cy="431800"/>
          </a:xfrm>
          <a:prstGeom prst="roundRect">
            <a:avLst>
              <a:gd name="adj" fmla="val 0"/>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FFFF"/>
                </a:solidFill>
                <a:latin typeface="ＭＳ Ｐゴシック"/>
                <a:ea typeface="ＭＳ Ｐゴシック"/>
                <a:cs typeface="ＭＳ Ｐゴシック"/>
              </a:rPr>
              <a:t>プラットフォーム</a:t>
            </a:r>
          </a:p>
        </p:txBody>
      </p:sp>
      <p:sp>
        <p:nvSpPr>
          <p:cNvPr id="20" name="角丸四角形 19"/>
          <p:cNvSpPr/>
          <p:nvPr/>
        </p:nvSpPr>
        <p:spPr>
          <a:xfrm>
            <a:off x="1004359" y="1441450"/>
            <a:ext cx="2563284" cy="431800"/>
          </a:xfrm>
          <a:prstGeom prst="roundRect">
            <a:avLst>
              <a:gd name="adj" fmla="val 0"/>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FFFF"/>
                </a:solidFill>
                <a:latin typeface="ＭＳ Ｐゴシック"/>
                <a:ea typeface="ＭＳ Ｐゴシック"/>
                <a:cs typeface="ＭＳ Ｐゴシック"/>
              </a:rPr>
              <a:t>アプリケーション</a:t>
            </a:r>
          </a:p>
        </p:txBody>
      </p:sp>
      <p:sp>
        <p:nvSpPr>
          <p:cNvPr id="21" name="正方形/長方形 20"/>
          <p:cNvSpPr/>
          <p:nvPr/>
        </p:nvSpPr>
        <p:spPr>
          <a:xfrm>
            <a:off x="3917951" y="3543300"/>
            <a:ext cx="1360488" cy="2921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rgbClr val="0000FF"/>
                </a:solidFill>
                <a:latin typeface="ＭＳ Ｐゴシック"/>
                <a:ea typeface="ＭＳ Ｐゴシック"/>
                <a:cs typeface="ＭＳ Ｐゴシック"/>
              </a:rPr>
              <a:t>計算装置</a:t>
            </a:r>
          </a:p>
        </p:txBody>
      </p:sp>
      <p:sp>
        <p:nvSpPr>
          <p:cNvPr id="22" name="正方形/長方形 21"/>
          <p:cNvSpPr/>
          <p:nvPr/>
        </p:nvSpPr>
        <p:spPr>
          <a:xfrm>
            <a:off x="5329238" y="3543300"/>
            <a:ext cx="1333501" cy="2921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rgbClr val="0000FF"/>
                </a:solidFill>
                <a:latin typeface="ＭＳ Ｐゴシック"/>
                <a:ea typeface="ＭＳ Ｐゴシック"/>
                <a:cs typeface="ＭＳ Ｐゴシック"/>
              </a:rPr>
              <a:t>記憶装置</a:t>
            </a:r>
          </a:p>
        </p:txBody>
      </p:sp>
      <p:sp>
        <p:nvSpPr>
          <p:cNvPr id="23" name="正方形/長方形 22"/>
          <p:cNvSpPr/>
          <p:nvPr/>
        </p:nvSpPr>
        <p:spPr>
          <a:xfrm>
            <a:off x="6705600" y="3543300"/>
            <a:ext cx="1284288" cy="2921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rgbClr val="0000FF"/>
                </a:solidFill>
                <a:latin typeface="ＭＳ Ｐゴシック"/>
                <a:ea typeface="ＭＳ Ｐゴシック"/>
                <a:cs typeface="ＭＳ Ｐゴシック"/>
              </a:rPr>
              <a:t>ネットワーク</a:t>
            </a:r>
            <a:endParaRPr kumimoji="1" lang="ja-JP" altLang="en-US" sz="1200" dirty="0">
              <a:solidFill>
                <a:srgbClr val="0000FF"/>
              </a:solidFill>
              <a:latin typeface="ＭＳ Ｐゴシック"/>
              <a:ea typeface="ＭＳ Ｐゴシック"/>
              <a:cs typeface="ＭＳ Ｐゴシック"/>
            </a:endParaRPr>
          </a:p>
        </p:txBody>
      </p:sp>
      <p:sp>
        <p:nvSpPr>
          <p:cNvPr id="24" name="正方形/長方形 23"/>
          <p:cNvSpPr/>
          <p:nvPr/>
        </p:nvSpPr>
        <p:spPr>
          <a:xfrm>
            <a:off x="3917951" y="2514600"/>
            <a:ext cx="756449"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データ</a:t>
            </a:r>
          </a:p>
          <a:p>
            <a:pPr algn="ctr"/>
            <a:r>
              <a:rPr kumimoji="1" lang="ja-JP" altLang="en-US" sz="1000" dirty="0">
                <a:solidFill>
                  <a:srgbClr val="3366FF"/>
                </a:solidFill>
                <a:latin typeface="ＭＳ Ｐゴシック"/>
                <a:ea typeface="ＭＳ Ｐゴシック"/>
                <a:cs typeface="ＭＳ Ｐゴシック"/>
              </a:rPr>
              <a:t>ベース</a:t>
            </a:r>
          </a:p>
        </p:txBody>
      </p:sp>
      <p:sp>
        <p:nvSpPr>
          <p:cNvPr id="25" name="正方形/長方形 24"/>
          <p:cNvSpPr/>
          <p:nvPr/>
        </p:nvSpPr>
        <p:spPr>
          <a:xfrm>
            <a:off x="4742657" y="2514600"/>
            <a:ext cx="756449"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運用管理</a:t>
            </a:r>
          </a:p>
        </p:txBody>
      </p:sp>
      <p:sp>
        <p:nvSpPr>
          <p:cNvPr id="26" name="正方形/長方形 25"/>
          <p:cNvSpPr/>
          <p:nvPr/>
        </p:nvSpPr>
        <p:spPr>
          <a:xfrm>
            <a:off x="5584031" y="2514600"/>
            <a:ext cx="756449"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プログラム</a:t>
            </a:r>
          </a:p>
          <a:p>
            <a:pPr algn="ctr"/>
            <a:r>
              <a:rPr kumimoji="1" lang="ja-JP" altLang="en-US" sz="1000" dirty="0">
                <a:solidFill>
                  <a:srgbClr val="3366FF"/>
                </a:solidFill>
                <a:latin typeface="ＭＳ Ｐゴシック"/>
                <a:ea typeface="ＭＳ Ｐゴシック"/>
                <a:cs typeface="ＭＳ Ｐゴシック"/>
              </a:rPr>
              <a:t>実行環境</a:t>
            </a:r>
          </a:p>
        </p:txBody>
      </p:sp>
      <p:sp>
        <p:nvSpPr>
          <p:cNvPr id="27" name="正方形/長方形 26"/>
          <p:cNvSpPr/>
          <p:nvPr/>
        </p:nvSpPr>
        <p:spPr>
          <a:xfrm>
            <a:off x="6407543" y="2514600"/>
            <a:ext cx="756449"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プログラム</a:t>
            </a:r>
          </a:p>
          <a:p>
            <a:pPr algn="ctr"/>
            <a:r>
              <a:rPr lang="ja-JP" altLang="en-US" sz="1000" dirty="0">
                <a:solidFill>
                  <a:srgbClr val="3366FF"/>
                </a:solidFill>
                <a:latin typeface="ＭＳ Ｐゴシック"/>
                <a:ea typeface="ＭＳ Ｐゴシック"/>
                <a:cs typeface="ＭＳ Ｐゴシック"/>
              </a:rPr>
              <a:t>開発環境</a:t>
            </a:r>
            <a:endParaRPr kumimoji="1" lang="ja-JP" altLang="en-US" sz="1000" dirty="0">
              <a:solidFill>
                <a:srgbClr val="3366FF"/>
              </a:solidFill>
              <a:latin typeface="ＭＳ Ｐゴシック"/>
              <a:ea typeface="ＭＳ Ｐゴシック"/>
              <a:cs typeface="ＭＳ Ｐゴシック"/>
            </a:endParaRPr>
          </a:p>
        </p:txBody>
      </p:sp>
      <p:sp>
        <p:nvSpPr>
          <p:cNvPr id="28" name="正方形/長方形 27"/>
          <p:cNvSpPr/>
          <p:nvPr/>
        </p:nvSpPr>
        <p:spPr>
          <a:xfrm>
            <a:off x="7233439" y="2514600"/>
            <a:ext cx="756449"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認証管理</a:t>
            </a:r>
          </a:p>
        </p:txBody>
      </p:sp>
      <p:sp>
        <p:nvSpPr>
          <p:cNvPr id="29" name="正方形/長方形 28"/>
          <p:cNvSpPr/>
          <p:nvPr/>
        </p:nvSpPr>
        <p:spPr>
          <a:xfrm>
            <a:off x="3916757" y="1397000"/>
            <a:ext cx="589762"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900" dirty="0">
                <a:solidFill>
                  <a:srgbClr val="33ACBD"/>
                </a:solidFill>
                <a:latin typeface="ＭＳ Ｐゴシック"/>
                <a:ea typeface="ＭＳ Ｐゴシック"/>
                <a:cs typeface="ＭＳ Ｐゴシック"/>
              </a:rPr>
              <a:t>電子</a:t>
            </a:r>
          </a:p>
          <a:p>
            <a:pPr algn="ctr"/>
            <a:r>
              <a:rPr kumimoji="1" lang="ja-JP" altLang="en-US" sz="900" dirty="0">
                <a:solidFill>
                  <a:srgbClr val="33ACBD"/>
                </a:solidFill>
                <a:latin typeface="ＭＳ Ｐゴシック"/>
                <a:ea typeface="ＭＳ Ｐゴシック"/>
                <a:cs typeface="ＭＳ Ｐゴシック"/>
              </a:rPr>
              <a:t>メール</a:t>
            </a:r>
          </a:p>
        </p:txBody>
      </p:sp>
      <p:sp>
        <p:nvSpPr>
          <p:cNvPr id="30" name="正方形/長方形 29"/>
          <p:cNvSpPr/>
          <p:nvPr/>
        </p:nvSpPr>
        <p:spPr>
          <a:xfrm>
            <a:off x="4546601" y="1397000"/>
            <a:ext cx="648499"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800" dirty="0">
                <a:solidFill>
                  <a:srgbClr val="33ACBD"/>
                </a:solidFill>
                <a:latin typeface="ＭＳ Ｐゴシック"/>
                <a:ea typeface="ＭＳ Ｐゴシック"/>
                <a:cs typeface="ＭＳ Ｐゴシック"/>
              </a:rPr>
              <a:t>ソーシャル</a:t>
            </a:r>
          </a:p>
          <a:p>
            <a:pPr algn="ctr"/>
            <a:r>
              <a:rPr lang="ja-JP" altLang="en-US" sz="800" dirty="0">
                <a:solidFill>
                  <a:srgbClr val="33ACBD"/>
                </a:solidFill>
                <a:latin typeface="ＭＳ Ｐゴシック"/>
                <a:ea typeface="ＭＳ Ｐゴシック"/>
                <a:cs typeface="ＭＳ Ｐゴシック"/>
              </a:rPr>
              <a:t>メディア</a:t>
            </a:r>
            <a:endParaRPr kumimoji="1" lang="ja-JP" altLang="en-US" sz="800" dirty="0">
              <a:solidFill>
                <a:srgbClr val="33ACBD"/>
              </a:solidFill>
              <a:latin typeface="ＭＳ Ｐゴシック"/>
              <a:ea typeface="ＭＳ Ｐゴシック"/>
              <a:cs typeface="ＭＳ Ｐゴシック"/>
            </a:endParaRPr>
          </a:p>
        </p:txBody>
      </p:sp>
      <p:sp>
        <p:nvSpPr>
          <p:cNvPr id="31" name="正方形/長方形 30"/>
          <p:cNvSpPr/>
          <p:nvPr/>
        </p:nvSpPr>
        <p:spPr>
          <a:xfrm>
            <a:off x="5234781" y="1397000"/>
            <a:ext cx="648499"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900" dirty="0">
                <a:solidFill>
                  <a:srgbClr val="33ACBD"/>
                </a:solidFill>
                <a:latin typeface="ＭＳ Ｐゴシック"/>
                <a:ea typeface="ＭＳ Ｐゴシック"/>
                <a:cs typeface="ＭＳ Ｐゴシック"/>
              </a:rPr>
              <a:t>新聞</a:t>
            </a:r>
          </a:p>
          <a:p>
            <a:pPr algn="ctr"/>
            <a:r>
              <a:rPr lang="ja-JP" altLang="en-US" sz="900" dirty="0">
                <a:solidFill>
                  <a:srgbClr val="33ACBD"/>
                </a:solidFill>
                <a:latin typeface="ＭＳ Ｐゴシック"/>
                <a:ea typeface="ＭＳ Ｐゴシック"/>
                <a:cs typeface="ＭＳ Ｐゴシック"/>
              </a:rPr>
              <a:t>ニュース</a:t>
            </a:r>
            <a:endParaRPr kumimoji="1" lang="ja-JP" altLang="en-US" sz="900" dirty="0">
              <a:solidFill>
                <a:srgbClr val="33ACBD"/>
              </a:solidFill>
              <a:latin typeface="ＭＳ Ｐゴシック"/>
              <a:ea typeface="ＭＳ Ｐゴシック"/>
              <a:cs typeface="ＭＳ Ｐゴシック"/>
            </a:endParaRPr>
          </a:p>
        </p:txBody>
      </p:sp>
      <p:sp>
        <p:nvSpPr>
          <p:cNvPr id="32" name="正方形/長方形 31"/>
          <p:cNvSpPr/>
          <p:nvPr/>
        </p:nvSpPr>
        <p:spPr>
          <a:xfrm>
            <a:off x="5924550" y="1397000"/>
            <a:ext cx="711201"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800" dirty="0">
                <a:solidFill>
                  <a:srgbClr val="33ACBD"/>
                </a:solidFill>
                <a:latin typeface="ＭＳ Ｐゴシック"/>
                <a:ea typeface="ＭＳ Ｐゴシック"/>
                <a:cs typeface="ＭＳ Ｐゴシック"/>
              </a:rPr>
              <a:t>ショッピング</a:t>
            </a:r>
          </a:p>
        </p:txBody>
      </p:sp>
      <p:sp>
        <p:nvSpPr>
          <p:cNvPr id="33" name="正方形/長方形 32"/>
          <p:cNvSpPr/>
          <p:nvPr/>
        </p:nvSpPr>
        <p:spPr>
          <a:xfrm>
            <a:off x="6675439" y="1397000"/>
            <a:ext cx="634999"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900" dirty="0">
                <a:solidFill>
                  <a:srgbClr val="33ACBD"/>
                </a:solidFill>
                <a:latin typeface="ＭＳ Ｐゴシック"/>
                <a:ea typeface="ＭＳ Ｐゴシック"/>
                <a:cs typeface="ＭＳ Ｐゴシック"/>
              </a:rPr>
              <a:t>金融取引</a:t>
            </a:r>
          </a:p>
        </p:txBody>
      </p:sp>
      <p:sp>
        <p:nvSpPr>
          <p:cNvPr id="34" name="正方形/長方形 33"/>
          <p:cNvSpPr/>
          <p:nvPr/>
        </p:nvSpPr>
        <p:spPr>
          <a:xfrm>
            <a:off x="7341389" y="1397000"/>
            <a:ext cx="648499" cy="533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a:solidFill>
                  <a:srgbClr val="33ACBD"/>
                </a:solidFill>
                <a:latin typeface="ＭＳ Ｐゴシック"/>
                <a:ea typeface="ＭＳ Ｐゴシック"/>
                <a:cs typeface="ＭＳ Ｐゴシック"/>
              </a:rPr>
              <a:t>財務</a:t>
            </a:r>
          </a:p>
          <a:p>
            <a:pPr algn="ctr"/>
            <a:r>
              <a:rPr kumimoji="1" lang="ja-JP" altLang="en-US" sz="900" dirty="0">
                <a:solidFill>
                  <a:srgbClr val="33ACBD"/>
                </a:solidFill>
                <a:latin typeface="ＭＳ Ｐゴシック"/>
                <a:ea typeface="ＭＳ Ｐゴシック"/>
                <a:cs typeface="ＭＳ Ｐゴシック"/>
              </a:rPr>
              <a:t>会計</a:t>
            </a:r>
          </a:p>
        </p:txBody>
      </p:sp>
      <p:sp>
        <p:nvSpPr>
          <p:cNvPr id="35" name="正方形/長方形 34"/>
          <p:cNvSpPr/>
          <p:nvPr/>
        </p:nvSpPr>
        <p:spPr>
          <a:xfrm>
            <a:off x="3916756" y="3873500"/>
            <a:ext cx="4073131" cy="2921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rgbClr val="0000FF"/>
                </a:solidFill>
                <a:latin typeface="ＭＳ Ｐゴシック"/>
                <a:ea typeface="ＭＳ Ｐゴシック"/>
                <a:cs typeface="ＭＳ Ｐゴシック"/>
              </a:rPr>
              <a:t>施設や設備</a:t>
            </a:r>
          </a:p>
        </p:txBody>
      </p:sp>
    </p:spTree>
    <p:extLst>
      <p:ext uri="{BB962C8B-B14F-4D97-AF65-F5344CB8AC3E}">
        <p14:creationId xmlns:p14="http://schemas.microsoft.com/office/powerpoint/2010/main" val="20183164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正方形/長方形 133"/>
          <p:cNvSpPr/>
          <p:nvPr/>
        </p:nvSpPr>
        <p:spPr>
          <a:xfrm>
            <a:off x="722631" y="876150"/>
            <a:ext cx="2089150" cy="5452767"/>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二等辺三角形 22"/>
          <p:cNvSpPr/>
          <p:nvPr/>
        </p:nvSpPr>
        <p:spPr>
          <a:xfrm flipV="1">
            <a:off x="1295400" y="1737776"/>
            <a:ext cx="381000" cy="135469"/>
          </a:xfrm>
          <a:prstGeom prst="triangle">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 name="正方形/長方形 25"/>
          <p:cNvSpPr/>
          <p:nvPr/>
        </p:nvSpPr>
        <p:spPr>
          <a:xfrm>
            <a:off x="1440181" y="1681904"/>
            <a:ext cx="90169" cy="527896"/>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en-US" dirty="0">
                <a:solidFill>
                  <a:schemeClr val="tx1">
                    <a:lumMod val="50000"/>
                    <a:lumOff val="50000"/>
                  </a:schemeClr>
                </a:solidFill>
              </a:rPr>
              <a:t>「自家発電モデル」から「発電所モデル」へ</a:t>
            </a:r>
            <a:r>
              <a:rPr lang="en-US" altLang="ja-JP" dirty="0">
                <a:solidFill>
                  <a:schemeClr val="tx1">
                    <a:lumMod val="50000"/>
                    <a:lumOff val="50000"/>
                  </a:schemeClr>
                </a:solidFill>
              </a:rPr>
              <a:t> </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47</a:t>
            </a:fld>
            <a:endParaRPr kumimoji="1" lang="ja-JP" altLang="en-US"/>
          </a:p>
        </p:txBody>
      </p:sp>
      <p:sp>
        <p:nvSpPr>
          <p:cNvPr id="20" name="直角三角形 19"/>
          <p:cNvSpPr/>
          <p:nvPr/>
        </p:nvSpPr>
        <p:spPr>
          <a:xfrm>
            <a:off x="1244600" y="1873249"/>
            <a:ext cx="488950" cy="336551"/>
          </a:xfrm>
          <a:prstGeom prst="rtTriangle">
            <a:avLst/>
          </a:prstGeom>
          <a:solidFill>
            <a:srgbClr val="59595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片側の 2 つの角を切り取った四角形 20"/>
          <p:cNvSpPr/>
          <p:nvPr/>
        </p:nvSpPr>
        <p:spPr>
          <a:xfrm>
            <a:off x="1746250" y="1435100"/>
            <a:ext cx="387350" cy="674359"/>
          </a:xfrm>
          <a:prstGeom prst="snip2Same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正方形/長方形 18"/>
          <p:cNvSpPr/>
          <p:nvPr/>
        </p:nvSpPr>
        <p:spPr>
          <a:xfrm>
            <a:off x="1244600" y="2032407"/>
            <a:ext cx="933450" cy="262484"/>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6" name="正方形/長方形 95"/>
          <p:cNvSpPr/>
          <p:nvPr/>
        </p:nvSpPr>
        <p:spPr>
          <a:xfrm>
            <a:off x="1746250" y="1692491"/>
            <a:ext cx="273050" cy="186267"/>
          </a:xfrm>
          <a:prstGeom prst="rect">
            <a:avLst/>
          </a:prstGeom>
          <a:solidFill>
            <a:schemeClr val="bg1">
              <a:lumMod val="8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7" name="正方形/長方形 96"/>
          <p:cNvSpPr/>
          <p:nvPr/>
        </p:nvSpPr>
        <p:spPr>
          <a:xfrm>
            <a:off x="1746250" y="1508760"/>
            <a:ext cx="387350" cy="45719"/>
          </a:xfrm>
          <a:prstGeom prst="rect">
            <a:avLst/>
          </a:prstGeom>
          <a:solidFill>
            <a:schemeClr val="bg1">
              <a:lumMod val="8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113" name="図形グループ 112"/>
          <p:cNvGrpSpPr/>
          <p:nvPr/>
        </p:nvGrpSpPr>
        <p:grpSpPr>
          <a:xfrm>
            <a:off x="1014147" y="4754752"/>
            <a:ext cx="1552502" cy="596988"/>
            <a:chOff x="946150" y="4404782"/>
            <a:chExt cx="1885950" cy="569809"/>
          </a:xfrm>
        </p:grpSpPr>
        <p:sp>
          <p:nvSpPr>
            <p:cNvPr id="101" name="正方形/長方形 100"/>
            <p:cNvSpPr/>
            <p:nvPr/>
          </p:nvSpPr>
          <p:spPr>
            <a:xfrm>
              <a:off x="2298491" y="4557592"/>
              <a:ext cx="135465" cy="33825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0" name="フローチャート: 論理積ゲート 99"/>
            <p:cNvSpPr/>
            <p:nvPr/>
          </p:nvSpPr>
          <p:spPr>
            <a:xfrm>
              <a:off x="2508250" y="4557591"/>
              <a:ext cx="323850" cy="258231"/>
            </a:xfrm>
            <a:prstGeom prst="flowChartDelay">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8" name="正方形/長方形 97"/>
            <p:cNvSpPr/>
            <p:nvPr/>
          </p:nvSpPr>
          <p:spPr>
            <a:xfrm>
              <a:off x="1980991" y="4404782"/>
              <a:ext cx="135465" cy="49106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9" name="正方形/長方形 98"/>
            <p:cNvSpPr/>
            <p:nvPr/>
          </p:nvSpPr>
          <p:spPr>
            <a:xfrm>
              <a:off x="1895475" y="4686707"/>
              <a:ext cx="933450" cy="262484"/>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5" name="正方形/長方形 104"/>
            <p:cNvSpPr/>
            <p:nvPr/>
          </p:nvSpPr>
          <p:spPr>
            <a:xfrm>
              <a:off x="1815891" y="4557592"/>
              <a:ext cx="135465" cy="33825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6" name="フローチャート: 論理積ゲート 105"/>
            <p:cNvSpPr/>
            <p:nvPr/>
          </p:nvSpPr>
          <p:spPr>
            <a:xfrm>
              <a:off x="2025650" y="4557591"/>
              <a:ext cx="323850" cy="258231"/>
            </a:xfrm>
            <a:prstGeom prst="flowChartDelay">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7" name="正方形/長方形 106"/>
            <p:cNvSpPr/>
            <p:nvPr/>
          </p:nvSpPr>
          <p:spPr>
            <a:xfrm>
              <a:off x="1498391" y="4404782"/>
              <a:ext cx="135465" cy="49106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8" name="正方形/長方形 107"/>
            <p:cNvSpPr/>
            <p:nvPr/>
          </p:nvSpPr>
          <p:spPr>
            <a:xfrm>
              <a:off x="1412875" y="4686707"/>
              <a:ext cx="933450" cy="262484"/>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9" name="正方形/長方形 108"/>
            <p:cNvSpPr/>
            <p:nvPr/>
          </p:nvSpPr>
          <p:spPr>
            <a:xfrm>
              <a:off x="1349166" y="4582992"/>
              <a:ext cx="135465" cy="33825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0" name="フローチャート: 論理積ゲート 109"/>
            <p:cNvSpPr/>
            <p:nvPr/>
          </p:nvSpPr>
          <p:spPr>
            <a:xfrm>
              <a:off x="1558925" y="4582991"/>
              <a:ext cx="323850" cy="258231"/>
            </a:xfrm>
            <a:prstGeom prst="flowChartDelay">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1" name="正方形/長方形 110"/>
            <p:cNvSpPr/>
            <p:nvPr/>
          </p:nvSpPr>
          <p:spPr>
            <a:xfrm>
              <a:off x="1031666" y="4430182"/>
              <a:ext cx="135465" cy="49106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2" name="正方形/長方形 111"/>
            <p:cNvSpPr/>
            <p:nvPr/>
          </p:nvSpPr>
          <p:spPr>
            <a:xfrm>
              <a:off x="946150" y="4712107"/>
              <a:ext cx="933450" cy="262484"/>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37" name="テキスト ボックス 136"/>
          <p:cNvSpPr txBox="1"/>
          <p:nvPr/>
        </p:nvSpPr>
        <p:spPr>
          <a:xfrm>
            <a:off x="784693" y="959686"/>
            <a:ext cx="1915909" cy="369332"/>
          </a:xfrm>
          <a:prstGeom prst="rect">
            <a:avLst/>
          </a:prstGeom>
          <a:noFill/>
        </p:spPr>
        <p:txBody>
          <a:bodyPr wrap="none" rtlCol="0">
            <a:spAutoFit/>
          </a:bodyPr>
          <a:lstStyle/>
          <a:p>
            <a:pPr algn="ctr"/>
            <a:r>
              <a:rPr kumimoji="1" lang="ja-JP" altLang="en-US" dirty="0"/>
              <a:t>工場内・発電設備</a:t>
            </a:r>
          </a:p>
        </p:txBody>
      </p:sp>
      <p:sp>
        <p:nvSpPr>
          <p:cNvPr id="197" name="テキスト ボックス 196"/>
          <p:cNvSpPr txBox="1"/>
          <p:nvPr/>
        </p:nvSpPr>
        <p:spPr>
          <a:xfrm>
            <a:off x="716281" y="5821107"/>
            <a:ext cx="2094605" cy="400110"/>
          </a:xfrm>
          <a:prstGeom prst="rect">
            <a:avLst/>
          </a:prstGeom>
          <a:noFill/>
        </p:spPr>
        <p:txBody>
          <a:bodyPr wrap="square" rtlCol="0">
            <a:spAutoFit/>
          </a:bodyPr>
          <a:lstStyle/>
          <a:p>
            <a:pPr marL="171450" indent="-171450">
              <a:buFont typeface="Wingdings" charset="2"/>
              <a:buChar char="v"/>
            </a:pPr>
            <a:r>
              <a:rPr lang="ja-JP" altLang="en-US" sz="1000" dirty="0">
                <a:effectLst/>
              </a:rPr>
              <a:t>設備の運用・管理・保守は自前</a:t>
            </a:r>
          </a:p>
          <a:p>
            <a:pPr marL="171450" indent="-171450">
              <a:buFont typeface="Wingdings" charset="2"/>
              <a:buChar char="v"/>
            </a:pPr>
            <a:r>
              <a:rPr kumimoji="1" lang="ja-JP" altLang="en-US" sz="1000" dirty="0">
                <a:effectLst/>
              </a:rPr>
              <a:t>需要の変動に柔軟性なし</a:t>
            </a:r>
          </a:p>
        </p:txBody>
      </p:sp>
      <p:sp>
        <p:nvSpPr>
          <p:cNvPr id="198" name="正方形/長方形 197"/>
          <p:cNvSpPr/>
          <p:nvPr/>
        </p:nvSpPr>
        <p:spPr>
          <a:xfrm>
            <a:off x="698626" y="2332760"/>
            <a:ext cx="2118610" cy="461665"/>
          </a:xfrm>
          <a:prstGeom prst="rect">
            <a:avLst/>
          </a:prstGeom>
        </p:spPr>
        <p:txBody>
          <a:bodyPr wrap="square">
            <a:spAutoFit/>
          </a:bodyPr>
          <a:lstStyle/>
          <a:p>
            <a:pPr lvl="0" algn="ctr"/>
            <a:r>
              <a:rPr lang="ja-JP" altLang="en-US" sz="1200" dirty="0">
                <a:solidFill>
                  <a:prstClr val="black"/>
                </a:solidFill>
              </a:rPr>
              <a:t>電力供給が不安定</a:t>
            </a:r>
          </a:p>
          <a:p>
            <a:pPr lvl="0" algn="ctr"/>
            <a:r>
              <a:rPr lang="ja-JP" altLang="en-US" sz="1200" dirty="0">
                <a:solidFill>
                  <a:prstClr val="black"/>
                </a:solidFill>
              </a:rPr>
              <a:t>自前で発電設備を所有</a:t>
            </a:r>
            <a:endParaRPr lang="en-US" altLang="ja-JP" sz="1200" dirty="0">
              <a:solidFill>
                <a:prstClr val="black"/>
              </a:solidFill>
            </a:endParaRPr>
          </a:p>
        </p:txBody>
      </p:sp>
      <p:sp>
        <p:nvSpPr>
          <p:cNvPr id="203" name="テキスト ボックス 202"/>
          <p:cNvSpPr txBox="1"/>
          <p:nvPr/>
        </p:nvSpPr>
        <p:spPr>
          <a:xfrm>
            <a:off x="1019128" y="5338051"/>
            <a:ext cx="1454244" cy="369332"/>
          </a:xfrm>
          <a:prstGeom prst="rect">
            <a:avLst/>
          </a:prstGeom>
          <a:noFill/>
        </p:spPr>
        <p:txBody>
          <a:bodyPr wrap="none" rtlCol="0">
            <a:spAutoFit/>
          </a:bodyPr>
          <a:lstStyle/>
          <a:p>
            <a:r>
              <a:rPr kumimoji="1" lang="ja-JP" altLang="en-US" dirty="0"/>
              <a:t>工場内・設備</a:t>
            </a:r>
          </a:p>
        </p:txBody>
      </p:sp>
      <p:sp>
        <p:nvSpPr>
          <p:cNvPr id="206" name="下矢印 205"/>
          <p:cNvSpPr/>
          <p:nvPr/>
        </p:nvSpPr>
        <p:spPr>
          <a:xfrm>
            <a:off x="1468748" y="2868503"/>
            <a:ext cx="508789" cy="1552742"/>
          </a:xfrm>
          <a:prstGeom prst="down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rgbClr val="FFFFFF"/>
                </a:solidFill>
                <a:latin typeface="ＭＳ Ｐゴシック"/>
                <a:ea typeface="ＭＳ Ｐゴシック"/>
                <a:cs typeface="ＭＳ Ｐゴシック"/>
              </a:rPr>
              <a:t>電　力</a:t>
            </a:r>
          </a:p>
        </p:txBody>
      </p:sp>
      <p:grpSp>
        <p:nvGrpSpPr>
          <p:cNvPr id="13" name="図形グループ 12"/>
          <p:cNvGrpSpPr/>
          <p:nvPr/>
        </p:nvGrpSpPr>
        <p:grpSpPr>
          <a:xfrm>
            <a:off x="2920484" y="871069"/>
            <a:ext cx="2851665" cy="5462467"/>
            <a:chOff x="2920484" y="871069"/>
            <a:chExt cx="2851665" cy="5462467"/>
          </a:xfrm>
        </p:grpSpPr>
        <p:sp>
          <p:nvSpPr>
            <p:cNvPr id="212" name="下矢印 211"/>
            <p:cNvSpPr/>
            <p:nvPr/>
          </p:nvSpPr>
          <p:spPr>
            <a:xfrm rot="16200000" flipH="1">
              <a:off x="5080645" y="3277089"/>
              <a:ext cx="397274" cy="681094"/>
            </a:xfrm>
            <a:prstGeom prst="downArrow">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3" name="下矢印 212"/>
            <p:cNvSpPr/>
            <p:nvPr/>
          </p:nvSpPr>
          <p:spPr>
            <a:xfrm rot="5400000">
              <a:off x="3665921" y="3277088"/>
              <a:ext cx="397274" cy="681094"/>
            </a:xfrm>
            <a:prstGeom prst="downArrow">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0" name="下矢印 209"/>
            <p:cNvSpPr/>
            <p:nvPr/>
          </p:nvSpPr>
          <p:spPr>
            <a:xfrm rot="2759071">
              <a:off x="3838035" y="3774858"/>
              <a:ext cx="397274" cy="681094"/>
            </a:xfrm>
            <a:prstGeom prst="downArrow">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1" name="下矢印 210"/>
            <p:cNvSpPr/>
            <p:nvPr/>
          </p:nvSpPr>
          <p:spPr>
            <a:xfrm rot="18840929" flipH="1">
              <a:off x="4848116" y="3779477"/>
              <a:ext cx="397274" cy="681094"/>
            </a:xfrm>
            <a:prstGeom prst="downArrow">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9" name="下矢印 208"/>
            <p:cNvSpPr/>
            <p:nvPr/>
          </p:nvSpPr>
          <p:spPr>
            <a:xfrm>
              <a:off x="4360276" y="2868503"/>
              <a:ext cx="427624" cy="1552742"/>
            </a:xfrm>
            <a:prstGeom prst="downArrow">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2" name="正方形/長方形 191"/>
            <p:cNvSpPr/>
            <p:nvPr/>
          </p:nvSpPr>
          <p:spPr>
            <a:xfrm>
              <a:off x="3531791" y="4499505"/>
              <a:ext cx="2088038" cy="1834031"/>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5" name="正方形/長方形 134"/>
            <p:cNvSpPr/>
            <p:nvPr/>
          </p:nvSpPr>
          <p:spPr>
            <a:xfrm>
              <a:off x="3531712" y="871069"/>
              <a:ext cx="2088038" cy="1949227"/>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台形 5"/>
            <p:cNvSpPr/>
            <p:nvPr/>
          </p:nvSpPr>
          <p:spPr>
            <a:xfrm>
              <a:off x="4080933" y="1703917"/>
              <a:ext cx="482600" cy="550333"/>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 name="正方形/長方形 3"/>
            <p:cNvSpPr/>
            <p:nvPr/>
          </p:nvSpPr>
          <p:spPr>
            <a:xfrm>
              <a:off x="4419600" y="1873249"/>
              <a:ext cx="736600" cy="389468"/>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4051300" y="2067983"/>
              <a:ext cx="736600" cy="231990"/>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4936068" y="1441450"/>
              <a:ext cx="84667" cy="4317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正方形/長方形 7"/>
            <p:cNvSpPr/>
            <p:nvPr/>
          </p:nvSpPr>
          <p:spPr>
            <a:xfrm>
              <a:off x="4838701" y="1441450"/>
              <a:ext cx="84667" cy="4317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正方形/長方形 8"/>
            <p:cNvSpPr/>
            <p:nvPr/>
          </p:nvSpPr>
          <p:spPr>
            <a:xfrm>
              <a:off x="4834467" y="1636185"/>
              <a:ext cx="88912" cy="45719"/>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正方形/長方形 9"/>
            <p:cNvSpPr/>
            <p:nvPr/>
          </p:nvSpPr>
          <p:spPr>
            <a:xfrm>
              <a:off x="4931835" y="1636185"/>
              <a:ext cx="88912" cy="45719"/>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 name="正方形/長方形 10"/>
            <p:cNvSpPr/>
            <p:nvPr/>
          </p:nvSpPr>
          <p:spPr>
            <a:xfrm>
              <a:off x="4834461" y="1534575"/>
              <a:ext cx="88912" cy="45719"/>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 name="正方形/長方形 11"/>
            <p:cNvSpPr/>
            <p:nvPr/>
          </p:nvSpPr>
          <p:spPr>
            <a:xfrm>
              <a:off x="4931829" y="1534575"/>
              <a:ext cx="88912" cy="45719"/>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 name="正方形/長方形 14"/>
            <p:cNvSpPr/>
            <p:nvPr/>
          </p:nvSpPr>
          <p:spPr>
            <a:xfrm>
              <a:off x="4834455" y="1737777"/>
              <a:ext cx="88912" cy="45719"/>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 name="正方形/長方形 15"/>
            <p:cNvSpPr/>
            <p:nvPr/>
          </p:nvSpPr>
          <p:spPr>
            <a:xfrm>
              <a:off x="4931823" y="1737777"/>
              <a:ext cx="88912" cy="45719"/>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 name="台形 21"/>
            <p:cNvSpPr/>
            <p:nvPr/>
          </p:nvSpPr>
          <p:spPr>
            <a:xfrm flipV="1">
              <a:off x="4156869" y="1635762"/>
              <a:ext cx="326231" cy="185831"/>
            </a:xfrm>
            <a:prstGeom prst="trapezoid">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7" name="二等辺三角形 126"/>
            <p:cNvSpPr/>
            <p:nvPr/>
          </p:nvSpPr>
          <p:spPr>
            <a:xfrm flipV="1">
              <a:off x="4575810" y="3226827"/>
              <a:ext cx="381000" cy="135469"/>
            </a:xfrm>
            <a:prstGeom prst="triangle">
              <a:avLst/>
            </a:prstGeom>
            <a:noFill/>
            <a:ln>
              <a:solidFill>
                <a:schemeClr val="tx1">
                  <a:lumMod val="75000"/>
                  <a:lumOff val="2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8" name="正方形/長方形 127"/>
            <p:cNvSpPr/>
            <p:nvPr/>
          </p:nvSpPr>
          <p:spPr>
            <a:xfrm>
              <a:off x="4720591" y="3170955"/>
              <a:ext cx="90169" cy="527896"/>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9" name="二等辺三角形 128"/>
            <p:cNvSpPr/>
            <p:nvPr/>
          </p:nvSpPr>
          <p:spPr>
            <a:xfrm flipV="1">
              <a:off x="4393992" y="3360177"/>
              <a:ext cx="381000" cy="135469"/>
            </a:xfrm>
            <a:prstGeom prst="triangle">
              <a:avLst/>
            </a:prstGeom>
            <a:noFill/>
            <a:ln>
              <a:solidFill>
                <a:schemeClr val="tx1">
                  <a:lumMod val="75000"/>
                  <a:lumOff val="2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0" name="正方形/長方形 129"/>
            <p:cNvSpPr/>
            <p:nvPr/>
          </p:nvSpPr>
          <p:spPr>
            <a:xfrm>
              <a:off x="4538773" y="3304305"/>
              <a:ext cx="90169" cy="527896"/>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1" name="二等辺三角形 130"/>
            <p:cNvSpPr/>
            <p:nvPr/>
          </p:nvSpPr>
          <p:spPr>
            <a:xfrm flipV="1">
              <a:off x="4193541" y="3490775"/>
              <a:ext cx="381000" cy="135469"/>
            </a:xfrm>
            <a:prstGeom prst="triangle">
              <a:avLst/>
            </a:prstGeom>
            <a:noFill/>
            <a:ln>
              <a:solidFill>
                <a:schemeClr val="tx1">
                  <a:lumMod val="75000"/>
                  <a:lumOff val="2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2" name="正方形/長方形 131"/>
            <p:cNvSpPr/>
            <p:nvPr/>
          </p:nvSpPr>
          <p:spPr>
            <a:xfrm>
              <a:off x="4338322" y="3434903"/>
              <a:ext cx="90169" cy="527896"/>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3" name="テキスト ボックス 132"/>
            <p:cNvSpPr txBox="1"/>
            <p:nvPr/>
          </p:nvSpPr>
          <p:spPr>
            <a:xfrm>
              <a:off x="3617857" y="959686"/>
              <a:ext cx="1915909" cy="369332"/>
            </a:xfrm>
            <a:prstGeom prst="rect">
              <a:avLst/>
            </a:prstGeom>
            <a:noFill/>
          </p:spPr>
          <p:txBody>
            <a:bodyPr wrap="none" rtlCol="0">
              <a:spAutoFit/>
            </a:bodyPr>
            <a:lstStyle/>
            <a:p>
              <a:pPr algn="ctr"/>
              <a:r>
                <a:rPr kumimoji="1" lang="ja-JP" altLang="en-US" dirty="0"/>
                <a:t>電力会社・発電所</a:t>
              </a:r>
            </a:p>
          </p:txBody>
        </p:sp>
        <p:grpSp>
          <p:nvGrpSpPr>
            <p:cNvPr id="179" name="図形グループ 178"/>
            <p:cNvGrpSpPr/>
            <p:nvPr/>
          </p:nvGrpSpPr>
          <p:grpSpPr>
            <a:xfrm>
              <a:off x="3794162" y="4747061"/>
              <a:ext cx="1552502" cy="596988"/>
              <a:chOff x="946150" y="4404782"/>
              <a:chExt cx="1885950" cy="569809"/>
            </a:xfrm>
          </p:grpSpPr>
          <p:sp>
            <p:nvSpPr>
              <p:cNvPr id="180" name="正方形/長方形 179"/>
              <p:cNvSpPr/>
              <p:nvPr/>
            </p:nvSpPr>
            <p:spPr>
              <a:xfrm>
                <a:off x="2298491" y="4557592"/>
                <a:ext cx="135465" cy="33825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1" name="フローチャート: 論理積ゲート 180"/>
              <p:cNvSpPr/>
              <p:nvPr/>
            </p:nvSpPr>
            <p:spPr>
              <a:xfrm>
                <a:off x="2508250" y="4557591"/>
                <a:ext cx="323850" cy="258231"/>
              </a:xfrm>
              <a:prstGeom prst="flowChartDelay">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2" name="正方形/長方形 181"/>
              <p:cNvSpPr/>
              <p:nvPr/>
            </p:nvSpPr>
            <p:spPr>
              <a:xfrm>
                <a:off x="1980991" y="4404782"/>
                <a:ext cx="135465" cy="49106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3" name="正方形/長方形 182"/>
              <p:cNvSpPr/>
              <p:nvPr/>
            </p:nvSpPr>
            <p:spPr>
              <a:xfrm>
                <a:off x="1895475" y="4686707"/>
                <a:ext cx="933450" cy="262484"/>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4" name="正方形/長方形 183"/>
              <p:cNvSpPr/>
              <p:nvPr/>
            </p:nvSpPr>
            <p:spPr>
              <a:xfrm>
                <a:off x="1815891" y="4557592"/>
                <a:ext cx="135465" cy="33825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5" name="フローチャート: 論理積ゲート 184"/>
              <p:cNvSpPr/>
              <p:nvPr/>
            </p:nvSpPr>
            <p:spPr>
              <a:xfrm>
                <a:off x="2025650" y="4557591"/>
                <a:ext cx="323850" cy="258231"/>
              </a:xfrm>
              <a:prstGeom prst="flowChartDelay">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6" name="正方形/長方形 185"/>
              <p:cNvSpPr/>
              <p:nvPr/>
            </p:nvSpPr>
            <p:spPr>
              <a:xfrm>
                <a:off x="1498391" y="4404782"/>
                <a:ext cx="135465" cy="49106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7" name="正方形/長方形 186"/>
              <p:cNvSpPr/>
              <p:nvPr/>
            </p:nvSpPr>
            <p:spPr>
              <a:xfrm>
                <a:off x="1412875" y="4686707"/>
                <a:ext cx="933450" cy="262484"/>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8" name="正方形/長方形 187"/>
              <p:cNvSpPr/>
              <p:nvPr/>
            </p:nvSpPr>
            <p:spPr>
              <a:xfrm>
                <a:off x="1349166" y="4582992"/>
                <a:ext cx="135465" cy="33825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9" name="フローチャート: 論理積ゲート 188"/>
              <p:cNvSpPr/>
              <p:nvPr/>
            </p:nvSpPr>
            <p:spPr>
              <a:xfrm>
                <a:off x="1558925" y="4582991"/>
                <a:ext cx="323850" cy="258231"/>
              </a:xfrm>
              <a:prstGeom prst="flowChartDelay">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0" name="正方形/長方形 189"/>
              <p:cNvSpPr/>
              <p:nvPr/>
            </p:nvSpPr>
            <p:spPr>
              <a:xfrm>
                <a:off x="1031666" y="4430182"/>
                <a:ext cx="135465" cy="49106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1" name="正方形/長方形 190"/>
              <p:cNvSpPr/>
              <p:nvPr/>
            </p:nvSpPr>
            <p:spPr>
              <a:xfrm>
                <a:off x="946150" y="4712107"/>
                <a:ext cx="933450" cy="262484"/>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95" name="正方形/長方形 194"/>
            <p:cNvSpPr/>
            <p:nvPr/>
          </p:nvSpPr>
          <p:spPr>
            <a:xfrm>
              <a:off x="3652704" y="2332760"/>
              <a:ext cx="1899138" cy="461665"/>
            </a:xfrm>
            <a:prstGeom prst="rect">
              <a:avLst/>
            </a:prstGeom>
          </p:spPr>
          <p:txBody>
            <a:bodyPr wrap="square">
              <a:spAutoFit/>
            </a:bodyPr>
            <a:lstStyle/>
            <a:p>
              <a:pPr algn="ctr"/>
              <a:r>
                <a:rPr lang="ja-JP" altLang="en-US" sz="1200" dirty="0"/>
                <a:t>大規模な発電設備</a:t>
              </a:r>
            </a:p>
            <a:p>
              <a:pPr algn="ctr"/>
              <a:r>
                <a:rPr lang="ja-JP" altLang="en-US" sz="1200" dirty="0"/>
                <a:t>低料金で安定供給を実現</a:t>
              </a:r>
            </a:p>
          </p:txBody>
        </p:sp>
        <p:sp>
          <p:nvSpPr>
            <p:cNvPr id="199" name="テキスト ボックス 198"/>
            <p:cNvSpPr txBox="1"/>
            <p:nvPr/>
          </p:nvSpPr>
          <p:spPr>
            <a:xfrm>
              <a:off x="3524250" y="5821107"/>
              <a:ext cx="2247899" cy="400110"/>
            </a:xfrm>
            <a:prstGeom prst="rect">
              <a:avLst/>
            </a:prstGeom>
            <a:noFill/>
          </p:spPr>
          <p:txBody>
            <a:bodyPr wrap="square" rtlCol="0">
              <a:spAutoFit/>
            </a:bodyPr>
            <a:lstStyle/>
            <a:p>
              <a:pPr marL="171450" indent="-171450">
                <a:buFont typeface="Wingdings" charset="2"/>
                <a:buChar char="v"/>
              </a:pPr>
              <a:r>
                <a:rPr lang="ja-JP" altLang="en-US" sz="1000" dirty="0"/>
                <a:t>設備の運用・管理・保守から解放</a:t>
              </a:r>
            </a:p>
            <a:p>
              <a:pPr marL="171450" indent="-171450">
                <a:buFont typeface="Wingdings" charset="2"/>
                <a:buChar char="v"/>
              </a:pPr>
              <a:r>
                <a:rPr lang="ja-JP" altLang="en-US" sz="1000" dirty="0"/>
                <a:t>需要の変動に柔軟に対応</a:t>
              </a:r>
              <a:endParaRPr kumimoji="1" lang="ja-JP" altLang="en-US" sz="1000" dirty="0"/>
            </a:p>
          </p:txBody>
        </p:sp>
        <p:sp>
          <p:nvSpPr>
            <p:cNvPr id="204" name="テキスト ボックス 203"/>
            <p:cNvSpPr txBox="1"/>
            <p:nvPr/>
          </p:nvSpPr>
          <p:spPr>
            <a:xfrm>
              <a:off x="3848518" y="5340845"/>
              <a:ext cx="1454244" cy="369332"/>
            </a:xfrm>
            <a:prstGeom prst="rect">
              <a:avLst/>
            </a:prstGeom>
            <a:noFill/>
          </p:spPr>
          <p:txBody>
            <a:bodyPr wrap="none" rtlCol="0">
              <a:spAutoFit/>
            </a:bodyPr>
            <a:lstStyle/>
            <a:p>
              <a:r>
                <a:rPr kumimoji="1" lang="ja-JP" altLang="en-US" dirty="0"/>
                <a:t>工場内・設備</a:t>
              </a:r>
            </a:p>
          </p:txBody>
        </p:sp>
        <p:sp>
          <p:nvSpPr>
            <p:cNvPr id="224" name="テキスト ボックス 223"/>
            <p:cNvSpPr txBox="1"/>
            <p:nvPr/>
          </p:nvSpPr>
          <p:spPr>
            <a:xfrm>
              <a:off x="4178367" y="3922296"/>
              <a:ext cx="800219" cy="338554"/>
            </a:xfrm>
            <a:prstGeom prst="rect">
              <a:avLst/>
            </a:prstGeom>
            <a:noFill/>
          </p:spPr>
          <p:txBody>
            <a:bodyPr wrap="none" rtlCol="0">
              <a:spAutoFit/>
            </a:bodyPr>
            <a:lstStyle/>
            <a:p>
              <a:r>
                <a:rPr kumimoji="1" lang="ja-JP" altLang="en-US" sz="1600" dirty="0"/>
                <a:t>送電網</a:t>
              </a:r>
            </a:p>
          </p:txBody>
        </p:sp>
        <p:sp>
          <p:nvSpPr>
            <p:cNvPr id="226" name="二等辺三角形 225"/>
            <p:cNvSpPr/>
            <p:nvPr/>
          </p:nvSpPr>
          <p:spPr>
            <a:xfrm rot="5400000">
              <a:off x="2203602" y="3416181"/>
              <a:ext cx="1853892" cy="420127"/>
            </a:xfrm>
            <a:prstGeom prst="triangle">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4" name="図形グループ 13"/>
          <p:cNvGrpSpPr/>
          <p:nvPr/>
        </p:nvGrpSpPr>
        <p:grpSpPr>
          <a:xfrm>
            <a:off x="5619829" y="876150"/>
            <a:ext cx="2974162" cy="5452768"/>
            <a:chOff x="5619829" y="876150"/>
            <a:chExt cx="2974162" cy="5452768"/>
          </a:xfrm>
        </p:grpSpPr>
        <p:sp>
          <p:nvSpPr>
            <p:cNvPr id="194" name="正方形/長方形 193"/>
            <p:cNvSpPr/>
            <p:nvPr/>
          </p:nvSpPr>
          <p:spPr>
            <a:xfrm>
              <a:off x="6346092" y="4494886"/>
              <a:ext cx="2089150" cy="1834032"/>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6" name="正方形/長方形 135"/>
            <p:cNvSpPr/>
            <p:nvPr/>
          </p:nvSpPr>
          <p:spPr>
            <a:xfrm>
              <a:off x="6346092" y="876150"/>
              <a:ext cx="2089150" cy="194414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39" name="図形グループ 38"/>
            <p:cNvGrpSpPr/>
            <p:nvPr/>
          </p:nvGrpSpPr>
          <p:grpSpPr>
            <a:xfrm>
              <a:off x="6500446" y="1403350"/>
              <a:ext cx="317500" cy="157483"/>
              <a:chOff x="6769100" y="1390650"/>
              <a:chExt cx="317500" cy="157483"/>
            </a:xfrm>
          </p:grpSpPr>
          <p:sp>
            <p:nvSpPr>
              <p:cNvPr id="31" name="正方形/長方形 3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円/楕円 3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4" name="直線コネクタ 33"/>
              <p:cNvCxnSpPr>
                <a:stCxn id="32" idx="6"/>
                <a:endCxn id="3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0" name="図形グループ 39"/>
            <p:cNvGrpSpPr/>
            <p:nvPr/>
          </p:nvGrpSpPr>
          <p:grpSpPr>
            <a:xfrm>
              <a:off x="6500446" y="1596812"/>
              <a:ext cx="317500" cy="157483"/>
              <a:chOff x="6769100" y="1390650"/>
              <a:chExt cx="317500" cy="157483"/>
            </a:xfrm>
          </p:grpSpPr>
          <p:sp>
            <p:nvSpPr>
              <p:cNvPr id="41" name="正方形/長方形 4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円/楕円 4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3" name="直線コネクタ 42"/>
              <p:cNvCxnSpPr>
                <a:stCxn id="42" idx="6"/>
                <a:endCxn id="4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4" name="図形グループ 43"/>
            <p:cNvGrpSpPr/>
            <p:nvPr/>
          </p:nvGrpSpPr>
          <p:grpSpPr>
            <a:xfrm>
              <a:off x="6500446" y="1778405"/>
              <a:ext cx="317500" cy="157483"/>
              <a:chOff x="6769100" y="1390650"/>
              <a:chExt cx="317500" cy="157483"/>
            </a:xfrm>
          </p:grpSpPr>
          <p:sp>
            <p:nvSpPr>
              <p:cNvPr id="45" name="正方形/長方形 4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円/楕円 4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7" name="直線コネクタ 46"/>
              <p:cNvCxnSpPr>
                <a:stCxn id="46" idx="6"/>
                <a:endCxn id="4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8" name="図形グループ 47"/>
            <p:cNvGrpSpPr/>
            <p:nvPr/>
          </p:nvGrpSpPr>
          <p:grpSpPr>
            <a:xfrm>
              <a:off x="6500446" y="2137408"/>
              <a:ext cx="317500" cy="157483"/>
              <a:chOff x="6769100" y="1390650"/>
              <a:chExt cx="317500" cy="157483"/>
            </a:xfrm>
          </p:grpSpPr>
          <p:sp>
            <p:nvSpPr>
              <p:cNvPr id="49" name="正方形/長方形 4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円/楕円 4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1" name="直線コネクタ 50"/>
              <p:cNvCxnSpPr>
                <a:stCxn id="50" idx="6"/>
                <a:endCxn id="4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2" name="図形グループ 51"/>
            <p:cNvGrpSpPr/>
            <p:nvPr/>
          </p:nvGrpSpPr>
          <p:grpSpPr>
            <a:xfrm>
              <a:off x="6500446" y="1954093"/>
              <a:ext cx="317500" cy="157483"/>
              <a:chOff x="6769100" y="1390650"/>
              <a:chExt cx="317500" cy="157483"/>
            </a:xfrm>
          </p:grpSpPr>
          <p:sp>
            <p:nvSpPr>
              <p:cNvPr id="53" name="正方形/長方形 5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4" name="円/楕円 5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5" name="直線コネクタ 54"/>
              <p:cNvCxnSpPr>
                <a:stCxn id="54" idx="6"/>
                <a:endCxn id="5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6" name="図形グループ 55"/>
            <p:cNvGrpSpPr/>
            <p:nvPr/>
          </p:nvGrpSpPr>
          <p:grpSpPr>
            <a:xfrm>
              <a:off x="6870700" y="1405891"/>
              <a:ext cx="317500" cy="157483"/>
              <a:chOff x="6769100" y="1390650"/>
              <a:chExt cx="317500" cy="157483"/>
            </a:xfrm>
          </p:grpSpPr>
          <p:sp>
            <p:nvSpPr>
              <p:cNvPr id="57" name="正方形/長方形 5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円/楕円 5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9" name="直線コネクタ 58"/>
              <p:cNvCxnSpPr>
                <a:stCxn id="58" idx="6"/>
                <a:endCxn id="5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0" name="図形グループ 59"/>
            <p:cNvGrpSpPr/>
            <p:nvPr/>
          </p:nvGrpSpPr>
          <p:grpSpPr>
            <a:xfrm>
              <a:off x="6870700" y="1599353"/>
              <a:ext cx="317500" cy="157483"/>
              <a:chOff x="6769100" y="1390650"/>
              <a:chExt cx="317500" cy="157483"/>
            </a:xfrm>
          </p:grpSpPr>
          <p:sp>
            <p:nvSpPr>
              <p:cNvPr id="61" name="正方形/長方形 6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2" name="円/楕円 6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3" name="直線コネクタ 62"/>
              <p:cNvCxnSpPr>
                <a:stCxn id="62" idx="6"/>
                <a:endCxn id="6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4" name="図形グループ 63"/>
            <p:cNvGrpSpPr/>
            <p:nvPr/>
          </p:nvGrpSpPr>
          <p:grpSpPr>
            <a:xfrm>
              <a:off x="6870700" y="1780946"/>
              <a:ext cx="317500" cy="157483"/>
              <a:chOff x="6769100" y="1390650"/>
              <a:chExt cx="317500" cy="157483"/>
            </a:xfrm>
          </p:grpSpPr>
          <p:sp>
            <p:nvSpPr>
              <p:cNvPr id="65" name="正方形/長方形 6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6" name="円/楕円 6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7" name="直線コネクタ 66"/>
              <p:cNvCxnSpPr>
                <a:stCxn id="66" idx="6"/>
                <a:endCxn id="6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8" name="図形グループ 67"/>
            <p:cNvGrpSpPr/>
            <p:nvPr/>
          </p:nvGrpSpPr>
          <p:grpSpPr>
            <a:xfrm>
              <a:off x="6870700" y="2139949"/>
              <a:ext cx="317500" cy="157483"/>
              <a:chOff x="6769100" y="1390650"/>
              <a:chExt cx="317500" cy="157483"/>
            </a:xfrm>
          </p:grpSpPr>
          <p:sp>
            <p:nvSpPr>
              <p:cNvPr id="69" name="正方形/長方形 6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0" name="円/楕円 6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1" name="直線コネクタ 70"/>
              <p:cNvCxnSpPr>
                <a:stCxn id="70" idx="6"/>
                <a:endCxn id="6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2" name="図形グループ 71"/>
            <p:cNvGrpSpPr/>
            <p:nvPr/>
          </p:nvGrpSpPr>
          <p:grpSpPr>
            <a:xfrm>
              <a:off x="6870700" y="1956634"/>
              <a:ext cx="317500" cy="157483"/>
              <a:chOff x="6769100" y="1390650"/>
              <a:chExt cx="317500" cy="157483"/>
            </a:xfrm>
          </p:grpSpPr>
          <p:sp>
            <p:nvSpPr>
              <p:cNvPr id="73" name="正方形/長方形 7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4" name="円/楕円 7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5" name="直線コネクタ 74"/>
              <p:cNvCxnSpPr>
                <a:stCxn id="74" idx="6"/>
                <a:endCxn id="7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6" name="図形グループ 75"/>
            <p:cNvGrpSpPr/>
            <p:nvPr/>
          </p:nvGrpSpPr>
          <p:grpSpPr>
            <a:xfrm>
              <a:off x="7245350" y="1408432"/>
              <a:ext cx="317500" cy="157483"/>
              <a:chOff x="6769100" y="1390650"/>
              <a:chExt cx="317500" cy="157483"/>
            </a:xfrm>
          </p:grpSpPr>
          <p:sp>
            <p:nvSpPr>
              <p:cNvPr id="77" name="正方形/長方形 7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8" name="円/楕円 7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9" name="直線コネクタ 78"/>
              <p:cNvCxnSpPr>
                <a:stCxn id="78" idx="6"/>
                <a:endCxn id="7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0" name="図形グループ 79"/>
            <p:cNvGrpSpPr/>
            <p:nvPr/>
          </p:nvGrpSpPr>
          <p:grpSpPr>
            <a:xfrm>
              <a:off x="7245350" y="1601894"/>
              <a:ext cx="317500" cy="157483"/>
              <a:chOff x="6769100" y="1390650"/>
              <a:chExt cx="317500" cy="157483"/>
            </a:xfrm>
          </p:grpSpPr>
          <p:sp>
            <p:nvSpPr>
              <p:cNvPr id="81" name="正方形/長方形 8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2" name="円/楕円 8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3" name="直線コネクタ 82"/>
              <p:cNvCxnSpPr>
                <a:stCxn id="82" idx="6"/>
                <a:endCxn id="8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4" name="図形グループ 83"/>
            <p:cNvGrpSpPr/>
            <p:nvPr/>
          </p:nvGrpSpPr>
          <p:grpSpPr>
            <a:xfrm>
              <a:off x="7245350" y="1783487"/>
              <a:ext cx="317500" cy="157483"/>
              <a:chOff x="6769100" y="1390650"/>
              <a:chExt cx="317500" cy="157483"/>
            </a:xfrm>
          </p:grpSpPr>
          <p:sp>
            <p:nvSpPr>
              <p:cNvPr id="85" name="正方形/長方形 8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6" name="円/楕円 8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7" name="直線コネクタ 86"/>
              <p:cNvCxnSpPr>
                <a:stCxn id="86" idx="6"/>
                <a:endCxn id="8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8" name="図形グループ 87"/>
            <p:cNvGrpSpPr/>
            <p:nvPr/>
          </p:nvGrpSpPr>
          <p:grpSpPr>
            <a:xfrm>
              <a:off x="7245350" y="2142490"/>
              <a:ext cx="317500" cy="157483"/>
              <a:chOff x="6769100" y="1390650"/>
              <a:chExt cx="317500" cy="157483"/>
            </a:xfrm>
          </p:grpSpPr>
          <p:sp>
            <p:nvSpPr>
              <p:cNvPr id="89" name="正方形/長方形 8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0" name="円/楕円 8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1" name="直線コネクタ 90"/>
              <p:cNvCxnSpPr>
                <a:stCxn id="90" idx="6"/>
                <a:endCxn id="8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2" name="図形グループ 91"/>
            <p:cNvGrpSpPr/>
            <p:nvPr/>
          </p:nvGrpSpPr>
          <p:grpSpPr>
            <a:xfrm>
              <a:off x="7245350" y="1959175"/>
              <a:ext cx="317500" cy="157483"/>
              <a:chOff x="6769100" y="1390650"/>
              <a:chExt cx="317500" cy="157483"/>
            </a:xfrm>
          </p:grpSpPr>
          <p:sp>
            <p:nvSpPr>
              <p:cNvPr id="93" name="正方形/長方形 9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4" name="円/楕円 9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5" name="直線コネクタ 94"/>
              <p:cNvCxnSpPr>
                <a:stCxn id="94" idx="6"/>
                <a:endCxn id="9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02" name="Picture 26" descr="j043394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3903" y="4646656"/>
              <a:ext cx="587543" cy="58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26" descr="j043394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4003" y="4646656"/>
              <a:ext cx="587543" cy="58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26" descr="j043394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5492" y="4646656"/>
              <a:ext cx="587543" cy="58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テキスト ボックス 137"/>
            <p:cNvSpPr txBox="1"/>
            <p:nvPr/>
          </p:nvSpPr>
          <p:spPr>
            <a:xfrm>
              <a:off x="6577699" y="959686"/>
              <a:ext cx="1613843" cy="369332"/>
            </a:xfrm>
            <a:prstGeom prst="rect">
              <a:avLst/>
            </a:prstGeom>
            <a:noFill/>
          </p:spPr>
          <p:txBody>
            <a:bodyPr wrap="none" rtlCol="0">
              <a:spAutoFit/>
            </a:bodyPr>
            <a:lstStyle/>
            <a:p>
              <a:pPr algn="ctr"/>
              <a:r>
                <a:rPr lang="ja-JP" altLang="en-US" dirty="0"/>
                <a:t>データセンター</a:t>
              </a:r>
              <a:endParaRPr kumimoji="1" lang="ja-JP" altLang="en-US" dirty="0"/>
            </a:p>
          </p:txBody>
        </p:sp>
        <p:grpSp>
          <p:nvGrpSpPr>
            <p:cNvPr id="139" name="図形グループ 138"/>
            <p:cNvGrpSpPr/>
            <p:nvPr/>
          </p:nvGrpSpPr>
          <p:grpSpPr>
            <a:xfrm>
              <a:off x="7598996" y="1405891"/>
              <a:ext cx="317500" cy="157483"/>
              <a:chOff x="6769100" y="1390650"/>
              <a:chExt cx="317500" cy="157483"/>
            </a:xfrm>
          </p:grpSpPr>
          <p:sp>
            <p:nvSpPr>
              <p:cNvPr id="140" name="正方形/長方形 13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1" name="円/楕円 14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42" name="直線コネクタ 141"/>
              <p:cNvCxnSpPr>
                <a:stCxn id="141" idx="6"/>
                <a:endCxn id="14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43" name="図形グループ 142"/>
            <p:cNvGrpSpPr/>
            <p:nvPr/>
          </p:nvGrpSpPr>
          <p:grpSpPr>
            <a:xfrm>
              <a:off x="7598996" y="1599353"/>
              <a:ext cx="317500" cy="157483"/>
              <a:chOff x="6769100" y="1390650"/>
              <a:chExt cx="317500" cy="157483"/>
            </a:xfrm>
          </p:grpSpPr>
          <p:sp>
            <p:nvSpPr>
              <p:cNvPr id="144" name="正方形/長方形 14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5" name="円/楕円 14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46" name="直線コネクタ 145"/>
              <p:cNvCxnSpPr>
                <a:stCxn id="145" idx="6"/>
                <a:endCxn id="14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47" name="図形グループ 146"/>
            <p:cNvGrpSpPr/>
            <p:nvPr/>
          </p:nvGrpSpPr>
          <p:grpSpPr>
            <a:xfrm>
              <a:off x="7598996" y="1780946"/>
              <a:ext cx="317500" cy="157483"/>
              <a:chOff x="6769100" y="1390650"/>
              <a:chExt cx="317500" cy="157483"/>
            </a:xfrm>
          </p:grpSpPr>
          <p:sp>
            <p:nvSpPr>
              <p:cNvPr id="148" name="正方形/長方形 14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9" name="円/楕円 14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50" name="直線コネクタ 149"/>
              <p:cNvCxnSpPr>
                <a:stCxn id="149" idx="6"/>
                <a:endCxn id="14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1" name="図形グループ 150"/>
            <p:cNvGrpSpPr/>
            <p:nvPr/>
          </p:nvGrpSpPr>
          <p:grpSpPr>
            <a:xfrm>
              <a:off x="7598996" y="2139949"/>
              <a:ext cx="317500" cy="157483"/>
              <a:chOff x="6769100" y="1390650"/>
              <a:chExt cx="317500" cy="157483"/>
            </a:xfrm>
          </p:grpSpPr>
          <p:sp>
            <p:nvSpPr>
              <p:cNvPr id="152" name="正方形/長方形 15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3" name="円/楕円 15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54" name="直線コネクタ 153"/>
              <p:cNvCxnSpPr>
                <a:stCxn id="153" idx="6"/>
                <a:endCxn id="152"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5" name="図形グループ 154"/>
            <p:cNvGrpSpPr/>
            <p:nvPr/>
          </p:nvGrpSpPr>
          <p:grpSpPr>
            <a:xfrm>
              <a:off x="7598996" y="1956634"/>
              <a:ext cx="317500" cy="157483"/>
              <a:chOff x="6769100" y="1390650"/>
              <a:chExt cx="317500" cy="157483"/>
            </a:xfrm>
          </p:grpSpPr>
          <p:sp>
            <p:nvSpPr>
              <p:cNvPr id="156" name="正方形/長方形 15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7" name="円/楕円 15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58" name="直線コネクタ 157"/>
              <p:cNvCxnSpPr>
                <a:stCxn id="157" idx="6"/>
                <a:endCxn id="15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9" name="図形グループ 158"/>
            <p:cNvGrpSpPr/>
            <p:nvPr/>
          </p:nvGrpSpPr>
          <p:grpSpPr>
            <a:xfrm>
              <a:off x="7973646" y="1408432"/>
              <a:ext cx="317500" cy="157483"/>
              <a:chOff x="6769100" y="1390650"/>
              <a:chExt cx="317500" cy="157483"/>
            </a:xfrm>
          </p:grpSpPr>
          <p:sp>
            <p:nvSpPr>
              <p:cNvPr id="160" name="正方形/長方形 15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1" name="円/楕円 16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2" name="直線コネクタ 161"/>
              <p:cNvCxnSpPr>
                <a:stCxn id="161" idx="6"/>
                <a:endCxn id="16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63" name="図形グループ 162"/>
            <p:cNvGrpSpPr/>
            <p:nvPr/>
          </p:nvGrpSpPr>
          <p:grpSpPr>
            <a:xfrm>
              <a:off x="7973646" y="1601894"/>
              <a:ext cx="317500" cy="157483"/>
              <a:chOff x="6769100" y="1390650"/>
              <a:chExt cx="317500" cy="157483"/>
            </a:xfrm>
          </p:grpSpPr>
          <p:sp>
            <p:nvSpPr>
              <p:cNvPr id="164" name="正方形/長方形 16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5" name="円/楕円 16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6" name="直線コネクタ 165"/>
              <p:cNvCxnSpPr>
                <a:stCxn id="165" idx="6"/>
                <a:endCxn id="16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67" name="図形グループ 166"/>
            <p:cNvGrpSpPr/>
            <p:nvPr/>
          </p:nvGrpSpPr>
          <p:grpSpPr>
            <a:xfrm>
              <a:off x="7973646" y="1783487"/>
              <a:ext cx="317500" cy="157483"/>
              <a:chOff x="6769100" y="1390650"/>
              <a:chExt cx="317500" cy="157483"/>
            </a:xfrm>
          </p:grpSpPr>
          <p:sp>
            <p:nvSpPr>
              <p:cNvPr id="168" name="正方形/長方形 16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9" name="円/楕円 16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0" name="直線コネクタ 169"/>
              <p:cNvCxnSpPr>
                <a:stCxn id="169" idx="6"/>
                <a:endCxn id="16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71" name="図形グループ 170"/>
            <p:cNvGrpSpPr/>
            <p:nvPr/>
          </p:nvGrpSpPr>
          <p:grpSpPr>
            <a:xfrm>
              <a:off x="7973646" y="2142490"/>
              <a:ext cx="317500" cy="157483"/>
              <a:chOff x="6769100" y="1390650"/>
              <a:chExt cx="317500" cy="157483"/>
            </a:xfrm>
          </p:grpSpPr>
          <p:sp>
            <p:nvSpPr>
              <p:cNvPr id="172" name="正方形/長方形 17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3" name="円/楕円 17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4" name="直線コネクタ 173"/>
              <p:cNvCxnSpPr>
                <a:stCxn id="173" idx="6"/>
                <a:endCxn id="172"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75" name="図形グループ 174"/>
            <p:cNvGrpSpPr/>
            <p:nvPr/>
          </p:nvGrpSpPr>
          <p:grpSpPr>
            <a:xfrm>
              <a:off x="7973646" y="1959175"/>
              <a:ext cx="317500" cy="157483"/>
              <a:chOff x="6769100" y="1390650"/>
              <a:chExt cx="317500" cy="157483"/>
            </a:xfrm>
          </p:grpSpPr>
          <p:sp>
            <p:nvSpPr>
              <p:cNvPr id="176" name="正方形/長方形 17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7" name="円/楕円 17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8" name="直線コネクタ 177"/>
              <p:cNvCxnSpPr>
                <a:stCxn id="177" idx="6"/>
                <a:endCxn id="17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00" name="正方形/長方形 199"/>
            <p:cNvSpPr/>
            <p:nvPr/>
          </p:nvSpPr>
          <p:spPr>
            <a:xfrm>
              <a:off x="6346092" y="2332760"/>
              <a:ext cx="2089150" cy="461665"/>
            </a:xfrm>
            <a:prstGeom prst="rect">
              <a:avLst/>
            </a:prstGeom>
          </p:spPr>
          <p:txBody>
            <a:bodyPr wrap="square">
              <a:spAutoFit/>
            </a:bodyPr>
            <a:lstStyle/>
            <a:p>
              <a:pPr algn="ctr"/>
              <a:r>
                <a:rPr lang="ja-JP" altLang="en-US" sz="1200" dirty="0"/>
                <a:t>大規模なシステム資源</a:t>
              </a:r>
            </a:p>
            <a:p>
              <a:pPr algn="ctr"/>
              <a:r>
                <a:rPr lang="ja-JP" altLang="en-US" sz="1200" dirty="0"/>
                <a:t>低料金で安定供給を実現</a:t>
              </a:r>
            </a:p>
          </p:txBody>
        </p:sp>
        <p:sp>
          <p:nvSpPr>
            <p:cNvPr id="201" name="テキスト ボックス 200"/>
            <p:cNvSpPr txBox="1"/>
            <p:nvPr/>
          </p:nvSpPr>
          <p:spPr>
            <a:xfrm>
              <a:off x="6346092" y="5821107"/>
              <a:ext cx="2247899" cy="400110"/>
            </a:xfrm>
            <a:prstGeom prst="rect">
              <a:avLst/>
            </a:prstGeom>
            <a:noFill/>
          </p:spPr>
          <p:txBody>
            <a:bodyPr wrap="square" rtlCol="0">
              <a:spAutoFit/>
            </a:bodyPr>
            <a:lstStyle/>
            <a:p>
              <a:pPr marL="171450" indent="-171450">
                <a:buFont typeface="Wingdings" charset="2"/>
                <a:buChar char="v"/>
              </a:pPr>
              <a:r>
                <a:rPr lang="ja-JP" altLang="en-US" sz="1000" dirty="0"/>
                <a:t>設備の運用・管理・保守から解放</a:t>
              </a:r>
            </a:p>
            <a:p>
              <a:pPr marL="171450" indent="-171450">
                <a:buFont typeface="Wingdings" charset="2"/>
                <a:buChar char="v"/>
              </a:pPr>
              <a:r>
                <a:rPr lang="ja-JP" altLang="en-US" sz="1000" dirty="0"/>
                <a:t>需要の変動に柔軟に対応</a:t>
              </a:r>
              <a:endParaRPr kumimoji="1" lang="ja-JP" altLang="en-US" sz="1000" dirty="0"/>
            </a:p>
          </p:txBody>
        </p:sp>
        <p:sp>
          <p:nvSpPr>
            <p:cNvPr id="205" name="テキスト ボックス 204"/>
            <p:cNvSpPr txBox="1"/>
            <p:nvPr/>
          </p:nvSpPr>
          <p:spPr>
            <a:xfrm>
              <a:off x="6346093" y="5340845"/>
              <a:ext cx="2102606" cy="369332"/>
            </a:xfrm>
            <a:prstGeom prst="rect">
              <a:avLst/>
            </a:prstGeom>
            <a:noFill/>
          </p:spPr>
          <p:txBody>
            <a:bodyPr wrap="square" rtlCol="0">
              <a:spAutoFit/>
            </a:bodyPr>
            <a:lstStyle/>
            <a:p>
              <a:pPr algn="ctr"/>
              <a:r>
                <a:rPr kumimoji="1" lang="ja-JP" altLang="en-US" dirty="0"/>
                <a:t>システム・ユーザー</a:t>
              </a:r>
            </a:p>
          </p:txBody>
        </p:sp>
        <p:sp>
          <p:nvSpPr>
            <p:cNvPr id="214" name="角丸四角形 213"/>
            <p:cNvSpPr/>
            <p:nvPr/>
          </p:nvSpPr>
          <p:spPr>
            <a:xfrm>
              <a:off x="6346093" y="3059843"/>
              <a:ext cx="2156557" cy="1232757"/>
            </a:xfrm>
            <a:prstGeom prst="roundRect">
              <a:avLst>
                <a:gd name="adj" fmla="val 50000"/>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rgbClr val="FFFFFF"/>
                </a:solidFill>
                <a:latin typeface="ＭＳ Ｐゴシック"/>
                <a:ea typeface="ＭＳ Ｐゴシック"/>
                <a:cs typeface="ＭＳ Ｐゴシック"/>
              </a:endParaRPr>
            </a:p>
          </p:txBody>
        </p:sp>
        <p:sp>
          <p:nvSpPr>
            <p:cNvPr id="216" name="上下矢印 215"/>
            <p:cNvSpPr/>
            <p:nvPr/>
          </p:nvSpPr>
          <p:spPr>
            <a:xfrm>
              <a:off x="7172980" y="2868503"/>
              <a:ext cx="468512" cy="1552741"/>
            </a:xfrm>
            <a:prstGeom prst="upDownArrow">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rgbClr val="FFFFFF"/>
                  </a:solidFill>
                  <a:latin typeface="ＭＳ Ｐゴシック"/>
                  <a:ea typeface="ＭＳ Ｐゴシック"/>
                  <a:cs typeface="ＭＳ Ｐゴシック"/>
                </a:rPr>
                <a:t>データ</a:t>
              </a:r>
            </a:p>
          </p:txBody>
        </p:sp>
        <p:sp>
          <p:nvSpPr>
            <p:cNvPr id="217" name="上下矢印 216"/>
            <p:cNvSpPr/>
            <p:nvPr/>
          </p:nvSpPr>
          <p:spPr>
            <a:xfrm rot="5400000">
              <a:off x="6676562" y="3286603"/>
              <a:ext cx="296574" cy="776371"/>
            </a:xfrm>
            <a:prstGeom prst="upDownArrow">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8" name="上下矢印 217"/>
            <p:cNvSpPr/>
            <p:nvPr/>
          </p:nvSpPr>
          <p:spPr>
            <a:xfrm rot="5400000">
              <a:off x="7873086" y="3286604"/>
              <a:ext cx="296574" cy="776371"/>
            </a:xfrm>
            <a:prstGeom prst="upDownArrow">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0" name="上下矢印 219"/>
            <p:cNvSpPr/>
            <p:nvPr/>
          </p:nvSpPr>
          <p:spPr>
            <a:xfrm rot="2954820">
              <a:off x="7701486" y="3026248"/>
              <a:ext cx="296574" cy="540891"/>
            </a:xfrm>
            <a:prstGeom prst="upDownArrow">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1" name="上下矢印 220"/>
            <p:cNvSpPr/>
            <p:nvPr/>
          </p:nvSpPr>
          <p:spPr>
            <a:xfrm rot="18645180" flipH="1">
              <a:off x="6837887" y="3023464"/>
              <a:ext cx="296574" cy="540891"/>
            </a:xfrm>
            <a:prstGeom prst="upDownArrow">
              <a:avLst>
                <a:gd name="adj1" fmla="val 72363"/>
                <a:gd name="adj2" fmla="val 5000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2" name="上下矢印 221"/>
            <p:cNvSpPr/>
            <p:nvPr/>
          </p:nvSpPr>
          <p:spPr>
            <a:xfrm rot="18645180" flipV="1">
              <a:off x="7701486" y="3776149"/>
              <a:ext cx="296574" cy="540891"/>
            </a:xfrm>
            <a:prstGeom prst="upDownArrow">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3" name="上下矢印 222"/>
            <p:cNvSpPr/>
            <p:nvPr/>
          </p:nvSpPr>
          <p:spPr>
            <a:xfrm rot="2954820" flipH="1" flipV="1">
              <a:off x="6837887" y="3773365"/>
              <a:ext cx="296574" cy="540891"/>
            </a:xfrm>
            <a:prstGeom prst="upDownArrow">
              <a:avLst>
                <a:gd name="adj1" fmla="val 72363"/>
                <a:gd name="adj2" fmla="val 5000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5" name="テキスト ボックス 224"/>
            <p:cNvSpPr txBox="1"/>
            <p:nvPr/>
          </p:nvSpPr>
          <p:spPr>
            <a:xfrm>
              <a:off x="6739025" y="3922296"/>
              <a:ext cx="1359667" cy="338554"/>
            </a:xfrm>
            <a:prstGeom prst="rect">
              <a:avLst/>
            </a:prstGeom>
            <a:noFill/>
          </p:spPr>
          <p:txBody>
            <a:bodyPr wrap="none" rtlCol="0">
              <a:spAutoFit/>
            </a:bodyPr>
            <a:lstStyle/>
            <a:p>
              <a:pPr algn="ctr"/>
              <a:r>
                <a:rPr kumimoji="1" lang="ja-JP" altLang="en-US" sz="1600" dirty="0">
                  <a:solidFill>
                    <a:schemeClr val="bg1"/>
                  </a:solidFill>
                </a:rPr>
                <a:t>インターネット</a:t>
              </a:r>
            </a:p>
          </p:txBody>
        </p:sp>
        <p:sp>
          <p:nvSpPr>
            <p:cNvPr id="228" name="等号 227"/>
            <p:cNvSpPr/>
            <p:nvPr/>
          </p:nvSpPr>
          <p:spPr>
            <a:xfrm>
              <a:off x="5619829" y="3237838"/>
              <a:ext cx="726264" cy="724961"/>
            </a:xfrm>
            <a:prstGeom prst="mathEqual">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spTree>
    <p:extLst>
      <p:ext uri="{BB962C8B-B14F-4D97-AF65-F5344CB8AC3E}">
        <p14:creationId xmlns:p14="http://schemas.microsoft.com/office/powerpoint/2010/main" val="92710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ppt_x</p:attrName>
                                        </p:attrNameLst>
                                      </p:cBhvr>
                                      <p:tavLst>
                                        <p:tav tm="0">
                                          <p:val>
                                            <p:strVal val="#ppt_x-#ppt_w*1.125000"/>
                                          </p:val>
                                        </p:tav>
                                        <p:tav tm="100000">
                                          <p:val>
                                            <p:strVal val="#ppt_x"/>
                                          </p:val>
                                        </p:tav>
                                      </p:tavLst>
                                    </p:anim>
                                    <p:animEffect transition="in" filter="wipe(righ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p:nvPr/>
        </p:nvSpPr>
        <p:spPr>
          <a:xfrm>
            <a:off x="511675" y="827249"/>
            <a:ext cx="3548650" cy="5708645"/>
          </a:xfrm>
          <a:prstGeom prst="roundRect">
            <a:avLst>
              <a:gd name="adj" fmla="val 0"/>
            </a:avLst>
          </a:prstGeom>
          <a:solidFill>
            <a:srgbClr val="FFFB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角丸四角形 37"/>
          <p:cNvSpPr/>
          <p:nvPr/>
        </p:nvSpPr>
        <p:spPr>
          <a:xfrm>
            <a:off x="5083675" y="840427"/>
            <a:ext cx="3548650" cy="5708645"/>
          </a:xfrm>
          <a:prstGeom prst="roundRect">
            <a:avLst>
              <a:gd name="adj" fmla="val 0"/>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solidFill>
                  <a:schemeClr val="tx1">
                    <a:lumMod val="50000"/>
                    <a:lumOff val="50000"/>
                  </a:schemeClr>
                </a:solidFill>
              </a:rPr>
              <a:t>クラウドはシステム資源の</a:t>
            </a:r>
            <a:r>
              <a:rPr kumimoji="1" lang="en-US" altLang="ja-JP" dirty="0">
                <a:solidFill>
                  <a:schemeClr val="tx1">
                    <a:lumMod val="50000"/>
                    <a:lumOff val="50000"/>
                  </a:schemeClr>
                </a:solidFill>
              </a:rPr>
              <a:t>EC</a:t>
            </a:r>
            <a:r>
              <a:rPr kumimoji="1" lang="ja-JP" altLang="en-US" dirty="0" smtClean="0">
                <a:solidFill>
                  <a:schemeClr val="tx1">
                    <a:lumMod val="50000"/>
                    <a:lumOff val="50000"/>
                  </a:schemeClr>
                </a:solidFill>
              </a:rPr>
              <a:t>サイト</a:t>
            </a:r>
            <a:endParaRPr kumimoji="1" lang="ja-JP" altLang="en-US" dirty="0">
              <a:solidFill>
                <a:schemeClr val="tx1">
                  <a:lumMod val="50000"/>
                  <a:lumOff val="50000"/>
                </a:schemeClr>
              </a:solidFill>
            </a:endParaRPr>
          </a:p>
        </p:txBody>
      </p:sp>
      <p:pic>
        <p:nvPicPr>
          <p:cNvPr id="30" name="図 29"/>
          <p:cNvPicPr>
            <a:picLocks noChangeAspect="1"/>
          </p:cNvPicPr>
          <p:nvPr/>
        </p:nvPicPr>
        <p:blipFill>
          <a:blip r:embed="rId3">
            <a:clrChange>
              <a:clrFrom>
                <a:srgbClr val="FEFEFE"/>
              </a:clrFrom>
              <a:clrTo>
                <a:srgbClr val="FEFEFE">
                  <a:alpha val="0"/>
                </a:srgbClr>
              </a:clrTo>
            </a:clrChange>
          </a:blip>
          <a:stretch>
            <a:fillRect/>
          </a:stretch>
        </p:blipFill>
        <p:spPr>
          <a:xfrm>
            <a:off x="2667000" y="2814675"/>
            <a:ext cx="1066800" cy="935229"/>
          </a:xfrm>
          <a:prstGeom prst="rect">
            <a:avLst/>
          </a:prstGeom>
        </p:spPr>
      </p:pic>
      <p:sp>
        <p:nvSpPr>
          <p:cNvPr id="10" name="メモ 9"/>
          <p:cNvSpPr/>
          <p:nvPr/>
        </p:nvSpPr>
        <p:spPr bwMode="auto">
          <a:xfrm>
            <a:off x="1066800" y="2738475"/>
            <a:ext cx="762000" cy="838200"/>
          </a:xfrm>
          <a:prstGeom prst="foldedCorner">
            <a:avLst/>
          </a:prstGeom>
          <a:solidFill>
            <a:srgbClr val="CCFFCC"/>
          </a:solidFill>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32" name="メモ 31"/>
          <p:cNvSpPr/>
          <p:nvPr/>
        </p:nvSpPr>
        <p:spPr bwMode="auto">
          <a:xfrm>
            <a:off x="1219200" y="3043275"/>
            <a:ext cx="762000" cy="838200"/>
          </a:xfrm>
          <a:prstGeom prst="foldedCorner">
            <a:avLst/>
          </a:prstGeom>
          <a:solidFill>
            <a:srgbClr val="CCFFCC"/>
          </a:solidFill>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12" name="テキスト ボックス 11"/>
          <p:cNvSpPr txBox="1"/>
          <p:nvPr/>
        </p:nvSpPr>
        <p:spPr>
          <a:xfrm>
            <a:off x="1143000" y="2738475"/>
            <a:ext cx="646331" cy="276999"/>
          </a:xfrm>
          <a:prstGeom prst="rect">
            <a:avLst/>
          </a:prstGeom>
          <a:noFill/>
        </p:spPr>
        <p:txBody>
          <a:bodyPr wrap="none" rtlCol="0">
            <a:spAutoFit/>
          </a:bodyPr>
          <a:lstStyle/>
          <a:p>
            <a:r>
              <a:rPr kumimoji="1" lang="ja-JP" altLang="en-US" sz="1200" dirty="0">
                <a:solidFill>
                  <a:srgbClr val="800000"/>
                </a:solidFill>
              </a:rPr>
              <a:t>見積書</a:t>
            </a:r>
          </a:p>
        </p:txBody>
      </p:sp>
      <p:sp>
        <p:nvSpPr>
          <p:cNvPr id="33" name="テキスト ボックス 32"/>
          <p:cNvSpPr txBox="1"/>
          <p:nvPr/>
        </p:nvSpPr>
        <p:spPr>
          <a:xfrm>
            <a:off x="1295400" y="3119475"/>
            <a:ext cx="646331" cy="276999"/>
          </a:xfrm>
          <a:prstGeom prst="rect">
            <a:avLst/>
          </a:prstGeom>
          <a:noFill/>
        </p:spPr>
        <p:txBody>
          <a:bodyPr wrap="none" rtlCol="0">
            <a:spAutoFit/>
          </a:bodyPr>
          <a:lstStyle/>
          <a:p>
            <a:r>
              <a:rPr kumimoji="1" lang="ja-JP" altLang="en-US" sz="1200" dirty="0">
                <a:solidFill>
                  <a:srgbClr val="800000"/>
                </a:solidFill>
              </a:rPr>
              <a:t>契約書</a:t>
            </a:r>
          </a:p>
        </p:txBody>
      </p:sp>
      <p:pic>
        <p:nvPicPr>
          <p:cNvPr id="6" name="図 5" descr="MC9004339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348075"/>
            <a:ext cx="1447800" cy="1447800"/>
          </a:xfrm>
          <a:prstGeom prst="rect">
            <a:avLst/>
          </a:prstGeom>
        </p:spPr>
      </p:pic>
      <p:pic>
        <p:nvPicPr>
          <p:cNvPr id="8" name="図 7" descr="MC90043394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0" y="3805275"/>
            <a:ext cx="1066800" cy="1066800"/>
          </a:xfrm>
          <a:prstGeom prst="rect">
            <a:avLst/>
          </a:prstGeom>
        </p:spPr>
      </p:pic>
      <p:sp>
        <p:nvSpPr>
          <p:cNvPr id="13" name="テキスト ボックス 12"/>
          <p:cNvSpPr txBox="1"/>
          <p:nvPr/>
        </p:nvSpPr>
        <p:spPr>
          <a:xfrm>
            <a:off x="3057207" y="3057992"/>
            <a:ext cx="697627" cy="400110"/>
          </a:xfrm>
          <a:prstGeom prst="rect">
            <a:avLst/>
          </a:prstGeom>
          <a:noFill/>
        </p:spPr>
        <p:txBody>
          <a:bodyPr wrap="none" rtlCol="0">
            <a:spAutoFit/>
          </a:bodyPr>
          <a:lstStyle/>
          <a:p>
            <a:r>
              <a:rPr kumimoji="1" lang="ja-JP" altLang="en-US" sz="1000" dirty="0">
                <a:solidFill>
                  <a:schemeClr val="bg1"/>
                </a:solidFill>
              </a:rPr>
              <a:t>調達手配</a:t>
            </a:r>
            <a:endParaRPr kumimoji="1" lang="en-US" altLang="ja-JP" sz="1000" dirty="0">
              <a:solidFill>
                <a:schemeClr val="bg1"/>
              </a:solidFill>
            </a:endParaRPr>
          </a:p>
          <a:p>
            <a:r>
              <a:rPr lang="ja-JP" altLang="en-US" sz="1000" dirty="0">
                <a:solidFill>
                  <a:schemeClr val="bg1"/>
                </a:solidFill>
              </a:rPr>
              <a:t>導入作業</a:t>
            </a:r>
            <a:endParaRPr kumimoji="1" lang="ja-JP" altLang="en-US" sz="1000" dirty="0">
              <a:solidFill>
                <a:schemeClr val="bg1"/>
              </a:solidFill>
            </a:endParaRPr>
          </a:p>
        </p:txBody>
      </p:sp>
      <p:pic>
        <p:nvPicPr>
          <p:cNvPr id="14" name="図 13" descr="MM900283085.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1443075"/>
            <a:ext cx="1547117" cy="990600"/>
          </a:xfrm>
          <a:prstGeom prst="rect">
            <a:avLst/>
          </a:prstGeom>
        </p:spPr>
      </p:pic>
      <p:sp>
        <p:nvSpPr>
          <p:cNvPr id="34" name="下カーブ矢印 33"/>
          <p:cNvSpPr/>
          <p:nvPr/>
        </p:nvSpPr>
        <p:spPr bwMode="auto">
          <a:xfrm>
            <a:off x="1905000" y="2509875"/>
            <a:ext cx="1143000" cy="457200"/>
          </a:xfrm>
          <a:prstGeom prst="curvedDownArrow">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37" name="テキスト ボックス 36"/>
          <p:cNvSpPr txBox="1"/>
          <p:nvPr/>
        </p:nvSpPr>
        <p:spPr>
          <a:xfrm>
            <a:off x="2209800" y="1910455"/>
            <a:ext cx="847407" cy="523220"/>
          </a:xfrm>
          <a:prstGeom prst="rect">
            <a:avLst/>
          </a:prstGeom>
          <a:noFill/>
        </p:spPr>
        <p:txBody>
          <a:bodyPr wrap="none" rtlCol="0">
            <a:spAutoFit/>
          </a:bodyPr>
          <a:lstStyle/>
          <a:p>
            <a:r>
              <a:rPr kumimoji="1" lang="ja-JP" altLang="en-US" sz="1400" dirty="0">
                <a:solidFill>
                  <a:schemeClr val="bg1"/>
                </a:solidFill>
                <a:effectLst>
                  <a:glow rad="101600">
                    <a:schemeClr val="accent6">
                      <a:satMod val="175000"/>
                      <a:alpha val="40000"/>
                    </a:schemeClr>
                  </a:glow>
                </a:effectLst>
              </a:rPr>
              <a:t>メーカー</a:t>
            </a:r>
            <a:endParaRPr kumimoji="1" lang="en-US" altLang="ja-JP" sz="1400" dirty="0">
              <a:solidFill>
                <a:schemeClr val="bg1"/>
              </a:solidFill>
              <a:effectLst>
                <a:glow rad="101600">
                  <a:schemeClr val="accent6">
                    <a:satMod val="175000"/>
                    <a:alpha val="40000"/>
                  </a:schemeClr>
                </a:glow>
              </a:effectLst>
            </a:endParaRPr>
          </a:p>
          <a:p>
            <a:r>
              <a:rPr lang="ja-JP" altLang="en-US" sz="1400" dirty="0">
                <a:solidFill>
                  <a:schemeClr val="bg1"/>
                </a:solidFill>
                <a:effectLst>
                  <a:glow rad="101600">
                    <a:schemeClr val="accent6">
                      <a:satMod val="175000"/>
                      <a:alpha val="40000"/>
                    </a:schemeClr>
                  </a:glow>
                </a:effectLst>
              </a:rPr>
              <a:t>ベンダー</a:t>
            </a:r>
            <a:endParaRPr kumimoji="1" lang="ja-JP" altLang="en-US" sz="1400" dirty="0">
              <a:solidFill>
                <a:schemeClr val="bg1"/>
              </a:solidFill>
              <a:effectLst>
                <a:glow rad="101600">
                  <a:schemeClr val="accent6">
                    <a:satMod val="175000"/>
                    <a:alpha val="40000"/>
                  </a:schemeClr>
                </a:glow>
              </a:effectLst>
            </a:endParaRPr>
          </a:p>
        </p:txBody>
      </p:sp>
      <p:sp>
        <p:nvSpPr>
          <p:cNvPr id="41" name="六角形 40"/>
          <p:cNvSpPr/>
          <p:nvPr/>
        </p:nvSpPr>
        <p:spPr bwMode="auto">
          <a:xfrm>
            <a:off x="3845719" y="5399125"/>
            <a:ext cx="1449387" cy="457200"/>
          </a:xfrm>
          <a:prstGeom prst="hexagon">
            <a:avLst/>
          </a:prstGeom>
          <a:solidFill>
            <a:srgbClr val="0080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chemeClr val="bg1"/>
                </a:solidFill>
                <a:effectLst/>
              </a:rPr>
              <a:t>サイジング</a:t>
            </a:r>
          </a:p>
        </p:txBody>
      </p:sp>
      <p:sp>
        <p:nvSpPr>
          <p:cNvPr id="42" name="六角形 41"/>
          <p:cNvSpPr/>
          <p:nvPr/>
        </p:nvSpPr>
        <p:spPr bwMode="auto">
          <a:xfrm>
            <a:off x="3845719" y="4865725"/>
            <a:ext cx="1449387" cy="457200"/>
          </a:xfrm>
          <a:prstGeom prst="hexagon">
            <a:avLst/>
          </a:prstGeom>
          <a:solidFill>
            <a:srgbClr val="0080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dirty="0">
                <a:solidFill>
                  <a:schemeClr val="bg1"/>
                </a:solidFill>
              </a:rPr>
              <a:t>調　達</a:t>
            </a:r>
            <a:endParaRPr kumimoji="0" lang="ja-JP" altLang="en-US" sz="1400" b="0" i="0" u="none" strike="noStrike" cap="none" normalizeH="0" baseline="0" dirty="0">
              <a:ln>
                <a:noFill/>
              </a:ln>
              <a:solidFill>
                <a:schemeClr val="bg1"/>
              </a:solidFill>
              <a:effectLst/>
            </a:endParaRPr>
          </a:p>
        </p:txBody>
      </p:sp>
      <p:sp>
        <p:nvSpPr>
          <p:cNvPr id="44" name="六角形 43"/>
          <p:cNvSpPr/>
          <p:nvPr/>
        </p:nvSpPr>
        <p:spPr bwMode="auto">
          <a:xfrm>
            <a:off x="3845719" y="5932525"/>
            <a:ext cx="1449387" cy="457200"/>
          </a:xfrm>
          <a:prstGeom prst="hexagon">
            <a:avLst/>
          </a:prstGeom>
          <a:solidFill>
            <a:srgbClr val="0080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chemeClr val="bg1"/>
                </a:solidFill>
                <a:effectLst/>
              </a:rPr>
              <a:t>費　用</a:t>
            </a:r>
          </a:p>
        </p:txBody>
      </p:sp>
      <p:sp>
        <p:nvSpPr>
          <p:cNvPr id="45" name="角丸四角形 44"/>
          <p:cNvSpPr/>
          <p:nvPr/>
        </p:nvSpPr>
        <p:spPr bwMode="auto">
          <a:xfrm>
            <a:off x="838200" y="4859375"/>
            <a:ext cx="2895600" cy="457200"/>
          </a:xfrm>
          <a:prstGeom prst="roundRect">
            <a:avLst>
              <a:gd name="adj" fmla="val 0"/>
            </a:avLst>
          </a:prstGeom>
          <a:solidFill>
            <a:srgbClr val="FF6666"/>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rgbClr val="FFFFFF"/>
                </a:solidFill>
                <a:effectLst/>
                <a:latin typeface="Arial" charset="0"/>
                <a:ea typeface="HG丸ｺﾞｼｯｸM-PRO" pitchFamily="50" charset="-128"/>
              </a:rPr>
              <a:t>数週間から数ヶ月</a:t>
            </a:r>
          </a:p>
        </p:txBody>
      </p:sp>
      <p:sp>
        <p:nvSpPr>
          <p:cNvPr id="46" name="角丸四角形 45"/>
          <p:cNvSpPr/>
          <p:nvPr/>
        </p:nvSpPr>
        <p:spPr bwMode="auto">
          <a:xfrm>
            <a:off x="838200" y="5392775"/>
            <a:ext cx="2895600" cy="457200"/>
          </a:xfrm>
          <a:prstGeom prst="roundRect">
            <a:avLst>
              <a:gd name="adj" fmla="val 0"/>
            </a:avLst>
          </a:prstGeom>
          <a:solidFill>
            <a:srgbClr val="FF6666"/>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rgbClr val="FFFFFF"/>
                </a:solidFill>
                <a:effectLst/>
                <a:latin typeface="Arial" charset="0"/>
                <a:ea typeface="HG丸ｺﾞｼｯｸM-PRO" pitchFamily="50" charset="-128"/>
              </a:rPr>
              <a:t>数ヶ月から数年を想定</a:t>
            </a:r>
          </a:p>
        </p:txBody>
      </p:sp>
      <p:sp>
        <p:nvSpPr>
          <p:cNvPr id="47" name="角丸四角形 46"/>
          <p:cNvSpPr/>
          <p:nvPr/>
        </p:nvSpPr>
        <p:spPr bwMode="auto">
          <a:xfrm>
            <a:off x="838200" y="5926175"/>
            <a:ext cx="2895600" cy="457200"/>
          </a:xfrm>
          <a:prstGeom prst="roundRect">
            <a:avLst>
              <a:gd name="adj" fmla="val 0"/>
            </a:avLst>
          </a:prstGeom>
          <a:solidFill>
            <a:srgbClr val="FF6666"/>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rgbClr val="FFFFFF"/>
                </a:solidFill>
                <a:effectLst/>
                <a:latin typeface="Arial" charset="0"/>
                <a:ea typeface="HG丸ｺﾞｼｯｸM-PRO" pitchFamily="50" charset="-128"/>
              </a:rPr>
              <a:t>現物資産またはリース資産</a:t>
            </a:r>
          </a:p>
        </p:txBody>
      </p:sp>
      <p:sp>
        <p:nvSpPr>
          <p:cNvPr id="51" name="テキスト ボックス 50"/>
          <p:cNvSpPr txBox="1"/>
          <p:nvPr/>
        </p:nvSpPr>
        <p:spPr>
          <a:xfrm>
            <a:off x="1460279" y="909675"/>
            <a:ext cx="1723549" cy="461665"/>
          </a:xfrm>
          <a:prstGeom prst="rect">
            <a:avLst/>
          </a:prstGeom>
          <a:noFill/>
        </p:spPr>
        <p:txBody>
          <a:bodyPr wrap="none" rtlCol="0">
            <a:spAutoFit/>
          </a:bodyPr>
          <a:lstStyle/>
          <a:p>
            <a:pPr algn="ctr"/>
            <a:r>
              <a:rPr kumimoji="1" lang="ja-JP" altLang="en-US" sz="2400" dirty="0">
                <a:solidFill>
                  <a:srgbClr val="800000"/>
                </a:solidFill>
                <a:effectLst/>
              </a:rPr>
              <a:t>従来の方法</a:t>
            </a:r>
          </a:p>
        </p:txBody>
      </p:sp>
      <p:grpSp>
        <p:nvGrpSpPr>
          <p:cNvPr id="7" name="図形グループ 6"/>
          <p:cNvGrpSpPr/>
          <p:nvPr/>
        </p:nvGrpSpPr>
        <p:grpSpPr>
          <a:xfrm>
            <a:off x="5133280" y="468150"/>
            <a:ext cx="3429000" cy="5921700"/>
            <a:chOff x="5133280" y="555300"/>
            <a:chExt cx="3429000" cy="5921700"/>
          </a:xfrm>
        </p:grpSpPr>
        <p:grpSp>
          <p:nvGrpSpPr>
            <p:cNvPr id="3" name="図形グループ 2"/>
            <p:cNvGrpSpPr/>
            <p:nvPr/>
          </p:nvGrpSpPr>
          <p:grpSpPr>
            <a:xfrm>
              <a:off x="5133280" y="555300"/>
              <a:ext cx="3429000" cy="5921700"/>
              <a:chOff x="5133280" y="555300"/>
              <a:chExt cx="3429000" cy="5921700"/>
            </a:xfrm>
          </p:grpSpPr>
          <p:pic>
            <p:nvPicPr>
              <p:cNvPr id="19" name="図 18" descr="MC90044180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3280" y="555300"/>
                <a:ext cx="3429000" cy="3429000"/>
              </a:xfrm>
              <a:prstGeom prst="rect">
                <a:avLst/>
              </a:prstGeom>
            </p:spPr>
          </p:pic>
          <p:pic>
            <p:nvPicPr>
              <p:cNvPr id="27" name="図 26"/>
              <p:cNvPicPr>
                <a:picLocks noChangeAspect="1"/>
              </p:cNvPicPr>
              <p:nvPr/>
            </p:nvPicPr>
            <p:blipFill>
              <a:blip r:embed="rId3">
                <a:clrChange>
                  <a:clrFrom>
                    <a:srgbClr val="FEFEFE"/>
                  </a:clrFrom>
                  <a:clrTo>
                    <a:srgbClr val="FEFEFE">
                      <a:alpha val="0"/>
                    </a:srgbClr>
                  </a:clrTo>
                </a:clrChange>
              </a:blip>
              <a:stretch>
                <a:fillRect/>
              </a:stretch>
            </p:blipFill>
            <p:spPr>
              <a:xfrm>
                <a:off x="6407485" y="1600200"/>
                <a:ext cx="831515" cy="728962"/>
              </a:xfrm>
              <a:prstGeom prst="rect">
                <a:avLst/>
              </a:prstGeom>
            </p:spPr>
          </p:pic>
          <p:pic>
            <p:nvPicPr>
              <p:cNvPr id="28" name="図 27"/>
              <p:cNvPicPr>
                <a:picLocks noChangeAspect="1"/>
              </p:cNvPicPr>
              <p:nvPr/>
            </p:nvPicPr>
            <p:blipFill>
              <a:blip r:embed="rId3">
                <a:clrChange>
                  <a:clrFrom>
                    <a:srgbClr val="FEFEFE"/>
                  </a:clrFrom>
                  <a:clrTo>
                    <a:srgbClr val="FEFEFE">
                      <a:alpha val="0"/>
                    </a:srgbClr>
                  </a:clrTo>
                </a:clrChange>
              </a:blip>
              <a:stretch>
                <a:fillRect/>
              </a:stretch>
            </p:blipFill>
            <p:spPr>
              <a:xfrm>
                <a:off x="7245685" y="1600200"/>
                <a:ext cx="831515" cy="728962"/>
              </a:xfrm>
              <a:prstGeom prst="rect">
                <a:avLst/>
              </a:prstGeom>
            </p:spPr>
          </p:pic>
          <p:pic>
            <p:nvPicPr>
              <p:cNvPr id="29" name="図 28"/>
              <p:cNvPicPr>
                <a:picLocks noChangeAspect="1"/>
              </p:cNvPicPr>
              <p:nvPr/>
            </p:nvPicPr>
            <p:blipFill>
              <a:blip r:embed="rId3">
                <a:clrChange>
                  <a:clrFrom>
                    <a:srgbClr val="FEFEFE"/>
                  </a:clrFrom>
                  <a:clrTo>
                    <a:srgbClr val="FEFEFE">
                      <a:alpha val="0"/>
                    </a:srgbClr>
                  </a:clrTo>
                </a:clrChange>
              </a:blip>
              <a:stretch>
                <a:fillRect/>
              </a:stretch>
            </p:blipFill>
            <p:spPr>
              <a:xfrm>
                <a:off x="5569285" y="1600200"/>
                <a:ext cx="831515" cy="728962"/>
              </a:xfrm>
              <a:prstGeom prst="rect">
                <a:avLst/>
              </a:prstGeom>
            </p:spPr>
          </p:pic>
          <p:sp>
            <p:nvSpPr>
              <p:cNvPr id="35" name="角丸四角形 34"/>
              <p:cNvSpPr/>
              <p:nvPr/>
            </p:nvSpPr>
            <p:spPr bwMode="auto">
              <a:xfrm>
                <a:off x="6019800" y="3124200"/>
                <a:ext cx="1828800" cy="1447800"/>
              </a:xfrm>
              <a:prstGeom prst="roundRect">
                <a:avLst>
                  <a:gd name="adj" fmla="val 0"/>
                </a:avLst>
              </a:prstGeom>
              <a:solidFill>
                <a:schemeClr val="accent6">
                  <a:lumMod val="75000"/>
                </a:schemeClr>
              </a:soli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pic>
            <p:nvPicPr>
              <p:cNvPr id="20" name="Picture 26" descr="j043394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8000" y="38100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テキスト ボックス 35"/>
              <p:cNvSpPr txBox="1"/>
              <p:nvPr/>
            </p:nvSpPr>
            <p:spPr>
              <a:xfrm>
                <a:off x="6026485" y="3200400"/>
                <a:ext cx="1828800" cy="246221"/>
              </a:xfrm>
              <a:prstGeom prst="rect">
                <a:avLst/>
              </a:prstGeom>
              <a:noFill/>
            </p:spPr>
            <p:txBody>
              <a:bodyPr wrap="square" rtlCol="0">
                <a:spAutoFit/>
              </a:bodyPr>
              <a:lstStyle/>
              <a:p>
                <a:pPr algn="ctr"/>
                <a:r>
                  <a:rPr kumimoji="1" lang="ja-JP" altLang="en-US" sz="1000" dirty="0">
                    <a:solidFill>
                      <a:srgbClr val="FFFFFF"/>
                    </a:solidFill>
                  </a:rPr>
                  <a:t>セルフサービスポータル</a:t>
                </a:r>
              </a:p>
            </p:txBody>
          </p:sp>
          <p:sp>
            <p:nvSpPr>
              <p:cNvPr id="40" name="テキスト ボックス 39"/>
              <p:cNvSpPr txBox="1"/>
              <p:nvPr/>
            </p:nvSpPr>
            <p:spPr>
              <a:xfrm>
                <a:off x="6019800" y="3505200"/>
                <a:ext cx="1828800" cy="830997"/>
              </a:xfrm>
              <a:prstGeom prst="rect">
                <a:avLst/>
              </a:prstGeom>
              <a:noFill/>
            </p:spPr>
            <p:txBody>
              <a:bodyPr wrap="square" rtlCol="0">
                <a:spAutoFit/>
              </a:bodyPr>
              <a:lstStyle/>
              <a:p>
                <a:pPr marL="171450" indent="-171450">
                  <a:buFont typeface="Wingdings" charset="2"/>
                  <a:buChar char="l"/>
                </a:pPr>
                <a:r>
                  <a:rPr kumimoji="1" lang="ja-JP" altLang="en-US" sz="1200" dirty="0">
                    <a:solidFill>
                      <a:srgbClr val="FFFFFF"/>
                    </a:solidFill>
                  </a:rPr>
                  <a:t>調達・構成変更</a:t>
                </a:r>
                <a:endParaRPr kumimoji="1" lang="en-US" altLang="ja-JP" sz="1200" dirty="0">
                  <a:solidFill>
                    <a:srgbClr val="FFFFFF"/>
                  </a:solidFill>
                </a:endParaRPr>
              </a:p>
              <a:p>
                <a:pPr marL="171450" indent="-171450">
                  <a:buFont typeface="Wingdings" charset="2"/>
                  <a:buChar char="l"/>
                </a:pPr>
                <a:r>
                  <a:rPr lang="ja-JP" altLang="en-US" sz="1200" dirty="0">
                    <a:solidFill>
                      <a:srgbClr val="FFFFFF"/>
                    </a:solidFill>
                  </a:rPr>
                  <a:t>サービスレベル設定</a:t>
                </a:r>
                <a:endParaRPr lang="en-US" altLang="ja-JP" sz="1200" dirty="0">
                  <a:solidFill>
                    <a:srgbClr val="FFFFFF"/>
                  </a:solidFill>
                </a:endParaRPr>
              </a:p>
              <a:p>
                <a:pPr marL="171450" indent="-171450">
                  <a:buFont typeface="Wingdings" charset="2"/>
                  <a:buChar char="l"/>
                </a:pPr>
                <a:r>
                  <a:rPr lang="ja-JP" altLang="en-US" sz="1200" dirty="0">
                    <a:solidFill>
                      <a:srgbClr val="FFFFFF"/>
                    </a:solidFill>
                  </a:rPr>
                  <a:t>運用設定</a:t>
                </a:r>
                <a:endParaRPr lang="en-US" altLang="ja-JP" sz="1200" dirty="0">
                  <a:solidFill>
                    <a:srgbClr val="FFFFFF"/>
                  </a:solidFill>
                </a:endParaRPr>
              </a:p>
              <a:p>
                <a:pPr marL="171450" indent="-171450">
                  <a:buFont typeface="Wingdings" charset="2"/>
                  <a:buChar char="l"/>
                </a:pPr>
                <a:r>
                  <a:rPr lang="ja-JP" altLang="en-US" sz="1200" dirty="0">
                    <a:solidFill>
                      <a:srgbClr val="FFFFFF"/>
                    </a:solidFill>
                  </a:rPr>
                  <a:t>・・・</a:t>
                </a:r>
                <a:endParaRPr kumimoji="1" lang="ja-JP" altLang="en-US" sz="1200" dirty="0">
                  <a:solidFill>
                    <a:srgbClr val="FFFFFF"/>
                  </a:solidFill>
                </a:endParaRPr>
              </a:p>
            </p:txBody>
          </p:sp>
          <p:sp>
            <p:nvSpPr>
              <p:cNvPr id="48" name="角丸四角形 47"/>
              <p:cNvSpPr/>
              <p:nvPr/>
            </p:nvSpPr>
            <p:spPr bwMode="auto">
              <a:xfrm>
                <a:off x="5410200" y="4953000"/>
                <a:ext cx="2895600" cy="457200"/>
              </a:xfrm>
              <a:prstGeom prst="roundRect">
                <a:avLst>
                  <a:gd name="adj" fmla="val 0"/>
                </a:avLst>
              </a:prstGeom>
              <a:solidFill>
                <a:srgbClr val="3366FF"/>
              </a:soli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rgbClr val="FFFFFF"/>
                    </a:solidFill>
                    <a:effectLst/>
                    <a:latin typeface="Arial" charset="0"/>
                    <a:ea typeface="HG丸ｺﾞｼｯｸM-PRO" pitchFamily="50" charset="-128"/>
                  </a:rPr>
                  <a:t>数分から数十分</a:t>
                </a:r>
              </a:p>
            </p:txBody>
          </p:sp>
          <p:sp>
            <p:nvSpPr>
              <p:cNvPr id="49" name="角丸四角形 48"/>
              <p:cNvSpPr/>
              <p:nvPr/>
            </p:nvSpPr>
            <p:spPr bwMode="auto">
              <a:xfrm>
                <a:off x="5410200" y="5486400"/>
                <a:ext cx="2895600" cy="457200"/>
              </a:xfrm>
              <a:prstGeom prst="roundRect">
                <a:avLst>
                  <a:gd name="adj" fmla="val 0"/>
                </a:avLst>
              </a:prstGeom>
              <a:solidFill>
                <a:srgbClr val="3366FF"/>
              </a:soli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dirty="0">
                    <a:solidFill>
                      <a:srgbClr val="FFFFFF"/>
                    </a:solidFill>
                    <a:latin typeface="Arial" charset="0"/>
                    <a:ea typeface="HG丸ｺﾞｼｯｸM-PRO" pitchFamily="50" charset="-128"/>
                  </a:rPr>
                  <a:t>直近のみ</a:t>
                </a:r>
                <a:r>
                  <a:rPr kumimoji="0" lang="ja-JP" altLang="en-US" sz="1400" b="0" i="0" u="none" strike="noStrike" cap="none" normalizeH="0" baseline="0" dirty="0">
                    <a:ln>
                      <a:noFill/>
                    </a:ln>
                    <a:solidFill>
                      <a:srgbClr val="FFFFFF"/>
                    </a:solidFill>
                    <a:effectLst/>
                    <a:latin typeface="Arial" charset="0"/>
                    <a:ea typeface="HG丸ｺﾞｼｯｸM-PRO" pitchFamily="50" charset="-128"/>
                  </a:rPr>
                  <a:t>・必要に応じて増減</a:t>
                </a:r>
              </a:p>
            </p:txBody>
          </p:sp>
          <p:sp>
            <p:nvSpPr>
              <p:cNvPr id="50" name="角丸四角形 49"/>
              <p:cNvSpPr/>
              <p:nvPr/>
            </p:nvSpPr>
            <p:spPr bwMode="auto">
              <a:xfrm>
                <a:off x="5410200" y="6019800"/>
                <a:ext cx="2895600" cy="457200"/>
              </a:xfrm>
              <a:prstGeom prst="roundRect">
                <a:avLst>
                  <a:gd name="adj" fmla="val 0"/>
                </a:avLst>
              </a:prstGeom>
              <a:solidFill>
                <a:srgbClr val="3366FF"/>
              </a:soli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rgbClr val="FFFFFF"/>
                    </a:solidFill>
                    <a:effectLst/>
                    <a:latin typeface="Arial" charset="0"/>
                    <a:ea typeface="HG丸ｺﾞｼｯｸM-PRO" pitchFamily="50" charset="-128"/>
                  </a:rPr>
                  <a:t>経費・</a:t>
                </a:r>
                <a:r>
                  <a:rPr kumimoji="0" lang="ja-JP" altLang="en-US" sz="1400" dirty="0">
                    <a:solidFill>
                      <a:srgbClr val="FFFFFF"/>
                    </a:solidFill>
                  </a:rPr>
                  <a:t>従量課金／定額課金</a:t>
                </a:r>
                <a:endParaRPr kumimoji="0" lang="ja-JP" altLang="en-US" sz="1400" b="0" i="0" u="none" strike="noStrike" cap="none" normalizeH="0" baseline="0" dirty="0">
                  <a:ln>
                    <a:noFill/>
                  </a:ln>
                  <a:solidFill>
                    <a:srgbClr val="FFFFFF"/>
                  </a:solidFill>
                  <a:effectLst/>
                  <a:latin typeface="Arial" charset="0"/>
                  <a:ea typeface="HG丸ｺﾞｼｯｸM-PRO" pitchFamily="50" charset="-128"/>
                </a:endParaRPr>
              </a:p>
            </p:txBody>
          </p:sp>
          <p:sp>
            <p:nvSpPr>
              <p:cNvPr id="52" name="テキスト ボックス 51"/>
              <p:cNvSpPr txBox="1"/>
              <p:nvPr/>
            </p:nvSpPr>
            <p:spPr>
              <a:xfrm>
                <a:off x="6263726" y="990600"/>
                <a:ext cx="1188547" cy="461665"/>
              </a:xfrm>
              <a:prstGeom prst="rect">
                <a:avLst/>
              </a:prstGeom>
              <a:noFill/>
            </p:spPr>
            <p:txBody>
              <a:bodyPr wrap="none" rtlCol="0">
                <a:spAutoFit/>
              </a:bodyPr>
              <a:lstStyle/>
              <a:p>
                <a:pPr algn="ctr"/>
                <a:r>
                  <a:rPr kumimoji="1" lang="ja-JP" altLang="en-US" sz="2400" dirty="0">
                    <a:solidFill>
                      <a:srgbClr val="0000FF"/>
                    </a:solidFill>
                    <a:effectLst/>
                  </a:rPr>
                  <a:t>クラウド</a:t>
                </a:r>
              </a:p>
            </p:txBody>
          </p:sp>
        </p:grpSp>
        <p:sp>
          <p:nvSpPr>
            <p:cNvPr id="4" name="上下矢印 3"/>
            <p:cNvSpPr/>
            <p:nvPr/>
          </p:nvSpPr>
          <p:spPr bwMode="auto">
            <a:xfrm>
              <a:off x="6705600" y="2286000"/>
              <a:ext cx="381000" cy="838200"/>
            </a:xfrm>
            <a:prstGeom prst="upDownArrow">
              <a:avLst/>
            </a:prstGeom>
            <a:solidFill>
              <a:srgbClr val="FF6600"/>
            </a:solidFill>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5" name="テキスト ボックス 4"/>
            <p:cNvSpPr txBox="1"/>
            <p:nvPr/>
          </p:nvSpPr>
          <p:spPr>
            <a:xfrm>
              <a:off x="5416108" y="2427748"/>
              <a:ext cx="2242922" cy="338554"/>
            </a:xfrm>
            <a:prstGeom prst="rect">
              <a:avLst/>
            </a:prstGeom>
            <a:noFill/>
          </p:spPr>
          <p:txBody>
            <a:bodyPr wrap="none" rtlCol="0">
              <a:spAutoFit/>
            </a:bodyPr>
            <a:lstStyle/>
            <a:p>
              <a:r>
                <a:rPr kumimoji="1" lang="ja-JP" altLang="en-US" sz="1600" dirty="0">
                  <a:solidFill>
                    <a:srgbClr val="FFFFFF"/>
                  </a:solidFill>
                  <a:effectLst>
                    <a:glow rad="101600">
                      <a:schemeClr val="accent1">
                        <a:satMod val="175000"/>
                        <a:alpha val="40000"/>
                      </a:schemeClr>
                    </a:glow>
                  </a:effectLst>
                </a:rPr>
                <a:t>オンライン・</a:t>
              </a:r>
              <a:r>
                <a:rPr lang="ja-JP" altLang="en-US" sz="1600" dirty="0">
                  <a:solidFill>
                    <a:srgbClr val="FFFFFF"/>
                  </a:solidFill>
                  <a:effectLst>
                    <a:glow rad="101600">
                      <a:schemeClr val="accent1">
                        <a:satMod val="175000"/>
                        <a:alpha val="40000"/>
                      </a:schemeClr>
                    </a:glow>
                  </a:effectLst>
                </a:rPr>
                <a:t>リアルタイム</a:t>
              </a:r>
              <a:endParaRPr kumimoji="1" lang="ja-JP" altLang="en-US" sz="1600" dirty="0">
                <a:solidFill>
                  <a:srgbClr val="FFFFFF"/>
                </a:solidFill>
                <a:effectLst>
                  <a:glow rad="101600">
                    <a:schemeClr val="accent1">
                      <a:satMod val="175000"/>
                      <a:alpha val="40000"/>
                    </a:schemeClr>
                  </a:glow>
                </a:effectLst>
              </a:endParaRPr>
            </a:p>
          </p:txBody>
        </p:sp>
      </p:grpSp>
    </p:spTree>
    <p:extLst>
      <p:ext uri="{BB962C8B-B14F-4D97-AF65-F5344CB8AC3E}">
        <p14:creationId xmlns:p14="http://schemas.microsoft.com/office/powerpoint/2010/main" val="20219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152400"/>
            <a:ext cx="8991600" cy="533400"/>
          </a:xfrm>
        </p:spPr>
        <p:txBody>
          <a:bodyPr/>
          <a:lstStyle/>
          <a:p>
            <a:r>
              <a:rPr kumimoji="1" lang="ja-JP" altLang="en-US" dirty="0">
                <a:solidFill>
                  <a:schemeClr val="tx1">
                    <a:lumMod val="50000"/>
                    <a:lumOff val="50000"/>
                  </a:schemeClr>
                </a:solidFill>
              </a:rPr>
              <a:t>クラウド</a:t>
            </a:r>
            <a:r>
              <a:rPr lang="ja-JP" altLang="en-US" dirty="0">
                <a:solidFill>
                  <a:schemeClr val="tx1">
                    <a:lumMod val="50000"/>
                    <a:lumOff val="50000"/>
                  </a:schemeClr>
                </a:solidFill>
              </a:rPr>
              <a:t>ならではの費用対効果</a:t>
            </a:r>
            <a:r>
              <a:rPr lang="ja-JP" altLang="en-US">
                <a:solidFill>
                  <a:schemeClr val="tx1">
                    <a:lumMod val="50000"/>
                    <a:lumOff val="50000"/>
                  </a:schemeClr>
                </a:solidFill>
              </a:rPr>
              <a:t>の</a:t>
            </a:r>
            <a:r>
              <a:rPr lang="ja-JP" altLang="en-US" smtClean="0">
                <a:solidFill>
                  <a:schemeClr val="tx1">
                    <a:lumMod val="50000"/>
                    <a:lumOff val="50000"/>
                  </a:schemeClr>
                </a:solidFill>
              </a:rPr>
              <a:t>考え方</a:t>
            </a:r>
            <a:endParaRPr kumimoji="1" lang="ja-JP" altLang="en-US" dirty="0">
              <a:solidFill>
                <a:schemeClr val="tx1">
                  <a:lumMod val="50000"/>
                  <a:lumOff val="50000"/>
                </a:schemeClr>
              </a:solidFill>
            </a:endParaRPr>
          </a:p>
        </p:txBody>
      </p:sp>
      <p:cxnSp>
        <p:nvCxnSpPr>
          <p:cNvPr id="22" name="直線矢印コネクタ 21"/>
          <p:cNvCxnSpPr/>
          <p:nvPr/>
        </p:nvCxnSpPr>
        <p:spPr bwMode="auto">
          <a:xfrm flipV="1">
            <a:off x="1114855" y="1066800"/>
            <a:ext cx="0" cy="4953000"/>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線矢印コネクタ 26"/>
          <p:cNvCxnSpPr/>
          <p:nvPr/>
        </p:nvCxnSpPr>
        <p:spPr bwMode="auto">
          <a:xfrm>
            <a:off x="1114855" y="6019800"/>
            <a:ext cx="7162800" cy="0"/>
          </a:xfrm>
          <a:prstGeom prst="straightConnector1">
            <a:avLst/>
          </a:prstGeom>
          <a:solidFill>
            <a:schemeClr val="bg1"/>
          </a:solidFill>
          <a:ln w="38100" cap="flat" cmpd="sng" algn="ctr">
            <a:solidFill>
              <a:srgbClr val="008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2" name="図 31" descr="MC9004316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55" y="1295400"/>
            <a:ext cx="762000" cy="762000"/>
          </a:xfrm>
          <a:prstGeom prst="rect">
            <a:avLst/>
          </a:prstGeom>
        </p:spPr>
      </p:pic>
      <p:pic>
        <p:nvPicPr>
          <p:cNvPr id="33" name="図 32" descr="MC90043158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7055" y="5715000"/>
            <a:ext cx="673100" cy="673100"/>
          </a:xfrm>
          <a:prstGeom prst="rect">
            <a:avLst/>
          </a:prstGeom>
        </p:spPr>
      </p:pic>
      <p:grpSp>
        <p:nvGrpSpPr>
          <p:cNvPr id="4" name="図形グループ 3"/>
          <p:cNvGrpSpPr/>
          <p:nvPr/>
        </p:nvGrpSpPr>
        <p:grpSpPr>
          <a:xfrm>
            <a:off x="1343455" y="2819400"/>
            <a:ext cx="6934200" cy="2895600"/>
            <a:chOff x="1524000" y="3048000"/>
            <a:chExt cx="6934200" cy="2895600"/>
          </a:xfrm>
        </p:grpSpPr>
        <p:cxnSp>
          <p:nvCxnSpPr>
            <p:cNvPr id="34" name="直線矢印コネクタ 33"/>
            <p:cNvCxnSpPr/>
            <p:nvPr/>
          </p:nvCxnSpPr>
          <p:spPr bwMode="auto">
            <a:xfrm>
              <a:off x="1752600" y="3048000"/>
              <a:ext cx="6705600" cy="2895600"/>
            </a:xfrm>
            <a:prstGeom prst="straightConnector1">
              <a:avLst/>
            </a:prstGeom>
            <a:solidFill>
              <a:schemeClr val="bg1"/>
            </a:solidFill>
            <a:ln w="76200" cap="flat" cmpd="sng" algn="ctr">
              <a:solidFill>
                <a:srgbClr val="FF6FCF"/>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テキスト ボックス 35"/>
            <p:cNvSpPr txBox="1"/>
            <p:nvPr/>
          </p:nvSpPr>
          <p:spPr>
            <a:xfrm>
              <a:off x="1524000" y="3886200"/>
              <a:ext cx="2345714" cy="707886"/>
            </a:xfrm>
            <a:prstGeom prst="rect">
              <a:avLst/>
            </a:prstGeom>
            <a:noFill/>
          </p:spPr>
          <p:txBody>
            <a:bodyPr wrap="none" rtlCol="0">
              <a:spAutoFit/>
            </a:bodyPr>
            <a:lstStyle/>
            <a:p>
              <a:r>
                <a:rPr lang="ja-JP" altLang="en-US" sz="2000" dirty="0">
                  <a:solidFill>
                    <a:srgbClr val="FF66FF"/>
                  </a:solidFill>
                  <a:effectLst/>
                  <a:latin typeface="HGP創英角ｺﾞｼｯｸUB"/>
                  <a:ea typeface="HGP創英角ｺﾞｼｯｸUB"/>
                  <a:cs typeface="HGP創英角ｺﾞｼｯｸUB"/>
                </a:rPr>
                <a:t>システム関連機器の</a:t>
              </a:r>
              <a:endParaRPr lang="en-US" altLang="ja-JP" sz="2000" dirty="0">
                <a:solidFill>
                  <a:srgbClr val="FF66FF"/>
                </a:solidFill>
                <a:effectLst/>
                <a:latin typeface="HGP創英角ｺﾞｼｯｸUB"/>
                <a:ea typeface="HGP創英角ｺﾞｼｯｸUB"/>
                <a:cs typeface="HGP創英角ｺﾞｼｯｸUB"/>
              </a:endParaRPr>
            </a:p>
            <a:p>
              <a:r>
                <a:rPr lang="ja-JP" altLang="en-US" sz="2000" dirty="0">
                  <a:solidFill>
                    <a:srgbClr val="FF66FF"/>
                  </a:solidFill>
                  <a:effectLst/>
                  <a:latin typeface="HGP創英角ｺﾞｼｯｸUB"/>
                  <a:ea typeface="HGP創英角ｺﾞｼｯｸUB"/>
                  <a:cs typeface="HGP創英角ｺﾞｼｯｸUB"/>
                </a:rPr>
                <a:t>コストパフォーマンス</a:t>
              </a:r>
              <a:endParaRPr kumimoji="1" lang="ja-JP" altLang="en-US" sz="2000" dirty="0">
                <a:solidFill>
                  <a:srgbClr val="FF66FF"/>
                </a:solidFill>
                <a:effectLst/>
                <a:latin typeface="HGP創英角ｺﾞｼｯｸUB"/>
                <a:ea typeface="HGP創英角ｺﾞｼｯｸUB"/>
                <a:cs typeface="HGP創英角ｺﾞｼｯｸUB"/>
              </a:endParaRPr>
            </a:p>
          </p:txBody>
        </p:sp>
      </p:grpSp>
      <p:cxnSp>
        <p:nvCxnSpPr>
          <p:cNvPr id="15" name="直線矢印コネクタ 14"/>
          <p:cNvCxnSpPr/>
          <p:nvPr/>
        </p:nvCxnSpPr>
        <p:spPr bwMode="auto">
          <a:xfrm>
            <a:off x="1572055" y="2590800"/>
            <a:ext cx="6705600" cy="0"/>
          </a:xfrm>
          <a:prstGeom prst="straightConnector1">
            <a:avLst/>
          </a:prstGeom>
          <a:solidFill>
            <a:schemeClr val="bg1"/>
          </a:solidFill>
          <a:ln w="76200" cap="flat" cmpd="sng" algn="ctr">
            <a:solidFill>
              <a:srgbClr val="33ACBD"/>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テキスト ボックス 25"/>
          <p:cNvSpPr txBox="1"/>
          <p:nvPr/>
        </p:nvSpPr>
        <p:spPr>
          <a:xfrm>
            <a:off x="6982255" y="1981200"/>
            <a:ext cx="1052892" cy="523220"/>
          </a:xfrm>
          <a:prstGeom prst="rect">
            <a:avLst/>
          </a:prstGeom>
          <a:noFill/>
        </p:spPr>
        <p:txBody>
          <a:bodyPr wrap="none" rtlCol="0">
            <a:spAutoFit/>
          </a:bodyPr>
          <a:lstStyle/>
          <a:p>
            <a:r>
              <a:rPr kumimoji="1" lang="ja-JP" altLang="en-US" sz="2800" dirty="0">
                <a:solidFill>
                  <a:srgbClr val="008000"/>
                </a:solidFill>
                <a:effectLst/>
                <a:latin typeface="HGP創英角ｺﾞｼｯｸUB"/>
                <a:ea typeface="HGP創英角ｺﾞｼｯｸUB"/>
                <a:cs typeface="HGP創英角ｺﾞｼｯｸUB"/>
              </a:rPr>
              <a:t>リース</a:t>
            </a:r>
          </a:p>
        </p:txBody>
      </p:sp>
      <p:sp>
        <p:nvSpPr>
          <p:cNvPr id="37" name="角丸四角形吹き出し 36"/>
          <p:cNvSpPr/>
          <p:nvPr/>
        </p:nvSpPr>
        <p:spPr bwMode="auto">
          <a:xfrm>
            <a:off x="4620055" y="1371600"/>
            <a:ext cx="2133600" cy="609600"/>
          </a:xfrm>
          <a:prstGeom prst="wedgeRoundRectCallout">
            <a:avLst>
              <a:gd name="adj1" fmla="val 59881"/>
              <a:gd name="adj2" fmla="val 89583"/>
              <a:gd name="adj3" fmla="val 16667"/>
            </a:avLst>
          </a:prstGeom>
          <a:solidFill>
            <a:srgbClr val="0080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dirty="0">
                <a:solidFill>
                  <a:srgbClr val="FFFFFF"/>
                </a:solidFill>
              </a:rPr>
              <a:t>コストパフォーマンスが</a:t>
            </a:r>
            <a:endParaRPr kumimoji="0" lang="en-US" altLang="ja-JP" sz="1400" dirty="0">
              <a:solidFill>
                <a:srgbClr val="FFFFFF"/>
              </a:solidFill>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dirty="0">
                <a:solidFill>
                  <a:srgbClr val="FFFFFF"/>
                </a:solidFill>
              </a:rPr>
              <a:t>長期的に固定化</a:t>
            </a:r>
            <a:endParaRPr kumimoji="0" lang="ja-JP" altLang="en-US" sz="1400" b="0" i="0" u="none" strike="noStrike" cap="none" normalizeH="0" baseline="0" dirty="0">
              <a:ln>
                <a:noFill/>
              </a:ln>
              <a:solidFill>
                <a:srgbClr val="FFFFFF"/>
              </a:solidFill>
              <a:effectLst/>
            </a:endParaRPr>
          </a:p>
        </p:txBody>
      </p:sp>
      <p:cxnSp>
        <p:nvCxnSpPr>
          <p:cNvPr id="28" name="直線矢印コネクタ 27"/>
          <p:cNvCxnSpPr/>
          <p:nvPr/>
        </p:nvCxnSpPr>
        <p:spPr bwMode="auto">
          <a:xfrm>
            <a:off x="1572055" y="2133600"/>
            <a:ext cx="6705600" cy="2819400"/>
          </a:xfrm>
          <a:prstGeom prst="straightConnector1">
            <a:avLst/>
          </a:prstGeom>
          <a:solidFill>
            <a:schemeClr val="bg1"/>
          </a:solidFill>
          <a:ln w="76200" cap="flat" cmpd="sng" algn="ctr">
            <a:solidFill>
              <a:srgbClr val="FF99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テキスト ボックス 30"/>
          <p:cNvSpPr txBox="1"/>
          <p:nvPr/>
        </p:nvSpPr>
        <p:spPr>
          <a:xfrm>
            <a:off x="6601255" y="4340086"/>
            <a:ext cx="1338828" cy="523220"/>
          </a:xfrm>
          <a:prstGeom prst="rect">
            <a:avLst/>
          </a:prstGeom>
          <a:noFill/>
        </p:spPr>
        <p:txBody>
          <a:bodyPr wrap="none" rtlCol="0">
            <a:spAutoFit/>
          </a:bodyPr>
          <a:lstStyle/>
          <a:p>
            <a:r>
              <a:rPr kumimoji="1" lang="ja-JP" altLang="en-US" sz="2800" dirty="0">
                <a:solidFill>
                  <a:srgbClr val="0000FF"/>
                </a:solidFill>
                <a:effectLst/>
                <a:latin typeface="HGP創英角ｺﾞｼｯｸUB"/>
                <a:ea typeface="HGP創英角ｺﾞｼｯｸUB"/>
                <a:cs typeface="HGP創英角ｺﾞｼｯｸUB"/>
              </a:rPr>
              <a:t>クラウド</a:t>
            </a:r>
          </a:p>
        </p:txBody>
      </p:sp>
      <p:sp>
        <p:nvSpPr>
          <p:cNvPr id="38" name="角丸四角形吹き出し 37"/>
          <p:cNvSpPr/>
          <p:nvPr/>
        </p:nvSpPr>
        <p:spPr bwMode="auto">
          <a:xfrm>
            <a:off x="3324655" y="5105400"/>
            <a:ext cx="3276600" cy="609600"/>
          </a:xfrm>
          <a:prstGeom prst="wedgeRoundRectCallout">
            <a:avLst>
              <a:gd name="adj1" fmla="val 53761"/>
              <a:gd name="adj2" fmla="val -112500"/>
              <a:gd name="adj3" fmla="val 16667"/>
            </a:avLst>
          </a:prstGeom>
          <a:solidFill>
            <a:srgbClr val="FF66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dirty="0">
                <a:solidFill>
                  <a:srgbClr val="FFFFFF"/>
                </a:solidFill>
              </a:rPr>
              <a:t>新機種追加、</a:t>
            </a:r>
            <a:r>
              <a:rPr kumimoji="0" lang="ja-JP" altLang="en-US" sz="1400" b="0" i="0" u="none" strike="noStrike" cap="none" normalizeH="0" baseline="0" dirty="0">
                <a:ln>
                  <a:noFill/>
                </a:ln>
                <a:solidFill>
                  <a:srgbClr val="FFFFFF"/>
                </a:solidFill>
                <a:effectLst/>
              </a:rPr>
              <a:t>新旧の入れ替え</a:t>
            </a:r>
            <a:r>
              <a:rPr kumimoji="0" lang="ja-JP" altLang="en-US" sz="1400" dirty="0">
                <a:solidFill>
                  <a:srgbClr val="FFFFFF"/>
                </a:solidFill>
              </a:rPr>
              <a:t>を繰り返し</a:t>
            </a:r>
            <a:endParaRPr kumimoji="0" lang="en-US" altLang="ja-JP" sz="1400" dirty="0">
              <a:solidFill>
                <a:srgbClr val="FFFFFF"/>
              </a:solidFill>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rgbClr val="FFFFFF"/>
                </a:solidFill>
                <a:effectLst/>
              </a:rPr>
              <a:t>継続的にコストパフォーマンスを改善</a:t>
            </a:r>
          </a:p>
        </p:txBody>
      </p:sp>
      <p:sp>
        <p:nvSpPr>
          <p:cNvPr id="41" name="角丸四角形吹き出し 40"/>
          <p:cNvSpPr/>
          <p:nvPr/>
        </p:nvSpPr>
        <p:spPr bwMode="auto">
          <a:xfrm>
            <a:off x="2029255" y="1371600"/>
            <a:ext cx="1752600" cy="609600"/>
          </a:xfrm>
          <a:prstGeom prst="wedgeRoundRectCallout">
            <a:avLst>
              <a:gd name="adj1" fmla="val -68232"/>
              <a:gd name="adj2" fmla="val 114174"/>
              <a:gd name="adj3" fmla="val 16667"/>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chemeClr val="bg1"/>
                </a:solidFill>
                <a:effectLst/>
              </a:rPr>
              <a:t>移行・環境変更に</a:t>
            </a:r>
            <a:endParaRPr kumimoji="0" lang="en-US" altLang="ja-JP" sz="1400" b="0" i="0" u="none" strike="noStrike" cap="none" normalizeH="0" baseline="0" dirty="0">
              <a:ln>
                <a:noFill/>
              </a:ln>
              <a:solidFill>
                <a:schemeClr val="bg1"/>
              </a:solidFill>
              <a:effectLst/>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400" b="0" i="0" u="none" strike="noStrike" cap="none" normalizeH="0" baseline="0" dirty="0">
                <a:ln>
                  <a:noFill/>
                </a:ln>
                <a:solidFill>
                  <a:schemeClr val="bg1"/>
                </a:solidFill>
                <a:effectLst/>
              </a:rPr>
              <a:t>かかる一時経費</a:t>
            </a:r>
          </a:p>
        </p:txBody>
      </p:sp>
      <p:cxnSp>
        <p:nvCxnSpPr>
          <p:cNvPr id="43" name="直線矢印コネクタ 42"/>
          <p:cNvCxnSpPr/>
          <p:nvPr/>
        </p:nvCxnSpPr>
        <p:spPr bwMode="auto">
          <a:xfrm>
            <a:off x="1648255" y="2219980"/>
            <a:ext cx="0" cy="294620"/>
          </a:xfrm>
          <a:prstGeom prst="straightConnector1">
            <a:avLst/>
          </a:prstGeom>
          <a:solidFill>
            <a:schemeClr val="bg1"/>
          </a:solidFill>
          <a:ln w="38100" cap="flat" cmpd="sng" algn="ctr">
            <a:solidFill>
              <a:srgbClr val="FF0000"/>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上下矢印 5"/>
          <p:cNvSpPr/>
          <p:nvPr/>
        </p:nvSpPr>
        <p:spPr bwMode="auto">
          <a:xfrm>
            <a:off x="7668055" y="2743200"/>
            <a:ext cx="609600" cy="1758950"/>
          </a:xfrm>
          <a:prstGeom prst="upDownArrow">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grpSp>
        <p:nvGrpSpPr>
          <p:cNvPr id="10" name="図形グループ 9"/>
          <p:cNvGrpSpPr/>
          <p:nvPr/>
        </p:nvGrpSpPr>
        <p:grpSpPr>
          <a:xfrm>
            <a:off x="5305855" y="3048000"/>
            <a:ext cx="2286000" cy="1066800"/>
            <a:chOff x="6705600" y="609600"/>
            <a:chExt cx="2286000" cy="1066800"/>
          </a:xfrm>
        </p:grpSpPr>
        <p:sp>
          <p:nvSpPr>
            <p:cNvPr id="9" name="星 24 8"/>
            <p:cNvSpPr/>
            <p:nvPr/>
          </p:nvSpPr>
          <p:spPr bwMode="auto">
            <a:xfrm>
              <a:off x="6705600" y="609600"/>
              <a:ext cx="2286000" cy="1066800"/>
            </a:xfrm>
            <a:prstGeom prst="star24">
              <a:avLst/>
            </a:prstGeom>
            <a:solidFill>
              <a:srgbClr val="FFFF00"/>
            </a:solidFill>
            <a:ln w="38100" cmpd="sng">
              <a:solidFill>
                <a:srgbClr val="FF6600"/>
              </a:solidFill>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pic>
          <p:nvPicPr>
            <p:cNvPr id="7" name="図 6"/>
            <p:cNvPicPr>
              <a:picLocks noChangeAspect="1"/>
            </p:cNvPicPr>
            <p:nvPr/>
          </p:nvPicPr>
          <p:blipFill>
            <a:blip r:embed="rId5"/>
            <a:stretch>
              <a:fillRect/>
            </a:stretch>
          </p:blipFill>
          <p:spPr>
            <a:xfrm>
              <a:off x="7467600" y="757535"/>
              <a:ext cx="852985" cy="381000"/>
            </a:xfrm>
            <a:prstGeom prst="rect">
              <a:avLst/>
            </a:prstGeom>
          </p:spPr>
        </p:pic>
        <p:sp>
          <p:nvSpPr>
            <p:cNvPr id="8" name="テキスト ボックス 7"/>
            <p:cNvSpPr txBox="1"/>
            <p:nvPr/>
          </p:nvSpPr>
          <p:spPr>
            <a:xfrm>
              <a:off x="7328500" y="1062335"/>
              <a:ext cx="1082349" cy="400110"/>
            </a:xfrm>
            <a:prstGeom prst="rect">
              <a:avLst/>
            </a:prstGeom>
            <a:noFill/>
          </p:spPr>
          <p:txBody>
            <a:bodyPr wrap="none" rtlCol="0">
              <a:spAutoFit/>
            </a:bodyPr>
            <a:lstStyle/>
            <a:p>
              <a:pPr algn="ctr"/>
              <a:r>
                <a:rPr kumimoji="1" lang="en-US" altLang="ja-JP" sz="1000" dirty="0">
                  <a:solidFill>
                    <a:srgbClr val="0000FF"/>
                  </a:solidFill>
                </a:rPr>
                <a:t>2006/3/14〜</a:t>
              </a:r>
              <a:endParaRPr lang="en-US" altLang="ja-JP" sz="1000" dirty="0">
                <a:solidFill>
                  <a:srgbClr val="0000FF"/>
                </a:solidFill>
              </a:endParaRPr>
            </a:p>
            <a:p>
              <a:pPr algn="ctr"/>
              <a:r>
                <a:rPr lang="en-US" altLang="ja-JP" sz="1000" dirty="0">
                  <a:solidFill>
                    <a:srgbClr val="0000FF"/>
                  </a:solidFill>
                </a:rPr>
                <a:t>50</a:t>
              </a:r>
              <a:r>
                <a:rPr lang="ja-JP" altLang="en-US" sz="1000" dirty="0">
                  <a:solidFill>
                    <a:srgbClr val="0000FF"/>
                  </a:solidFill>
                </a:rPr>
                <a:t>回以上値下げ</a:t>
              </a:r>
              <a:endParaRPr kumimoji="1" lang="ja-JP" altLang="en-US" sz="1000" dirty="0">
                <a:solidFill>
                  <a:srgbClr val="0000FF"/>
                </a:solidFill>
              </a:endParaRPr>
            </a:p>
          </p:txBody>
        </p:sp>
      </p:grpSp>
    </p:spTree>
    <p:extLst>
      <p:ext uri="{BB962C8B-B14F-4D97-AF65-F5344CB8AC3E}">
        <p14:creationId xmlns:p14="http://schemas.microsoft.com/office/powerpoint/2010/main" val="203969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830355" y="2775338"/>
            <a:ext cx="7499634" cy="1307324"/>
          </a:xfrm>
          <a:prstGeom prst="rect">
            <a:avLst/>
          </a:prstGeom>
          <a:solidFill>
            <a:srgbClr val="33ACB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dirty="0">
                <a:solidFill>
                  <a:srgbClr val="FFFFFF"/>
                </a:solidFill>
                <a:effectLst/>
                <a:latin typeface="Arial"/>
                <a:ea typeface="HGP創英角ｺﾞｼｯｸUB" pitchFamily="50" charset="-128"/>
                <a:cs typeface="Arial"/>
              </a:rPr>
              <a:t>第</a:t>
            </a:r>
            <a:r>
              <a:rPr lang="en-US" altLang="ja-JP" sz="2800" dirty="0">
                <a:solidFill>
                  <a:srgbClr val="FFFFFF"/>
                </a:solidFill>
                <a:effectLst/>
                <a:latin typeface="Arial"/>
                <a:ea typeface="HGP創英角ｺﾞｼｯｸUB" pitchFamily="50" charset="-128"/>
                <a:cs typeface="Arial"/>
              </a:rPr>
              <a:t>1</a:t>
            </a:r>
            <a:r>
              <a:rPr lang="ja-JP" altLang="en-US" sz="2800" dirty="0">
                <a:solidFill>
                  <a:srgbClr val="FFFFFF"/>
                </a:solidFill>
                <a:effectLst/>
                <a:latin typeface="Arial"/>
                <a:ea typeface="HGP創英角ｺﾞｼｯｸUB" pitchFamily="50" charset="-128"/>
                <a:cs typeface="Arial"/>
              </a:rPr>
              <a:t>章　</a:t>
            </a:r>
            <a:r>
              <a:rPr lang="en-US" altLang="ja-JP" sz="2800" dirty="0" err="1">
                <a:solidFill>
                  <a:srgbClr val="FFFFFF"/>
                </a:solidFill>
                <a:effectLst/>
                <a:latin typeface="Arial"/>
                <a:ea typeface="HGP創英角ｺﾞｼｯｸUB" pitchFamily="50" charset="-128"/>
                <a:cs typeface="Arial"/>
              </a:rPr>
              <a:t>IoT</a:t>
            </a:r>
            <a:endParaRPr lang="en-US" altLang="ja-JP" sz="2800" dirty="0">
              <a:solidFill>
                <a:srgbClr val="FFFFFF"/>
              </a:solidFill>
              <a:effectLst/>
              <a:latin typeface="Arial"/>
              <a:ea typeface="HGP創英角ｺﾞｼｯｸUB" pitchFamily="50" charset="-128"/>
              <a:cs typeface="Arial"/>
            </a:endParaRPr>
          </a:p>
        </p:txBody>
      </p:sp>
      <p:sp>
        <p:nvSpPr>
          <p:cNvPr id="7" name="正方形/長方形 6"/>
          <p:cNvSpPr/>
          <p:nvPr/>
        </p:nvSpPr>
        <p:spPr>
          <a:xfrm>
            <a:off x="830354" y="2775338"/>
            <a:ext cx="83270" cy="1307324"/>
          </a:xfrm>
          <a:prstGeom prst="rect">
            <a:avLst/>
          </a:prstGeom>
          <a:solidFill>
            <a:srgbClr val="CC0000"/>
          </a:solidFill>
          <a:ln>
            <a:noFill/>
          </a:ln>
        </p:spPr>
        <p:style>
          <a:lnRef idx="2">
            <a:schemeClr val="dk1"/>
          </a:lnRef>
          <a:fillRef idx="1">
            <a:schemeClr val="lt1"/>
          </a:fillRef>
          <a:effectRef idx="0">
            <a:schemeClr val="dk1"/>
          </a:effectRef>
          <a:fontRef idx="minor">
            <a:schemeClr val="dk1"/>
          </a:fontRef>
        </p:style>
        <p:txBody>
          <a:bodyPr rtlCol="0" anchor="ctr"/>
          <a:lstStyle/>
          <a:p>
            <a:pPr algn="r"/>
            <a:endParaRPr lang="en-US" altLang="ja-JP" sz="2400" dirty="0">
              <a:solidFill>
                <a:srgbClr val="FFFFFF"/>
              </a:solidFill>
              <a:effectLst/>
              <a:latin typeface="Arial"/>
              <a:ea typeface="HGP創英角ｺﾞｼｯｸUB" pitchFamily="50" charset="-128"/>
              <a:cs typeface="Arial"/>
            </a:endParaRPr>
          </a:p>
        </p:txBody>
      </p:sp>
      <p:pic>
        <p:nvPicPr>
          <p:cNvPr id="8" name="図 7"/>
          <p:cNvPicPr>
            <a:picLocks noChangeAspect="1"/>
          </p:cNvPicPr>
          <p:nvPr/>
        </p:nvPicPr>
        <p:blipFill>
          <a:blip r:embed="rId2"/>
          <a:stretch>
            <a:fillRect/>
          </a:stretch>
        </p:blipFill>
        <p:spPr>
          <a:xfrm>
            <a:off x="8128001" y="6690381"/>
            <a:ext cx="882650" cy="15069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0058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正方形/長方形 254"/>
          <p:cNvSpPr/>
          <p:nvPr/>
        </p:nvSpPr>
        <p:spPr>
          <a:xfrm>
            <a:off x="1931988" y="4679950"/>
            <a:ext cx="5276850" cy="381000"/>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IT</a:t>
            </a:r>
            <a:r>
              <a:rPr kumimoji="1" lang="ja-JP" altLang="en-US" sz="1200" dirty="0">
                <a:solidFill>
                  <a:srgbClr val="FFFFFF"/>
                </a:solidFill>
                <a:latin typeface="ＭＳ Ｐゴシック"/>
                <a:ea typeface="ＭＳ Ｐゴシック"/>
                <a:cs typeface="ＭＳ Ｐゴシック"/>
              </a:rPr>
              <a:t>活用</a:t>
            </a:r>
          </a:p>
        </p:txBody>
      </p:sp>
      <p:sp>
        <p:nvSpPr>
          <p:cNvPr id="256" name="正方形/長方形 255"/>
          <p:cNvSpPr/>
          <p:nvPr/>
        </p:nvSpPr>
        <p:spPr>
          <a:xfrm>
            <a:off x="2058193" y="4783136"/>
            <a:ext cx="1674813" cy="206375"/>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適用領域の拡大</a:t>
            </a:r>
          </a:p>
        </p:txBody>
      </p:sp>
      <p:sp>
        <p:nvSpPr>
          <p:cNvPr id="257" name="正方形/長方形 256"/>
          <p:cNvSpPr/>
          <p:nvPr/>
        </p:nvSpPr>
        <p:spPr>
          <a:xfrm>
            <a:off x="5407819" y="4783136"/>
            <a:ext cx="1674813" cy="206375"/>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難しさの隠蔽</a:t>
            </a:r>
          </a:p>
        </p:txBody>
      </p:sp>
      <p:sp>
        <p:nvSpPr>
          <p:cNvPr id="236" name="正方形/長方形 235"/>
          <p:cNvSpPr/>
          <p:nvPr/>
        </p:nvSpPr>
        <p:spPr>
          <a:xfrm>
            <a:off x="1931988" y="1536700"/>
            <a:ext cx="5276850" cy="381000"/>
          </a:xfrm>
          <a:prstGeom prst="rect">
            <a:avLst/>
          </a:prstGeom>
          <a:solidFill>
            <a:srgbClr val="D99694"/>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システム資源</a:t>
            </a:r>
          </a:p>
        </p:txBody>
      </p:sp>
      <p:sp>
        <p:nvSpPr>
          <p:cNvPr id="46" name="正方形/長方形 45"/>
          <p:cNvSpPr/>
          <p:nvPr/>
        </p:nvSpPr>
        <p:spPr>
          <a:xfrm>
            <a:off x="1931988" y="2781300"/>
            <a:ext cx="5276850" cy="98425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エコシステム</a:t>
            </a:r>
            <a:endParaRPr kumimoji="1" lang="en-US" altLang="ja-JP"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ja-JP"/>
              <a:t>クラウドが生みだすパラダイムシフト </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50</a:t>
            </a:fld>
            <a:endParaRPr kumimoji="1" lang="ja-JP" altLang="en-US"/>
          </a:p>
        </p:txBody>
      </p:sp>
      <p:sp>
        <p:nvSpPr>
          <p:cNvPr id="4" name="正方形/長方形 3"/>
          <p:cNvSpPr/>
          <p:nvPr/>
        </p:nvSpPr>
        <p:spPr>
          <a:xfrm>
            <a:off x="3090069" y="927100"/>
            <a:ext cx="2960688" cy="34925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クラウドコンピューティング</a:t>
            </a:r>
          </a:p>
        </p:txBody>
      </p:sp>
      <p:sp>
        <p:nvSpPr>
          <p:cNvPr id="6" name="正方形/長方形 5"/>
          <p:cNvSpPr/>
          <p:nvPr/>
        </p:nvSpPr>
        <p:spPr>
          <a:xfrm>
            <a:off x="3090069" y="4064000"/>
            <a:ext cx="2960688" cy="349250"/>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IT</a:t>
            </a:r>
            <a:r>
              <a:rPr kumimoji="1" lang="ja-JP" altLang="en-US" sz="1200" dirty="0">
                <a:solidFill>
                  <a:srgbClr val="FFFFFF"/>
                </a:solidFill>
                <a:latin typeface="ＭＳ Ｐゴシック"/>
                <a:ea typeface="ＭＳ Ｐゴシック"/>
                <a:cs typeface="ＭＳ Ｐゴシック"/>
              </a:rPr>
              <a:t>利用のイノベーションを促進</a:t>
            </a:r>
          </a:p>
        </p:txBody>
      </p:sp>
      <p:sp>
        <p:nvSpPr>
          <p:cNvPr id="8" name="正方形/長方形 7"/>
          <p:cNvSpPr/>
          <p:nvPr/>
        </p:nvSpPr>
        <p:spPr>
          <a:xfrm>
            <a:off x="3090069" y="5962650"/>
            <a:ext cx="2960688" cy="349250"/>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ビジネスにおける</a:t>
            </a:r>
            <a:r>
              <a:rPr kumimoji="1" lang="en-US" altLang="ja-JP" sz="1200" dirty="0">
                <a:solidFill>
                  <a:srgbClr val="FFFFFF"/>
                </a:solidFill>
                <a:latin typeface="ＭＳ Ｐゴシック"/>
                <a:ea typeface="ＭＳ Ｐゴシック"/>
                <a:cs typeface="ＭＳ Ｐゴシック"/>
              </a:rPr>
              <a:t>IT</a:t>
            </a:r>
            <a:r>
              <a:rPr kumimoji="1" lang="ja-JP" altLang="en-US" sz="1200" dirty="0">
                <a:solidFill>
                  <a:srgbClr val="FFFFFF"/>
                </a:solidFill>
                <a:latin typeface="ＭＳ Ｐゴシック"/>
                <a:ea typeface="ＭＳ Ｐゴシック"/>
                <a:cs typeface="ＭＳ Ｐゴシック"/>
              </a:rPr>
              <a:t>価値の変化・向上</a:t>
            </a:r>
          </a:p>
        </p:txBody>
      </p:sp>
      <p:sp>
        <p:nvSpPr>
          <p:cNvPr id="10" name="正方形/長方形 9"/>
          <p:cNvSpPr/>
          <p:nvPr/>
        </p:nvSpPr>
        <p:spPr>
          <a:xfrm>
            <a:off x="3090068" y="2168525"/>
            <a:ext cx="2960689" cy="349250"/>
          </a:xfrm>
          <a:prstGeom prst="rect">
            <a:avLst/>
          </a:prstGeom>
          <a:solidFill>
            <a:srgbClr val="3366FF"/>
          </a:solidFill>
          <a:ln w="38100" cmpd="sng">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新たな需要・潜在需要の喚起</a:t>
            </a:r>
          </a:p>
        </p:txBody>
      </p:sp>
      <p:sp>
        <p:nvSpPr>
          <p:cNvPr id="11" name="正方形/長方形 10"/>
          <p:cNvSpPr/>
          <p:nvPr/>
        </p:nvSpPr>
        <p:spPr>
          <a:xfrm>
            <a:off x="2058193" y="2878136"/>
            <a:ext cx="1674813" cy="20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モバイル・ウェアラブル</a:t>
            </a:r>
          </a:p>
        </p:txBody>
      </p:sp>
      <p:sp>
        <p:nvSpPr>
          <p:cNvPr id="12" name="正方形/長方形 11"/>
          <p:cNvSpPr/>
          <p:nvPr/>
        </p:nvSpPr>
        <p:spPr>
          <a:xfrm>
            <a:off x="2058193" y="3194049"/>
            <a:ext cx="1674813" cy="20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ソーシャル</a:t>
            </a:r>
          </a:p>
        </p:txBody>
      </p:sp>
      <p:sp>
        <p:nvSpPr>
          <p:cNvPr id="13" name="正方形/長方形 12"/>
          <p:cNvSpPr/>
          <p:nvPr/>
        </p:nvSpPr>
        <p:spPr>
          <a:xfrm>
            <a:off x="5407819" y="3194049"/>
            <a:ext cx="1674813" cy="20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人工知能</a:t>
            </a:r>
          </a:p>
        </p:txBody>
      </p:sp>
      <p:sp>
        <p:nvSpPr>
          <p:cNvPr id="14" name="正方形/長方形 13"/>
          <p:cNvSpPr/>
          <p:nvPr/>
        </p:nvSpPr>
        <p:spPr>
          <a:xfrm>
            <a:off x="5407819" y="2878136"/>
            <a:ext cx="1674813" cy="20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ビッグデータ</a:t>
            </a:r>
          </a:p>
        </p:txBody>
      </p:sp>
      <p:sp>
        <p:nvSpPr>
          <p:cNvPr id="17" name="正方形/長方形 16"/>
          <p:cNvSpPr/>
          <p:nvPr/>
        </p:nvSpPr>
        <p:spPr>
          <a:xfrm>
            <a:off x="3090069" y="5327649"/>
            <a:ext cx="2960688" cy="349250"/>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200" dirty="0">
                <a:solidFill>
                  <a:srgbClr val="FFFFFF"/>
                </a:solidFill>
                <a:latin typeface="ＭＳ Ｐゴシック"/>
                <a:ea typeface="ＭＳ Ｐゴシック"/>
                <a:cs typeface="ＭＳ Ｐゴシック"/>
              </a:rPr>
              <a:t>IT</a:t>
            </a:r>
            <a:r>
              <a:rPr lang="ja-JP" altLang="en-US" sz="1200" dirty="0">
                <a:solidFill>
                  <a:srgbClr val="FFFFFF"/>
                </a:solidFill>
                <a:latin typeface="ＭＳ Ｐゴシック"/>
                <a:ea typeface="ＭＳ Ｐゴシック"/>
                <a:cs typeface="ＭＳ Ｐゴシック"/>
              </a:rPr>
              <a:t>利用者の拡大</a:t>
            </a:r>
            <a:endParaRPr kumimoji="1" lang="ja-JP" altLang="en-US" sz="1200" dirty="0">
              <a:solidFill>
                <a:srgbClr val="FFFFFF"/>
              </a:solidFill>
              <a:latin typeface="ＭＳ Ｐゴシック"/>
              <a:ea typeface="ＭＳ Ｐゴシック"/>
              <a:cs typeface="ＭＳ Ｐゴシック"/>
            </a:endParaRPr>
          </a:p>
        </p:txBody>
      </p:sp>
      <p:sp>
        <p:nvSpPr>
          <p:cNvPr id="18" name="正方形/長方形 17"/>
          <p:cNvSpPr/>
          <p:nvPr/>
        </p:nvSpPr>
        <p:spPr>
          <a:xfrm>
            <a:off x="2058193" y="3476624"/>
            <a:ext cx="1674813" cy="20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err="1">
                <a:solidFill>
                  <a:srgbClr val="FFFFFF"/>
                </a:solidFill>
                <a:latin typeface="ＭＳ Ｐゴシック"/>
                <a:ea typeface="ＭＳ Ｐゴシック"/>
                <a:cs typeface="ＭＳ Ｐゴシック"/>
              </a:rPr>
              <a:t>IoT</a:t>
            </a:r>
            <a:endParaRPr kumimoji="1" lang="ja-JP" altLang="en-US" sz="1000" dirty="0">
              <a:solidFill>
                <a:srgbClr val="FFFFFF"/>
              </a:solidFill>
              <a:latin typeface="ＭＳ Ｐゴシック"/>
              <a:ea typeface="ＭＳ Ｐゴシック"/>
              <a:cs typeface="ＭＳ Ｐゴシック"/>
            </a:endParaRPr>
          </a:p>
        </p:txBody>
      </p:sp>
      <p:sp>
        <p:nvSpPr>
          <p:cNvPr id="19" name="正方形/長方形 18"/>
          <p:cNvSpPr/>
          <p:nvPr/>
        </p:nvSpPr>
        <p:spPr>
          <a:xfrm>
            <a:off x="5407819" y="3476624"/>
            <a:ext cx="1674813" cy="20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ロボット</a:t>
            </a:r>
          </a:p>
        </p:txBody>
      </p:sp>
      <p:cxnSp>
        <p:nvCxnSpPr>
          <p:cNvPr id="57" name="直線矢印コネクタ 56"/>
          <p:cNvCxnSpPr>
            <a:stCxn id="10" idx="2"/>
            <a:endCxn id="46" idx="0"/>
          </p:cNvCxnSpPr>
          <p:nvPr/>
        </p:nvCxnSpPr>
        <p:spPr>
          <a:xfrm>
            <a:off x="4570413" y="2517775"/>
            <a:ext cx="0" cy="263525"/>
          </a:xfrm>
          <a:prstGeom prst="straightConnector1">
            <a:avLst/>
          </a:prstGeom>
          <a:ln w="28575"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0" name="直線矢印コネクタ 149"/>
          <p:cNvCxnSpPr>
            <a:stCxn id="6" idx="2"/>
            <a:endCxn id="255" idx="0"/>
          </p:cNvCxnSpPr>
          <p:nvPr/>
        </p:nvCxnSpPr>
        <p:spPr>
          <a:xfrm>
            <a:off x="4570413" y="4413250"/>
            <a:ext cx="0" cy="266700"/>
          </a:xfrm>
          <a:prstGeom prst="straightConnector1">
            <a:avLst/>
          </a:prstGeom>
          <a:ln w="381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61" name="直線矢印コネクタ 160"/>
          <p:cNvCxnSpPr>
            <a:stCxn id="46" idx="2"/>
            <a:endCxn id="6" idx="0"/>
          </p:cNvCxnSpPr>
          <p:nvPr/>
        </p:nvCxnSpPr>
        <p:spPr>
          <a:xfrm>
            <a:off x="4570413" y="3765550"/>
            <a:ext cx="0" cy="298450"/>
          </a:xfrm>
          <a:prstGeom prst="straightConnector1">
            <a:avLst/>
          </a:prstGeom>
          <a:ln w="381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37" name="正方形/長方形 236"/>
          <p:cNvSpPr/>
          <p:nvPr/>
        </p:nvSpPr>
        <p:spPr>
          <a:xfrm>
            <a:off x="2058193" y="1639886"/>
            <a:ext cx="1674813" cy="206375"/>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価格破壊</a:t>
            </a:r>
          </a:p>
        </p:txBody>
      </p:sp>
      <p:sp>
        <p:nvSpPr>
          <p:cNvPr id="238" name="正方形/長方形 237"/>
          <p:cNvSpPr/>
          <p:nvPr/>
        </p:nvSpPr>
        <p:spPr>
          <a:xfrm>
            <a:off x="5407819" y="1639886"/>
            <a:ext cx="1674813" cy="206375"/>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サービス化</a:t>
            </a:r>
          </a:p>
        </p:txBody>
      </p:sp>
      <p:cxnSp>
        <p:nvCxnSpPr>
          <p:cNvPr id="240" name="カギ線コネクタ 239"/>
          <p:cNvCxnSpPr>
            <a:stCxn id="6" idx="3"/>
            <a:endCxn id="46" idx="3"/>
          </p:cNvCxnSpPr>
          <p:nvPr/>
        </p:nvCxnSpPr>
        <p:spPr>
          <a:xfrm flipV="1">
            <a:off x="6050757" y="3273425"/>
            <a:ext cx="1158081" cy="965200"/>
          </a:xfrm>
          <a:prstGeom prst="bentConnector3">
            <a:avLst>
              <a:gd name="adj1" fmla="val 119740"/>
            </a:avLst>
          </a:prstGeom>
          <a:ln w="381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41" name="直線矢印コネクタ 240"/>
          <p:cNvCxnSpPr>
            <a:stCxn id="4" idx="2"/>
            <a:endCxn id="236" idx="0"/>
          </p:cNvCxnSpPr>
          <p:nvPr/>
        </p:nvCxnSpPr>
        <p:spPr>
          <a:xfrm>
            <a:off x="4570413" y="1276350"/>
            <a:ext cx="0" cy="260350"/>
          </a:xfrm>
          <a:prstGeom prst="straightConnector1">
            <a:avLst/>
          </a:prstGeom>
          <a:ln w="28575"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5" name="直線矢印コネクタ 244"/>
          <p:cNvCxnSpPr>
            <a:stCxn id="236" idx="2"/>
            <a:endCxn id="10" idx="0"/>
          </p:cNvCxnSpPr>
          <p:nvPr/>
        </p:nvCxnSpPr>
        <p:spPr>
          <a:xfrm>
            <a:off x="4570413" y="1917700"/>
            <a:ext cx="0" cy="250825"/>
          </a:xfrm>
          <a:prstGeom prst="straightConnector1">
            <a:avLst/>
          </a:prstGeom>
          <a:ln w="28575"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7" name="直線矢印コネクタ 276"/>
          <p:cNvCxnSpPr>
            <a:stCxn id="255" idx="2"/>
            <a:endCxn id="17" idx="0"/>
          </p:cNvCxnSpPr>
          <p:nvPr/>
        </p:nvCxnSpPr>
        <p:spPr>
          <a:xfrm>
            <a:off x="4570413" y="5060950"/>
            <a:ext cx="0" cy="266699"/>
          </a:xfrm>
          <a:prstGeom prst="straightConnector1">
            <a:avLst/>
          </a:prstGeom>
          <a:ln w="28575"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0" name="直線矢印コネクタ 279"/>
          <p:cNvCxnSpPr>
            <a:stCxn id="17" idx="2"/>
            <a:endCxn id="8" idx="0"/>
          </p:cNvCxnSpPr>
          <p:nvPr/>
        </p:nvCxnSpPr>
        <p:spPr>
          <a:xfrm>
            <a:off x="4570413" y="5676899"/>
            <a:ext cx="0" cy="285751"/>
          </a:xfrm>
          <a:prstGeom prst="straightConnector1">
            <a:avLst/>
          </a:prstGeom>
          <a:ln w="28575"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3" name="カギ線コネクタ 282"/>
          <p:cNvCxnSpPr>
            <a:stCxn id="255" idx="1"/>
            <a:endCxn id="6" idx="1"/>
          </p:cNvCxnSpPr>
          <p:nvPr/>
        </p:nvCxnSpPr>
        <p:spPr>
          <a:xfrm rot="10800000" flipH="1">
            <a:off x="1931987" y="4238626"/>
            <a:ext cx="1158081" cy="631825"/>
          </a:xfrm>
          <a:prstGeom prst="bentConnector3">
            <a:avLst>
              <a:gd name="adj1" fmla="val -19740"/>
            </a:avLst>
          </a:prstGeom>
          <a:ln w="381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41124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8"/>
          <p:cNvSpPr>
            <a:spLocks noGrp="1" noChangeArrowheads="1"/>
          </p:cNvSpPr>
          <p:nvPr>
            <p:ph type="title"/>
          </p:nvPr>
        </p:nvSpPr>
        <p:spPr>
          <a:xfrm>
            <a:off x="250825" y="228600"/>
            <a:ext cx="8893175" cy="533400"/>
          </a:xfrm>
        </p:spPr>
        <p:txBody>
          <a:bodyPr/>
          <a:lstStyle/>
          <a:p>
            <a:pPr eaLnBrk="1" hangingPunct="1"/>
            <a:r>
              <a:rPr lang="ja-JP" altLang="en-US" sz="2800" dirty="0">
                <a:solidFill>
                  <a:schemeClr val="tx1">
                    <a:lumMod val="50000"/>
                    <a:lumOff val="50000"/>
                  </a:schemeClr>
                </a:solidFill>
                <a:ea typeface="ＭＳ Ｐゴシック" charset="-128"/>
              </a:rPr>
              <a:t>歴史的背景から考えるクラウドへ</a:t>
            </a:r>
            <a:r>
              <a:rPr lang="ja-JP" altLang="en-US" sz="2800">
                <a:solidFill>
                  <a:schemeClr val="tx1">
                    <a:lumMod val="50000"/>
                    <a:lumOff val="50000"/>
                  </a:schemeClr>
                </a:solidFill>
                <a:ea typeface="ＭＳ Ｐゴシック" charset="-128"/>
              </a:rPr>
              <a:t>の</a:t>
            </a:r>
            <a:r>
              <a:rPr lang="ja-JP" altLang="en-US" sz="2800" smtClean="0">
                <a:solidFill>
                  <a:schemeClr val="tx1">
                    <a:lumMod val="50000"/>
                    <a:lumOff val="50000"/>
                  </a:schemeClr>
                </a:solidFill>
                <a:ea typeface="ＭＳ Ｐゴシック" charset="-128"/>
              </a:rPr>
              <a:t>期待</a:t>
            </a:r>
            <a:endParaRPr lang="en-US" altLang="ja-JP" sz="2800" dirty="0">
              <a:solidFill>
                <a:schemeClr val="tx1">
                  <a:lumMod val="50000"/>
                  <a:lumOff val="50000"/>
                </a:schemeClr>
              </a:solidFill>
              <a:ea typeface="ＭＳ Ｐゴシック" charset="-128"/>
            </a:endParaRPr>
          </a:p>
        </p:txBody>
      </p:sp>
      <p:sp>
        <p:nvSpPr>
          <p:cNvPr id="760841" name="AutoShape 9"/>
          <p:cNvSpPr>
            <a:spLocks noChangeArrowheads="1"/>
          </p:cNvSpPr>
          <p:nvPr/>
        </p:nvSpPr>
        <p:spPr bwMode="auto">
          <a:xfrm>
            <a:off x="279791" y="3016363"/>
            <a:ext cx="1219200" cy="609600"/>
          </a:xfrm>
          <a:prstGeom prst="roundRect">
            <a:avLst>
              <a:gd name="adj" fmla="val 0"/>
            </a:avLst>
          </a:prstGeom>
          <a:solidFill>
            <a:schemeClr val="tx1">
              <a:lumMod val="50000"/>
              <a:lumOff val="50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400" dirty="0">
                <a:solidFill>
                  <a:srgbClr val="FFFFFF"/>
                </a:solidFill>
                <a:ea typeface="HGP創英角ｺﾞｼｯｸUB" pitchFamily="50" charset="-128"/>
              </a:rPr>
              <a:t>業務別専用機</a:t>
            </a:r>
          </a:p>
        </p:txBody>
      </p:sp>
      <p:sp>
        <p:nvSpPr>
          <p:cNvPr id="760842" name="AutoShape 10"/>
          <p:cNvSpPr>
            <a:spLocks noChangeArrowheads="1"/>
          </p:cNvSpPr>
          <p:nvPr/>
        </p:nvSpPr>
        <p:spPr bwMode="auto">
          <a:xfrm>
            <a:off x="279791" y="4065644"/>
            <a:ext cx="1219200" cy="609600"/>
          </a:xfrm>
          <a:prstGeom prst="roundRect">
            <a:avLst>
              <a:gd name="adj" fmla="val 0"/>
            </a:avLst>
          </a:prstGeom>
          <a:solidFill>
            <a:schemeClr val="tx1">
              <a:lumMod val="50000"/>
              <a:lumOff val="50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400" dirty="0">
                <a:solidFill>
                  <a:srgbClr val="FFFFFF"/>
                </a:solidFill>
                <a:ea typeface="HGP創英角ｺﾞｼｯｸUB" pitchFamily="50" charset="-128"/>
              </a:rPr>
              <a:t>業務別専用機</a:t>
            </a:r>
          </a:p>
        </p:txBody>
      </p:sp>
      <p:sp>
        <p:nvSpPr>
          <p:cNvPr id="760843" name="AutoShape 11"/>
          <p:cNvSpPr>
            <a:spLocks noChangeArrowheads="1"/>
          </p:cNvSpPr>
          <p:nvPr/>
        </p:nvSpPr>
        <p:spPr bwMode="auto">
          <a:xfrm>
            <a:off x="279845" y="5202733"/>
            <a:ext cx="1219200" cy="609600"/>
          </a:xfrm>
          <a:prstGeom prst="roundRect">
            <a:avLst>
              <a:gd name="adj" fmla="val 0"/>
            </a:avLst>
          </a:prstGeom>
          <a:solidFill>
            <a:schemeClr val="tx1">
              <a:lumMod val="50000"/>
              <a:lumOff val="50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400" dirty="0">
                <a:solidFill>
                  <a:srgbClr val="FFFFFF"/>
                </a:solidFill>
                <a:ea typeface="HGP創英角ｺﾞｼｯｸUB" pitchFamily="50" charset="-128"/>
              </a:rPr>
              <a:t>業務別専用機</a:t>
            </a:r>
          </a:p>
        </p:txBody>
      </p:sp>
      <p:sp>
        <p:nvSpPr>
          <p:cNvPr id="760844" name="AutoShape 12"/>
          <p:cNvSpPr>
            <a:spLocks noChangeArrowheads="1"/>
          </p:cNvSpPr>
          <p:nvPr/>
        </p:nvSpPr>
        <p:spPr bwMode="auto">
          <a:xfrm>
            <a:off x="279791" y="1849715"/>
            <a:ext cx="1219200" cy="609600"/>
          </a:xfrm>
          <a:prstGeom prst="roundRect">
            <a:avLst>
              <a:gd name="adj" fmla="val 0"/>
            </a:avLst>
          </a:prstGeom>
          <a:solidFill>
            <a:schemeClr val="tx1">
              <a:lumMod val="50000"/>
              <a:lumOff val="50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400" dirty="0">
                <a:solidFill>
                  <a:srgbClr val="FFFFFF"/>
                </a:solidFill>
                <a:ea typeface="HGP創英角ｺﾞｼｯｸUB" pitchFamily="50" charset="-128"/>
              </a:rPr>
              <a:t>業務別専用機</a:t>
            </a:r>
          </a:p>
        </p:txBody>
      </p:sp>
      <p:grpSp>
        <p:nvGrpSpPr>
          <p:cNvPr id="8" name="図形グループ 7"/>
          <p:cNvGrpSpPr/>
          <p:nvPr/>
        </p:nvGrpSpPr>
        <p:grpSpPr>
          <a:xfrm>
            <a:off x="5057728" y="1849715"/>
            <a:ext cx="1906971" cy="3962619"/>
            <a:chOff x="5057728" y="1849715"/>
            <a:chExt cx="1906971" cy="3962619"/>
          </a:xfrm>
        </p:grpSpPr>
        <p:sp>
          <p:nvSpPr>
            <p:cNvPr id="87" name="右矢印 86"/>
            <p:cNvSpPr/>
            <p:nvPr/>
          </p:nvSpPr>
          <p:spPr bwMode="auto">
            <a:xfrm>
              <a:off x="5119970" y="3885656"/>
              <a:ext cx="457200" cy="471216"/>
            </a:xfrm>
            <a:prstGeom prst="rightArrow">
              <a:avLst/>
            </a:prstGeom>
            <a:solidFill>
              <a:schemeClr val="accent6">
                <a:lumMod val="60000"/>
                <a:lumOff val="40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spcBef>
                  <a:spcPct val="20000"/>
                </a:spcBef>
              </a:pPr>
              <a:endParaRPr kumimoji="0" lang="ja-JP" altLang="en-US" sz="1200">
                <a:solidFill>
                  <a:srgbClr val="484848"/>
                </a:solidFill>
                <a:ea typeface="HG丸ｺﾞｼｯｸM-PRO" pitchFamily="50" charset="-128"/>
              </a:endParaRPr>
            </a:p>
          </p:txBody>
        </p:sp>
        <p:cxnSp>
          <p:nvCxnSpPr>
            <p:cNvPr id="23595" name="AutoShape 41"/>
            <p:cNvCxnSpPr>
              <a:cxnSpLocks noChangeShapeType="1"/>
              <a:stCxn id="23602" idx="3"/>
              <a:endCxn id="23597" idx="1"/>
            </p:cNvCxnSpPr>
            <p:nvPr/>
          </p:nvCxnSpPr>
          <p:spPr bwMode="auto">
            <a:xfrm>
              <a:off x="5057728" y="5598842"/>
              <a:ext cx="535371" cy="1"/>
            </a:xfrm>
            <a:prstGeom prst="straightConnector1">
              <a:avLst/>
            </a:prstGeom>
            <a:ln>
              <a:solidFill>
                <a:schemeClr val="accent5">
                  <a:lumMod val="75000"/>
                </a:schemeClr>
              </a:solidFill>
              <a:headEn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3596" name="AutoShape 42"/>
            <p:cNvSpPr>
              <a:spLocks noChangeArrowheads="1"/>
            </p:cNvSpPr>
            <p:nvPr/>
          </p:nvSpPr>
          <p:spPr bwMode="auto">
            <a:xfrm>
              <a:off x="5577170" y="2761706"/>
              <a:ext cx="1371600" cy="412750"/>
            </a:xfrm>
            <a:prstGeom prst="roundRect">
              <a:avLst>
                <a:gd name="adj" fmla="val 0"/>
              </a:avLst>
            </a:prstGeom>
            <a:solidFill>
              <a:schemeClr val="accent3">
                <a:lumMod val="50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lnSpc>
                  <a:spcPct val="80000"/>
                </a:lnSpc>
              </a:pPr>
              <a:r>
                <a:rPr lang="en-US" altLang="ja-JP" sz="1400" dirty="0">
                  <a:solidFill>
                    <a:srgbClr val="FFFFFF"/>
                  </a:solidFill>
                  <a:ea typeface="HGP創英角ｺﾞｼｯｸUB" pitchFamily="50" charset="-128"/>
                </a:rPr>
                <a:t>UNIX</a:t>
              </a:r>
              <a:r>
                <a:rPr lang="ja-JP" altLang="en-US" sz="1400" dirty="0">
                  <a:solidFill>
                    <a:srgbClr val="FFFFFF"/>
                  </a:solidFill>
                  <a:ea typeface="HGP創英角ｺﾞｼｯｸUB" pitchFamily="50" charset="-128"/>
                </a:rPr>
                <a:t>サーバー</a:t>
              </a:r>
            </a:p>
          </p:txBody>
        </p:sp>
        <p:sp>
          <p:nvSpPr>
            <p:cNvPr id="23597" name="AutoShape 43"/>
            <p:cNvSpPr>
              <a:spLocks noChangeArrowheads="1"/>
            </p:cNvSpPr>
            <p:nvPr/>
          </p:nvSpPr>
          <p:spPr bwMode="auto">
            <a:xfrm>
              <a:off x="5593099" y="5385351"/>
              <a:ext cx="1371600" cy="426983"/>
            </a:xfrm>
            <a:prstGeom prst="roundRect">
              <a:avLst>
                <a:gd name="adj" fmla="val 0"/>
              </a:avLst>
            </a:prstGeom>
            <a:solidFill>
              <a:schemeClr val="accent2">
                <a:lumMod val="75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400" dirty="0">
                  <a:solidFill>
                    <a:srgbClr val="FFFFFF"/>
                  </a:solidFill>
                  <a:ea typeface="HGP創英角ｺﾞｼｯｸUB" pitchFamily="50" charset="-128"/>
                </a:rPr>
                <a:t>ＰＣ</a:t>
              </a:r>
            </a:p>
          </p:txBody>
        </p:sp>
        <p:sp>
          <p:nvSpPr>
            <p:cNvPr id="23598" name="AutoShape 44"/>
            <p:cNvSpPr>
              <a:spLocks noChangeArrowheads="1"/>
            </p:cNvSpPr>
            <p:nvPr/>
          </p:nvSpPr>
          <p:spPr bwMode="auto">
            <a:xfrm>
              <a:off x="5589870" y="3289413"/>
              <a:ext cx="1371600" cy="412750"/>
            </a:xfrm>
            <a:prstGeom prst="roundRect">
              <a:avLst>
                <a:gd name="adj" fmla="val 0"/>
              </a:avLst>
            </a:prstGeom>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400" dirty="0">
                  <a:solidFill>
                    <a:srgbClr val="FFFFFF"/>
                  </a:solidFill>
                  <a:ea typeface="HGP創英角ｺﾞｼｯｸUB" pitchFamily="50" charset="-128"/>
                </a:rPr>
                <a:t>ＰＣサーバー</a:t>
              </a:r>
            </a:p>
          </p:txBody>
        </p:sp>
        <p:cxnSp>
          <p:nvCxnSpPr>
            <p:cNvPr id="75" name="AutoShape 57"/>
            <p:cNvCxnSpPr>
              <a:cxnSpLocks noChangeShapeType="1"/>
              <a:stCxn id="23607" idx="3"/>
              <a:endCxn id="23597" idx="1"/>
            </p:cNvCxnSpPr>
            <p:nvPr/>
          </p:nvCxnSpPr>
          <p:spPr bwMode="auto">
            <a:xfrm>
              <a:off x="5057728" y="4822938"/>
              <a:ext cx="535371" cy="775905"/>
            </a:xfrm>
            <a:prstGeom prst="bentConnector3">
              <a:avLst>
                <a:gd name="adj1" fmla="val 50000"/>
              </a:avLst>
            </a:prstGeom>
            <a:ln>
              <a:solidFill>
                <a:schemeClr val="accent5">
                  <a:lumMod val="75000"/>
                </a:schemeClr>
              </a:solidFill>
              <a:headEn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09" name="AutoShape 31"/>
            <p:cNvCxnSpPr>
              <a:cxnSpLocks noChangeShapeType="1"/>
              <a:stCxn id="23601" idx="3"/>
              <a:endCxn id="23596" idx="1"/>
            </p:cNvCxnSpPr>
            <p:nvPr/>
          </p:nvCxnSpPr>
          <p:spPr bwMode="auto">
            <a:xfrm flipV="1">
              <a:off x="5057728" y="2968081"/>
              <a:ext cx="519442" cy="3832"/>
            </a:xfrm>
            <a:prstGeom prst="straightConnector1">
              <a:avLst/>
            </a:prstGeom>
            <a:ln>
              <a:solidFill>
                <a:schemeClr val="accent5">
                  <a:lumMod val="75000"/>
                </a:schemeClr>
              </a:solidFill>
              <a:headEn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12" name="AutoShape 31"/>
            <p:cNvCxnSpPr>
              <a:cxnSpLocks noChangeShapeType="1"/>
              <a:stCxn id="23605" idx="3"/>
              <a:endCxn id="23598" idx="1"/>
            </p:cNvCxnSpPr>
            <p:nvPr/>
          </p:nvCxnSpPr>
          <p:spPr bwMode="auto">
            <a:xfrm>
              <a:off x="5057728" y="3495788"/>
              <a:ext cx="532142" cy="0"/>
            </a:xfrm>
            <a:prstGeom prst="straightConnector1">
              <a:avLst/>
            </a:prstGeom>
            <a:ln>
              <a:solidFill>
                <a:schemeClr val="accent5">
                  <a:lumMod val="75000"/>
                </a:schemeClr>
              </a:solidFill>
              <a:headEn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04" name="AutoShape 28"/>
            <p:cNvSpPr>
              <a:spLocks noChangeArrowheads="1"/>
            </p:cNvSpPr>
            <p:nvPr/>
          </p:nvSpPr>
          <p:spPr bwMode="auto">
            <a:xfrm>
              <a:off x="5593099" y="3934156"/>
              <a:ext cx="1371600" cy="381000"/>
            </a:xfrm>
            <a:prstGeom prst="roundRect">
              <a:avLst>
                <a:gd name="adj" fmla="val 50000"/>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ja-JP" sz="1000" dirty="0">
                  <a:solidFill>
                    <a:schemeClr val="bg1"/>
                  </a:solidFill>
                  <a:latin typeface="HGP創英角ｺﾞｼｯｸUB" pitchFamily="50" charset="-128"/>
                  <a:ea typeface="HGP創英角ｺﾞｼｯｸUB" pitchFamily="50" charset="-128"/>
                </a:rPr>
                <a:t>Intel </a:t>
              </a:r>
            </a:p>
            <a:p>
              <a:pPr algn="ctr"/>
              <a:r>
                <a:rPr lang="ja-JP" altLang="en-US" sz="1000" dirty="0">
                  <a:solidFill>
                    <a:schemeClr val="bg1"/>
                  </a:solidFill>
                  <a:latin typeface="HGP創英角ｺﾞｼｯｸUB" pitchFamily="50" charset="-128"/>
                  <a:ea typeface="HGP創英角ｺﾞｼｯｸUB" pitchFamily="50" charset="-128"/>
                </a:rPr>
                <a:t>アーキテクチャ</a:t>
              </a:r>
            </a:p>
          </p:txBody>
        </p:sp>
        <p:sp>
          <p:nvSpPr>
            <p:cNvPr id="66" name="AutoShape 15"/>
            <p:cNvSpPr>
              <a:spLocks noChangeArrowheads="1"/>
            </p:cNvSpPr>
            <p:nvPr/>
          </p:nvSpPr>
          <p:spPr bwMode="auto">
            <a:xfrm>
              <a:off x="5589870" y="1849715"/>
              <a:ext cx="1371600" cy="609600"/>
            </a:xfrm>
            <a:prstGeom prst="roundRect">
              <a:avLst>
                <a:gd name="adj" fmla="val 0"/>
              </a:avLst>
            </a:prstGeom>
            <a:solidFill>
              <a:srgbClr val="0000FF"/>
            </a:solidFill>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spcBef>
                  <a:spcPts val="0"/>
                </a:spcBef>
              </a:pPr>
              <a:r>
                <a:rPr lang="ja-JP" altLang="en-US" sz="1400" dirty="0">
                  <a:solidFill>
                    <a:srgbClr val="FFFFFF"/>
                  </a:solidFill>
                  <a:ea typeface="HGP創英角ｺﾞｼｯｸUB" pitchFamily="50" charset="-128"/>
                </a:rPr>
                <a:t>汎用機</a:t>
              </a:r>
            </a:p>
            <a:p>
              <a:pPr algn="ctr">
                <a:spcBef>
                  <a:spcPts val="0"/>
                </a:spcBef>
              </a:pPr>
              <a:r>
                <a:rPr lang="ja-JP" altLang="en-US" sz="1200" dirty="0">
                  <a:solidFill>
                    <a:srgbClr val="FFFFFF"/>
                  </a:solidFill>
                  <a:ea typeface="HGP創英角ｺﾞｼｯｸUB" pitchFamily="50" charset="-128"/>
                </a:rPr>
                <a:t>メインフレーム</a:t>
              </a:r>
            </a:p>
          </p:txBody>
        </p:sp>
        <p:cxnSp>
          <p:nvCxnSpPr>
            <p:cNvPr id="138" name="直線矢印コネクタ 137"/>
            <p:cNvCxnSpPr>
              <a:stCxn id="127" idx="3"/>
              <a:endCxn id="66" idx="1"/>
            </p:cNvCxnSpPr>
            <p:nvPr/>
          </p:nvCxnSpPr>
          <p:spPr bwMode="auto">
            <a:xfrm>
              <a:off x="5057728" y="2154515"/>
              <a:ext cx="532142" cy="0"/>
            </a:xfrm>
            <a:prstGeom prst="straightConnector1">
              <a:avLst/>
            </a:prstGeom>
            <a:noFill/>
            <a:ln w="38100">
              <a:solidFill>
                <a:srgbClr val="4F81BD"/>
              </a:solidFill>
              <a:miter lim="800000"/>
              <a:headEnd/>
              <a:tailEnd type="triangle" w="med" len="med"/>
            </a:ln>
            <a:extLst/>
          </p:spPr>
        </p:cxnSp>
      </p:grpSp>
      <p:grpSp>
        <p:nvGrpSpPr>
          <p:cNvPr id="2" name="図形グループ 1"/>
          <p:cNvGrpSpPr/>
          <p:nvPr/>
        </p:nvGrpSpPr>
        <p:grpSpPr>
          <a:xfrm>
            <a:off x="1498991" y="1320914"/>
            <a:ext cx="1708540" cy="4186619"/>
            <a:chOff x="1498991" y="1320914"/>
            <a:chExt cx="1708540" cy="4186619"/>
          </a:xfrm>
        </p:grpSpPr>
        <p:sp>
          <p:nvSpPr>
            <p:cNvPr id="64" name="AutoShape 15"/>
            <p:cNvSpPr>
              <a:spLocks noChangeArrowheads="1"/>
            </p:cNvSpPr>
            <p:nvPr/>
          </p:nvSpPr>
          <p:spPr bwMode="auto">
            <a:xfrm>
              <a:off x="2016961" y="2076563"/>
              <a:ext cx="1190570" cy="609600"/>
            </a:xfrm>
            <a:prstGeom prst="roundRect">
              <a:avLst>
                <a:gd name="adj" fmla="val 0"/>
              </a:avLst>
            </a:prstGeom>
            <a:solidFill>
              <a:srgbClr val="000090"/>
            </a:solidFill>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spcBef>
                  <a:spcPts val="0"/>
                </a:spcBef>
              </a:pPr>
              <a:endParaRPr lang="en-US" altLang="ja-JP" sz="1200" dirty="0">
                <a:solidFill>
                  <a:srgbClr val="FFFFFF"/>
                </a:solidFill>
                <a:ea typeface="HGP創英角ｺﾞｼｯｸUB" pitchFamily="50" charset="-128"/>
              </a:endParaRPr>
            </a:p>
            <a:p>
              <a:pPr algn="ctr">
                <a:spcBef>
                  <a:spcPts val="0"/>
                </a:spcBef>
              </a:pPr>
              <a:endParaRPr lang="en-US" altLang="ja-JP" sz="1200" dirty="0">
                <a:solidFill>
                  <a:srgbClr val="FFFFFF"/>
                </a:solidFill>
                <a:ea typeface="HGP創英角ｺﾞｼｯｸUB" pitchFamily="50" charset="-128"/>
              </a:endParaRPr>
            </a:p>
            <a:p>
              <a:pPr algn="ctr">
                <a:spcBef>
                  <a:spcPts val="0"/>
                </a:spcBef>
              </a:pPr>
              <a:r>
                <a:rPr lang="en-US" altLang="ja-JP" sz="1200" dirty="0">
                  <a:solidFill>
                    <a:srgbClr val="FFFFFF"/>
                  </a:solidFill>
                  <a:ea typeface="HGP創英角ｺﾞｼｯｸUB" pitchFamily="50" charset="-128"/>
                </a:rPr>
                <a:t>IBM System/360</a:t>
              </a:r>
              <a:endParaRPr lang="ja-JP" altLang="en-US" sz="1200" dirty="0">
                <a:solidFill>
                  <a:srgbClr val="FFFFFF"/>
                </a:solidFill>
                <a:ea typeface="HGP創英角ｺﾞｼｯｸUB" pitchFamily="50" charset="-128"/>
              </a:endParaRPr>
            </a:p>
          </p:txBody>
        </p:sp>
        <p:sp>
          <p:nvSpPr>
            <p:cNvPr id="205" name="AutoShape 28"/>
            <p:cNvSpPr>
              <a:spLocks noChangeArrowheads="1"/>
            </p:cNvSpPr>
            <p:nvPr/>
          </p:nvSpPr>
          <p:spPr bwMode="auto">
            <a:xfrm>
              <a:off x="1964130" y="3934156"/>
              <a:ext cx="1190570" cy="381000"/>
            </a:xfrm>
            <a:prstGeom prst="roundRect">
              <a:avLst>
                <a:gd name="adj" fmla="val 50000"/>
              </a:avLst>
            </a:prstGeom>
            <a:solidFill>
              <a:schemeClr val="accent6">
                <a:lumMod val="75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ltLang="ja-JP" sz="1000" dirty="0">
                  <a:solidFill>
                    <a:srgbClr val="FFFFFF"/>
                  </a:solidFill>
                  <a:ea typeface="HGP創英角ｺﾞｼｯｸUB" pitchFamily="50" charset="-128"/>
                </a:rPr>
                <a:t>IBM System/360</a:t>
              </a:r>
            </a:p>
            <a:p>
              <a:pPr algn="ctr"/>
              <a:r>
                <a:rPr lang="ja-JP" altLang="en-US" sz="1000" dirty="0">
                  <a:solidFill>
                    <a:srgbClr val="FFFFFF"/>
                  </a:solidFill>
                  <a:ea typeface="HGP創英角ｺﾞｼｯｸUB" pitchFamily="50" charset="-128"/>
                </a:rPr>
                <a:t>アーキテクチャ</a:t>
              </a:r>
            </a:p>
          </p:txBody>
        </p:sp>
        <p:sp>
          <p:nvSpPr>
            <p:cNvPr id="23610" name="Text Box 20"/>
            <p:cNvSpPr txBox="1">
              <a:spLocks noChangeArrowheads="1"/>
            </p:cNvSpPr>
            <p:nvPr/>
          </p:nvSpPr>
          <p:spPr bwMode="auto">
            <a:xfrm>
              <a:off x="1878403" y="1320914"/>
              <a:ext cx="1200150" cy="396875"/>
            </a:xfrm>
            <a:prstGeom prst="rect">
              <a:avLst/>
            </a:prstGeom>
            <a:noFill/>
            <a:ln w="9525">
              <a:noFill/>
              <a:miter lim="800000"/>
              <a:headEnd/>
              <a:tailEnd/>
            </a:ln>
          </p:spPr>
          <p:txBody>
            <a:bodyPr wrap="none">
              <a:spAutoFit/>
            </a:bodyPr>
            <a:lstStyle/>
            <a:p>
              <a:r>
                <a:rPr lang="ja-JP" altLang="en-US" sz="2000" dirty="0">
                  <a:solidFill>
                    <a:srgbClr val="0000FF"/>
                  </a:solidFill>
                  <a:ea typeface="HGP創英角ｺﾞｼｯｸUB" pitchFamily="50" charset="-128"/>
                </a:rPr>
                <a:t>～１９６４</a:t>
              </a:r>
            </a:p>
          </p:txBody>
        </p:sp>
        <p:sp>
          <p:nvSpPr>
            <p:cNvPr id="23611" name="AutoShape 15"/>
            <p:cNvSpPr>
              <a:spLocks noChangeArrowheads="1"/>
            </p:cNvSpPr>
            <p:nvPr/>
          </p:nvSpPr>
          <p:spPr bwMode="auto">
            <a:xfrm>
              <a:off x="1964130" y="1849715"/>
              <a:ext cx="1190570" cy="609600"/>
            </a:xfrm>
            <a:prstGeom prst="roundRect">
              <a:avLst>
                <a:gd name="adj" fmla="val 0"/>
              </a:avLst>
            </a:prstGeom>
            <a:solidFill>
              <a:srgbClr val="0000FF"/>
            </a:solidFill>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spcBef>
                  <a:spcPts val="0"/>
                </a:spcBef>
              </a:pPr>
              <a:r>
                <a:rPr lang="ja-JP" altLang="en-US" sz="1400" dirty="0">
                  <a:solidFill>
                    <a:srgbClr val="FFFFFF"/>
                  </a:solidFill>
                  <a:ea typeface="HGP創英角ｺﾞｼｯｸUB" pitchFamily="50" charset="-128"/>
                </a:rPr>
                <a:t>汎用機</a:t>
              </a:r>
            </a:p>
            <a:p>
              <a:pPr algn="ctr">
                <a:spcBef>
                  <a:spcPts val="0"/>
                </a:spcBef>
              </a:pPr>
              <a:r>
                <a:rPr lang="ja-JP" altLang="en-US" sz="1200" dirty="0">
                  <a:solidFill>
                    <a:srgbClr val="FFFFFF"/>
                  </a:solidFill>
                  <a:ea typeface="HGP創英角ｺﾞｼｯｸUB" pitchFamily="50" charset="-128"/>
                </a:rPr>
                <a:t>メインフレーム</a:t>
              </a:r>
            </a:p>
          </p:txBody>
        </p:sp>
        <p:cxnSp>
          <p:nvCxnSpPr>
            <p:cNvPr id="23612" name="AutoShape 16"/>
            <p:cNvCxnSpPr>
              <a:cxnSpLocks noChangeShapeType="1"/>
              <a:stCxn id="760844" idx="3"/>
              <a:endCxn id="23611" idx="1"/>
            </p:cNvCxnSpPr>
            <p:nvPr/>
          </p:nvCxnSpPr>
          <p:spPr bwMode="auto">
            <a:xfrm>
              <a:off x="1498991" y="2154515"/>
              <a:ext cx="465139" cy="12700"/>
            </a:xfrm>
            <a:prstGeom prst="bentConnector3">
              <a:avLst>
                <a:gd name="adj1" fmla="val 50000"/>
              </a:avLst>
            </a:prstGeom>
            <a:noFill/>
            <a:ln w="38100">
              <a:solidFill>
                <a:srgbClr val="4F81BD"/>
              </a:solidFill>
              <a:miter lim="800000"/>
              <a:headEnd/>
              <a:tailEnd type="triangle" w="med" len="med"/>
            </a:ln>
          </p:spPr>
        </p:cxnSp>
        <p:cxnSp>
          <p:nvCxnSpPr>
            <p:cNvPr id="23613" name="AutoShape 17"/>
            <p:cNvCxnSpPr>
              <a:cxnSpLocks noChangeShapeType="1"/>
              <a:stCxn id="760841" idx="3"/>
              <a:endCxn id="23611" idx="1"/>
            </p:cNvCxnSpPr>
            <p:nvPr/>
          </p:nvCxnSpPr>
          <p:spPr bwMode="auto">
            <a:xfrm flipV="1">
              <a:off x="1498991" y="2154515"/>
              <a:ext cx="465139" cy="1166648"/>
            </a:xfrm>
            <a:prstGeom prst="bentConnector3">
              <a:avLst>
                <a:gd name="adj1" fmla="val 50000"/>
              </a:avLst>
            </a:prstGeom>
            <a:noFill/>
            <a:ln w="38100">
              <a:solidFill>
                <a:srgbClr val="4F81BD"/>
              </a:solidFill>
              <a:miter lim="800000"/>
              <a:headEnd/>
              <a:tailEnd type="triangle" w="med" len="med"/>
            </a:ln>
          </p:spPr>
        </p:cxnSp>
        <p:cxnSp>
          <p:nvCxnSpPr>
            <p:cNvPr id="23614" name="AutoShape 18"/>
            <p:cNvCxnSpPr>
              <a:cxnSpLocks noChangeShapeType="1"/>
              <a:stCxn id="760842" idx="3"/>
              <a:endCxn id="23611" idx="1"/>
            </p:cNvCxnSpPr>
            <p:nvPr/>
          </p:nvCxnSpPr>
          <p:spPr bwMode="auto">
            <a:xfrm flipV="1">
              <a:off x="1498991" y="2154515"/>
              <a:ext cx="465139" cy="2215929"/>
            </a:xfrm>
            <a:prstGeom prst="bentConnector3">
              <a:avLst>
                <a:gd name="adj1" fmla="val 50000"/>
              </a:avLst>
            </a:prstGeom>
            <a:noFill/>
            <a:ln w="38100">
              <a:solidFill>
                <a:srgbClr val="4F81BD"/>
              </a:solidFill>
              <a:miter lim="800000"/>
              <a:headEnd/>
              <a:tailEnd type="triangle" w="med" len="med"/>
            </a:ln>
          </p:spPr>
        </p:cxnSp>
        <p:cxnSp>
          <p:nvCxnSpPr>
            <p:cNvPr id="23615" name="AutoShape 19"/>
            <p:cNvCxnSpPr>
              <a:cxnSpLocks noChangeShapeType="1"/>
              <a:stCxn id="760843" idx="3"/>
              <a:endCxn id="23611" idx="1"/>
            </p:cNvCxnSpPr>
            <p:nvPr/>
          </p:nvCxnSpPr>
          <p:spPr bwMode="auto">
            <a:xfrm flipV="1">
              <a:off x="1499045" y="2154515"/>
              <a:ext cx="465085" cy="3353018"/>
            </a:xfrm>
            <a:prstGeom prst="bentConnector3">
              <a:avLst>
                <a:gd name="adj1" fmla="val 50000"/>
              </a:avLst>
            </a:prstGeom>
            <a:noFill/>
            <a:ln w="38100">
              <a:solidFill>
                <a:srgbClr val="4F81BD"/>
              </a:solidFill>
              <a:miter lim="800000"/>
              <a:headEnd/>
              <a:tailEnd type="triangle" w="med" len="med"/>
            </a:ln>
          </p:spPr>
        </p:cxnSp>
      </p:grpSp>
      <p:grpSp>
        <p:nvGrpSpPr>
          <p:cNvPr id="3" name="図形グループ 2"/>
          <p:cNvGrpSpPr/>
          <p:nvPr/>
        </p:nvGrpSpPr>
        <p:grpSpPr>
          <a:xfrm>
            <a:off x="3154700" y="1320914"/>
            <a:ext cx="1904999" cy="4491419"/>
            <a:chOff x="3154700" y="1320914"/>
            <a:chExt cx="1904999" cy="4491419"/>
          </a:xfrm>
        </p:grpSpPr>
        <p:sp>
          <p:nvSpPr>
            <p:cNvPr id="23602" name="AutoShape 30"/>
            <p:cNvSpPr>
              <a:spLocks noChangeArrowheads="1"/>
            </p:cNvSpPr>
            <p:nvPr/>
          </p:nvSpPr>
          <p:spPr bwMode="auto">
            <a:xfrm>
              <a:off x="3686128" y="5385351"/>
              <a:ext cx="1371600" cy="426982"/>
            </a:xfrm>
            <a:prstGeom prst="roundRect">
              <a:avLst>
                <a:gd name="adj" fmla="val 0"/>
              </a:avLst>
            </a:prstGeom>
            <a:solidFill>
              <a:schemeClr val="accent2">
                <a:lumMod val="75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400" dirty="0">
                  <a:solidFill>
                    <a:srgbClr val="FFFFFF"/>
                  </a:solidFill>
                  <a:ea typeface="HGP創英角ｺﾞｼｯｸUB" pitchFamily="50" charset="-128"/>
                </a:rPr>
                <a:t>ＰＣ</a:t>
              </a:r>
            </a:p>
          </p:txBody>
        </p:sp>
        <p:sp>
          <p:nvSpPr>
            <p:cNvPr id="23608" name="Text Box 36"/>
            <p:cNvSpPr txBox="1">
              <a:spLocks noChangeArrowheads="1"/>
            </p:cNvSpPr>
            <p:nvPr/>
          </p:nvSpPr>
          <p:spPr bwMode="auto">
            <a:xfrm>
              <a:off x="3659578" y="1320914"/>
              <a:ext cx="1200150" cy="396875"/>
            </a:xfrm>
            <a:prstGeom prst="rect">
              <a:avLst/>
            </a:prstGeom>
            <a:noFill/>
            <a:ln w="9525">
              <a:noFill/>
              <a:miter lim="800000"/>
              <a:headEnd/>
              <a:tailEnd/>
            </a:ln>
          </p:spPr>
          <p:txBody>
            <a:bodyPr wrap="none">
              <a:spAutoFit/>
            </a:bodyPr>
            <a:lstStyle/>
            <a:p>
              <a:r>
                <a:rPr lang="ja-JP" altLang="en-US" sz="2000" dirty="0">
                  <a:solidFill>
                    <a:srgbClr val="0000FF"/>
                  </a:solidFill>
                  <a:ea typeface="HGP創英角ｺﾞｼｯｸUB" pitchFamily="50" charset="-128"/>
                </a:rPr>
                <a:t>１９８０～</a:t>
              </a:r>
            </a:p>
          </p:txBody>
        </p:sp>
        <p:sp>
          <p:nvSpPr>
            <p:cNvPr id="23635" name="上下矢印 23634"/>
            <p:cNvSpPr/>
            <p:nvPr/>
          </p:nvSpPr>
          <p:spPr bwMode="auto">
            <a:xfrm>
              <a:off x="4104243" y="2482963"/>
              <a:ext cx="533400" cy="2902387"/>
            </a:xfrm>
            <a:prstGeom prst="upDownArrow">
              <a:avLst>
                <a:gd name="adj1" fmla="val 50000"/>
                <a:gd name="adj2" fmla="val 30952"/>
              </a:avLst>
            </a:prstGeom>
            <a:solidFill>
              <a:srgbClr val="FFC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a:spcBef>
                  <a:spcPct val="20000"/>
                </a:spcBef>
              </a:pPr>
              <a:endParaRPr kumimoji="0" lang="ja-JP" altLang="en-US" sz="1200">
                <a:solidFill>
                  <a:srgbClr val="484848"/>
                </a:solidFill>
                <a:ea typeface="HG丸ｺﾞｼｯｸM-PRO" pitchFamily="50" charset="-128"/>
              </a:endParaRPr>
            </a:p>
          </p:txBody>
        </p:sp>
        <p:sp>
          <p:nvSpPr>
            <p:cNvPr id="23601" name="AutoShape 29"/>
            <p:cNvSpPr>
              <a:spLocks noChangeArrowheads="1"/>
            </p:cNvSpPr>
            <p:nvPr/>
          </p:nvSpPr>
          <p:spPr bwMode="auto">
            <a:xfrm>
              <a:off x="3686128" y="2765538"/>
              <a:ext cx="1371600" cy="412750"/>
            </a:xfrm>
            <a:prstGeom prst="roundRect">
              <a:avLst>
                <a:gd name="adj" fmla="val 0"/>
              </a:avLst>
            </a:prstGeom>
            <a:solidFill>
              <a:schemeClr val="accent3">
                <a:lumMod val="75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400" dirty="0">
                  <a:solidFill>
                    <a:srgbClr val="FFFFFF"/>
                  </a:solidFill>
                  <a:ea typeface="HGP創英角ｺﾞｼｯｸUB" pitchFamily="50" charset="-128"/>
                </a:rPr>
                <a:t>ミニコン</a:t>
              </a:r>
            </a:p>
          </p:txBody>
        </p:sp>
        <p:sp>
          <p:nvSpPr>
            <p:cNvPr id="23605" name="AutoShape 33"/>
            <p:cNvSpPr>
              <a:spLocks noChangeArrowheads="1"/>
            </p:cNvSpPr>
            <p:nvPr/>
          </p:nvSpPr>
          <p:spPr bwMode="auto">
            <a:xfrm>
              <a:off x="3686128" y="3289413"/>
              <a:ext cx="1371600" cy="412750"/>
            </a:xfrm>
            <a:prstGeom prst="roundRect">
              <a:avLst>
                <a:gd name="adj" fmla="val 0"/>
              </a:avLst>
            </a:prstGeom>
            <a:solidFill>
              <a:schemeClr val="accent3">
                <a:lumMod val="75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400" dirty="0">
                  <a:solidFill>
                    <a:srgbClr val="FFFFFF"/>
                  </a:solidFill>
                  <a:ea typeface="HGP創英角ｺﾞｼｯｸUB" pitchFamily="50" charset="-128"/>
                </a:rPr>
                <a:t>オフコン</a:t>
              </a:r>
            </a:p>
          </p:txBody>
        </p:sp>
        <p:sp>
          <p:nvSpPr>
            <p:cNvPr id="23607" name="AutoShape 35"/>
            <p:cNvSpPr>
              <a:spLocks noChangeArrowheads="1"/>
            </p:cNvSpPr>
            <p:nvPr/>
          </p:nvSpPr>
          <p:spPr bwMode="auto">
            <a:xfrm>
              <a:off x="3686128" y="4616563"/>
              <a:ext cx="1371600" cy="412750"/>
            </a:xfrm>
            <a:prstGeom prst="roundRect">
              <a:avLst>
                <a:gd name="adj" fmla="val 0"/>
              </a:avLst>
            </a:prstGeom>
            <a:solidFill>
              <a:schemeClr val="accent3">
                <a:lumMod val="75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spcBef>
                  <a:spcPts val="0"/>
                </a:spcBef>
              </a:pPr>
              <a:r>
                <a:rPr lang="ja-JP" altLang="en-US" sz="1200" dirty="0">
                  <a:solidFill>
                    <a:srgbClr val="FFFFFF"/>
                  </a:solidFill>
                  <a:ea typeface="HGP創英角ｺﾞｼｯｸUB" pitchFamily="50" charset="-128"/>
                </a:rPr>
                <a:t>エンジニアリング</a:t>
              </a:r>
            </a:p>
            <a:p>
              <a:pPr algn="ctr">
                <a:spcBef>
                  <a:spcPts val="0"/>
                </a:spcBef>
              </a:pPr>
              <a:r>
                <a:rPr lang="ja-JP" altLang="en-US" sz="1200" dirty="0">
                  <a:solidFill>
                    <a:srgbClr val="FFFFFF"/>
                  </a:solidFill>
                  <a:ea typeface="HGP創英角ｺﾞｼｯｸUB" pitchFamily="50" charset="-128"/>
                </a:rPr>
                <a:t>ワークステーション</a:t>
              </a:r>
            </a:p>
          </p:txBody>
        </p:sp>
        <p:cxnSp>
          <p:nvCxnSpPr>
            <p:cNvPr id="23630" name="直線矢印コネクタ 23629"/>
            <p:cNvCxnSpPr>
              <a:stCxn id="23611" idx="3"/>
              <a:endCxn id="127" idx="1"/>
            </p:cNvCxnSpPr>
            <p:nvPr/>
          </p:nvCxnSpPr>
          <p:spPr bwMode="auto">
            <a:xfrm>
              <a:off x="3154700" y="2154515"/>
              <a:ext cx="531428" cy="0"/>
            </a:xfrm>
            <a:prstGeom prst="straightConnector1">
              <a:avLst/>
            </a:prstGeom>
            <a:noFill/>
            <a:ln w="38100">
              <a:solidFill>
                <a:srgbClr val="4F81BD"/>
              </a:solidFill>
              <a:miter lim="800000"/>
              <a:headEnd/>
              <a:tailEnd type="triangle" w="med" len="med"/>
            </a:ln>
            <a:extLst/>
          </p:spPr>
        </p:cxnSp>
        <p:sp>
          <p:nvSpPr>
            <p:cNvPr id="127" name="AutoShape 15"/>
            <p:cNvSpPr>
              <a:spLocks noChangeArrowheads="1"/>
            </p:cNvSpPr>
            <p:nvPr/>
          </p:nvSpPr>
          <p:spPr bwMode="auto">
            <a:xfrm>
              <a:off x="3686128" y="1849715"/>
              <a:ext cx="1371600" cy="609600"/>
            </a:xfrm>
            <a:prstGeom prst="roundRect">
              <a:avLst>
                <a:gd name="adj" fmla="val 0"/>
              </a:avLst>
            </a:prstGeom>
            <a:solidFill>
              <a:srgbClr val="0000FF"/>
            </a:solidFill>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spcBef>
                  <a:spcPts val="0"/>
                </a:spcBef>
              </a:pPr>
              <a:r>
                <a:rPr lang="ja-JP" altLang="en-US" sz="1400" dirty="0">
                  <a:solidFill>
                    <a:srgbClr val="FFFFFF"/>
                  </a:solidFill>
                  <a:ea typeface="HGP創英角ｺﾞｼｯｸUB" pitchFamily="50" charset="-128"/>
                </a:rPr>
                <a:t>汎用機</a:t>
              </a:r>
            </a:p>
            <a:p>
              <a:pPr algn="ctr">
                <a:spcBef>
                  <a:spcPts val="0"/>
                </a:spcBef>
              </a:pPr>
              <a:r>
                <a:rPr lang="ja-JP" altLang="en-US" sz="1200" dirty="0">
                  <a:solidFill>
                    <a:srgbClr val="FFFFFF"/>
                  </a:solidFill>
                  <a:ea typeface="HGP創英角ｺﾞｼｯｸUB" pitchFamily="50" charset="-128"/>
                </a:rPr>
                <a:t>メインフレーム</a:t>
              </a:r>
            </a:p>
          </p:txBody>
        </p:sp>
        <p:sp>
          <p:nvSpPr>
            <p:cNvPr id="23600" name="AutoShape 28"/>
            <p:cNvSpPr>
              <a:spLocks noChangeArrowheads="1"/>
            </p:cNvSpPr>
            <p:nvPr/>
          </p:nvSpPr>
          <p:spPr bwMode="auto">
            <a:xfrm>
              <a:off x="3688099" y="3934156"/>
              <a:ext cx="1371600" cy="381000"/>
            </a:xfrm>
            <a:prstGeom prst="roundRect">
              <a:avLst>
                <a:gd name="adj" fmla="val 50000"/>
              </a:avLst>
            </a:prstGeom>
            <a:solidFill>
              <a:schemeClr val="accent6">
                <a:lumMod val="75000"/>
              </a:schemeClr>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000" dirty="0">
                  <a:solidFill>
                    <a:srgbClr val="FFFFFF"/>
                  </a:solidFill>
                  <a:ea typeface="HGP創英角ｺﾞｼｯｸUB" pitchFamily="50" charset="-128"/>
                </a:rPr>
                <a:t>ダウンサイジング</a:t>
              </a:r>
              <a:endParaRPr lang="en-US" altLang="ja-JP" sz="1000" dirty="0">
                <a:solidFill>
                  <a:srgbClr val="FFFFFF"/>
                </a:solidFill>
                <a:ea typeface="HGP創英角ｺﾞｼｯｸUB" pitchFamily="50" charset="-128"/>
              </a:endParaRPr>
            </a:p>
            <a:p>
              <a:pPr algn="ctr"/>
              <a:r>
                <a:rPr lang="ja-JP" altLang="en-US" sz="1000" dirty="0">
                  <a:solidFill>
                    <a:srgbClr val="FFFFFF"/>
                  </a:solidFill>
                  <a:ea typeface="HGP創英角ｺﾞｼｯｸUB" pitchFamily="50" charset="-128"/>
                </a:rPr>
                <a:t>マルチベンダー</a:t>
              </a:r>
            </a:p>
          </p:txBody>
        </p:sp>
        <p:sp>
          <p:nvSpPr>
            <p:cNvPr id="23636" name="右矢印 23635"/>
            <p:cNvSpPr/>
            <p:nvPr/>
          </p:nvSpPr>
          <p:spPr bwMode="auto">
            <a:xfrm>
              <a:off x="3202378" y="3883138"/>
              <a:ext cx="457200" cy="471216"/>
            </a:xfrm>
            <a:prstGeom prst="rightArrow">
              <a:avLst/>
            </a:prstGeom>
            <a:solidFill>
              <a:schemeClr val="accent6">
                <a:lumMod val="60000"/>
                <a:lumOff val="40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spcBef>
                  <a:spcPct val="20000"/>
                </a:spcBef>
              </a:pPr>
              <a:endParaRPr kumimoji="0" lang="ja-JP" altLang="en-US" sz="1200">
                <a:solidFill>
                  <a:srgbClr val="484848"/>
                </a:solidFill>
                <a:ea typeface="HG丸ｺﾞｼｯｸM-PRO" pitchFamily="50" charset="-128"/>
              </a:endParaRPr>
            </a:p>
          </p:txBody>
        </p:sp>
      </p:grpSp>
      <p:pic>
        <p:nvPicPr>
          <p:cNvPr id="74" name="図 73"/>
          <p:cNvPicPr>
            <a:picLocks noChangeAspect="1"/>
          </p:cNvPicPr>
          <p:nvPr/>
        </p:nvPicPr>
        <p:blipFill>
          <a:blip r:embed="rId3"/>
          <a:stretch>
            <a:fillRect/>
          </a:stretch>
        </p:blipFill>
        <p:spPr>
          <a:xfrm>
            <a:off x="8143909" y="6690380"/>
            <a:ext cx="892142" cy="152317"/>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pic>
      <p:grpSp>
        <p:nvGrpSpPr>
          <p:cNvPr id="9" name="図形グループ 8"/>
          <p:cNvGrpSpPr/>
          <p:nvPr/>
        </p:nvGrpSpPr>
        <p:grpSpPr>
          <a:xfrm>
            <a:off x="6948770" y="1320914"/>
            <a:ext cx="1788619" cy="4491419"/>
            <a:chOff x="6948770" y="1320914"/>
            <a:chExt cx="1788619" cy="4491419"/>
          </a:xfrm>
        </p:grpSpPr>
        <p:sp>
          <p:nvSpPr>
            <p:cNvPr id="13" name="正方形/長方形 12"/>
            <p:cNvSpPr/>
            <p:nvPr/>
          </p:nvSpPr>
          <p:spPr>
            <a:xfrm>
              <a:off x="7410450" y="1717789"/>
              <a:ext cx="1326939" cy="2639083"/>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581" name="Text Box 48"/>
            <p:cNvSpPr txBox="1">
              <a:spLocks noChangeArrowheads="1"/>
            </p:cNvSpPr>
            <p:nvPr/>
          </p:nvSpPr>
          <p:spPr bwMode="auto">
            <a:xfrm>
              <a:off x="7489943" y="1320914"/>
              <a:ext cx="1200150" cy="396875"/>
            </a:xfrm>
            <a:prstGeom prst="rect">
              <a:avLst/>
            </a:prstGeom>
            <a:noFill/>
            <a:ln w="9525">
              <a:noFill/>
              <a:miter lim="800000"/>
              <a:headEnd/>
              <a:tailEnd/>
            </a:ln>
          </p:spPr>
          <p:txBody>
            <a:bodyPr wrap="none">
              <a:spAutoFit/>
            </a:bodyPr>
            <a:lstStyle/>
            <a:p>
              <a:r>
                <a:rPr lang="ja-JP" altLang="en-US" sz="2000" dirty="0">
                  <a:solidFill>
                    <a:srgbClr val="0000FF"/>
                  </a:solidFill>
                  <a:ea typeface="HGP創英角ｺﾞｼｯｸUB" pitchFamily="50" charset="-128"/>
                </a:rPr>
                <a:t>２０１０～</a:t>
              </a:r>
            </a:p>
          </p:txBody>
        </p:sp>
        <p:sp>
          <p:nvSpPr>
            <p:cNvPr id="23582" name="AutoShape 49"/>
            <p:cNvSpPr>
              <a:spLocks noChangeArrowheads="1"/>
            </p:cNvSpPr>
            <p:nvPr/>
          </p:nvSpPr>
          <p:spPr bwMode="auto">
            <a:xfrm>
              <a:off x="7365789" y="5385350"/>
              <a:ext cx="1371600" cy="426983"/>
            </a:xfrm>
            <a:prstGeom prst="roundRect">
              <a:avLst>
                <a:gd name="adj" fmla="val 0"/>
              </a:avLst>
            </a:prstGeom>
            <a:solidFill>
              <a:srgbClr val="660066"/>
            </a:solid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lnSpc>
                  <a:spcPct val="90000"/>
                </a:lnSpc>
              </a:pPr>
              <a:r>
                <a:rPr lang="en-US" altLang="ja-JP" sz="1200" dirty="0">
                  <a:solidFill>
                    <a:srgbClr val="FFFFFF"/>
                  </a:solidFill>
                  <a:latin typeface="Arial"/>
                  <a:ea typeface="HGP創英角ｺﾞｼｯｸUB" pitchFamily="50" charset="-128"/>
                  <a:cs typeface="Arial"/>
                </a:rPr>
                <a:t>PC+</a:t>
              </a:r>
              <a:r>
                <a:rPr lang="ja-JP" altLang="en-US" sz="1200" dirty="0">
                  <a:solidFill>
                    <a:srgbClr val="FFFFFF"/>
                  </a:solidFill>
                  <a:latin typeface="Arial"/>
                  <a:ea typeface="HGP創英角ｺﾞｼｯｸUB" pitchFamily="50" charset="-128"/>
                  <a:cs typeface="Arial"/>
                </a:rPr>
                <a:t>モバイル</a:t>
              </a:r>
              <a:r>
                <a:rPr lang="en-US" altLang="ja-JP" sz="1200" dirty="0">
                  <a:solidFill>
                    <a:srgbClr val="FFFFFF"/>
                  </a:solidFill>
                  <a:latin typeface="Arial"/>
                  <a:ea typeface="HGP創英角ｺﾞｼｯｸUB" pitchFamily="50" charset="-128"/>
                  <a:cs typeface="Arial"/>
                </a:rPr>
                <a:t>+</a:t>
              </a:r>
              <a:r>
                <a:rPr lang="en-US" altLang="ja-JP" sz="1200" dirty="0" err="1">
                  <a:solidFill>
                    <a:srgbClr val="FFFFFF"/>
                  </a:solidFill>
                  <a:latin typeface="Arial"/>
                  <a:ea typeface="HGP創英角ｺﾞｼｯｸUB" pitchFamily="50" charset="-128"/>
                  <a:cs typeface="Arial"/>
                </a:rPr>
                <a:t>IoT</a:t>
              </a:r>
              <a:endParaRPr lang="en-US" altLang="ja-JP" sz="800" dirty="0">
                <a:solidFill>
                  <a:srgbClr val="FFFFFF"/>
                </a:solidFill>
                <a:latin typeface="Arial"/>
                <a:ea typeface="HGP創英角ｺﾞｼｯｸUB" pitchFamily="50" charset="-128"/>
                <a:cs typeface="Arial"/>
              </a:endParaRPr>
            </a:p>
          </p:txBody>
        </p:sp>
        <p:cxnSp>
          <p:nvCxnSpPr>
            <p:cNvPr id="23588" name="AutoShape 55"/>
            <p:cNvCxnSpPr>
              <a:cxnSpLocks noChangeShapeType="1"/>
              <a:stCxn id="23598" idx="3"/>
              <a:endCxn id="68" idx="1"/>
            </p:cNvCxnSpPr>
            <p:nvPr/>
          </p:nvCxnSpPr>
          <p:spPr bwMode="auto">
            <a:xfrm flipV="1">
              <a:off x="6961470" y="2968081"/>
              <a:ext cx="545552" cy="527707"/>
            </a:xfrm>
            <a:prstGeom prst="bentConnector3">
              <a:avLst>
                <a:gd name="adj1" fmla="val 50000"/>
              </a:avLst>
            </a:prstGeom>
            <a:ln>
              <a:solidFill>
                <a:schemeClr val="accent5">
                  <a:lumMod val="75000"/>
                </a:schemeClr>
              </a:solidFill>
              <a:headEn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77" name="AutoShape 57"/>
            <p:cNvCxnSpPr>
              <a:cxnSpLocks noChangeShapeType="1"/>
              <a:stCxn id="23597" idx="3"/>
              <a:endCxn id="23582" idx="1"/>
            </p:cNvCxnSpPr>
            <p:nvPr/>
          </p:nvCxnSpPr>
          <p:spPr bwMode="auto">
            <a:xfrm flipV="1">
              <a:off x="6964699" y="5598842"/>
              <a:ext cx="401090" cy="1"/>
            </a:xfrm>
            <a:prstGeom prst="bentConnector3">
              <a:avLst>
                <a:gd name="adj1" fmla="val 50000"/>
              </a:avLst>
            </a:prstGeom>
            <a:ln>
              <a:noFill/>
              <a:headEn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44" name="AutoShape 55"/>
            <p:cNvCxnSpPr>
              <a:cxnSpLocks noChangeShapeType="1"/>
              <a:stCxn id="23596" idx="3"/>
              <a:endCxn id="68" idx="1"/>
            </p:cNvCxnSpPr>
            <p:nvPr/>
          </p:nvCxnSpPr>
          <p:spPr bwMode="auto">
            <a:xfrm>
              <a:off x="6948770" y="2968081"/>
              <a:ext cx="558252" cy="12700"/>
            </a:xfrm>
            <a:prstGeom prst="bentConnector3">
              <a:avLst>
                <a:gd name="adj1" fmla="val 50000"/>
              </a:avLst>
            </a:prstGeom>
            <a:ln>
              <a:solidFill>
                <a:schemeClr val="accent5">
                  <a:lumMod val="75000"/>
                </a:schemeClr>
              </a:solidFill>
              <a:headEn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47" name="AutoShape 15"/>
            <p:cNvSpPr>
              <a:spLocks noChangeArrowheads="1"/>
            </p:cNvSpPr>
            <p:nvPr/>
          </p:nvSpPr>
          <p:spPr bwMode="auto">
            <a:xfrm>
              <a:off x="7505700" y="1837891"/>
              <a:ext cx="1143000" cy="633248"/>
            </a:xfrm>
            <a:prstGeom prst="roundRect">
              <a:avLst>
                <a:gd name="adj" fmla="val 0"/>
              </a:avLst>
            </a:prstGeom>
            <a:solidFill>
              <a:srgbClr val="0000FF"/>
            </a:solidFill>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spcBef>
                  <a:spcPts val="0"/>
                </a:spcBef>
              </a:pPr>
              <a:r>
                <a:rPr lang="ja-JP" altLang="en-US" sz="1400" dirty="0">
                  <a:solidFill>
                    <a:srgbClr val="FFFFFF"/>
                  </a:solidFill>
                  <a:ea typeface="HGP創英角ｺﾞｼｯｸUB" pitchFamily="50" charset="-128"/>
                </a:rPr>
                <a:t>汎用機</a:t>
              </a:r>
            </a:p>
            <a:p>
              <a:pPr algn="ctr">
                <a:spcBef>
                  <a:spcPts val="0"/>
                </a:spcBef>
              </a:pPr>
              <a:r>
                <a:rPr lang="ja-JP" altLang="en-US" sz="1200" dirty="0">
                  <a:solidFill>
                    <a:srgbClr val="FFFFFF"/>
                  </a:solidFill>
                  <a:ea typeface="HGP創英角ｺﾞｼｯｸUB" pitchFamily="50" charset="-128"/>
                </a:rPr>
                <a:t>メインフレーム</a:t>
              </a:r>
            </a:p>
          </p:txBody>
        </p:sp>
        <p:cxnSp>
          <p:nvCxnSpPr>
            <p:cNvPr id="157" name="AutoShape 55"/>
            <p:cNvCxnSpPr>
              <a:cxnSpLocks noChangeShapeType="1"/>
              <a:stCxn id="23597" idx="3"/>
              <a:endCxn id="68" idx="1"/>
            </p:cNvCxnSpPr>
            <p:nvPr/>
          </p:nvCxnSpPr>
          <p:spPr bwMode="auto">
            <a:xfrm flipV="1">
              <a:off x="6964699" y="2968081"/>
              <a:ext cx="542323" cy="2630762"/>
            </a:xfrm>
            <a:prstGeom prst="bentConnector3">
              <a:avLst>
                <a:gd name="adj1" fmla="val 50000"/>
              </a:avLst>
            </a:prstGeom>
            <a:ln>
              <a:solidFill>
                <a:schemeClr val="accent5">
                  <a:lumMod val="75000"/>
                </a:schemeClr>
              </a:solidFill>
              <a:headEn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7" name="AutoShape 44"/>
            <p:cNvSpPr>
              <a:spLocks noChangeArrowheads="1"/>
            </p:cNvSpPr>
            <p:nvPr/>
          </p:nvSpPr>
          <p:spPr bwMode="auto">
            <a:xfrm>
              <a:off x="7506365" y="2538418"/>
              <a:ext cx="1143000" cy="270312"/>
            </a:xfrm>
            <a:prstGeom prst="roundRect">
              <a:avLst>
                <a:gd name="adj" fmla="val 0"/>
              </a:avLst>
            </a:prstGeom>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200" dirty="0">
                  <a:solidFill>
                    <a:srgbClr val="FFFFFF"/>
                  </a:solidFill>
                  <a:ea typeface="HGP創英角ｺﾞｼｯｸUB" pitchFamily="50" charset="-128"/>
                </a:rPr>
                <a:t>ＰＣサーバー</a:t>
              </a:r>
            </a:p>
          </p:txBody>
        </p:sp>
        <p:sp>
          <p:nvSpPr>
            <p:cNvPr id="68" name="AutoShape 44"/>
            <p:cNvSpPr>
              <a:spLocks noChangeArrowheads="1"/>
            </p:cNvSpPr>
            <p:nvPr/>
          </p:nvSpPr>
          <p:spPr bwMode="auto">
            <a:xfrm>
              <a:off x="7507022" y="2832925"/>
              <a:ext cx="1143000" cy="270312"/>
            </a:xfrm>
            <a:prstGeom prst="roundRect">
              <a:avLst>
                <a:gd name="adj" fmla="val 0"/>
              </a:avLst>
            </a:prstGeom>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200" dirty="0">
                  <a:solidFill>
                    <a:srgbClr val="FFFFFF"/>
                  </a:solidFill>
                  <a:ea typeface="HGP創英角ｺﾞｼｯｸUB" pitchFamily="50" charset="-128"/>
                </a:rPr>
                <a:t>ＰＣサーバー</a:t>
              </a:r>
            </a:p>
          </p:txBody>
        </p:sp>
        <p:sp>
          <p:nvSpPr>
            <p:cNvPr id="69" name="AutoShape 44"/>
            <p:cNvSpPr>
              <a:spLocks noChangeArrowheads="1"/>
            </p:cNvSpPr>
            <p:nvPr/>
          </p:nvSpPr>
          <p:spPr bwMode="auto">
            <a:xfrm>
              <a:off x="7506365" y="3137451"/>
              <a:ext cx="1143000" cy="270312"/>
            </a:xfrm>
            <a:prstGeom prst="roundRect">
              <a:avLst>
                <a:gd name="adj" fmla="val 0"/>
              </a:avLst>
            </a:prstGeom>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ja-JP" altLang="en-US" sz="1200" dirty="0">
                  <a:solidFill>
                    <a:srgbClr val="FFFFFF"/>
                  </a:solidFill>
                  <a:ea typeface="HGP創英角ｺﾞｼｯｸUB" pitchFamily="50" charset="-128"/>
                </a:rPr>
                <a:t>ＰＣサーバー</a:t>
              </a:r>
            </a:p>
          </p:txBody>
        </p:sp>
        <p:cxnSp>
          <p:nvCxnSpPr>
            <p:cNvPr id="142" name="直線矢印コネクタ 141"/>
            <p:cNvCxnSpPr>
              <a:stCxn id="66" idx="3"/>
              <a:endCxn id="147" idx="1"/>
            </p:cNvCxnSpPr>
            <p:nvPr/>
          </p:nvCxnSpPr>
          <p:spPr bwMode="auto">
            <a:xfrm>
              <a:off x="6961470" y="2154515"/>
              <a:ext cx="544230" cy="0"/>
            </a:xfrm>
            <a:prstGeom prst="straightConnector1">
              <a:avLst/>
            </a:prstGeom>
            <a:noFill/>
            <a:ln w="38100">
              <a:solidFill>
                <a:srgbClr val="4F81BD"/>
              </a:solidFill>
              <a:miter lim="800000"/>
              <a:headEnd/>
              <a:tailEnd type="triangle" w="med" len="med"/>
            </a:ln>
            <a:extLst/>
          </p:spPr>
        </p:cxnSp>
        <p:sp>
          <p:nvSpPr>
            <p:cNvPr id="65" name="上下矢印 64"/>
            <p:cNvSpPr/>
            <p:nvPr/>
          </p:nvSpPr>
          <p:spPr bwMode="auto">
            <a:xfrm>
              <a:off x="7810500" y="3702163"/>
              <a:ext cx="533400" cy="1683187"/>
            </a:xfrm>
            <a:prstGeom prst="upDownArrow">
              <a:avLst>
                <a:gd name="adj1" fmla="val 50000"/>
                <a:gd name="adj2" fmla="val 30952"/>
              </a:avLst>
            </a:prstGeom>
            <a:solidFill>
              <a:srgbClr val="FFC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a:spcBef>
                  <a:spcPct val="20000"/>
                </a:spcBef>
              </a:pPr>
              <a:endParaRPr kumimoji="0" lang="ja-JP" altLang="en-US" sz="1200">
                <a:solidFill>
                  <a:srgbClr val="484848"/>
                </a:solidFill>
                <a:ea typeface="HG丸ｺﾞｼｯｸM-PRO" pitchFamily="50" charset="-128"/>
              </a:endParaRPr>
            </a:p>
          </p:txBody>
        </p:sp>
        <p:sp>
          <p:nvSpPr>
            <p:cNvPr id="23586" name="Text Box 53"/>
            <p:cNvSpPr txBox="1">
              <a:spLocks noChangeArrowheads="1"/>
            </p:cNvSpPr>
            <p:nvPr/>
          </p:nvSpPr>
          <p:spPr bwMode="auto">
            <a:xfrm>
              <a:off x="7617428" y="3819422"/>
              <a:ext cx="919543" cy="492443"/>
            </a:xfrm>
            <a:prstGeom prst="rect">
              <a:avLst/>
            </a:prstGeom>
            <a:no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ja-JP" altLang="en-US" dirty="0">
                  <a:solidFill>
                    <a:srgbClr val="FF6600"/>
                  </a:solidFill>
                  <a:effectLst/>
                  <a:ea typeface="HGP創英角ｺﾞｼｯｸUB" pitchFamily="50" charset="-128"/>
                </a:rPr>
                <a:t>クラウド</a:t>
              </a:r>
            </a:p>
            <a:p>
              <a:r>
                <a:rPr lang="ja-JP" altLang="en-US" sz="800" dirty="0">
                  <a:solidFill>
                    <a:srgbClr val="FF6600"/>
                  </a:solidFill>
                  <a:effectLst/>
                  <a:ea typeface="HGP創英角ｺﾞｼｯｸUB" pitchFamily="50" charset="-128"/>
                </a:rPr>
                <a:t>コンピューティング</a:t>
              </a:r>
            </a:p>
          </p:txBody>
        </p:sp>
        <p:sp>
          <p:nvSpPr>
            <p:cNvPr id="70" name="Text Box 53"/>
            <p:cNvSpPr txBox="1">
              <a:spLocks noChangeArrowheads="1"/>
            </p:cNvSpPr>
            <p:nvPr/>
          </p:nvSpPr>
          <p:spPr bwMode="auto">
            <a:xfrm>
              <a:off x="7548038" y="3450677"/>
              <a:ext cx="1101984" cy="276999"/>
            </a:xfrm>
            <a:prstGeom prst="rect">
              <a:avLst/>
            </a:prstGeom>
            <a:noFill/>
            <a:ln>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a:r>
                <a:rPr lang="ja-JP" altLang="en-US" sz="1200" dirty="0">
                  <a:solidFill>
                    <a:srgbClr val="0000FF"/>
                  </a:solidFill>
                  <a:effectLst/>
                  <a:ea typeface="HGP創英角ｺﾞｼｯｸUB" pitchFamily="50" charset="-128"/>
                </a:rPr>
                <a:t>データセンター</a:t>
              </a:r>
            </a:p>
          </p:txBody>
        </p:sp>
      </p:grpSp>
    </p:spTree>
    <p:extLst>
      <p:ext uri="{BB962C8B-B14F-4D97-AF65-F5344CB8AC3E}">
        <p14:creationId xmlns:p14="http://schemas.microsoft.com/office/powerpoint/2010/main" val="17550031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60841"/>
                                        </p:tgtEl>
                                        <p:attrNameLst>
                                          <p:attrName>style.visibility</p:attrName>
                                        </p:attrNameLst>
                                      </p:cBhvr>
                                      <p:to>
                                        <p:strVal val="visible"/>
                                      </p:to>
                                    </p:set>
                                    <p:anim calcmode="lin" valueType="num">
                                      <p:cBhvr>
                                        <p:cTn id="7" dur="500" fill="hold"/>
                                        <p:tgtEl>
                                          <p:spTgt spid="760841"/>
                                        </p:tgtEl>
                                        <p:attrNameLst>
                                          <p:attrName>ppt_w</p:attrName>
                                        </p:attrNameLst>
                                      </p:cBhvr>
                                      <p:tavLst>
                                        <p:tav tm="0">
                                          <p:val>
                                            <p:fltVal val="0"/>
                                          </p:val>
                                        </p:tav>
                                        <p:tav tm="100000">
                                          <p:val>
                                            <p:strVal val="#ppt_w"/>
                                          </p:val>
                                        </p:tav>
                                      </p:tavLst>
                                    </p:anim>
                                    <p:anim calcmode="lin" valueType="num">
                                      <p:cBhvr>
                                        <p:cTn id="8" dur="500" fill="hold"/>
                                        <p:tgtEl>
                                          <p:spTgt spid="760841"/>
                                        </p:tgtEl>
                                        <p:attrNameLst>
                                          <p:attrName>ppt_h</p:attrName>
                                        </p:attrNameLst>
                                      </p:cBhvr>
                                      <p:tavLst>
                                        <p:tav tm="0">
                                          <p:val>
                                            <p:fltVal val="0"/>
                                          </p:val>
                                        </p:tav>
                                        <p:tav tm="100000">
                                          <p:val>
                                            <p:strVal val="#ppt_h"/>
                                          </p:val>
                                        </p:tav>
                                      </p:tavLst>
                                    </p:anim>
                                    <p:animEffect transition="in" filter="fade">
                                      <p:cBhvr>
                                        <p:cTn id="9" dur="500"/>
                                        <p:tgtEl>
                                          <p:spTgt spid="76084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0844"/>
                                        </p:tgtEl>
                                        <p:attrNameLst>
                                          <p:attrName>style.visibility</p:attrName>
                                        </p:attrNameLst>
                                      </p:cBhvr>
                                      <p:to>
                                        <p:strVal val="visible"/>
                                      </p:to>
                                    </p:set>
                                    <p:anim calcmode="lin" valueType="num">
                                      <p:cBhvr>
                                        <p:cTn id="12" dur="500" fill="hold"/>
                                        <p:tgtEl>
                                          <p:spTgt spid="760844"/>
                                        </p:tgtEl>
                                        <p:attrNameLst>
                                          <p:attrName>ppt_w</p:attrName>
                                        </p:attrNameLst>
                                      </p:cBhvr>
                                      <p:tavLst>
                                        <p:tav tm="0">
                                          <p:val>
                                            <p:fltVal val="0"/>
                                          </p:val>
                                        </p:tav>
                                        <p:tav tm="100000">
                                          <p:val>
                                            <p:strVal val="#ppt_w"/>
                                          </p:val>
                                        </p:tav>
                                      </p:tavLst>
                                    </p:anim>
                                    <p:anim calcmode="lin" valueType="num">
                                      <p:cBhvr>
                                        <p:cTn id="13" dur="500" fill="hold"/>
                                        <p:tgtEl>
                                          <p:spTgt spid="760844"/>
                                        </p:tgtEl>
                                        <p:attrNameLst>
                                          <p:attrName>ppt_h</p:attrName>
                                        </p:attrNameLst>
                                      </p:cBhvr>
                                      <p:tavLst>
                                        <p:tav tm="0">
                                          <p:val>
                                            <p:fltVal val="0"/>
                                          </p:val>
                                        </p:tav>
                                        <p:tav tm="100000">
                                          <p:val>
                                            <p:strVal val="#ppt_h"/>
                                          </p:val>
                                        </p:tav>
                                      </p:tavLst>
                                    </p:anim>
                                    <p:animEffect transition="in" filter="fade">
                                      <p:cBhvr>
                                        <p:cTn id="14" dur="500"/>
                                        <p:tgtEl>
                                          <p:spTgt spid="76084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60842"/>
                                        </p:tgtEl>
                                        <p:attrNameLst>
                                          <p:attrName>style.visibility</p:attrName>
                                        </p:attrNameLst>
                                      </p:cBhvr>
                                      <p:to>
                                        <p:strVal val="visible"/>
                                      </p:to>
                                    </p:set>
                                    <p:anim calcmode="lin" valueType="num">
                                      <p:cBhvr>
                                        <p:cTn id="17" dur="500" fill="hold"/>
                                        <p:tgtEl>
                                          <p:spTgt spid="760842"/>
                                        </p:tgtEl>
                                        <p:attrNameLst>
                                          <p:attrName>ppt_w</p:attrName>
                                        </p:attrNameLst>
                                      </p:cBhvr>
                                      <p:tavLst>
                                        <p:tav tm="0">
                                          <p:val>
                                            <p:fltVal val="0"/>
                                          </p:val>
                                        </p:tav>
                                        <p:tav tm="100000">
                                          <p:val>
                                            <p:strVal val="#ppt_w"/>
                                          </p:val>
                                        </p:tav>
                                      </p:tavLst>
                                    </p:anim>
                                    <p:anim calcmode="lin" valueType="num">
                                      <p:cBhvr>
                                        <p:cTn id="18" dur="500" fill="hold"/>
                                        <p:tgtEl>
                                          <p:spTgt spid="760842"/>
                                        </p:tgtEl>
                                        <p:attrNameLst>
                                          <p:attrName>ppt_h</p:attrName>
                                        </p:attrNameLst>
                                      </p:cBhvr>
                                      <p:tavLst>
                                        <p:tav tm="0">
                                          <p:val>
                                            <p:fltVal val="0"/>
                                          </p:val>
                                        </p:tav>
                                        <p:tav tm="100000">
                                          <p:val>
                                            <p:strVal val="#ppt_h"/>
                                          </p:val>
                                        </p:tav>
                                      </p:tavLst>
                                    </p:anim>
                                    <p:animEffect transition="in" filter="fade">
                                      <p:cBhvr>
                                        <p:cTn id="19" dur="500"/>
                                        <p:tgtEl>
                                          <p:spTgt spid="76084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60843"/>
                                        </p:tgtEl>
                                        <p:attrNameLst>
                                          <p:attrName>style.visibility</p:attrName>
                                        </p:attrNameLst>
                                      </p:cBhvr>
                                      <p:to>
                                        <p:strVal val="visible"/>
                                      </p:to>
                                    </p:set>
                                    <p:anim calcmode="lin" valueType="num">
                                      <p:cBhvr>
                                        <p:cTn id="22" dur="500" fill="hold"/>
                                        <p:tgtEl>
                                          <p:spTgt spid="760843"/>
                                        </p:tgtEl>
                                        <p:attrNameLst>
                                          <p:attrName>ppt_w</p:attrName>
                                        </p:attrNameLst>
                                      </p:cBhvr>
                                      <p:tavLst>
                                        <p:tav tm="0">
                                          <p:val>
                                            <p:fltVal val="0"/>
                                          </p:val>
                                        </p:tav>
                                        <p:tav tm="100000">
                                          <p:val>
                                            <p:strVal val="#ppt_w"/>
                                          </p:val>
                                        </p:tav>
                                      </p:tavLst>
                                    </p:anim>
                                    <p:anim calcmode="lin" valueType="num">
                                      <p:cBhvr>
                                        <p:cTn id="23" dur="500" fill="hold"/>
                                        <p:tgtEl>
                                          <p:spTgt spid="760843"/>
                                        </p:tgtEl>
                                        <p:attrNameLst>
                                          <p:attrName>ppt_h</p:attrName>
                                        </p:attrNameLst>
                                      </p:cBhvr>
                                      <p:tavLst>
                                        <p:tav tm="0">
                                          <p:val>
                                            <p:fltVal val="0"/>
                                          </p:val>
                                        </p:tav>
                                        <p:tav tm="100000">
                                          <p:val>
                                            <p:strVal val="#ppt_h"/>
                                          </p:val>
                                        </p:tav>
                                      </p:tavLst>
                                    </p:anim>
                                    <p:animEffect transition="in" filter="fade">
                                      <p:cBhvr>
                                        <p:cTn id="24" dur="500"/>
                                        <p:tgtEl>
                                          <p:spTgt spid="76084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41" grpId="0" animBg="1"/>
      <p:bldP spid="760842" grpId="0" animBg="1"/>
      <p:bldP spid="760843" grpId="0" animBg="1"/>
      <p:bldP spid="76084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152400"/>
            <a:ext cx="8915400" cy="533400"/>
          </a:xfrm>
        </p:spPr>
        <p:txBody>
          <a:bodyPr/>
          <a:lstStyle/>
          <a:p>
            <a:r>
              <a:rPr kumimoji="1" lang="ja-JP" altLang="en-US" dirty="0">
                <a:solidFill>
                  <a:schemeClr val="tx1">
                    <a:lumMod val="50000"/>
                    <a:lumOff val="50000"/>
                  </a:schemeClr>
                </a:solidFill>
              </a:rPr>
              <a:t>情報システム部門の現状から考えるクラウドへ</a:t>
            </a:r>
            <a:r>
              <a:rPr kumimoji="1" lang="ja-JP" altLang="en-US">
                <a:solidFill>
                  <a:schemeClr val="tx1">
                    <a:lumMod val="50000"/>
                    <a:lumOff val="50000"/>
                  </a:schemeClr>
                </a:solidFill>
              </a:rPr>
              <a:t>の</a:t>
            </a:r>
            <a:r>
              <a:rPr kumimoji="1" lang="ja-JP" altLang="en-US" smtClean="0">
                <a:solidFill>
                  <a:schemeClr val="tx1">
                    <a:lumMod val="50000"/>
                    <a:lumOff val="50000"/>
                  </a:schemeClr>
                </a:solidFill>
              </a:rPr>
              <a:t>期待</a:t>
            </a:r>
            <a:endParaRPr kumimoji="1" lang="ja-JP" altLang="en-US" dirty="0">
              <a:solidFill>
                <a:schemeClr val="tx1">
                  <a:lumMod val="50000"/>
                  <a:lumOff val="50000"/>
                </a:schemeClr>
              </a:solidFill>
            </a:endParaRPr>
          </a:p>
        </p:txBody>
      </p:sp>
      <p:sp>
        <p:nvSpPr>
          <p:cNvPr id="4" name="円柱 3"/>
          <p:cNvSpPr/>
          <p:nvPr/>
        </p:nvSpPr>
        <p:spPr>
          <a:xfrm>
            <a:off x="1116147" y="2960858"/>
            <a:ext cx="2614795" cy="2250463"/>
          </a:xfrm>
          <a:prstGeom prst="can">
            <a:avLst>
              <a:gd name="adj" fmla="val 20777"/>
            </a:avLst>
          </a:prstGeom>
          <a:solidFill>
            <a:srgbClr val="FF6600"/>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sp>
        <p:nvSpPr>
          <p:cNvPr id="5" name="円柱 4"/>
          <p:cNvSpPr/>
          <p:nvPr/>
        </p:nvSpPr>
        <p:spPr>
          <a:xfrm>
            <a:off x="1116147" y="1720622"/>
            <a:ext cx="2614795" cy="1738263"/>
          </a:xfrm>
          <a:prstGeom prst="can">
            <a:avLst/>
          </a:prstGeom>
          <a:solidFill>
            <a:srgbClr val="3366FF"/>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sp>
        <p:nvSpPr>
          <p:cNvPr id="6" name="テキスト ボックス 5"/>
          <p:cNvSpPr txBox="1"/>
          <p:nvPr/>
        </p:nvSpPr>
        <p:spPr>
          <a:xfrm>
            <a:off x="1215402" y="2249690"/>
            <a:ext cx="2416246" cy="307777"/>
          </a:xfrm>
          <a:prstGeom prst="rect">
            <a:avLst/>
          </a:prstGeom>
          <a:noFill/>
          <a:ln>
            <a:noFill/>
          </a:ln>
        </p:spPr>
        <p:txBody>
          <a:bodyPr wrap="none" rtlCol="0">
            <a:spAutoFit/>
          </a:bodyPr>
          <a:lstStyle/>
          <a:p>
            <a:pPr algn="ctr"/>
            <a:r>
              <a:rPr kumimoji="1" lang="ja-JP" altLang="en-US" sz="1400" dirty="0">
                <a:solidFill>
                  <a:srgbClr val="FFFFFF"/>
                </a:solidFill>
                <a:latin typeface="ＭＳ Ｐゴシック"/>
                <a:ea typeface="ＭＳ Ｐゴシック"/>
                <a:cs typeface="ＭＳ Ｐゴシック"/>
              </a:rPr>
              <a:t>新規システムに投資する予算</a:t>
            </a:r>
          </a:p>
        </p:txBody>
      </p:sp>
      <p:sp>
        <p:nvSpPr>
          <p:cNvPr id="7" name="テキスト ボックス 6"/>
          <p:cNvSpPr txBox="1"/>
          <p:nvPr/>
        </p:nvSpPr>
        <p:spPr>
          <a:xfrm>
            <a:off x="1221915" y="3634453"/>
            <a:ext cx="2403222" cy="615553"/>
          </a:xfrm>
          <a:prstGeom prst="rect">
            <a:avLst/>
          </a:prstGeom>
          <a:noFill/>
          <a:ln>
            <a:noFill/>
          </a:ln>
        </p:spPr>
        <p:txBody>
          <a:bodyPr wrap="none" rtlCol="0">
            <a:spAutoFit/>
          </a:bodyPr>
          <a:lstStyle/>
          <a:p>
            <a:pPr algn="ctr"/>
            <a:r>
              <a:rPr kumimoji="1" lang="ja-JP" altLang="en-US" sz="1400" dirty="0">
                <a:solidFill>
                  <a:srgbClr val="FFFFFF"/>
                </a:solidFill>
                <a:latin typeface="ＭＳ Ｐゴシック"/>
                <a:ea typeface="ＭＳ Ｐゴシック"/>
                <a:cs typeface="ＭＳ Ｐゴシック"/>
              </a:rPr>
              <a:t>既存システムを維持する予算</a:t>
            </a:r>
            <a:endParaRPr kumimoji="1" lang="en-US" altLang="ja-JP" sz="1400" dirty="0">
              <a:solidFill>
                <a:srgbClr val="FFFFFF"/>
              </a:solidFill>
              <a:latin typeface="ＭＳ Ｐゴシック"/>
              <a:ea typeface="ＭＳ Ｐゴシック"/>
              <a:cs typeface="ＭＳ Ｐゴシック"/>
            </a:endParaRPr>
          </a:p>
          <a:p>
            <a:pPr algn="ctr"/>
            <a:r>
              <a:rPr kumimoji="1" lang="ja-JP" altLang="en-US" sz="2000" dirty="0">
                <a:solidFill>
                  <a:srgbClr val="FFFFFF"/>
                </a:solidFill>
                <a:latin typeface="ＭＳ Ｐゴシック"/>
                <a:ea typeface="ＭＳ Ｐゴシック"/>
                <a:cs typeface="ＭＳ Ｐゴシック"/>
              </a:rPr>
              <a:t>（</a:t>
            </a:r>
            <a:r>
              <a:rPr kumimoji="1" lang="en-US" altLang="ja-JP" sz="2000" dirty="0">
                <a:solidFill>
                  <a:srgbClr val="FFFFFF"/>
                </a:solidFill>
                <a:latin typeface="ＭＳ Ｐゴシック"/>
                <a:ea typeface="ＭＳ Ｐゴシック"/>
                <a:cs typeface="ＭＳ Ｐゴシック"/>
              </a:rPr>
              <a:t>TCO</a:t>
            </a:r>
            <a:r>
              <a:rPr kumimoji="1" lang="ja-JP" altLang="en-US" sz="2000" dirty="0">
                <a:solidFill>
                  <a:srgbClr val="FFFFFF"/>
                </a:solidFill>
                <a:latin typeface="ＭＳ Ｐゴシック"/>
                <a:ea typeface="ＭＳ Ｐゴシック"/>
                <a:cs typeface="ＭＳ Ｐゴシック"/>
              </a:rPr>
              <a:t>）</a:t>
            </a:r>
          </a:p>
        </p:txBody>
      </p:sp>
      <p:sp>
        <p:nvSpPr>
          <p:cNvPr id="8" name="テキスト ボックス 7"/>
          <p:cNvSpPr txBox="1"/>
          <p:nvPr/>
        </p:nvSpPr>
        <p:spPr>
          <a:xfrm>
            <a:off x="1676267" y="2552498"/>
            <a:ext cx="1501633" cy="769441"/>
          </a:xfrm>
          <a:prstGeom prst="rect">
            <a:avLst/>
          </a:prstGeom>
          <a:noFill/>
          <a:ln>
            <a:noFill/>
          </a:ln>
        </p:spPr>
        <p:txBody>
          <a:bodyPr wrap="none" rtlCol="0">
            <a:spAutoFit/>
          </a:bodyPr>
          <a:lstStyle/>
          <a:p>
            <a:pPr algn="ctr"/>
            <a:r>
              <a:rPr lang="en-US" altLang="ja-JP" sz="4400" dirty="0">
                <a:solidFill>
                  <a:srgbClr val="FFFFFF"/>
                </a:solidFill>
                <a:latin typeface="Arial Black"/>
                <a:ea typeface="ＭＳ Ｐゴシック"/>
                <a:cs typeface="Arial Black"/>
              </a:rPr>
              <a:t>40%</a:t>
            </a:r>
            <a:endParaRPr kumimoji="1" lang="ja-JP" altLang="en-US" sz="4400" dirty="0">
              <a:solidFill>
                <a:srgbClr val="FFFFFF"/>
              </a:solidFill>
              <a:latin typeface="Arial Black"/>
              <a:ea typeface="ＭＳ Ｐゴシック"/>
              <a:cs typeface="Arial Black"/>
            </a:endParaRPr>
          </a:p>
        </p:txBody>
      </p:sp>
      <p:sp>
        <p:nvSpPr>
          <p:cNvPr id="9" name="テキスト ボックス 8"/>
          <p:cNvSpPr txBox="1"/>
          <p:nvPr/>
        </p:nvSpPr>
        <p:spPr>
          <a:xfrm>
            <a:off x="1676267" y="4127512"/>
            <a:ext cx="1501633" cy="769441"/>
          </a:xfrm>
          <a:prstGeom prst="rect">
            <a:avLst/>
          </a:prstGeom>
          <a:noFill/>
          <a:ln>
            <a:noFill/>
          </a:ln>
        </p:spPr>
        <p:txBody>
          <a:bodyPr wrap="none" rtlCol="0">
            <a:spAutoFit/>
          </a:bodyPr>
          <a:lstStyle/>
          <a:p>
            <a:pPr algn="ctr"/>
            <a:r>
              <a:rPr lang="en-US" altLang="ja-JP" sz="4400" dirty="0">
                <a:solidFill>
                  <a:srgbClr val="FFFFFF"/>
                </a:solidFill>
                <a:latin typeface="Arial Black"/>
                <a:ea typeface="ＭＳ Ｐゴシック"/>
                <a:cs typeface="Arial Black"/>
              </a:rPr>
              <a:t>60%</a:t>
            </a:r>
            <a:endParaRPr kumimoji="1" lang="ja-JP" altLang="en-US" sz="4400" dirty="0">
              <a:solidFill>
                <a:srgbClr val="FFFFFF"/>
              </a:solidFill>
              <a:latin typeface="Arial Black"/>
              <a:ea typeface="ＭＳ Ｐゴシック"/>
              <a:cs typeface="Arial Black"/>
            </a:endParaRPr>
          </a:p>
        </p:txBody>
      </p:sp>
      <p:sp>
        <p:nvSpPr>
          <p:cNvPr id="11" name="円柱 10"/>
          <p:cNvSpPr/>
          <p:nvPr/>
        </p:nvSpPr>
        <p:spPr>
          <a:xfrm>
            <a:off x="5474139" y="3651872"/>
            <a:ext cx="2614795" cy="1556336"/>
          </a:xfrm>
          <a:prstGeom prst="can">
            <a:avLst>
              <a:gd name="adj" fmla="val 29653"/>
            </a:avLst>
          </a:prstGeom>
          <a:solidFill>
            <a:srgbClr val="FF6600"/>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sp>
        <p:nvSpPr>
          <p:cNvPr id="12" name="円柱 11"/>
          <p:cNvSpPr/>
          <p:nvPr/>
        </p:nvSpPr>
        <p:spPr>
          <a:xfrm>
            <a:off x="5474139" y="1720622"/>
            <a:ext cx="2614795" cy="2398151"/>
          </a:xfrm>
          <a:prstGeom prst="can">
            <a:avLst>
              <a:gd name="adj" fmla="val 18770"/>
            </a:avLst>
          </a:prstGeom>
          <a:solidFill>
            <a:srgbClr val="3366FF"/>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cxnSp>
        <p:nvCxnSpPr>
          <p:cNvPr id="13" name="直線コネクタ 12"/>
          <p:cNvCxnSpPr/>
          <p:nvPr/>
        </p:nvCxnSpPr>
        <p:spPr>
          <a:xfrm>
            <a:off x="3742676" y="1927450"/>
            <a:ext cx="1743197" cy="6225"/>
          </a:xfrm>
          <a:prstGeom prst="line">
            <a:avLst/>
          </a:prstGeom>
          <a:ln w="38100" cmpd="sng">
            <a:solidFill>
              <a:srgbClr val="7F7F7F"/>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3742676" y="3265900"/>
            <a:ext cx="1743197" cy="666112"/>
          </a:xfrm>
          <a:prstGeom prst="line">
            <a:avLst/>
          </a:prstGeom>
          <a:ln w="38100" cmpd="sng">
            <a:solidFill>
              <a:srgbClr val="7F7F7F"/>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5585790" y="2960858"/>
            <a:ext cx="2416246" cy="307777"/>
          </a:xfrm>
          <a:prstGeom prst="rect">
            <a:avLst/>
          </a:prstGeom>
          <a:noFill/>
        </p:spPr>
        <p:txBody>
          <a:bodyPr wrap="none" rtlCol="0">
            <a:spAutoFit/>
          </a:bodyPr>
          <a:lstStyle/>
          <a:p>
            <a:pPr algn="ctr"/>
            <a:r>
              <a:rPr kumimoji="1" lang="ja-JP" altLang="en-US" sz="1400" dirty="0">
                <a:solidFill>
                  <a:srgbClr val="FFFFFF"/>
                </a:solidFill>
                <a:latin typeface="ＭＳ Ｐゴシック"/>
                <a:ea typeface="ＭＳ Ｐゴシック"/>
                <a:cs typeface="ＭＳ Ｐゴシック"/>
              </a:rPr>
              <a:t>新規システムに投資する予算</a:t>
            </a:r>
          </a:p>
        </p:txBody>
      </p:sp>
      <p:sp>
        <p:nvSpPr>
          <p:cNvPr id="16" name="テキスト ボックス 15"/>
          <p:cNvSpPr txBox="1"/>
          <p:nvPr/>
        </p:nvSpPr>
        <p:spPr>
          <a:xfrm>
            <a:off x="5592303" y="4499775"/>
            <a:ext cx="2403222" cy="307777"/>
          </a:xfrm>
          <a:prstGeom prst="rect">
            <a:avLst/>
          </a:prstGeom>
          <a:noFill/>
        </p:spPr>
        <p:txBody>
          <a:bodyPr wrap="none" rtlCol="0">
            <a:spAutoFit/>
          </a:bodyPr>
          <a:lstStyle/>
          <a:p>
            <a:pPr algn="ctr"/>
            <a:r>
              <a:rPr kumimoji="1" lang="ja-JP" altLang="en-US" sz="1400" dirty="0">
                <a:solidFill>
                  <a:srgbClr val="FFFFFF"/>
                </a:solidFill>
                <a:latin typeface="ＭＳ Ｐゴシック"/>
                <a:ea typeface="ＭＳ Ｐゴシック"/>
                <a:cs typeface="ＭＳ Ｐゴシック"/>
              </a:rPr>
              <a:t>既存システムを維持する予算</a:t>
            </a:r>
          </a:p>
        </p:txBody>
      </p:sp>
      <p:sp>
        <p:nvSpPr>
          <p:cNvPr id="17" name="上矢印 16"/>
          <p:cNvSpPr/>
          <p:nvPr/>
        </p:nvSpPr>
        <p:spPr>
          <a:xfrm>
            <a:off x="6479515" y="2249690"/>
            <a:ext cx="628796" cy="611562"/>
          </a:xfrm>
          <a:prstGeom prst="upArrow">
            <a:avLst/>
          </a:prstGeom>
          <a:solidFill>
            <a:schemeClr val="bg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sp>
        <p:nvSpPr>
          <p:cNvPr id="18" name="上矢印 17"/>
          <p:cNvSpPr/>
          <p:nvPr/>
        </p:nvSpPr>
        <p:spPr>
          <a:xfrm flipV="1">
            <a:off x="6479515" y="3346091"/>
            <a:ext cx="628796" cy="611562"/>
          </a:xfrm>
          <a:prstGeom prst="upArrow">
            <a:avLst/>
          </a:prstGeom>
          <a:solidFill>
            <a:schemeClr val="bg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sp>
        <p:nvSpPr>
          <p:cNvPr id="19" name="上矢印 18"/>
          <p:cNvSpPr/>
          <p:nvPr/>
        </p:nvSpPr>
        <p:spPr>
          <a:xfrm>
            <a:off x="6479515" y="4782652"/>
            <a:ext cx="628796" cy="363303"/>
          </a:xfrm>
          <a:prstGeom prst="upArrow">
            <a:avLst/>
          </a:prstGeom>
          <a:solidFill>
            <a:schemeClr val="bg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sp>
        <p:nvSpPr>
          <p:cNvPr id="20" name="上矢印 19"/>
          <p:cNvSpPr/>
          <p:nvPr/>
        </p:nvSpPr>
        <p:spPr>
          <a:xfrm flipV="1">
            <a:off x="6479515" y="4175303"/>
            <a:ext cx="628796" cy="363303"/>
          </a:xfrm>
          <a:prstGeom prst="upArrow">
            <a:avLst/>
          </a:prstGeom>
          <a:solidFill>
            <a:schemeClr val="bg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cxnSp>
        <p:nvCxnSpPr>
          <p:cNvPr id="21" name="直線コネクタ 20"/>
          <p:cNvCxnSpPr/>
          <p:nvPr/>
        </p:nvCxnSpPr>
        <p:spPr>
          <a:xfrm>
            <a:off x="3742676" y="4996547"/>
            <a:ext cx="1743197" cy="6225"/>
          </a:xfrm>
          <a:prstGeom prst="line">
            <a:avLst/>
          </a:prstGeom>
          <a:ln w="38100" cmpd="sng">
            <a:solidFill>
              <a:schemeClr val="bg1">
                <a:lumMod val="50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a:off x="1299362" y="835294"/>
            <a:ext cx="6621191" cy="646331"/>
          </a:xfrm>
          <a:prstGeom prst="rect">
            <a:avLst/>
          </a:prstGeom>
          <a:noFill/>
        </p:spPr>
        <p:txBody>
          <a:bodyPr wrap="none" rtlCol="0">
            <a:spAutoFit/>
          </a:bodyPr>
          <a:lstStyle/>
          <a:p>
            <a:pPr algn="ctr"/>
            <a:r>
              <a:rPr lang="en-US" altLang="ja-JP" sz="3600" dirty="0">
                <a:solidFill>
                  <a:srgbClr val="FF0000"/>
                </a:solidFill>
                <a:effectLst>
                  <a:glow rad="101600">
                    <a:schemeClr val="bg1">
                      <a:alpha val="75000"/>
                    </a:schemeClr>
                  </a:glow>
                </a:effectLst>
                <a:latin typeface="ＭＳ Ｐゴシック"/>
                <a:ea typeface="ＭＳ Ｐゴシック"/>
                <a:cs typeface="ＭＳ Ｐゴシック"/>
              </a:rPr>
              <a:t>IT</a:t>
            </a:r>
            <a:r>
              <a:rPr lang="ja-JP" altLang="en-US" sz="3600" dirty="0">
                <a:solidFill>
                  <a:srgbClr val="FF0000"/>
                </a:solidFill>
                <a:effectLst>
                  <a:glow rad="101600">
                    <a:schemeClr val="bg1">
                      <a:alpha val="75000"/>
                    </a:schemeClr>
                  </a:glow>
                </a:effectLst>
                <a:latin typeface="ＭＳ Ｐゴシック"/>
                <a:ea typeface="ＭＳ Ｐゴシック"/>
                <a:cs typeface="ＭＳ Ｐゴシック"/>
              </a:rPr>
              <a:t>予算の増加は期待できない！</a:t>
            </a:r>
            <a:endParaRPr lang="en-US" altLang="ja-JP" sz="3600" dirty="0">
              <a:solidFill>
                <a:srgbClr val="FF0000"/>
              </a:solidFill>
              <a:effectLst>
                <a:glow rad="101600">
                  <a:schemeClr val="bg1">
                    <a:alpha val="75000"/>
                  </a:schemeClr>
                </a:glow>
              </a:effectLst>
              <a:latin typeface="ＭＳ Ｐゴシック"/>
              <a:ea typeface="ＭＳ Ｐゴシック"/>
              <a:cs typeface="ＭＳ Ｐゴシック"/>
            </a:endParaRPr>
          </a:p>
        </p:txBody>
      </p:sp>
      <p:sp>
        <p:nvSpPr>
          <p:cNvPr id="24" name="上矢印 23"/>
          <p:cNvSpPr/>
          <p:nvPr/>
        </p:nvSpPr>
        <p:spPr>
          <a:xfrm flipV="1">
            <a:off x="1812591" y="1568780"/>
            <a:ext cx="1211661" cy="414697"/>
          </a:xfrm>
          <a:prstGeom prst="upArrow">
            <a:avLst/>
          </a:prstGeom>
          <a:solidFill>
            <a:srgbClr val="FF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sp>
        <p:nvSpPr>
          <p:cNvPr id="25" name="上矢印 24"/>
          <p:cNvSpPr/>
          <p:nvPr/>
        </p:nvSpPr>
        <p:spPr>
          <a:xfrm flipV="1">
            <a:off x="6188082" y="1568780"/>
            <a:ext cx="1211661" cy="414697"/>
          </a:xfrm>
          <a:prstGeom prst="upArrow">
            <a:avLst/>
          </a:prstGeom>
          <a:solidFill>
            <a:srgbClr val="FF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latin typeface="ＭＳ Ｐゴシック"/>
              <a:ea typeface="ＭＳ Ｐゴシック"/>
              <a:cs typeface="ＭＳ Ｐゴシック"/>
            </a:endParaRPr>
          </a:p>
        </p:txBody>
      </p:sp>
      <p:sp>
        <p:nvSpPr>
          <p:cNvPr id="29" name="ホームベース 28"/>
          <p:cNvSpPr/>
          <p:nvPr/>
        </p:nvSpPr>
        <p:spPr bwMode="gray">
          <a:xfrm>
            <a:off x="3859880" y="4000015"/>
            <a:ext cx="1502196" cy="821244"/>
          </a:xfrm>
          <a:prstGeom prst="homePlate">
            <a:avLst>
              <a:gd name="adj" fmla="val 32564"/>
            </a:avLst>
          </a:prstGeom>
          <a:solidFill>
            <a:srgbClr val="FF6666"/>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none" lIns="90000" tIns="1440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chemeClr val="folHlink"/>
              </a:buClr>
              <a:buSzTx/>
              <a:buFont typeface="Wingdings" pitchFamily="2" charset="2"/>
              <a:buNone/>
              <a:tabLst/>
            </a:pPr>
            <a:r>
              <a:rPr kumimoji="1" lang="ja-JP" altLang="en-US" sz="1200" i="0" u="none" strike="noStrike" cap="none" normalizeH="0" baseline="0" dirty="0">
                <a:ln>
                  <a:noFill/>
                </a:ln>
                <a:solidFill>
                  <a:schemeClr val="bg1"/>
                </a:solidFill>
                <a:effectLst/>
                <a:latin typeface="ＭＳ Ｐゴシック"/>
                <a:ea typeface="ＭＳ Ｐゴシック"/>
                <a:cs typeface="ＭＳ Ｐゴシック"/>
              </a:rPr>
              <a:t>既存システムを</a:t>
            </a:r>
            <a:endParaRPr kumimoji="1" lang="en-US" altLang="ja-JP" sz="1200" i="0" u="none" strike="noStrike" cap="none" normalizeH="0" baseline="0" dirty="0">
              <a:ln>
                <a:noFill/>
              </a:ln>
              <a:solidFill>
                <a:schemeClr val="bg1"/>
              </a:solidFill>
              <a:effectLst/>
              <a:latin typeface="ＭＳ Ｐゴシック"/>
              <a:ea typeface="ＭＳ Ｐゴシック"/>
              <a:cs typeface="ＭＳ Ｐゴシック"/>
            </a:endParaRPr>
          </a:p>
          <a:p>
            <a:pPr marL="0" marR="0" indent="0" algn="ctr" defTabSz="914400" rtl="0" eaLnBrk="1" fontAlgn="base" latinLnBrk="0" hangingPunct="1">
              <a:lnSpc>
                <a:spcPct val="100000"/>
              </a:lnSpc>
              <a:spcBef>
                <a:spcPct val="0"/>
              </a:spcBef>
              <a:spcAft>
                <a:spcPct val="0"/>
              </a:spcAft>
              <a:buClr>
                <a:schemeClr val="folHlink"/>
              </a:buClr>
              <a:buSzTx/>
              <a:buFont typeface="Wingdings" pitchFamily="2" charset="2"/>
              <a:buNone/>
              <a:tabLst/>
            </a:pPr>
            <a:r>
              <a:rPr kumimoji="1" lang="ja-JP" altLang="en-US" sz="1200" i="0" u="none" strike="noStrike" cap="none" normalizeH="0" baseline="0" dirty="0">
                <a:ln>
                  <a:noFill/>
                </a:ln>
                <a:solidFill>
                  <a:schemeClr val="bg1"/>
                </a:solidFill>
                <a:effectLst/>
                <a:latin typeface="ＭＳ Ｐゴシック"/>
                <a:ea typeface="ＭＳ Ｐゴシック"/>
                <a:cs typeface="ＭＳ Ｐゴシック"/>
              </a:rPr>
              <a:t>維持するための</a:t>
            </a:r>
            <a:endParaRPr kumimoji="1" lang="en-US" altLang="ja-JP" sz="1200" i="0" u="none" strike="noStrike" cap="none" normalizeH="0" baseline="0" dirty="0">
              <a:ln>
                <a:noFill/>
              </a:ln>
              <a:solidFill>
                <a:schemeClr val="bg1"/>
              </a:solidFill>
              <a:effectLst/>
              <a:latin typeface="ＭＳ Ｐゴシック"/>
              <a:ea typeface="ＭＳ Ｐゴシック"/>
              <a:cs typeface="ＭＳ Ｐゴシック"/>
            </a:endParaRPr>
          </a:p>
          <a:p>
            <a:pPr marL="0" marR="0" indent="0" algn="ctr" defTabSz="914400" rtl="0" eaLnBrk="1" fontAlgn="base" latinLnBrk="0" hangingPunct="1">
              <a:lnSpc>
                <a:spcPct val="100000"/>
              </a:lnSpc>
              <a:spcBef>
                <a:spcPct val="0"/>
              </a:spcBef>
              <a:spcAft>
                <a:spcPct val="0"/>
              </a:spcAft>
              <a:buClr>
                <a:schemeClr val="folHlink"/>
              </a:buClr>
              <a:buSzTx/>
              <a:buFont typeface="Wingdings" pitchFamily="2" charset="2"/>
              <a:buNone/>
              <a:tabLst/>
            </a:pPr>
            <a:r>
              <a:rPr lang="ja-JP" altLang="en-US" sz="1200" dirty="0">
                <a:solidFill>
                  <a:schemeClr val="bg1"/>
                </a:solidFill>
                <a:latin typeface="ＭＳ Ｐゴシック"/>
                <a:ea typeface="ＭＳ Ｐゴシック"/>
                <a:cs typeface="ＭＳ Ｐゴシック"/>
              </a:rPr>
              <a:t>コスト削減</a:t>
            </a:r>
            <a:endParaRPr kumimoji="1" lang="ja-JP" altLang="en-US" sz="1200" i="0" u="none" strike="noStrike" cap="none" normalizeH="0" baseline="0" dirty="0">
              <a:ln>
                <a:noFill/>
              </a:ln>
              <a:solidFill>
                <a:schemeClr val="bg1"/>
              </a:solidFill>
              <a:effectLst/>
              <a:latin typeface="ＭＳ Ｐゴシック"/>
              <a:ea typeface="ＭＳ Ｐゴシック"/>
              <a:cs typeface="ＭＳ Ｐゴシック"/>
            </a:endParaRPr>
          </a:p>
        </p:txBody>
      </p:sp>
      <p:sp>
        <p:nvSpPr>
          <p:cNvPr id="26" name="テキスト ボックス 25"/>
          <p:cNvSpPr txBox="1"/>
          <p:nvPr/>
        </p:nvSpPr>
        <p:spPr>
          <a:xfrm>
            <a:off x="1116147" y="5417483"/>
            <a:ext cx="2993127" cy="954107"/>
          </a:xfrm>
          <a:prstGeom prst="rect">
            <a:avLst/>
          </a:prstGeom>
          <a:noFill/>
        </p:spPr>
        <p:txBody>
          <a:bodyPr wrap="none" rtlCol="0">
            <a:spAutoFit/>
          </a:bodyPr>
          <a:lstStyle/>
          <a:p>
            <a:pPr marL="457200" indent="-457200">
              <a:buFont typeface="Wingdings" charset="2"/>
              <a:buChar char="v"/>
            </a:pPr>
            <a:r>
              <a:rPr kumimoji="1" lang="en-US" altLang="ja-JP" sz="2800" dirty="0">
                <a:solidFill>
                  <a:srgbClr val="FF0000"/>
                </a:solidFill>
                <a:effectLst/>
              </a:rPr>
              <a:t>TCO</a:t>
            </a:r>
            <a:r>
              <a:rPr kumimoji="1" lang="ja-JP" altLang="en-US" sz="2800" dirty="0">
                <a:solidFill>
                  <a:srgbClr val="FF0000"/>
                </a:solidFill>
                <a:effectLst/>
              </a:rPr>
              <a:t>の上昇</a:t>
            </a:r>
            <a:endParaRPr kumimoji="1" lang="en-US" altLang="ja-JP" sz="2800" dirty="0">
              <a:solidFill>
                <a:srgbClr val="FF0000"/>
              </a:solidFill>
              <a:effectLst/>
            </a:endParaRPr>
          </a:p>
          <a:p>
            <a:pPr marL="457200" indent="-457200">
              <a:buFont typeface="Wingdings" charset="2"/>
              <a:buChar char="v"/>
            </a:pPr>
            <a:r>
              <a:rPr lang="en-US" altLang="ja-JP" sz="2800" dirty="0">
                <a:solidFill>
                  <a:srgbClr val="FF0000"/>
                </a:solidFill>
                <a:effectLst/>
              </a:rPr>
              <a:t>IT</a:t>
            </a:r>
            <a:r>
              <a:rPr lang="ja-JP" altLang="en-US" sz="2800" dirty="0">
                <a:solidFill>
                  <a:srgbClr val="FF0000"/>
                </a:solidFill>
                <a:effectLst/>
              </a:rPr>
              <a:t>予算の頭打ち</a:t>
            </a:r>
            <a:endParaRPr kumimoji="1" lang="ja-JP" altLang="en-US" sz="2800" dirty="0">
              <a:solidFill>
                <a:srgbClr val="FF0000"/>
              </a:solidFill>
              <a:effectLst/>
            </a:endParaRPr>
          </a:p>
        </p:txBody>
      </p:sp>
      <p:grpSp>
        <p:nvGrpSpPr>
          <p:cNvPr id="27" name="図形グループ 26"/>
          <p:cNvGrpSpPr/>
          <p:nvPr/>
        </p:nvGrpSpPr>
        <p:grpSpPr>
          <a:xfrm>
            <a:off x="4109274" y="5468192"/>
            <a:ext cx="4324707" cy="939891"/>
            <a:chOff x="3897590" y="1193709"/>
            <a:chExt cx="4324707" cy="939891"/>
          </a:xfrm>
        </p:grpSpPr>
        <p:sp>
          <p:nvSpPr>
            <p:cNvPr id="28" name="右矢印 27"/>
            <p:cNvSpPr/>
            <p:nvPr/>
          </p:nvSpPr>
          <p:spPr bwMode="auto">
            <a:xfrm>
              <a:off x="3897590" y="1219200"/>
              <a:ext cx="787562" cy="914400"/>
            </a:xfrm>
            <a:prstGeom prst="rightArrow">
              <a:avLst/>
            </a:prstGeom>
            <a:solidFill>
              <a:srgbClr val="FF6600"/>
            </a:solidFill>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0000FF"/>
                </a:solidFill>
                <a:effectLst/>
                <a:latin typeface="Arial" charset="0"/>
                <a:ea typeface="HG丸ｺﾞｼｯｸM-PRO" pitchFamily="50" charset="-128"/>
              </a:endParaRPr>
            </a:p>
          </p:txBody>
        </p:sp>
        <p:sp>
          <p:nvSpPr>
            <p:cNvPr id="30" name="テキスト ボックス 29"/>
            <p:cNvSpPr txBox="1"/>
            <p:nvPr/>
          </p:nvSpPr>
          <p:spPr>
            <a:xfrm>
              <a:off x="4685151" y="1193709"/>
              <a:ext cx="3537146" cy="861774"/>
            </a:xfrm>
            <a:prstGeom prst="rect">
              <a:avLst/>
            </a:prstGeom>
            <a:noFill/>
          </p:spPr>
          <p:txBody>
            <a:bodyPr wrap="none" rtlCol="0">
              <a:spAutoFit/>
            </a:bodyPr>
            <a:lstStyle/>
            <a:p>
              <a:pPr algn="ctr"/>
              <a:r>
                <a:rPr kumimoji="1" lang="ja-JP" altLang="en-US" sz="3600" dirty="0">
                  <a:solidFill>
                    <a:srgbClr val="0000FF"/>
                  </a:solidFill>
                  <a:effectLst/>
                </a:rPr>
                <a:t>クラウドへの期待</a:t>
              </a:r>
              <a:endParaRPr kumimoji="1" lang="en-US" altLang="ja-JP" sz="3600" dirty="0">
                <a:solidFill>
                  <a:srgbClr val="0000FF"/>
                </a:solidFill>
                <a:effectLst/>
              </a:endParaRPr>
            </a:p>
            <a:p>
              <a:r>
                <a:rPr kumimoji="1" lang="ja-JP" altLang="en-US" sz="1400" dirty="0">
                  <a:solidFill>
                    <a:srgbClr val="0000FF"/>
                  </a:solidFill>
                  <a:effectLst/>
                </a:rPr>
                <a:t>「所有」の限界、使えればいいという割り切り</a:t>
              </a:r>
              <a:endParaRPr kumimoji="1" lang="en-US" altLang="ja-JP" sz="1400" dirty="0">
                <a:solidFill>
                  <a:srgbClr val="0000FF"/>
                </a:solidFill>
                <a:effectLst/>
              </a:endParaRPr>
            </a:p>
          </p:txBody>
        </p:sp>
      </p:grpSp>
    </p:spTree>
    <p:extLst>
      <p:ext uri="{BB962C8B-B14F-4D97-AF65-F5344CB8AC3E}">
        <p14:creationId xmlns:p14="http://schemas.microsoft.com/office/powerpoint/2010/main" val="172676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8"/>
          <p:cNvSpPr>
            <a:spLocks noGrp="1" noChangeArrowheads="1"/>
          </p:cNvSpPr>
          <p:nvPr>
            <p:ph type="title"/>
          </p:nvPr>
        </p:nvSpPr>
        <p:spPr/>
        <p:txBody>
          <a:bodyPr/>
          <a:lstStyle/>
          <a:p>
            <a:pPr eaLnBrk="1" hangingPunct="1"/>
            <a:r>
              <a:rPr lang="ja-JP" altLang="en-US" sz="2800" dirty="0">
                <a:solidFill>
                  <a:schemeClr val="tx1">
                    <a:lumMod val="50000"/>
                    <a:lumOff val="50000"/>
                  </a:schemeClr>
                </a:solidFill>
              </a:rPr>
              <a:t>クラウドの起源</a:t>
            </a:r>
            <a:r>
              <a:rPr lang="ja-JP" altLang="en-US" sz="2800">
                <a:solidFill>
                  <a:schemeClr val="tx1">
                    <a:lumMod val="50000"/>
                    <a:lumOff val="50000"/>
                  </a:schemeClr>
                </a:solidFill>
              </a:rPr>
              <a:t>と</a:t>
            </a:r>
            <a:r>
              <a:rPr lang="ja-JP" altLang="en-US" sz="2800" smtClean="0">
                <a:solidFill>
                  <a:schemeClr val="tx1">
                    <a:lumMod val="50000"/>
                    <a:lumOff val="50000"/>
                  </a:schemeClr>
                </a:solidFill>
              </a:rPr>
              <a:t>定義</a:t>
            </a:r>
            <a:endParaRPr lang="ja-JP" altLang="en-US" sz="2800" dirty="0">
              <a:solidFill>
                <a:schemeClr val="tx1">
                  <a:lumMod val="50000"/>
                  <a:lumOff val="50000"/>
                </a:schemeClr>
              </a:solidFill>
            </a:endParaRPr>
          </a:p>
        </p:txBody>
      </p:sp>
      <p:grpSp>
        <p:nvGrpSpPr>
          <p:cNvPr id="2" name="図形グループ 1"/>
          <p:cNvGrpSpPr/>
          <p:nvPr/>
        </p:nvGrpSpPr>
        <p:grpSpPr>
          <a:xfrm>
            <a:off x="298450" y="2522587"/>
            <a:ext cx="8655050" cy="5297878"/>
            <a:chOff x="298450" y="2561323"/>
            <a:chExt cx="8655050" cy="5297878"/>
          </a:xfrm>
        </p:grpSpPr>
        <p:pic>
          <p:nvPicPr>
            <p:cNvPr id="49" name="図 48" descr="MC900441809.PNG"/>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227861" y="2561323"/>
              <a:ext cx="5297878" cy="5297878"/>
            </a:xfrm>
            <a:prstGeom prst="rect">
              <a:avLst/>
            </a:prstGeom>
          </p:spPr>
        </p:pic>
        <p:sp>
          <p:nvSpPr>
            <p:cNvPr id="50" name="テキスト ボックス 49"/>
            <p:cNvSpPr txBox="1"/>
            <p:nvPr/>
          </p:nvSpPr>
          <p:spPr>
            <a:xfrm>
              <a:off x="298450" y="4485175"/>
              <a:ext cx="8655050" cy="2062103"/>
            </a:xfrm>
            <a:prstGeom prst="rect">
              <a:avLst/>
            </a:prstGeom>
            <a:noFill/>
          </p:spPr>
          <p:txBody>
            <a:bodyPr wrap="square" rtlCol="0">
              <a:spAutoFit/>
            </a:bodyPr>
            <a:lstStyle/>
            <a:p>
              <a:pPr algn="r"/>
              <a:r>
                <a:rPr kumimoji="1" lang="ja-JP" altLang="en-US" sz="3200" dirty="0">
                  <a:solidFill>
                    <a:srgbClr val="0000FF"/>
                  </a:solidFill>
                  <a:effectLst/>
                  <a:latin typeface="メイリオ"/>
                  <a:ea typeface="メイリオ"/>
                  <a:cs typeface="メイリオ"/>
                </a:rPr>
                <a:t>クラウドコンピューティングは</a:t>
              </a:r>
              <a:endParaRPr kumimoji="1" lang="en-US" altLang="ja-JP" sz="3200" dirty="0">
                <a:solidFill>
                  <a:srgbClr val="0000FF"/>
                </a:solidFill>
                <a:effectLst/>
                <a:latin typeface="メイリオ"/>
                <a:ea typeface="メイリオ"/>
                <a:cs typeface="メイリオ"/>
              </a:endParaRPr>
            </a:p>
            <a:p>
              <a:pPr algn="r"/>
              <a:r>
                <a:rPr kumimoji="1" lang="ja-JP" altLang="en-US" sz="3200" dirty="0">
                  <a:solidFill>
                    <a:srgbClr val="0000FF"/>
                  </a:solidFill>
                  <a:effectLst/>
                  <a:latin typeface="メイリオ"/>
                  <a:ea typeface="メイリオ"/>
                  <a:cs typeface="メイリオ"/>
                </a:rPr>
                <a:t>コンピューティング資源を</a:t>
              </a:r>
              <a:endParaRPr kumimoji="1" lang="en-US" altLang="ja-JP" sz="3200" dirty="0">
                <a:solidFill>
                  <a:srgbClr val="0000FF"/>
                </a:solidFill>
                <a:effectLst/>
                <a:latin typeface="メイリオ"/>
                <a:ea typeface="メイリオ"/>
                <a:cs typeface="メイリオ"/>
              </a:endParaRPr>
            </a:p>
            <a:p>
              <a:pPr algn="r"/>
              <a:r>
                <a:rPr kumimoji="1" lang="ja-JP" altLang="en-US" sz="3200" dirty="0">
                  <a:solidFill>
                    <a:srgbClr val="0000FF"/>
                  </a:solidFill>
                  <a:effectLst/>
                  <a:latin typeface="メイリオ"/>
                  <a:ea typeface="メイリオ"/>
                  <a:cs typeface="メイリオ"/>
                </a:rPr>
                <a:t>必要なとき</a:t>
              </a:r>
              <a:r>
                <a:rPr lang="ja-JP" altLang="en-US" sz="3200" dirty="0">
                  <a:solidFill>
                    <a:srgbClr val="0000FF"/>
                  </a:solidFill>
                  <a:latin typeface="メイリオ"/>
                  <a:ea typeface="メイリオ"/>
                  <a:cs typeface="メイリオ"/>
                </a:rPr>
                <a:t>に、</a:t>
              </a:r>
              <a:r>
                <a:rPr kumimoji="1" lang="ja-JP" altLang="en-US" sz="3200" dirty="0">
                  <a:solidFill>
                    <a:srgbClr val="0000FF"/>
                  </a:solidFill>
                  <a:effectLst/>
                  <a:latin typeface="メイリオ"/>
                  <a:ea typeface="メイリオ"/>
                  <a:cs typeface="メイリオ"/>
                </a:rPr>
                <a:t>必要なだけ、</a:t>
              </a:r>
              <a:r>
                <a:rPr lang="ja-JP" altLang="en-US" sz="3200" dirty="0">
                  <a:solidFill>
                    <a:srgbClr val="0000FF"/>
                  </a:solidFill>
                  <a:latin typeface="メイリオ"/>
                  <a:ea typeface="メイリオ"/>
                  <a:cs typeface="メイリオ"/>
                </a:rPr>
                <a:t>かんたん</a:t>
              </a:r>
              <a:r>
                <a:rPr kumimoji="1" lang="ja-JP" altLang="en-US" sz="3200" dirty="0">
                  <a:solidFill>
                    <a:srgbClr val="0000FF"/>
                  </a:solidFill>
                  <a:effectLst/>
                  <a:latin typeface="メイリオ"/>
                  <a:ea typeface="メイリオ"/>
                  <a:cs typeface="メイリオ"/>
                </a:rPr>
                <a:t>に</a:t>
              </a:r>
              <a:endParaRPr kumimoji="1" lang="en-US" altLang="ja-JP" sz="3200" dirty="0">
                <a:solidFill>
                  <a:srgbClr val="0000FF"/>
                </a:solidFill>
                <a:effectLst/>
                <a:latin typeface="メイリオ"/>
                <a:ea typeface="メイリオ"/>
                <a:cs typeface="メイリオ"/>
              </a:endParaRPr>
            </a:p>
            <a:p>
              <a:pPr algn="r"/>
              <a:r>
                <a:rPr kumimoji="1" lang="ja-JP" altLang="en-US" sz="3200" dirty="0">
                  <a:solidFill>
                    <a:srgbClr val="0000FF"/>
                  </a:solidFill>
                  <a:effectLst/>
                  <a:latin typeface="メイリオ"/>
                  <a:ea typeface="メイリオ"/>
                  <a:cs typeface="メイリオ"/>
                </a:rPr>
                <a:t>使える仕組み</a:t>
              </a:r>
            </a:p>
          </p:txBody>
        </p:sp>
      </p:grpSp>
      <p:sp>
        <p:nvSpPr>
          <p:cNvPr id="8" name="角丸四角形 7"/>
          <p:cNvSpPr/>
          <p:nvPr/>
        </p:nvSpPr>
        <p:spPr bwMode="auto">
          <a:xfrm>
            <a:off x="4876800" y="2070100"/>
            <a:ext cx="3613477" cy="596900"/>
          </a:xfrm>
          <a:prstGeom prst="roundRect">
            <a:avLst>
              <a:gd name="adj" fmla="val 0"/>
            </a:avLst>
          </a:prstGeom>
          <a:solidFill>
            <a:srgbClr val="3366FF"/>
          </a:soli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800" b="0" i="0" u="none" strike="noStrike" cap="none" normalizeH="0" baseline="0" dirty="0">
                <a:ln>
                  <a:noFill/>
                </a:ln>
                <a:solidFill>
                  <a:schemeClr val="bg1"/>
                </a:solidFill>
                <a:effectLst/>
                <a:latin typeface="ＤＦＰ太丸ゴシック体"/>
                <a:ea typeface="ＤＦＰ太丸ゴシック体"/>
                <a:cs typeface="ＤＦＰ太丸ゴシック体"/>
              </a:rPr>
              <a:t>配置モデル</a:t>
            </a:r>
          </a:p>
        </p:txBody>
      </p:sp>
      <p:sp>
        <p:nvSpPr>
          <p:cNvPr id="52" name="角丸四角形 51"/>
          <p:cNvSpPr/>
          <p:nvPr/>
        </p:nvSpPr>
        <p:spPr bwMode="auto">
          <a:xfrm>
            <a:off x="4876800" y="1371600"/>
            <a:ext cx="3613477" cy="596900"/>
          </a:xfrm>
          <a:prstGeom prst="roundRect">
            <a:avLst>
              <a:gd name="adj" fmla="val 0"/>
            </a:avLst>
          </a:prstGeom>
          <a:solidFill>
            <a:srgbClr val="3366FF"/>
          </a:soli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800" dirty="0">
                <a:solidFill>
                  <a:schemeClr val="bg1"/>
                </a:solidFill>
                <a:latin typeface="ＤＦＰ太丸ゴシック体"/>
                <a:ea typeface="ＤＦＰ太丸ゴシック体"/>
                <a:cs typeface="ＤＦＰ太丸ゴシック体"/>
              </a:rPr>
              <a:t>サービスモデル</a:t>
            </a:r>
            <a:endParaRPr kumimoji="0" lang="ja-JP" altLang="en-US" sz="2800" b="0" i="0" u="none" strike="noStrike" cap="none" normalizeH="0" baseline="0" dirty="0">
              <a:ln>
                <a:noFill/>
              </a:ln>
              <a:solidFill>
                <a:schemeClr val="bg1"/>
              </a:solidFill>
              <a:effectLst/>
              <a:latin typeface="ＤＦＰ太丸ゴシック体"/>
              <a:ea typeface="ＤＦＰ太丸ゴシック体"/>
              <a:cs typeface="ＤＦＰ太丸ゴシック体"/>
            </a:endParaRPr>
          </a:p>
        </p:txBody>
      </p:sp>
      <p:sp>
        <p:nvSpPr>
          <p:cNvPr id="53" name="角丸四角形 52"/>
          <p:cNvSpPr/>
          <p:nvPr/>
        </p:nvSpPr>
        <p:spPr bwMode="auto">
          <a:xfrm>
            <a:off x="4876800" y="2755900"/>
            <a:ext cx="3613477" cy="596900"/>
          </a:xfrm>
          <a:prstGeom prst="roundRect">
            <a:avLst>
              <a:gd name="adj" fmla="val 0"/>
            </a:avLst>
          </a:prstGeom>
          <a:solidFill>
            <a:srgbClr val="3366FF"/>
          </a:soli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2800" b="0" i="0" u="none" strike="noStrike" cap="none" normalizeH="0" baseline="0" dirty="0">
                <a:ln>
                  <a:noFill/>
                </a:ln>
                <a:solidFill>
                  <a:schemeClr val="bg1"/>
                </a:solidFill>
                <a:effectLst/>
                <a:latin typeface="ＤＦＰ太丸ゴシック体"/>
                <a:ea typeface="ＤＦＰ太丸ゴシック体"/>
                <a:cs typeface="ＤＦＰ太丸ゴシック体"/>
              </a:rPr>
              <a:t>5</a:t>
            </a:r>
            <a:r>
              <a:rPr kumimoji="0" lang="ja-JP" altLang="en-US" sz="2800" b="0" i="0" u="none" strike="noStrike" cap="none" normalizeH="0" baseline="0" dirty="0">
                <a:ln>
                  <a:noFill/>
                </a:ln>
                <a:solidFill>
                  <a:schemeClr val="bg1"/>
                </a:solidFill>
                <a:effectLst/>
                <a:latin typeface="ＤＦＰ太丸ゴシック体"/>
                <a:ea typeface="ＤＦＰ太丸ゴシック体"/>
                <a:cs typeface="ＤＦＰ太丸ゴシック体"/>
              </a:rPr>
              <a:t>つの重要な特徴</a:t>
            </a:r>
          </a:p>
        </p:txBody>
      </p:sp>
      <p:pic>
        <p:nvPicPr>
          <p:cNvPr id="10" name="図 9" descr="スクリーンショット 2013-09-16 13.26.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22" y="1085119"/>
            <a:ext cx="2923278" cy="2431676"/>
          </a:xfrm>
          <a:prstGeom prst="rect">
            <a:avLst/>
          </a:prstGeom>
          <a:ln>
            <a:noFill/>
          </a:ln>
          <a:effectLst>
            <a:outerShdw blurRad="292100" dist="139700" dir="2700000" algn="tl" rotWithShape="0">
              <a:srgbClr val="333333">
                <a:alpha val="65000"/>
              </a:srgbClr>
            </a:outerShdw>
          </a:effectLst>
        </p:spPr>
      </p:pic>
      <p:sp>
        <p:nvSpPr>
          <p:cNvPr id="5" name="正方形/長方形 4"/>
          <p:cNvSpPr/>
          <p:nvPr/>
        </p:nvSpPr>
        <p:spPr>
          <a:xfrm>
            <a:off x="761902" y="3523020"/>
            <a:ext cx="2723823" cy="369332"/>
          </a:xfrm>
          <a:prstGeom prst="rect">
            <a:avLst/>
          </a:prstGeom>
        </p:spPr>
        <p:txBody>
          <a:bodyPr wrap="none">
            <a:spAutoFit/>
          </a:bodyPr>
          <a:lstStyle/>
          <a:p>
            <a:pPr algn="ctr"/>
            <a:r>
              <a:rPr lang="ja-JP" altLang="en-US" sz="1800" dirty="0">
                <a:solidFill>
                  <a:schemeClr val="tx1">
                    <a:lumMod val="85000"/>
                    <a:lumOff val="15000"/>
                  </a:schemeClr>
                </a:solidFill>
                <a:effectLst/>
                <a:latin typeface="ＤＦＰ太丸ゴシック体"/>
                <a:ea typeface="ＤＦＰ太丸ゴシック体"/>
                <a:cs typeface="ＤＦＰ太丸ゴシック体"/>
              </a:rPr>
              <a:t>米国国立標準技術研究所</a:t>
            </a:r>
            <a:endParaRPr lang="ja-JP" altLang="en-US" sz="800" dirty="0">
              <a:solidFill>
                <a:schemeClr val="tx1">
                  <a:lumMod val="85000"/>
                  <a:lumOff val="15000"/>
                </a:schemeClr>
              </a:solidFill>
              <a:effectLst/>
              <a:latin typeface="ＤＦＰ太丸ゴシック体"/>
              <a:ea typeface="ＤＦＰ太丸ゴシック体"/>
              <a:cs typeface="ＤＦＰ太丸ゴシック体"/>
            </a:endParaRPr>
          </a:p>
        </p:txBody>
      </p:sp>
    </p:spTree>
    <p:extLst>
      <p:ext uri="{BB962C8B-B14F-4D97-AF65-F5344CB8AC3E}">
        <p14:creationId xmlns:p14="http://schemas.microsoft.com/office/powerpoint/2010/main" val="19213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additive="base">
                                        <p:cTn id="14" dur="500"/>
                                        <p:tgtEl>
                                          <p:spTgt spid="52"/>
                                        </p:tgtEl>
                                        <p:attrNameLst>
                                          <p:attrName>ppt_x</p:attrName>
                                        </p:attrNameLst>
                                      </p:cBhvr>
                                      <p:tavLst>
                                        <p:tav tm="0">
                                          <p:val>
                                            <p:strVal val="#ppt_x-#ppt_w*1.125000"/>
                                          </p:val>
                                        </p:tav>
                                        <p:tav tm="100000">
                                          <p:val>
                                            <p:strVal val="#ppt_x"/>
                                          </p:val>
                                        </p:tav>
                                      </p:tavLst>
                                    </p:anim>
                                    <p:animEffect transition="in" filter="wipe(right)">
                                      <p:cBhvr>
                                        <p:cTn id="15" dur="500"/>
                                        <p:tgtEl>
                                          <p:spTgt spid="52"/>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ppt_x</p:attrName>
                                        </p:attrNameLst>
                                      </p:cBhvr>
                                      <p:tavLst>
                                        <p:tav tm="0">
                                          <p:val>
                                            <p:strVal val="#ppt_x-#ppt_w*1.125000"/>
                                          </p:val>
                                        </p:tav>
                                        <p:tav tm="100000">
                                          <p:val>
                                            <p:strVal val="#ppt_x"/>
                                          </p:val>
                                        </p:tav>
                                      </p:tavLst>
                                    </p:anim>
                                    <p:animEffect transition="in" filter="wipe(right)">
                                      <p:cBhvr>
                                        <p:cTn id="19" dur="500"/>
                                        <p:tgtEl>
                                          <p:spTgt spid="8"/>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p:tgtEl>
                                          <p:spTgt spid="53"/>
                                        </p:tgtEl>
                                        <p:attrNameLst>
                                          <p:attrName>ppt_x</p:attrName>
                                        </p:attrNameLst>
                                      </p:cBhvr>
                                      <p:tavLst>
                                        <p:tav tm="0">
                                          <p:val>
                                            <p:strVal val="#ppt_x-#ppt_w*1.125000"/>
                                          </p:val>
                                        </p:tav>
                                        <p:tav tm="100000">
                                          <p:val>
                                            <p:strVal val="#ppt_x"/>
                                          </p:val>
                                        </p:tav>
                                      </p:tavLst>
                                    </p:anim>
                                    <p:animEffect transition="in" filter="wipe(right)">
                                      <p:cBhvr>
                                        <p:cTn id="2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2" grpId="0" animBg="1"/>
      <p:bldP spid="5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0"/>
          <p:cNvSpPr>
            <a:spLocks noGrp="1" noChangeArrowheads="1"/>
          </p:cNvSpPr>
          <p:nvPr>
            <p:ph type="title"/>
          </p:nvPr>
        </p:nvSpPr>
        <p:spPr/>
        <p:txBody>
          <a:bodyPr/>
          <a:lstStyle/>
          <a:p>
            <a:pPr eaLnBrk="1" hangingPunct="1"/>
            <a:r>
              <a:rPr lang="ja-JP" altLang="en-US" sz="2800" dirty="0">
                <a:solidFill>
                  <a:schemeClr val="tx1">
                    <a:lumMod val="50000"/>
                    <a:lumOff val="50000"/>
                  </a:schemeClr>
                </a:solidFill>
                <a:ea typeface="ＭＳ Ｐゴシック" charset="-128"/>
              </a:rPr>
              <a:t>クラウドの定義／サービスモデル </a:t>
            </a:r>
            <a:r>
              <a:rPr lang="ja-JP" altLang="en-US" dirty="0">
                <a:solidFill>
                  <a:schemeClr val="tx1">
                    <a:lumMod val="50000"/>
                    <a:lumOff val="50000"/>
                  </a:schemeClr>
                </a:solidFill>
                <a:ea typeface="ＭＳ Ｐゴシック" charset="-128"/>
              </a:rPr>
              <a:t>（</a:t>
            </a:r>
            <a:r>
              <a:rPr lang="en-US" altLang="ja-JP" sz="2800" dirty="0">
                <a:solidFill>
                  <a:schemeClr val="tx1">
                    <a:lumMod val="50000"/>
                    <a:lumOff val="50000"/>
                  </a:schemeClr>
                </a:solidFill>
                <a:ea typeface="ＭＳ Ｐゴシック" charset="-128"/>
              </a:rPr>
              <a:t>Service Model</a:t>
            </a:r>
            <a:r>
              <a:rPr lang="ja-JP" altLang="en-US" sz="2800" dirty="0" smtClean="0">
                <a:solidFill>
                  <a:schemeClr val="tx1">
                    <a:lumMod val="50000"/>
                    <a:lumOff val="50000"/>
                  </a:schemeClr>
                </a:solidFill>
                <a:ea typeface="ＭＳ Ｐゴシック" charset="-128"/>
              </a:rPr>
              <a:t>）</a:t>
            </a:r>
            <a:endParaRPr lang="ja-JP" altLang="en-US" sz="2800" dirty="0">
              <a:solidFill>
                <a:schemeClr val="tx1">
                  <a:lumMod val="50000"/>
                  <a:lumOff val="50000"/>
                </a:schemeClr>
              </a:solidFill>
              <a:ea typeface="ＭＳ Ｐゴシック" charset="-128"/>
            </a:endParaRPr>
          </a:p>
        </p:txBody>
      </p:sp>
      <p:sp>
        <p:nvSpPr>
          <p:cNvPr id="72" name="AutoShape 41"/>
          <p:cNvSpPr>
            <a:spLocks noChangeArrowheads="1"/>
          </p:cNvSpPr>
          <p:nvPr/>
        </p:nvSpPr>
        <p:spPr bwMode="auto">
          <a:xfrm>
            <a:off x="381000" y="1388075"/>
            <a:ext cx="6278563" cy="923925"/>
          </a:xfrm>
          <a:prstGeom prst="roundRect">
            <a:avLst>
              <a:gd name="adj" fmla="val 0"/>
            </a:avLst>
          </a:prstGeom>
          <a:solidFill>
            <a:srgbClr val="FFFBD2"/>
          </a:solidFill>
          <a:ln>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sz="1200">
              <a:solidFill>
                <a:schemeClr val="tx1">
                  <a:lumMod val="65000"/>
                  <a:lumOff val="35000"/>
                </a:schemeClr>
              </a:solidFill>
              <a:latin typeface="Meiryo" charset="-128"/>
              <a:ea typeface="Meiryo" charset="-128"/>
              <a:cs typeface="Meiryo" charset="-128"/>
            </a:endParaRPr>
          </a:p>
        </p:txBody>
      </p:sp>
      <p:sp>
        <p:nvSpPr>
          <p:cNvPr id="73" name="AutoShape 42"/>
          <p:cNvSpPr>
            <a:spLocks noChangeArrowheads="1"/>
          </p:cNvSpPr>
          <p:nvPr/>
        </p:nvSpPr>
        <p:spPr bwMode="auto">
          <a:xfrm>
            <a:off x="381000" y="2312000"/>
            <a:ext cx="6278563" cy="923925"/>
          </a:xfrm>
          <a:prstGeom prst="roundRect">
            <a:avLst>
              <a:gd name="adj" fmla="val 0"/>
            </a:avLst>
          </a:prstGeom>
          <a:solidFill>
            <a:schemeClr val="accent3">
              <a:lumMod val="20000"/>
              <a:lumOff val="80000"/>
            </a:schemeClr>
          </a:solidFill>
          <a:ln>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sz="1200">
              <a:solidFill>
                <a:srgbClr val="FFFFFF"/>
              </a:solidFill>
              <a:latin typeface="Meiryo" charset="-128"/>
              <a:ea typeface="Meiryo" charset="-128"/>
              <a:cs typeface="Meiryo" charset="-128"/>
            </a:endParaRPr>
          </a:p>
        </p:txBody>
      </p:sp>
      <p:sp>
        <p:nvSpPr>
          <p:cNvPr id="74" name="AutoShape 43"/>
          <p:cNvSpPr>
            <a:spLocks noChangeArrowheads="1"/>
          </p:cNvSpPr>
          <p:nvPr/>
        </p:nvSpPr>
        <p:spPr bwMode="auto">
          <a:xfrm>
            <a:off x="381000" y="3235925"/>
            <a:ext cx="6278563" cy="923925"/>
          </a:xfrm>
          <a:prstGeom prst="roundRect">
            <a:avLst>
              <a:gd name="adj" fmla="val 0"/>
            </a:avLst>
          </a:prstGeom>
          <a:solidFill>
            <a:schemeClr val="accent3">
              <a:lumMod val="40000"/>
              <a:lumOff val="60000"/>
            </a:schemeClr>
          </a:solidFill>
          <a:ln>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sz="1200">
              <a:solidFill>
                <a:srgbClr val="FFFFFF"/>
              </a:solidFill>
              <a:latin typeface="Meiryo" charset="-128"/>
              <a:ea typeface="Meiryo" charset="-128"/>
              <a:cs typeface="Meiryo" charset="-128"/>
            </a:endParaRPr>
          </a:p>
        </p:txBody>
      </p:sp>
      <p:sp>
        <p:nvSpPr>
          <p:cNvPr id="75" name="AutoShape 44"/>
          <p:cNvSpPr>
            <a:spLocks noChangeArrowheads="1"/>
          </p:cNvSpPr>
          <p:nvPr/>
        </p:nvSpPr>
        <p:spPr bwMode="auto">
          <a:xfrm>
            <a:off x="381000" y="4159850"/>
            <a:ext cx="6278563" cy="923925"/>
          </a:xfrm>
          <a:prstGeom prst="roundRect">
            <a:avLst>
              <a:gd name="adj" fmla="val 0"/>
            </a:avLst>
          </a:prstGeom>
          <a:solidFill>
            <a:schemeClr val="accent5">
              <a:lumMod val="20000"/>
              <a:lumOff val="80000"/>
            </a:schemeClr>
          </a:solidFill>
          <a:ln>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sz="1200">
              <a:solidFill>
                <a:srgbClr val="FFFFFF"/>
              </a:solidFill>
              <a:effectLst/>
              <a:latin typeface="Meiryo" charset="-128"/>
              <a:ea typeface="Meiryo" charset="-128"/>
              <a:cs typeface="Meiryo" charset="-128"/>
            </a:endParaRPr>
          </a:p>
        </p:txBody>
      </p:sp>
      <p:sp>
        <p:nvSpPr>
          <p:cNvPr id="76" name="Text Box 45"/>
          <p:cNvSpPr txBox="1">
            <a:spLocks noChangeArrowheads="1"/>
          </p:cNvSpPr>
          <p:nvPr/>
        </p:nvSpPr>
        <p:spPr bwMode="auto">
          <a:xfrm>
            <a:off x="580314" y="1680175"/>
            <a:ext cx="1620957" cy="307777"/>
          </a:xfrm>
          <a:prstGeom prst="rect">
            <a:avLst/>
          </a:prstGeom>
          <a:noFill/>
          <a:ln w="9525">
            <a:noFill/>
            <a:miter lim="800000"/>
            <a:headEnd/>
            <a:tailEnd/>
          </a:ln>
        </p:spPr>
        <p:txBody>
          <a:bodyPr wrap="none">
            <a:spAutoFit/>
          </a:bodyPr>
          <a:lstStyle/>
          <a:p>
            <a:r>
              <a:rPr lang="ja-JP" altLang="en-US" sz="1400" dirty="0">
                <a:solidFill>
                  <a:srgbClr val="0432FF"/>
                </a:solidFill>
                <a:effectLst/>
                <a:latin typeface="Meiryo" charset="-128"/>
                <a:ea typeface="Meiryo" charset="-128"/>
                <a:cs typeface="Meiryo" charset="-128"/>
              </a:rPr>
              <a:t>アプリケーション</a:t>
            </a:r>
          </a:p>
        </p:txBody>
      </p:sp>
      <p:sp>
        <p:nvSpPr>
          <p:cNvPr id="77" name="Text Box 46"/>
          <p:cNvSpPr txBox="1">
            <a:spLocks noChangeArrowheads="1"/>
          </p:cNvSpPr>
          <p:nvPr/>
        </p:nvSpPr>
        <p:spPr bwMode="auto">
          <a:xfrm>
            <a:off x="911216" y="2604100"/>
            <a:ext cx="1107996" cy="276999"/>
          </a:xfrm>
          <a:prstGeom prst="rect">
            <a:avLst/>
          </a:prstGeom>
          <a:noFill/>
          <a:ln w="9525">
            <a:noFill/>
            <a:miter lim="800000"/>
            <a:headEnd/>
            <a:tailEnd/>
          </a:ln>
        </p:spPr>
        <p:txBody>
          <a:bodyPr wrap="none">
            <a:spAutoFit/>
          </a:bodyPr>
          <a:lstStyle/>
          <a:p>
            <a:r>
              <a:rPr lang="ja-JP" altLang="en-US" sz="1200" dirty="0">
                <a:solidFill>
                  <a:srgbClr val="0432FF"/>
                </a:solidFill>
                <a:effectLst/>
                <a:latin typeface="Meiryo" charset="-128"/>
                <a:ea typeface="Meiryo" charset="-128"/>
                <a:cs typeface="Meiryo" charset="-128"/>
              </a:rPr>
              <a:t>ミドルウェア</a:t>
            </a:r>
          </a:p>
        </p:txBody>
      </p:sp>
      <p:sp>
        <p:nvSpPr>
          <p:cNvPr id="78" name="Text Box 47"/>
          <p:cNvSpPr txBox="1">
            <a:spLocks noChangeArrowheads="1"/>
          </p:cNvSpPr>
          <p:nvPr/>
        </p:nvSpPr>
        <p:spPr bwMode="auto">
          <a:xfrm>
            <a:off x="849968" y="3418610"/>
            <a:ext cx="1415772" cy="461665"/>
          </a:xfrm>
          <a:prstGeom prst="rect">
            <a:avLst/>
          </a:prstGeom>
          <a:noFill/>
          <a:ln w="9525">
            <a:noFill/>
            <a:miter lim="800000"/>
            <a:headEnd/>
            <a:tailEnd/>
          </a:ln>
        </p:spPr>
        <p:txBody>
          <a:bodyPr wrap="none">
            <a:spAutoFit/>
          </a:bodyPr>
          <a:lstStyle/>
          <a:p>
            <a:r>
              <a:rPr lang="ja-JP" altLang="en-US" sz="1200" dirty="0">
                <a:solidFill>
                  <a:srgbClr val="0432FF"/>
                </a:solidFill>
                <a:effectLst/>
                <a:latin typeface="Meiryo" charset="-128"/>
                <a:ea typeface="Meiryo" charset="-128"/>
                <a:cs typeface="Meiryo" charset="-128"/>
              </a:rPr>
              <a:t>オペレーティング</a:t>
            </a:r>
          </a:p>
          <a:p>
            <a:r>
              <a:rPr lang="ja-JP" altLang="en-US" sz="1200" dirty="0">
                <a:solidFill>
                  <a:srgbClr val="0432FF"/>
                </a:solidFill>
                <a:effectLst/>
                <a:latin typeface="Meiryo" charset="-128"/>
                <a:ea typeface="Meiryo" charset="-128"/>
                <a:cs typeface="Meiryo" charset="-128"/>
              </a:rPr>
              <a:t>システム</a:t>
            </a:r>
            <a:endParaRPr lang="en-US" altLang="ja-JP" sz="1200" dirty="0">
              <a:solidFill>
                <a:srgbClr val="0432FF"/>
              </a:solidFill>
              <a:effectLst/>
              <a:latin typeface="Meiryo" charset="-128"/>
              <a:ea typeface="Meiryo" charset="-128"/>
              <a:cs typeface="Meiryo" charset="-128"/>
            </a:endParaRPr>
          </a:p>
        </p:txBody>
      </p:sp>
      <p:sp>
        <p:nvSpPr>
          <p:cNvPr id="79" name="Text Box 48"/>
          <p:cNvSpPr txBox="1">
            <a:spLocks noChangeArrowheads="1"/>
          </p:cNvSpPr>
          <p:nvPr/>
        </p:nvSpPr>
        <p:spPr bwMode="auto">
          <a:xfrm>
            <a:off x="575933" y="4452535"/>
            <a:ext cx="1261884" cy="307777"/>
          </a:xfrm>
          <a:prstGeom prst="rect">
            <a:avLst/>
          </a:prstGeom>
          <a:noFill/>
          <a:ln w="9525">
            <a:noFill/>
            <a:miter lim="800000"/>
            <a:headEnd/>
            <a:tailEnd/>
          </a:ln>
        </p:spPr>
        <p:txBody>
          <a:bodyPr wrap="none">
            <a:spAutoFit/>
          </a:bodyPr>
          <a:lstStyle/>
          <a:p>
            <a:r>
              <a:rPr lang="ja-JP" altLang="en-US" sz="1400" dirty="0">
                <a:solidFill>
                  <a:srgbClr val="0432FF"/>
                </a:solidFill>
                <a:effectLst/>
                <a:latin typeface="Meiryo" charset="-128"/>
                <a:ea typeface="Meiryo" charset="-128"/>
                <a:cs typeface="Meiryo" charset="-128"/>
              </a:rPr>
              <a:t>ハードウェア</a:t>
            </a:r>
          </a:p>
        </p:txBody>
      </p:sp>
      <p:sp>
        <p:nvSpPr>
          <p:cNvPr id="81" name="AutoShape 50"/>
          <p:cNvSpPr>
            <a:spLocks noChangeArrowheads="1"/>
          </p:cNvSpPr>
          <p:nvPr/>
        </p:nvSpPr>
        <p:spPr bwMode="auto">
          <a:xfrm>
            <a:off x="3659187" y="2398409"/>
            <a:ext cx="1233299" cy="2609165"/>
          </a:xfrm>
          <a:prstGeom prst="roundRect">
            <a:avLst>
              <a:gd name="adj" fmla="val 0"/>
            </a:avLst>
          </a:prstGeom>
          <a:solidFill>
            <a:srgbClr val="FF6666"/>
          </a:solidFill>
          <a:ln>
            <a:noFill/>
            <a:headEnd/>
            <a:tailEn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endParaRPr lang="en-US" altLang="ja-JP" sz="2800" dirty="0">
              <a:solidFill>
                <a:srgbClr val="FFFFFF"/>
              </a:solidFill>
              <a:latin typeface="Meiryo" charset="-128"/>
              <a:ea typeface="Meiryo" charset="-128"/>
              <a:cs typeface="Meiryo" charset="-128"/>
            </a:endParaRPr>
          </a:p>
          <a:p>
            <a:pPr algn="ctr">
              <a:defRPr/>
            </a:pPr>
            <a:r>
              <a:rPr lang="en-US" altLang="ja-JP" sz="2800" dirty="0" err="1">
                <a:solidFill>
                  <a:srgbClr val="FFFFFF"/>
                </a:solidFill>
                <a:latin typeface="Meiryo" charset="-128"/>
                <a:ea typeface="Meiryo" charset="-128"/>
                <a:cs typeface="Meiryo" charset="-128"/>
              </a:rPr>
              <a:t>PaaS</a:t>
            </a:r>
            <a:endParaRPr lang="en-US" altLang="ja-JP" sz="2800" dirty="0">
              <a:solidFill>
                <a:srgbClr val="FFFFFF"/>
              </a:solidFill>
              <a:latin typeface="Meiryo" charset="-128"/>
              <a:ea typeface="Meiryo" charset="-128"/>
              <a:cs typeface="Meiryo" charset="-128"/>
            </a:endParaRPr>
          </a:p>
          <a:p>
            <a:pPr algn="ctr">
              <a:defRPr/>
            </a:pPr>
            <a:endParaRPr lang="en-US" altLang="ja-JP" sz="2800" dirty="0">
              <a:solidFill>
                <a:srgbClr val="FFFFFF"/>
              </a:solidFill>
              <a:latin typeface="Meiryo" charset="-128"/>
              <a:ea typeface="Meiryo" charset="-128"/>
              <a:cs typeface="Meiryo" charset="-128"/>
            </a:endParaRPr>
          </a:p>
          <a:p>
            <a:pPr algn="ctr">
              <a:defRPr/>
            </a:pPr>
            <a:endParaRPr lang="en-US" altLang="ja-JP" sz="2800" dirty="0">
              <a:solidFill>
                <a:srgbClr val="FFFFFF"/>
              </a:solidFill>
              <a:latin typeface="Meiryo" charset="-128"/>
              <a:ea typeface="Meiryo" charset="-128"/>
              <a:cs typeface="Meiryo" charset="-128"/>
            </a:endParaRPr>
          </a:p>
          <a:p>
            <a:pPr algn="ctr">
              <a:defRPr/>
            </a:pPr>
            <a:endParaRPr lang="en-US" altLang="ja-JP" sz="2800" dirty="0">
              <a:solidFill>
                <a:srgbClr val="FFFFFF"/>
              </a:solidFill>
              <a:latin typeface="Meiryo" charset="-128"/>
              <a:ea typeface="Meiryo" charset="-128"/>
              <a:cs typeface="Meiryo" charset="-128"/>
            </a:endParaRPr>
          </a:p>
          <a:p>
            <a:pPr algn="ctr">
              <a:defRPr/>
            </a:pPr>
            <a:endParaRPr lang="en-US" altLang="ja-JP" sz="2800" dirty="0">
              <a:solidFill>
                <a:srgbClr val="FFFFFF"/>
              </a:solidFill>
              <a:latin typeface="Meiryo" charset="-128"/>
              <a:ea typeface="Meiryo" charset="-128"/>
              <a:cs typeface="Meiryo" charset="-128"/>
            </a:endParaRPr>
          </a:p>
          <a:p>
            <a:pPr algn="ctr">
              <a:defRPr/>
            </a:pPr>
            <a:endParaRPr lang="en-US" altLang="ja-JP" sz="2800" dirty="0">
              <a:solidFill>
                <a:srgbClr val="FFFFFF"/>
              </a:solidFill>
              <a:latin typeface="Meiryo" charset="-128"/>
              <a:ea typeface="Meiryo" charset="-128"/>
              <a:cs typeface="Meiryo" charset="-128"/>
            </a:endParaRPr>
          </a:p>
        </p:txBody>
      </p:sp>
      <p:sp>
        <p:nvSpPr>
          <p:cNvPr id="83" name="Text Box 65"/>
          <p:cNvSpPr txBox="1">
            <a:spLocks noChangeArrowheads="1"/>
          </p:cNvSpPr>
          <p:nvPr/>
        </p:nvSpPr>
        <p:spPr bwMode="auto">
          <a:xfrm>
            <a:off x="3682999" y="3174667"/>
            <a:ext cx="1185674" cy="430887"/>
          </a:xfrm>
          <a:prstGeom prst="rect">
            <a:avLst/>
          </a:prstGeom>
          <a:noFill/>
          <a:ln w="9525">
            <a:noFill/>
            <a:miter lim="800000"/>
            <a:headEnd/>
            <a:tailEnd/>
          </a:ln>
        </p:spPr>
        <p:txBody>
          <a:bodyPr wrap="square">
            <a:spAutoFit/>
          </a:bodyPr>
          <a:lstStyle/>
          <a:p>
            <a:pPr algn="ctr"/>
            <a:r>
              <a:rPr lang="en-US" altLang="ja-JP" sz="1100" dirty="0">
                <a:solidFill>
                  <a:srgbClr val="FFFFFF"/>
                </a:solidFill>
                <a:latin typeface="Meiryo" charset="-128"/>
                <a:ea typeface="Meiryo" charset="-128"/>
                <a:cs typeface="Meiryo" charset="-128"/>
              </a:rPr>
              <a:t>Platform </a:t>
            </a:r>
          </a:p>
          <a:p>
            <a:pPr algn="ctr"/>
            <a:r>
              <a:rPr lang="en-US" altLang="ja-JP" sz="1100" dirty="0">
                <a:solidFill>
                  <a:srgbClr val="FFFFFF"/>
                </a:solidFill>
                <a:latin typeface="Meiryo" charset="-128"/>
                <a:ea typeface="Meiryo" charset="-128"/>
                <a:cs typeface="Meiryo" charset="-128"/>
              </a:rPr>
              <a:t>as a Service</a:t>
            </a:r>
          </a:p>
        </p:txBody>
      </p:sp>
      <p:sp>
        <p:nvSpPr>
          <p:cNvPr id="85" name="AutoShape 51"/>
          <p:cNvSpPr>
            <a:spLocks noChangeArrowheads="1"/>
          </p:cNvSpPr>
          <p:nvPr/>
        </p:nvSpPr>
        <p:spPr bwMode="auto">
          <a:xfrm>
            <a:off x="5027613" y="4233748"/>
            <a:ext cx="1220787" cy="771877"/>
          </a:xfrm>
          <a:prstGeom prst="roundRect">
            <a:avLst>
              <a:gd name="adj" fmla="val 0"/>
            </a:avLst>
          </a:prstGeom>
          <a:solidFill>
            <a:schemeClr val="accent6">
              <a:lumMod val="75000"/>
            </a:schemeClr>
          </a:solidFill>
          <a:ln>
            <a:noFill/>
            <a:headEnd/>
            <a:tailEn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lnSpc>
                <a:spcPts val="2800"/>
              </a:lnSpc>
              <a:defRPr/>
            </a:pPr>
            <a:r>
              <a:rPr lang="en-US" altLang="ja-JP" sz="2800" dirty="0" err="1">
                <a:solidFill>
                  <a:srgbClr val="FFFFFF"/>
                </a:solidFill>
                <a:latin typeface="Meiryo" charset="-128"/>
                <a:ea typeface="Meiryo" charset="-128"/>
                <a:cs typeface="Meiryo" charset="-128"/>
              </a:rPr>
              <a:t>IaaS</a:t>
            </a:r>
            <a:endParaRPr lang="en-US" altLang="ja-JP" sz="2800" dirty="0">
              <a:solidFill>
                <a:srgbClr val="FFFFFF"/>
              </a:solidFill>
              <a:latin typeface="Meiryo" charset="-128"/>
              <a:ea typeface="Meiryo" charset="-128"/>
              <a:cs typeface="Meiryo" charset="-128"/>
            </a:endParaRPr>
          </a:p>
          <a:p>
            <a:pPr algn="ctr">
              <a:lnSpc>
                <a:spcPts val="2800"/>
              </a:lnSpc>
              <a:defRPr/>
            </a:pPr>
            <a:endParaRPr lang="en-US" altLang="ja-JP" sz="2800" dirty="0">
              <a:solidFill>
                <a:srgbClr val="FFFFFF"/>
              </a:solidFill>
              <a:latin typeface="Meiryo" charset="-128"/>
              <a:ea typeface="Meiryo" charset="-128"/>
              <a:cs typeface="Meiryo" charset="-128"/>
            </a:endParaRPr>
          </a:p>
        </p:txBody>
      </p:sp>
      <p:sp>
        <p:nvSpPr>
          <p:cNvPr id="87" name="Text Box 66"/>
          <p:cNvSpPr txBox="1">
            <a:spLocks noChangeArrowheads="1"/>
          </p:cNvSpPr>
          <p:nvPr/>
        </p:nvSpPr>
        <p:spPr bwMode="auto">
          <a:xfrm>
            <a:off x="4953000" y="4572075"/>
            <a:ext cx="1365961" cy="430887"/>
          </a:xfrm>
          <a:prstGeom prst="rect">
            <a:avLst/>
          </a:prstGeom>
          <a:noFill/>
          <a:ln w="9525">
            <a:noFill/>
            <a:miter lim="800000"/>
            <a:headEnd/>
            <a:tailEnd/>
          </a:ln>
        </p:spPr>
        <p:txBody>
          <a:bodyPr wrap="square">
            <a:spAutoFit/>
          </a:bodyPr>
          <a:lstStyle/>
          <a:p>
            <a:pPr algn="ctr"/>
            <a:r>
              <a:rPr lang="en-US" altLang="ja-JP" sz="1100" dirty="0">
                <a:solidFill>
                  <a:srgbClr val="FFFFFF"/>
                </a:solidFill>
                <a:latin typeface="Meiryo" charset="-128"/>
                <a:ea typeface="Meiryo" charset="-128"/>
                <a:cs typeface="Meiryo" charset="-128"/>
              </a:rPr>
              <a:t>Infrastructure </a:t>
            </a:r>
          </a:p>
          <a:p>
            <a:pPr algn="ctr"/>
            <a:r>
              <a:rPr lang="en-US" altLang="ja-JP" sz="1100" dirty="0">
                <a:solidFill>
                  <a:srgbClr val="FFFFFF"/>
                </a:solidFill>
                <a:latin typeface="Meiryo" charset="-128"/>
                <a:ea typeface="Meiryo" charset="-128"/>
                <a:cs typeface="Meiryo" charset="-128"/>
              </a:rPr>
              <a:t>as a Service</a:t>
            </a:r>
          </a:p>
        </p:txBody>
      </p:sp>
      <p:sp>
        <p:nvSpPr>
          <p:cNvPr id="92" name="AutoShape 49"/>
          <p:cNvSpPr>
            <a:spLocks noChangeArrowheads="1"/>
          </p:cNvSpPr>
          <p:nvPr/>
        </p:nvSpPr>
        <p:spPr bwMode="auto">
          <a:xfrm>
            <a:off x="2285999" y="1464274"/>
            <a:ext cx="1233299" cy="3543301"/>
          </a:xfrm>
          <a:prstGeom prst="roundRect">
            <a:avLst>
              <a:gd name="adj" fmla="val 0"/>
            </a:avLst>
          </a:prstGeom>
          <a:solidFill>
            <a:srgbClr val="800000"/>
          </a:solidFill>
          <a:ln>
            <a:noFill/>
            <a:headEnd/>
            <a:tailEn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endParaRPr lang="en-US" altLang="ja-JP" sz="2400" dirty="0">
              <a:solidFill>
                <a:srgbClr val="FFFFFF"/>
              </a:solidFill>
              <a:latin typeface="Meiryo" charset="-128"/>
              <a:ea typeface="Meiryo" charset="-128"/>
              <a:cs typeface="Meiryo" charset="-128"/>
            </a:endParaRPr>
          </a:p>
          <a:p>
            <a:pPr algn="ctr">
              <a:defRPr/>
            </a:pPr>
            <a:endParaRPr lang="en-US" altLang="ja-JP" sz="2400" dirty="0">
              <a:solidFill>
                <a:srgbClr val="FFFFFF"/>
              </a:solidFill>
              <a:latin typeface="Meiryo" charset="-128"/>
              <a:ea typeface="Meiryo" charset="-128"/>
              <a:cs typeface="Meiryo" charset="-128"/>
            </a:endParaRPr>
          </a:p>
          <a:p>
            <a:pPr algn="ctr">
              <a:defRPr/>
            </a:pPr>
            <a:endParaRPr lang="en-US" altLang="ja-JP" sz="2400" dirty="0">
              <a:solidFill>
                <a:srgbClr val="FFFFFF"/>
              </a:solidFill>
              <a:latin typeface="Meiryo" charset="-128"/>
              <a:ea typeface="Meiryo" charset="-128"/>
              <a:cs typeface="Meiryo" charset="-128"/>
            </a:endParaRPr>
          </a:p>
        </p:txBody>
      </p:sp>
      <p:sp>
        <p:nvSpPr>
          <p:cNvPr id="90" name="Text Box 64"/>
          <p:cNvSpPr txBox="1">
            <a:spLocks noChangeArrowheads="1"/>
          </p:cNvSpPr>
          <p:nvPr/>
        </p:nvSpPr>
        <p:spPr bwMode="auto">
          <a:xfrm>
            <a:off x="2285998" y="2136799"/>
            <a:ext cx="1233299" cy="430887"/>
          </a:xfrm>
          <a:prstGeom prst="rect">
            <a:avLst/>
          </a:prstGeom>
          <a:noFill/>
          <a:ln w="9525">
            <a:noFill/>
            <a:miter lim="800000"/>
            <a:headEnd/>
            <a:tailEnd/>
          </a:ln>
        </p:spPr>
        <p:txBody>
          <a:bodyPr wrap="square">
            <a:spAutoFit/>
          </a:bodyPr>
          <a:lstStyle/>
          <a:p>
            <a:pPr algn="ctr"/>
            <a:r>
              <a:rPr lang="en-US" altLang="ja-JP" sz="1100" dirty="0">
                <a:solidFill>
                  <a:srgbClr val="FFFFFF"/>
                </a:solidFill>
                <a:latin typeface="Meiryo" charset="-128"/>
                <a:ea typeface="Meiryo" charset="-128"/>
                <a:cs typeface="Meiryo" charset="-128"/>
              </a:rPr>
              <a:t>Software </a:t>
            </a:r>
          </a:p>
          <a:p>
            <a:pPr algn="ctr"/>
            <a:r>
              <a:rPr lang="en-US" altLang="ja-JP" sz="1100" dirty="0">
                <a:solidFill>
                  <a:srgbClr val="FFFFFF"/>
                </a:solidFill>
                <a:latin typeface="Meiryo" charset="-128"/>
                <a:ea typeface="Meiryo" charset="-128"/>
                <a:cs typeface="Meiryo" charset="-128"/>
              </a:rPr>
              <a:t>as a Service</a:t>
            </a:r>
          </a:p>
        </p:txBody>
      </p:sp>
      <p:sp>
        <p:nvSpPr>
          <p:cNvPr id="91" name="正方形/長方形 90"/>
          <p:cNvSpPr/>
          <p:nvPr/>
        </p:nvSpPr>
        <p:spPr>
          <a:xfrm>
            <a:off x="2374297" y="1583309"/>
            <a:ext cx="1056700" cy="523220"/>
          </a:xfrm>
          <a:prstGeom prst="rect">
            <a:avLst/>
          </a:prstGeom>
        </p:spPr>
        <p:txBody>
          <a:bodyPr wrap="none">
            <a:spAutoFit/>
          </a:bodyPr>
          <a:lstStyle/>
          <a:p>
            <a:pPr lvl="0" algn="ctr">
              <a:defRPr/>
            </a:pPr>
            <a:r>
              <a:rPr lang="en-US" altLang="ja-JP" sz="2800" dirty="0" err="1">
                <a:solidFill>
                  <a:srgbClr val="FFFFFF"/>
                </a:solidFill>
                <a:latin typeface="Meiryo" charset="-128"/>
                <a:ea typeface="Meiryo" charset="-128"/>
                <a:cs typeface="Meiryo" charset="-128"/>
              </a:rPr>
              <a:t>SaaS</a:t>
            </a:r>
            <a:endParaRPr lang="en-US" altLang="ja-JP" sz="2800" dirty="0">
              <a:solidFill>
                <a:srgbClr val="FFFFFF"/>
              </a:solidFill>
              <a:latin typeface="Meiryo" charset="-128"/>
              <a:ea typeface="Meiryo" charset="-128"/>
              <a:cs typeface="Meiryo" charset="-128"/>
            </a:endParaRPr>
          </a:p>
        </p:txBody>
      </p:sp>
      <p:sp>
        <p:nvSpPr>
          <p:cNvPr id="8" name="ホームベース 7"/>
          <p:cNvSpPr/>
          <p:nvPr/>
        </p:nvSpPr>
        <p:spPr bwMode="auto">
          <a:xfrm rot="16200000">
            <a:off x="2358434" y="5184379"/>
            <a:ext cx="1088427" cy="1235269"/>
          </a:xfrm>
          <a:prstGeom prst="homePlate">
            <a:avLst>
              <a:gd name="adj" fmla="val 26664"/>
            </a:avLst>
          </a:prstGeom>
          <a:solidFill>
            <a:srgbClr val="8000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dirty="0">
              <a:ln>
                <a:noFill/>
              </a:ln>
              <a:solidFill>
                <a:srgbClr val="484848"/>
              </a:solidFill>
              <a:effectLst/>
              <a:latin typeface="Arial" charset="0"/>
              <a:ea typeface="HG丸ｺﾞｼｯｸM-PRO" pitchFamily="50" charset="-128"/>
            </a:endParaRPr>
          </a:p>
        </p:txBody>
      </p:sp>
      <p:sp>
        <p:nvSpPr>
          <p:cNvPr id="9" name="テキスト ボックス 8"/>
          <p:cNvSpPr txBox="1"/>
          <p:nvPr/>
        </p:nvSpPr>
        <p:spPr>
          <a:xfrm>
            <a:off x="2276515" y="5611306"/>
            <a:ext cx="1252266" cy="553998"/>
          </a:xfrm>
          <a:prstGeom prst="rect">
            <a:avLst/>
          </a:prstGeom>
          <a:noFill/>
        </p:spPr>
        <p:txBody>
          <a:bodyPr wrap="none" rtlCol="0">
            <a:spAutoFit/>
          </a:bodyPr>
          <a:lstStyle/>
          <a:p>
            <a:pPr algn="ctr"/>
            <a:r>
              <a:rPr kumimoji="1" lang="en-US" altLang="ja-JP" sz="1000" dirty="0">
                <a:solidFill>
                  <a:schemeClr val="bg1"/>
                </a:solidFill>
              </a:rPr>
              <a:t>Salesfoce.com</a:t>
            </a:r>
          </a:p>
          <a:p>
            <a:pPr algn="ctr"/>
            <a:r>
              <a:rPr lang="en-US" altLang="ja-JP" sz="1000" dirty="0">
                <a:solidFill>
                  <a:schemeClr val="bg1"/>
                </a:solidFill>
              </a:rPr>
              <a:t>Google Apps</a:t>
            </a:r>
          </a:p>
          <a:p>
            <a:pPr algn="ctr"/>
            <a:r>
              <a:rPr lang="en-US" altLang="ja-JP" sz="1000" dirty="0">
                <a:solidFill>
                  <a:schemeClr val="bg1"/>
                </a:solidFill>
              </a:rPr>
              <a:t>Microsoft Office 365</a:t>
            </a:r>
            <a:endParaRPr kumimoji="1" lang="ja-JP" altLang="en-US" sz="1000" dirty="0">
              <a:solidFill>
                <a:schemeClr val="bg1"/>
              </a:solidFill>
            </a:endParaRPr>
          </a:p>
        </p:txBody>
      </p:sp>
      <p:sp>
        <p:nvSpPr>
          <p:cNvPr id="100" name="ホームベース 99"/>
          <p:cNvSpPr/>
          <p:nvPr/>
        </p:nvSpPr>
        <p:spPr bwMode="auto">
          <a:xfrm rot="16200000">
            <a:off x="3732248" y="5184377"/>
            <a:ext cx="1088427" cy="1235269"/>
          </a:xfrm>
          <a:prstGeom prst="homePlate">
            <a:avLst>
              <a:gd name="adj" fmla="val 26664"/>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dirty="0">
              <a:ln>
                <a:noFill/>
              </a:ln>
              <a:solidFill>
                <a:srgbClr val="484848"/>
              </a:solidFill>
              <a:effectLst/>
              <a:latin typeface="Arial" charset="0"/>
              <a:ea typeface="HG丸ｺﾞｼｯｸM-PRO" pitchFamily="50" charset="-128"/>
            </a:endParaRPr>
          </a:p>
        </p:txBody>
      </p:sp>
      <p:sp>
        <p:nvSpPr>
          <p:cNvPr id="101" name="テキスト ボックス 100"/>
          <p:cNvSpPr txBox="1"/>
          <p:nvPr/>
        </p:nvSpPr>
        <p:spPr>
          <a:xfrm>
            <a:off x="3691206" y="5611305"/>
            <a:ext cx="1170513" cy="553998"/>
          </a:xfrm>
          <a:prstGeom prst="rect">
            <a:avLst/>
          </a:prstGeom>
          <a:noFill/>
        </p:spPr>
        <p:txBody>
          <a:bodyPr wrap="none" rtlCol="0">
            <a:spAutoFit/>
          </a:bodyPr>
          <a:lstStyle/>
          <a:p>
            <a:pPr algn="ctr"/>
            <a:r>
              <a:rPr lang="en-US" altLang="ja-JP" sz="1000" dirty="0">
                <a:solidFill>
                  <a:schemeClr val="bg1"/>
                </a:solidFill>
              </a:rPr>
              <a:t>Microsoft Azure</a:t>
            </a:r>
          </a:p>
          <a:p>
            <a:pPr algn="ctr"/>
            <a:r>
              <a:rPr kumimoji="1" lang="en-US" altLang="ja-JP" sz="1000" dirty="0" err="1">
                <a:solidFill>
                  <a:schemeClr val="bg1"/>
                </a:solidFill>
              </a:rPr>
              <a:t>Force.com</a:t>
            </a:r>
            <a:endParaRPr kumimoji="1" lang="en-US" altLang="ja-JP" sz="1000" dirty="0">
              <a:solidFill>
                <a:schemeClr val="bg1"/>
              </a:solidFill>
            </a:endParaRPr>
          </a:p>
          <a:p>
            <a:pPr algn="ctr"/>
            <a:r>
              <a:rPr lang="en-US" altLang="ja-JP" sz="1000" dirty="0">
                <a:solidFill>
                  <a:schemeClr val="bg1"/>
                </a:solidFill>
              </a:rPr>
              <a:t>Google App Engine</a:t>
            </a:r>
            <a:endParaRPr kumimoji="1" lang="ja-JP" altLang="en-US" sz="1000" dirty="0">
              <a:solidFill>
                <a:schemeClr val="bg1"/>
              </a:solidFill>
            </a:endParaRPr>
          </a:p>
        </p:txBody>
      </p:sp>
      <p:sp>
        <p:nvSpPr>
          <p:cNvPr id="102" name="ホームベース 101"/>
          <p:cNvSpPr/>
          <p:nvPr/>
        </p:nvSpPr>
        <p:spPr bwMode="auto">
          <a:xfrm rot="16200000">
            <a:off x="5106937" y="5184379"/>
            <a:ext cx="1088427" cy="1235269"/>
          </a:xfrm>
          <a:prstGeom prst="homePlate">
            <a:avLst>
              <a:gd name="adj" fmla="val 26664"/>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dirty="0">
              <a:ln>
                <a:noFill/>
              </a:ln>
              <a:solidFill>
                <a:srgbClr val="484848"/>
              </a:solidFill>
              <a:effectLst/>
              <a:latin typeface="Arial" charset="0"/>
              <a:ea typeface="HG丸ｺﾞｼｯｸM-PRO" pitchFamily="50" charset="-128"/>
            </a:endParaRPr>
          </a:p>
        </p:txBody>
      </p:sp>
      <p:sp>
        <p:nvSpPr>
          <p:cNvPr id="103" name="テキスト ボックス 102"/>
          <p:cNvSpPr txBox="1"/>
          <p:nvPr/>
        </p:nvSpPr>
        <p:spPr>
          <a:xfrm>
            <a:off x="5061202" y="5626409"/>
            <a:ext cx="1132041" cy="523220"/>
          </a:xfrm>
          <a:prstGeom prst="rect">
            <a:avLst/>
          </a:prstGeom>
          <a:noFill/>
        </p:spPr>
        <p:txBody>
          <a:bodyPr wrap="none" rtlCol="0">
            <a:spAutoFit/>
          </a:bodyPr>
          <a:lstStyle/>
          <a:p>
            <a:pPr algn="ctr"/>
            <a:r>
              <a:rPr lang="en-US" altLang="ja-JP" sz="1000" dirty="0">
                <a:solidFill>
                  <a:schemeClr val="bg1"/>
                </a:solidFill>
              </a:rPr>
              <a:t>Amazon EC2</a:t>
            </a:r>
          </a:p>
          <a:p>
            <a:pPr algn="ctr"/>
            <a:r>
              <a:rPr kumimoji="1" lang="en-US" altLang="ja-JP" sz="1000" dirty="0">
                <a:solidFill>
                  <a:schemeClr val="bg1"/>
                </a:solidFill>
              </a:rPr>
              <a:t>IIJ GIO Cloud</a:t>
            </a:r>
          </a:p>
          <a:p>
            <a:pPr algn="ctr"/>
            <a:r>
              <a:rPr lang="en-US" altLang="ja-JP" sz="800" dirty="0">
                <a:solidFill>
                  <a:schemeClr val="bg1"/>
                </a:solidFill>
              </a:rPr>
              <a:t>Google Cloud Platform</a:t>
            </a:r>
            <a:endParaRPr kumimoji="1" lang="ja-JP" altLang="en-US" sz="800" dirty="0">
              <a:solidFill>
                <a:schemeClr val="bg1"/>
              </a:solidFill>
            </a:endParaRPr>
          </a:p>
        </p:txBody>
      </p:sp>
      <p:sp>
        <p:nvSpPr>
          <p:cNvPr id="7" name="ホームベース 6"/>
          <p:cNvSpPr/>
          <p:nvPr/>
        </p:nvSpPr>
        <p:spPr bwMode="auto">
          <a:xfrm>
            <a:off x="3666426" y="1583309"/>
            <a:ext cx="4085336" cy="435420"/>
          </a:xfrm>
          <a:prstGeom prst="homePlate">
            <a:avLst/>
          </a:prstGeom>
          <a:solidFill>
            <a:srgbClr val="8000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2000" b="0" i="0" u="none" strike="noStrike" cap="none" normalizeH="0" baseline="0" dirty="0">
                <a:ln>
                  <a:noFill/>
                </a:ln>
                <a:solidFill>
                  <a:schemeClr val="bg1"/>
                </a:solidFill>
                <a:effectLst/>
                <a:latin typeface="Meiryo" charset="-128"/>
                <a:ea typeface="Meiryo" charset="-128"/>
                <a:cs typeface="Meiryo" charset="-128"/>
              </a:rPr>
              <a:t>アプリケーション</a:t>
            </a:r>
          </a:p>
        </p:txBody>
      </p:sp>
      <p:pic>
        <p:nvPicPr>
          <p:cNvPr id="27655" name="Picture 8" descr="j0433942"/>
          <p:cNvPicPr>
            <a:picLocks noChangeAspect="1" noChangeArrowheads="1"/>
          </p:cNvPicPr>
          <p:nvPr/>
        </p:nvPicPr>
        <p:blipFill>
          <a:blip r:embed="rId3"/>
          <a:srcRect/>
          <a:stretch>
            <a:fillRect/>
          </a:stretch>
        </p:blipFill>
        <p:spPr bwMode="auto">
          <a:xfrm>
            <a:off x="7824787" y="1249863"/>
            <a:ext cx="1084263" cy="1084263"/>
          </a:xfrm>
          <a:prstGeom prst="rect">
            <a:avLst/>
          </a:prstGeom>
          <a:noFill/>
          <a:ln w="9525">
            <a:noFill/>
            <a:miter lim="800000"/>
            <a:headEnd/>
            <a:tailEnd/>
          </a:ln>
        </p:spPr>
      </p:pic>
      <p:pic>
        <p:nvPicPr>
          <p:cNvPr id="27654" name="Picture 7" descr="j0433941"/>
          <p:cNvPicPr>
            <a:picLocks noChangeAspect="1" noChangeArrowheads="1"/>
          </p:cNvPicPr>
          <p:nvPr/>
        </p:nvPicPr>
        <p:blipFill>
          <a:blip r:embed="rId4"/>
          <a:srcRect/>
          <a:stretch>
            <a:fillRect/>
          </a:stretch>
        </p:blipFill>
        <p:spPr bwMode="auto">
          <a:xfrm flipH="1">
            <a:off x="7824787" y="2692197"/>
            <a:ext cx="1011238" cy="1011238"/>
          </a:xfrm>
          <a:prstGeom prst="rect">
            <a:avLst/>
          </a:prstGeom>
          <a:noFill/>
          <a:ln w="9525">
            <a:noFill/>
            <a:miter lim="800000"/>
            <a:headEnd/>
            <a:tailEnd/>
          </a:ln>
        </p:spPr>
      </p:pic>
      <p:sp>
        <p:nvSpPr>
          <p:cNvPr id="95" name="ホームベース 94"/>
          <p:cNvSpPr/>
          <p:nvPr/>
        </p:nvSpPr>
        <p:spPr bwMode="auto">
          <a:xfrm>
            <a:off x="4975924" y="3023762"/>
            <a:ext cx="2775838" cy="435420"/>
          </a:xfrm>
          <a:prstGeom prst="homePlate">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2000" b="0" i="0" u="none" strike="noStrike" cap="none" normalizeH="0" baseline="0" dirty="0">
                <a:ln>
                  <a:noFill/>
                </a:ln>
                <a:solidFill>
                  <a:schemeClr val="bg1"/>
                </a:solidFill>
                <a:effectLst/>
                <a:latin typeface="Meiryo" charset="-128"/>
                <a:ea typeface="Meiryo" charset="-128"/>
                <a:cs typeface="Meiryo" charset="-128"/>
              </a:rPr>
              <a:t>ミドルウェア</a:t>
            </a:r>
            <a:r>
              <a:rPr kumimoji="0" lang="en-US" altLang="ja-JP" sz="2000" b="0" i="0" u="none" strike="noStrike" cap="none" normalizeH="0" baseline="0" dirty="0">
                <a:ln>
                  <a:noFill/>
                </a:ln>
                <a:solidFill>
                  <a:schemeClr val="bg1"/>
                </a:solidFill>
                <a:effectLst/>
                <a:latin typeface="Meiryo" charset="-128"/>
                <a:ea typeface="Meiryo" charset="-128"/>
                <a:cs typeface="Meiryo" charset="-128"/>
              </a:rPr>
              <a:t>&amp;OS</a:t>
            </a:r>
            <a:endParaRPr kumimoji="0" lang="ja-JP" altLang="en-US" sz="2000" b="0" i="0" u="none" strike="noStrike" cap="none" normalizeH="0" baseline="0" dirty="0">
              <a:ln>
                <a:noFill/>
              </a:ln>
              <a:solidFill>
                <a:schemeClr val="bg1"/>
              </a:solidFill>
              <a:effectLst/>
              <a:latin typeface="Meiryo" charset="-128"/>
              <a:ea typeface="Meiryo" charset="-128"/>
              <a:cs typeface="Meiryo" charset="-128"/>
            </a:endParaRPr>
          </a:p>
        </p:txBody>
      </p:sp>
      <p:sp>
        <p:nvSpPr>
          <p:cNvPr id="96" name="ホームベース 95"/>
          <p:cNvSpPr/>
          <p:nvPr/>
        </p:nvSpPr>
        <p:spPr bwMode="auto">
          <a:xfrm>
            <a:off x="6363843" y="4402709"/>
            <a:ext cx="1387919" cy="435420"/>
          </a:xfrm>
          <a:prstGeom prst="homePlate">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1400" b="0" i="0" u="none" strike="noStrike" cap="none" normalizeH="0" baseline="0" dirty="0">
                <a:ln>
                  <a:noFill/>
                </a:ln>
                <a:solidFill>
                  <a:schemeClr val="bg1"/>
                </a:solidFill>
                <a:effectLst/>
                <a:latin typeface="Meiryo" charset="-128"/>
                <a:ea typeface="Meiryo" charset="-128"/>
                <a:cs typeface="Meiryo" charset="-128"/>
              </a:rPr>
              <a:t>マシン</a:t>
            </a:r>
          </a:p>
        </p:txBody>
      </p:sp>
      <p:pic>
        <p:nvPicPr>
          <p:cNvPr id="97" name="Picture 7" descr="j0433941"/>
          <p:cNvPicPr>
            <a:picLocks noChangeAspect="1" noChangeArrowheads="1"/>
          </p:cNvPicPr>
          <p:nvPr/>
        </p:nvPicPr>
        <p:blipFill>
          <a:blip r:embed="rId4"/>
          <a:srcRect/>
          <a:stretch>
            <a:fillRect/>
          </a:stretch>
        </p:blipFill>
        <p:spPr bwMode="auto">
          <a:xfrm flipH="1">
            <a:off x="7824787" y="4042146"/>
            <a:ext cx="1011238" cy="1011238"/>
          </a:xfrm>
          <a:prstGeom prst="rect">
            <a:avLst/>
          </a:prstGeom>
          <a:noFill/>
          <a:ln w="9525">
            <a:noFill/>
            <a:miter lim="800000"/>
            <a:headEnd/>
            <a:tailEnd/>
          </a:ln>
        </p:spPr>
      </p:pic>
      <p:sp>
        <p:nvSpPr>
          <p:cNvPr id="33" name="AutoShape 43"/>
          <p:cNvSpPr>
            <a:spLocks noChangeArrowheads="1"/>
          </p:cNvSpPr>
          <p:nvPr/>
        </p:nvSpPr>
        <p:spPr bwMode="auto">
          <a:xfrm>
            <a:off x="386989" y="2320660"/>
            <a:ext cx="377099" cy="1839189"/>
          </a:xfrm>
          <a:prstGeom prst="roundRect">
            <a:avLst>
              <a:gd name="adj" fmla="val 0"/>
            </a:avLst>
          </a:prstGeom>
          <a:solidFill>
            <a:srgbClr val="CCFFCC"/>
          </a:solidFill>
          <a:ln>
            <a:noFill/>
            <a:headEnd/>
            <a:tailEnd/>
          </a:ln>
          <a:effectLst/>
        </p:spPr>
        <p:style>
          <a:lnRef idx="2">
            <a:schemeClr val="accent5">
              <a:shade val="50000"/>
            </a:schemeClr>
          </a:lnRef>
          <a:fillRef idx="1">
            <a:schemeClr val="accent5"/>
          </a:fillRef>
          <a:effectRef idx="0">
            <a:schemeClr val="accent5"/>
          </a:effectRef>
          <a:fontRef idx="minor">
            <a:schemeClr val="lt1"/>
          </a:fontRef>
        </p:style>
        <p:txBody>
          <a:bodyPr vert="eaVert" wrap="none" anchor="ctr"/>
          <a:lstStyle/>
          <a:p>
            <a:pPr algn="ctr"/>
            <a:r>
              <a:rPr lang="ja-JP" altLang="en-US" sz="1200">
                <a:solidFill>
                  <a:srgbClr val="0432FF"/>
                </a:solidFill>
                <a:latin typeface="HGMaruGothicMPRO" charset="-128"/>
                <a:ea typeface="HGMaruGothicMPRO" charset="-128"/>
                <a:cs typeface="HGMaruGothicMPRO" charset="-128"/>
              </a:rPr>
              <a:t>プラットフォーム</a:t>
            </a:r>
          </a:p>
        </p:txBody>
      </p:sp>
    </p:spTree>
    <p:extLst>
      <p:ext uri="{BB962C8B-B14F-4D97-AF65-F5344CB8AC3E}">
        <p14:creationId xmlns:p14="http://schemas.microsoft.com/office/powerpoint/2010/main" val="77194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角丸四角形 169"/>
          <p:cNvSpPr/>
          <p:nvPr/>
        </p:nvSpPr>
        <p:spPr bwMode="auto">
          <a:xfrm>
            <a:off x="228601" y="2667000"/>
            <a:ext cx="8686797" cy="3124199"/>
          </a:xfrm>
          <a:prstGeom prst="roundRect">
            <a:avLst>
              <a:gd name="adj" fmla="val 0"/>
            </a:avLst>
          </a:prstGeom>
          <a:solidFill>
            <a:srgbClr val="FFFF99"/>
          </a:soli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sp>
        <p:nvSpPr>
          <p:cNvPr id="171" name="テキスト ボックス 170"/>
          <p:cNvSpPr txBox="1"/>
          <p:nvPr/>
        </p:nvSpPr>
        <p:spPr>
          <a:xfrm>
            <a:off x="3301694" y="5421868"/>
            <a:ext cx="2492990" cy="369332"/>
          </a:xfrm>
          <a:prstGeom prst="rect">
            <a:avLst/>
          </a:prstGeom>
          <a:noFill/>
        </p:spPr>
        <p:txBody>
          <a:bodyPr wrap="none" rtlCol="0">
            <a:spAutoFit/>
          </a:bodyPr>
          <a:lstStyle/>
          <a:p>
            <a:pPr algn="ctr"/>
            <a:r>
              <a:rPr kumimoji="1" lang="ja-JP" altLang="en-US" sz="1800" dirty="0">
                <a:solidFill>
                  <a:srgbClr val="008000"/>
                </a:solidFill>
                <a:latin typeface="Meiryo" charset="-128"/>
                <a:ea typeface="Meiryo" charset="-128"/>
                <a:cs typeface="Meiryo" charset="-128"/>
              </a:rPr>
              <a:t>ハイブリッドクラウド</a:t>
            </a:r>
          </a:p>
        </p:txBody>
      </p:sp>
      <p:sp>
        <p:nvSpPr>
          <p:cNvPr id="13" name="角丸四角形 12"/>
          <p:cNvSpPr/>
          <p:nvPr/>
        </p:nvSpPr>
        <p:spPr bwMode="auto">
          <a:xfrm>
            <a:off x="3276600" y="2743200"/>
            <a:ext cx="5486400" cy="2579132"/>
          </a:xfrm>
          <a:prstGeom prst="roundRect">
            <a:avLst>
              <a:gd name="adj" fmla="val 0"/>
            </a:avLst>
          </a:prstGeom>
          <a:solidFill>
            <a:srgbClr val="33CC33"/>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sp>
        <p:nvSpPr>
          <p:cNvPr id="153" name="テキスト ボックス 152"/>
          <p:cNvSpPr txBox="1"/>
          <p:nvPr/>
        </p:nvSpPr>
        <p:spPr>
          <a:xfrm>
            <a:off x="6095683" y="4394200"/>
            <a:ext cx="2031325" cy="461665"/>
          </a:xfrm>
          <a:prstGeom prst="rect">
            <a:avLst/>
          </a:prstGeom>
          <a:noFill/>
        </p:spPr>
        <p:txBody>
          <a:bodyPr wrap="none" rtlCol="0">
            <a:spAutoFit/>
          </a:bodyPr>
          <a:lstStyle/>
          <a:p>
            <a:pPr algn="ctr"/>
            <a:r>
              <a:rPr kumimoji="1" lang="ja-JP" altLang="en-US" sz="2400" dirty="0">
                <a:solidFill>
                  <a:srgbClr val="FFFFFF"/>
                </a:solidFill>
                <a:latin typeface="Meiryo" charset="-128"/>
                <a:ea typeface="Meiryo" charset="-128"/>
                <a:cs typeface="Meiryo" charset="-128"/>
              </a:rPr>
              <a:t>複数企業共用</a:t>
            </a:r>
          </a:p>
        </p:txBody>
      </p:sp>
      <p:sp>
        <p:nvSpPr>
          <p:cNvPr id="159" name="テキスト ボックス 158"/>
          <p:cNvSpPr txBox="1"/>
          <p:nvPr/>
        </p:nvSpPr>
        <p:spPr>
          <a:xfrm>
            <a:off x="4914478" y="4876800"/>
            <a:ext cx="2262158" cy="369332"/>
          </a:xfrm>
          <a:prstGeom prst="rect">
            <a:avLst/>
          </a:prstGeom>
          <a:noFill/>
        </p:spPr>
        <p:txBody>
          <a:bodyPr wrap="none" rtlCol="0">
            <a:spAutoFit/>
          </a:bodyPr>
          <a:lstStyle/>
          <a:p>
            <a:pPr algn="ctr"/>
            <a:r>
              <a:rPr kumimoji="1" lang="ja-JP" altLang="en-US" sz="1800" dirty="0">
                <a:solidFill>
                  <a:srgbClr val="FFFFFF"/>
                </a:solidFill>
                <a:latin typeface="Meiryo" charset="-128"/>
                <a:ea typeface="Meiryo" charset="-128"/>
                <a:cs typeface="Meiryo" charset="-128"/>
              </a:rPr>
              <a:t>パブリッククラウド</a:t>
            </a:r>
          </a:p>
        </p:txBody>
      </p:sp>
      <p:sp>
        <p:nvSpPr>
          <p:cNvPr id="21506" name="Rectangle 2"/>
          <p:cNvSpPr>
            <a:spLocks noGrp="1" noChangeArrowheads="1"/>
          </p:cNvSpPr>
          <p:nvPr>
            <p:ph type="title"/>
          </p:nvPr>
        </p:nvSpPr>
        <p:spPr>
          <a:xfrm>
            <a:off x="152400" y="152400"/>
            <a:ext cx="8991600" cy="533400"/>
          </a:xfrm>
        </p:spPr>
        <p:txBody>
          <a:bodyPr/>
          <a:lstStyle/>
          <a:p>
            <a:r>
              <a:rPr lang="ja-JP" altLang="en-US" sz="2800" dirty="0">
                <a:solidFill>
                  <a:schemeClr val="tx1">
                    <a:lumMod val="50000"/>
                    <a:lumOff val="50000"/>
                  </a:schemeClr>
                </a:solidFill>
              </a:rPr>
              <a:t>クラウドの定義／配置モデル </a:t>
            </a:r>
            <a:r>
              <a:rPr lang="en-US" altLang="ja-JP" sz="2800" dirty="0">
                <a:solidFill>
                  <a:schemeClr val="tx1">
                    <a:lumMod val="50000"/>
                    <a:lumOff val="50000"/>
                  </a:schemeClr>
                </a:solidFill>
              </a:rPr>
              <a:t>(Deployment Model) </a:t>
            </a:r>
            <a:endParaRPr lang="ja-JP" altLang="en-US" sz="2800" dirty="0">
              <a:solidFill>
                <a:schemeClr val="tx1">
                  <a:lumMod val="50000"/>
                  <a:lumOff val="50000"/>
                </a:schemeClr>
              </a:solidFill>
              <a:ea typeface="ＭＳ Ｐゴシック" charset="-128"/>
            </a:endParaRPr>
          </a:p>
        </p:txBody>
      </p:sp>
      <p:sp>
        <p:nvSpPr>
          <p:cNvPr id="156" name="角丸四角形 155"/>
          <p:cNvSpPr/>
          <p:nvPr/>
        </p:nvSpPr>
        <p:spPr bwMode="auto">
          <a:xfrm>
            <a:off x="390688" y="2743200"/>
            <a:ext cx="2723823" cy="2579132"/>
          </a:xfrm>
          <a:prstGeom prst="roundRect">
            <a:avLst>
              <a:gd name="adj" fmla="val 0"/>
            </a:avLst>
          </a:prstGeom>
          <a:solidFill>
            <a:schemeClr val="accent6">
              <a:lumMod val="20000"/>
              <a:lumOff val="80000"/>
            </a:schemeClr>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pic>
        <p:nvPicPr>
          <p:cNvPr id="150" name="Picture 82" descr="server"/>
          <p:cNvPicPr>
            <a:picLocks noChangeAspect="1" noChangeArrowheads="1"/>
          </p:cNvPicPr>
          <p:nvPr/>
        </p:nvPicPr>
        <p:blipFill>
          <a:blip r:embed="rId3"/>
          <a:srcRect/>
          <a:stretch>
            <a:fillRect/>
          </a:stretch>
        </p:blipFill>
        <p:spPr bwMode="auto">
          <a:xfrm>
            <a:off x="914638" y="2925724"/>
            <a:ext cx="832252" cy="1258463"/>
          </a:xfrm>
          <a:prstGeom prst="rect">
            <a:avLst/>
          </a:prstGeom>
          <a:noFill/>
          <a:ln w="9525">
            <a:noFill/>
            <a:miter lim="800000"/>
            <a:headEnd/>
            <a:tailEnd/>
          </a:ln>
        </p:spPr>
      </p:pic>
      <p:pic>
        <p:nvPicPr>
          <p:cNvPr id="151" name="Picture 82" descr="server"/>
          <p:cNvPicPr>
            <a:picLocks noChangeAspect="1" noChangeArrowheads="1"/>
          </p:cNvPicPr>
          <p:nvPr/>
        </p:nvPicPr>
        <p:blipFill>
          <a:blip r:embed="rId3"/>
          <a:srcRect/>
          <a:stretch>
            <a:fillRect/>
          </a:stretch>
        </p:blipFill>
        <p:spPr bwMode="auto">
          <a:xfrm>
            <a:off x="1392621" y="2931702"/>
            <a:ext cx="829440" cy="1261453"/>
          </a:xfrm>
          <a:prstGeom prst="rect">
            <a:avLst/>
          </a:prstGeom>
          <a:noFill/>
          <a:ln w="9525">
            <a:noFill/>
            <a:miter lim="800000"/>
            <a:headEnd/>
            <a:tailEnd/>
          </a:ln>
        </p:spPr>
      </p:pic>
      <p:pic>
        <p:nvPicPr>
          <p:cNvPr id="152" name="Picture 82" descr="server"/>
          <p:cNvPicPr>
            <a:picLocks noChangeAspect="1" noChangeArrowheads="1"/>
          </p:cNvPicPr>
          <p:nvPr/>
        </p:nvPicPr>
        <p:blipFill>
          <a:blip r:embed="rId3"/>
          <a:srcRect/>
          <a:stretch>
            <a:fillRect/>
          </a:stretch>
        </p:blipFill>
        <p:spPr bwMode="auto">
          <a:xfrm>
            <a:off x="1805935" y="2955616"/>
            <a:ext cx="832252" cy="1261453"/>
          </a:xfrm>
          <a:prstGeom prst="rect">
            <a:avLst/>
          </a:prstGeom>
          <a:noFill/>
          <a:ln w="9525">
            <a:noFill/>
            <a:miter lim="800000"/>
            <a:headEnd/>
            <a:tailEnd/>
          </a:ln>
        </p:spPr>
      </p:pic>
      <p:sp>
        <p:nvSpPr>
          <p:cNvPr id="158" name="テキスト ボックス 157"/>
          <p:cNvSpPr txBox="1"/>
          <p:nvPr/>
        </p:nvSpPr>
        <p:spPr>
          <a:xfrm>
            <a:off x="529917" y="4876800"/>
            <a:ext cx="2492990" cy="369332"/>
          </a:xfrm>
          <a:prstGeom prst="rect">
            <a:avLst/>
          </a:prstGeom>
          <a:noFill/>
        </p:spPr>
        <p:txBody>
          <a:bodyPr wrap="none" rtlCol="0">
            <a:spAutoFit/>
          </a:bodyPr>
          <a:lstStyle/>
          <a:p>
            <a:pPr algn="ctr"/>
            <a:r>
              <a:rPr kumimoji="1" lang="ja-JP" altLang="en-US" sz="1800" dirty="0">
                <a:solidFill>
                  <a:srgbClr val="000090"/>
                </a:solidFill>
                <a:latin typeface="Meiryo" charset="-128"/>
                <a:ea typeface="Meiryo" charset="-128"/>
                <a:cs typeface="Meiryo" charset="-128"/>
              </a:rPr>
              <a:t>プライベートクラウド</a:t>
            </a:r>
          </a:p>
        </p:txBody>
      </p:sp>
      <p:sp>
        <p:nvSpPr>
          <p:cNvPr id="160" name="テキスト ボックス 159"/>
          <p:cNvSpPr txBox="1"/>
          <p:nvPr/>
        </p:nvSpPr>
        <p:spPr>
          <a:xfrm>
            <a:off x="731229" y="4394200"/>
            <a:ext cx="2031325" cy="461665"/>
          </a:xfrm>
          <a:prstGeom prst="rect">
            <a:avLst/>
          </a:prstGeom>
          <a:noFill/>
        </p:spPr>
        <p:txBody>
          <a:bodyPr wrap="none" rtlCol="0">
            <a:spAutoFit/>
          </a:bodyPr>
          <a:lstStyle/>
          <a:p>
            <a:pPr algn="ctr"/>
            <a:r>
              <a:rPr kumimoji="1" lang="ja-JP" altLang="en-US" sz="2400" dirty="0">
                <a:solidFill>
                  <a:srgbClr val="000090"/>
                </a:solidFill>
                <a:latin typeface="Meiryo" charset="-128"/>
                <a:ea typeface="Meiryo" charset="-128"/>
                <a:cs typeface="Meiryo" charset="-128"/>
              </a:rPr>
              <a:t>個別企業専用</a:t>
            </a:r>
          </a:p>
        </p:txBody>
      </p:sp>
      <p:sp>
        <p:nvSpPr>
          <p:cNvPr id="16" name="左右矢印 15"/>
          <p:cNvSpPr/>
          <p:nvPr/>
        </p:nvSpPr>
        <p:spPr bwMode="auto">
          <a:xfrm>
            <a:off x="228600" y="5867400"/>
            <a:ext cx="8686799" cy="685800"/>
          </a:xfrm>
          <a:prstGeom prst="leftRightArrow">
            <a:avLst>
              <a:gd name="adj1" fmla="val 70000"/>
              <a:gd name="adj2" fmla="val 5000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chemeClr val="bg1"/>
              </a:solidFill>
              <a:effectLst/>
              <a:latin typeface="Meiryo" charset="-128"/>
              <a:ea typeface="Meiryo" charset="-128"/>
              <a:cs typeface="Meiryo" charset="-128"/>
            </a:endParaRPr>
          </a:p>
        </p:txBody>
      </p:sp>
      <p:sp>
        <p:nvSpPr>
          <p:cNvPr id="17" name="テキスト ボックス 16"/>
          <p:cNvSpPr txBox="1"/>
          <p:nvPr/>
        </p:nvSpPr>
        <p:spPr>
          <a:xfrm>
            <a:off x="592402" y="6019800"/>
            <a:ext cx="1851789" cy="400110"/>
          </a:xfrm>
          <a:prstGeom prst="rect">
            <a:avLst/>
          </a:prstGeom>
          <a:noFill/>
        </p:spPr>
        <p:txBody>
          <a:bodyPr wrap="none" rtlCol="0">
            <a:spAutoFit/>
          </a:bodyPr>
          <a:lstStyle/>
          <a:p>
            <a:r>
              <a:rPr kumimoji="1" lang="ja-JP" altLang="en-US" sz="2000" dirty="0">
                <a:solidFill>
                  <a:schemeClr val="bg1"/>
                </a:solidFill>
                <a:latin typeface="Meiryo" charset="-128"/>
                <a:ea typeface="Meiryo" charset="-128"/>
                <a:cs typeface="Meiryo" charset="-128"/>
              </a:rPr>
              <a:t>個別</a:t>
            </a:r>
            <a:r>
              <a:rPr kumimoji="1" lang="en-US" altLang="ja-JP" sz="2000" dirty="0">
                <a:solidFill>
                  <a:schemeClr val="bg1"/>
                </a:solidFill>
                <a:latin typeface="Meiryo" charset="-128"/>
                <a:ea typeface="Meiryo" charset="-128"/>
                <a:cs typeface="Meiryo" charset="-128"/>
              </a:rPr>
              <a:t>･</a:t>
            </a:r>
            <a:r>
              <a:rPr kumimoji="1" lang="ja-JP" altLang="en-US" sz="2000" dirty="0">
                <a:solidFill>
                  <a:schemeClr val="bg1"/>
                </a:solidFill>
                <a:latin typeface="Meiryo" charset="-128"/>
                <a:ea typeface="Meiryo" charset="-128"/>
                <a:cs typeface="Meiryo" charset="-128"/>
              </a:rPr>
              <a:t>少数企業</a:t>
            </a:r>
          </a:p>
        </p:txBody>
      </p:sp>
      <p:sp>
        <p:nvSpPr>
          <p:cNvPr id="172" name="テキスト ボックス 171"/>
          <p:cNvSpPr txBox="1"/>
          <p:nvPr/>
        </p:nvSpPr>
        <p:spPr>
          <a:xfrm>
            <a:off x="5583238" y="6019800"/>
            <a:ext cx="3005951" cy="400110"/>
          </a:xfrm>
          <a:prstGeom prst="rect">
            <a:avLst/>
          </a:prstGeom>
          <a:noFill/>
        </p:spPr>
        <p:txBody>
          <a:bodyPr wrap="none" rtlCol="0">
            <a:spAutoFit/>
          </a:bodyPr>
          <a:lstStyle/>
          <a:p>
            <a:pPr algn="r"/>
            <a:r>
              <a:rPr kumimoji="1" lang="ja-JP" altLang="en-US" sz="2000" dirty="0">
                <a:solidFill>
                  <a:schemeClr val="bg1"/>
                </a:solidFill>
                <a:latin typeface="Meiryo" charset="-128"/>
                <a:ea typeface="Meiryo" charset="-128"/>
                <a:cs typeface="Meiryo" charset="-128"/>
              </a:rPr>
              <a:t>不特定・複数企業／個人</a:t>
            </a:r>
          </a:p>
        </p:txBody>
      </p:sp>
      <p:sp>
        <p:nvSpPr>
          <p:cNvPr id="175" name="上下矢印 174"/>
          <p:cNvSpPr/>
          <p:nvPr/>
        </p:nvSpPr>
        <p:spPr bwMode="auto">
          <a:xfrm>
            <a:off x="6211402" y="1676400"/>
            <a:ext cx="363802" cy="1056640"/>
          </a:xfrm>
          <a:prstGeom prst="upDownArrow">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sp>
        <p:nvSpPr>
          <p:cNvPr id="177" name="角丸四角形 176"/>
          <p:cNvSpPr/>
          <p:nvPr/>
        </p:nvSpPr>
        <p:spPr bwMode="auto">
          <a:xfrm>
            <a:off x="5638800" y="1382986"/>
            <a:ext cx="1500541" cy="293414"/>
          </a:xfrm>
          <a:prstGeom prst="roundRect">
            <a:avLst>
              <a:gd name="adj" fmla="val 50000"/>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spcBef>
                <a:spcPts val="0"/>
              </a:spcBef>
              <a:defRPr/>
            </a:pPr>
            <a:r>
              <a:rPr kumimoji="0" lang="en-US" altLang="ja-JP" sz="1200" dirty="0">
                <a:solidFill>
                  <a:srgbClr val="FFFFFF"/>
                </a:solidFill>
                <a:latin typeface="Meiryo" charset="-128"/>
                <a:ea typeface="Meiryo" charset="-128"/>
                <a:cs typeface="Meiryo" charset="-128"/>
              </a:rPr>
              <a:t>LAN</a:t>
            </a:r>
            <a:endParaRPr kumimoji="0" lang="ja-JP" altLang="en-US" sz="1200" dirty="0">
              <a:solidFill>
                <a:srgbClr val="FFFFFF"/>
              </a:solidFill>
              <a:latin typeface="Meiryo" charset="-128"/>
              <a:ea typeface="Meiryo" charset="-128"/>
              <a:cs typeface="Meiryo" charset="-128"/>
            </a:endParaRPr>
          </a:p>
        </p:txBody>
      </p:sp>
      <p:pic>
        <p:nvPicPr>
          <p:cNvPr id="178" name="Picture 7" descr="j0433941"/>
          <p:cNvPicPr>
            <a:picLocks noChangeAspect="1" noChangeArrowheads="1"/>
          </p:cNvPicPr>
          <p:nvPr/>
        </p:nvPicPr>
        <p:blipFill>
          <a:blip r:embed="rId4"/>
          <a:srcRect/>
          <a:stretch>
            <a:fillRect/>
          </a:stretch>
        </p:blipFill>
        <p:spPr bwMode="auto">
          <a:xfrm>
            <a:off x="5681442" y="949079"/>
            <a:ext cx="533400" cy="534988"/>
          </a:xfrm>
          <a:prstGeom prst="rect">
            <a:avLst/>
          </a:prstGeom>
          <a:noFill/>
          <a:ln w="9525">
            <a:noFill/>
            <a:miter lim="800000"/>
            <a:headEnd/>
            <a:tailEnd/>
          </a:ln>
        </p:spPr>
      </p:pic>
      <p:pic>
        <p:nvPicPr>
          <p:cNvPr id="179" name="Picture 7" descr="j0433941"/>
          <p:cNvPicPr>
            <a:picLocks noChangeAspect="1" noChangeArrowheads="1"/>
          </p:cNvPicPr>
          <p:nvPr/>
        </p:nvPicPr>
        <p:blipFill>
          <a:blip r:embed="rId4"/>
          <a:srcRect/>
          <a:stretch>
            <a:fillRect/>
          </a:stretch>
        </p:blipFill>
        <p:spPr bwMode="auto">
          <a:xfrm>
            <a:off x="6162455" y="950667"/>
            <a:ext cx="533400" cy="533400"/>
          </a:xfrm>
          <a:prstGeom prst="rect">
            <a:avLst/>
          </a:prstGeom>
          <a:noFill/>
          <a:ln w="9525">
            <a:noFill/>
            <a:miter lim="800000"/>
            <a:headEnd/>
            <a:tailEnd/>
          </a:ln>
        </p:spPr>
      </p:pic>
      <p:pic>
        <p:nvPicPr>
          <p:cNvPr id="180" name="Picture 7" descr="j0433941"/>
          <p:cNvPicPr>
            <a:picLocks noChangeAspect="1" noChangeArrowheads="1"/>
          </p:cNvPicPr>
          <p:nvPr/>
        </p:nvPicPr>
        <p:blipFill>
          <a:blip r:embed="rId4"/>
          <a:srcRect/>
          <a:stretch>
            <a:fillRect/>
          </a:stretch>
        </p:blipFill>
        <p:spPr bwMode="auto">
          <a:xfrm>
            <a:off x="6672042" y="950667"/>
            <a:ext cx="533400" cy="533400"/>
          </a:xfrm>
          <a:prstGeom prst="rect">
            <a:avLst/>
          </a:prstGeom>
          <a:noFill/>
          <a:ln w="9525">
            <a:noFill/>
            <a:miter lim="800000"/>
            <a:headEnd/>
            <a:tailEnd/>
          </a:ln>
        </p:spPr>
      </p:pic>
      <p:sp>
        <p:nvSpPr>
          <p:cNvPr id="182" name="角丸四角形 181"/>
          <p:cNvSpPr/>
          <p:nvPr/>
        </p:nvSpPr>
        <p:spPr bwMode="auto">
          <a:xfrm>
            <a:off x="7348757" y="1393146"/>
            <a:ext cx="1500541" cy="293414"/>
          </a:xfrm>
          <a:prstGeom prst="roundRect">
            <a:avLst>
              <a:gd name="adj" fmla="val 50000"/>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spcBef>
                <a:spcPts val="0"/>
              </a:spcBef>
              <a:defRPr/>
            </a:pPr>
            <a:r>
              <a:rPr kumimoji="0" lang="en-US" altLang="ja-JP" sz="1200" dirty="0">
                <a:solidFill>
                  <a:srgbClr val="FFFFFF"/>
                </a:solidFill>
                <a:latin typeface="Meiryo" charset="-128"/>
                <a:ea typeface="Meiryo" charset="-128"/>
                <a:cs typeface="Meiryo" charset="-128"/>
              </a:rPr>
              <a:t>LAN</a:t>
            </a:r>
            <a:endParaRPr kumimoji="0" lang="ja-JP" altLang="en-US" sz="1200" dirty="0">
              <a:solidFill>
                <a:srgbClr val="FFFFFF"/>
              </a:solidFill>
              <a:latin typeface="Meiryo" charset="-128"/>
              <a:ea typeface="Meiryo" charset="-128"/>
              <a:cs typeface="Meiryo" charset="-128"/>
            </a:endParaRPr>
          </a:p>
        </p:txBody>
      </p:sp>
      <p:pic>
        <p:nvPicPr>
          <p:cNvPr id="183" name="Picture 7" descr="j0433941"/>
          <p:cNvPicPr>
            <a:picLocks noChangeAspect="1" noChangeArrowheads="1"/>
          </p:cNvPicPr>
          <p:nvPr/>
        </p:nvPicPr>
        <p:blipFill>
          <a:blip r:embed="rId4"/>
          <a:srcRect/>
          <a:stretch>
            <a:fillRect/>
          </a:stretch>
        </p:blipFill>
        <p:spPr bwMode="auto">
          <a:xfrm>
            <a:off x="7391399" y="959239"/>
            <a:ext cx="533400" cy="534988"/>
          </a:xfrm>
          <a:prstGeom prst="rect">
            <a:avLst/>
          </a:prstGeom>
          <a:noFill/>
          <a:ln w="9525">
            <a:noFill/>
            <a:miter lim="800000"/>
            <a:headEnd/>
            <a:tailEnd/>
          </a:ln>
        </p:spPr>
      </p:pic>
      <p:pic>
        <p:nvPicPr>
          <p:cNvPr id="184" name="Picture 7" descr="j0433941"/>
          <p:cNvPicPr>
            <a:picLocks noChangeAspect="1" noChangeArrowheads="1"/>
          </p:cNvPicPr>
          <p:nvPr/>
        </p:nvPicPr>
        <p:blipFill>
          <a:blip r:embed="rId4"/>
          <a:srcRect/>
          <a:stretch>
            <a:fillRect/>
          </a:stretch>
        </p:blipFill>
        <p:spPr bwMode="auto">
          <a:xfrm>
            <a:off x="7872412" y="960827"/>
            <a:ext cx="533400" cy="533400"/>
          </a:xfrm>
          <a:prstGeom prst="rect">
            <a:avLst/>
          </a:prstGeom>
          <a:noFill/>
          <a:ln w="9525">
            <a:noFill/>
            <a:miter lim="800000"/>
            <a:headEnd/>
            <a:tailEnd/>
          </a:ln>
        </p:spPr>
      </p:pic>
      <p:pic>
        <p:nvPicPr>
          <p:cNvPr id="185" name="Picture 7" descr="j0433941"/>
          <p:cNvPicPr>
            <a:picLocks noChangeAspect="1" noChangeArrowheads="1"/>
          </p:cNvPicPr>
          <p:nvPr/>
        </p:nvPicPr>
        <p:blipFill>
          <a:blip r:embed="rId4"/>
          <a:srcRect/>
          <a:stretch>
            <a:fillRect/>
          </a:stretch>
        </p:blipFill>
        <p:spPr bwMode="auto">
          <a:xfrm>
            <a:off x="8381999" y="960827"/>
            <a:ext cx="533400" cy="533400"/>
          </a:xfrm>
          <a:prstGeom prst="rect">
            <a:avLst/>
          </a:prstGeom>
          <a:noFill/>
          <a:ln w="9525">
            <a:noFill/>
            <a:miter lim="800000"/>
            <a:headEnd/>
            <a:tailEnd/>
          </a:ln>
        </p:spPr>
      </p:pic>
      <p:sp>
        <p:nvSpPr>
          <p:cNvPr id="186" name="上下矢印 185"/>
          <p:cNvSpPr/>
          <p:nvPr/>
        </p:nvSpPr>
        <p:spPr bwMode="auto">
          <a:xfrm>
            <a:off x="7909741" y="1676400"/>
            <a:ext cx="363802" cy="1056640"/>
          </a:xfrm>
          <a:prstGeom prst="upDownArrow">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sp>
        <p:nvSpPr>
          <p:cNvPr id="157" name="角丸四角形 156"/>
          <p:cNvSpPr/>
          <p:nvPr/>
        </p:nvSpPr>
        <p:spPr bwMode="auto">
          <a:xfrm>
            <a:off x="5638799" y="1981200"/>
            <a:ext cx="3276599" cy="381000"/>
          </a:xfrm>
          <a:prstGeom prst="roundRect">
            <a:avLst>
              <a:gd name="adj" fmla="val 50000"/>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rgbClr val="FFFFFF"/>
                </a:solidFill>
                <a:effectLst/>
                <a:latin typeface="Meiryo" charset="-128"/>
                <a:ea typeface="Meiryo" charset="-128"/>
                <a:cs typeface="Meiryo" charset="-128"/>
              </a:rPr>
              <a:t>インターネット</a:t>
            </a:r>
          </a:p>
        </p:txBody>
      </p:sp>
      <p:sp>
        <p:nvSpPr>
          <p:cNvPr id="154" name="角丸四角形 153"/>
          <p:cNvSpPr/>
          <p:nvPr/>
        </p:nvSpPr>
        <p:spPr bwMode="auto">
          <a:xfrm>
            <a:off x="3481388" y="2811046"/>
            <a:ext cx="2189392" cy="1921708"/>
          </a:xfrm>
          <a:prstGeom prst="roundRect">
            <a:avLst>
              <a:gd name="adj" fmla="val 0"/>
            </a:avLst>
          </a:prstGeom>
          <a:solidFill>
            <a:srgbClr val="4597A0"/>
          </a:solid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sp>
        <p:nvSpPr>
          <p:cNvPr id="11" name="角丸四角形 10"/>
          <p:cNvSpPr/>
          <p:nvPr/>
        </p:nvSpPr>
        <p:spPr bwMode="auto">
          <a:xfrm>
            <a:off x="3657600" y="2955617"/>
            <a:ext cx="1777759" cy="1159184"/>
          </a:xfrm>
          <a:prstGeom prst="roundRect">
            <a:avLst>
              <a:gd name="adj" fmla="val 9039"/>
            </a:avLst>
          </a:prstGeom>
          <a:solidFill>
            <a:srgbClr val="CCFFCC"/>
          </a:solidFill>
          <a:ln w="19050" cap="flat" cmpd="sng" algn="ctr">
            <a:solidFill>
              <a:srgbClr val="008000"/>
            </a:solidFill>
            <a:prstDash val="sys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sp>
        <p:nvSpPr>
          <p:cNvPr id="10" name="ホームベース 9"/>
          <p:cNvSpPr/>
          <p:nvPr/>
        </p:nvSpPr>
        <p:spPr bwMode="auto">
          <a:xfrm flipH="1">
            <a:off x="5181591" y="3348335"/>
            <a:ext cx="3265266" cy="461665"/>
          </a:xfrm>
          <a:prstGeom prst="homePlate">
            <a:avLst/>
          </a:prstGeom>
          <a:solidFill>
            <a:srgbClr val="CCFFCC"/>
          </a:solidFill>
          <a:ln w="381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sp>
        <p:nvSpPr>
          <p:cNvPr id="12" name="テキスト ボックス 11"/>
          <p:cNvSpPr txBox="1"/>
          <p:nvPr/>
        </p:nvSpPr>
        <p:spPr>
          <a:xfrm>
            <a:off x="3711810" y="2999601"/>
            <a:ext cx="1723549" cy="400110"/>
          </a:xfrm>
          <a:prstGeom prst="rect">
            <a:avLst/>
          </a:prstGeom>
          <a:noFill/>
        </p:spPr>
        <p:txBody>
          <a:bodyPr wrap="none" rtlCol="0">
            <a:spAutoFit/>
          </a:bodyPr>
          <a:lstStyle/>
          <a:p>
            <a:pPr algn="ctr"/>
            <a:r>
              <a:rPr kumimoji="1" lang="ja-JP" altLang="en-US" sz="2000" dirty="0">
                <a:latin typeface="Meiryo" charset="-128"/>
                <a:ea typeface="Meiryo" charset="-128"/>
                <a:cs typeface="Meiryo" charset="-128"/>
              </a:rPr>
              <a:t>特定企業占有</a:t>
            </a:r>
          </a:p>
        </p:txBody>
      </p:sp>
      <p:sp>
        <p:nvSpPr>
          <p:cNvPr id="15" name="テキスト ボックス 14"/>
          <p:cNvSpPr txBox="1"/>
          <p:nvPr/>
        </p:nvSpPr>
        <p:spPr>
          <a:xfrm>
            <a:off x="3393143" y="4295741"/>
            <a:ext cx="2357714" cy="230832"/>
          </a:xfrm>
          <a:prstGeom prst="rect">
            <a:avLst/>
          </a:prstGeom>
          <a:noFill/>
        </p:spPr>
        <p:txBody>
          <a:bodyPr wrap="square" rtlCol="0">
            <a:spAutoFit/>
          </a:bodyPr>
          <a:lstStyle/>
          <a:p>
            <a:pPr algn="ctr"/>
            <a:r>
              <a:rPr kumimoji="1" lang="ja-JP" altLang="en-US" sz="900" dirty="0">
                <a:solidFill>
                  <a:schemeClr val="bg1"/>
                </a:solidFill>
                <a:latin typeface="Meiryo" charset="-128"/>
                <a:ea typeface="Meiryo" charset="-128"/>
                <a:cs typeface="Meiryo" charset="-128"/>
              </a:rPr>
              <a:t>ホス</a:t>
            </a:r>
            <a:r>
              <a:rPr lang="ja-JP" altLang="en-US" sz="900" dirty="0">
                <a:solidFill>
                  <a:schemeClr val="bg1"/>
                </a:solidFill>
                <a:latin typeface="Meiryo" charset="-128"/>
                <a:ea typeface="Meiryo" charset="-128"/>
                <a:cs typeface="Meiryo" charset="-128"/>
              </a:rPr>
              <a:t>テッドプライベートクラウド</a:t>
            </a:r>
            <a:endParaRPr kumimoji="1" lang="ja-JP" altLang="en-US" sz="900" dirty="0">
              <a:solidFill>
                <a:schemeClr val="bg1"/>
              </a:solidFill>
              <a:latin typeface="Meiryo" charset="-128"/>
              <a:ea typeface="Meiryo" charset="-128"/>
              <a:cs typeface="Meiryo" charset="-128"/>
            </a:endParaRPr>
          </a:p>
        </p:txBody>
      </p:sp>
      <p:sp>
        <p:nvSpPr>
          <p:cNvPr id="173" name="テキスト ボックス 172"/>
          <p:cNvSpPr txBox="1"/>
          <p:nvPr/>
        </p:nvSpPr>
        <p:spPr>
          <a:xfrm>
            <a:off x="5387796" y="3409884"/>
            <a:ext cx="1210588" cy="338554"/>
          </a:xfrm>
          <a:prstGeom prst="rect">
            <a:avLst/>
          </a:prstGeom>
          <a:noFill/>
        </p:spPr>
        <p:txBody>
          <a:bodyPr wrap="none" rtlCol="0">
            <a:spAutoFit/>
          </a:bodyPr>
          <a:lstStyle/>
          <a:p>
            <a:pPr algn="ctr"/>
            <a:r>
              <a:rPr kumimoji="1" lang="ja-JP" altLang="en-US" sz="1600" dirty="0">
                <a:solidFill>
                  <a:srgbClr val="008000"/>
                </a:solidFill>
                <a:latin typeface="Meiryo" charset="-128"/>
                <a:ea typeface="Meiryo" charset="-128"/>
                <a:cs typeface="Meiryo" charset="-128"/>
              </a:rPr>
              <a:t>固定割当て</a:t>
            </a:r>
          </a:p>
        </p:txBody>
      </p:sp>
      <p:pic>
        <p:nvPicPr>
          <p:cNvPr id="145" name="Picture 82" descr="server"/>
          <p:cNvPicPr>
            <a:picLocks noChangeAspect="1" noChangeArrowheads="1"/>
          </p:cNvPicPr>
          <p:nvPr/>
        </p:nvPicPr>
        <p:blipFill>
          <a:blip r:embed="rId3"/>
          <a:srcRect/>
          <a:stretch>
            <a:fillRect/>
          </a:stretch>
        </p:blipFill>
        <p:spPr bwMode="auto">
          <a:xfrm>
            <a:off x="3985122" y="3352800"/>
            <a:ext cx="565241" cy="696880"/>
          </a:xfrm>
          <a:prstGeom prst="rect">
            <a:avLst/>
          </a:prstGeom>
          <a:noFill/>
          <a:ln w="9525">
            <a:noFill/>
            <a:miter lim="800000"/>
            <a:headEnd/>
            <a:tailEnd/>
          </a:ln>
        </p:spPr>
      </p:pic>
      <p:pic>
        <p:nvPicPr>
          <p:cNvPr id="147" name="Picture 82" descr="server"/>
          <p:cNvPicPr>
            <a:picLocks noChangeAspect="1" noChangeArrowheads="1"/>
          </p:cNvPicPr>
          <p:nvPr/>
        </p:nvPicPr>
        <p:blipFill>
          <a:blip r:embed="rId3"/>
          <a:srcRect/>
          <a:stretch>
            <a:fillRect/>
          </a:stretch>
        </p:blipFill>
        <p:spPr bwMode="auto">
          <a:xfrm>
            <a:off x="4309753" y="3356111"/>
            <a:ext cx="563330" cy="698536"/>
          </a:xfrm>
          <a:prstGeom prst="rect">
            <a:avLst/>
          </a:prstGeom>
          <a:noFill/>
          <a:ln w="9525">
            <a:noFill/>
            <a:miter lim="800000"/>
            <a:headEnd/>
            <a:tailEnd/>
          </a:ln>
        </p:spPr>
      </p:pic>
      <p:pic>
        <p:nvPicPr>
          <p:cNvPr id="148" name="Picture 82" descr="server"/>
          <p:cNvPicPr>
            <a:picLocks noChangeAspect="1" noChangeArrowheads="1"/>
          </p:cNvPicPr>
          <p:nvPr/>
        </p:nvPicPr>
        <p:blipFill>
          <a:blip r:embed="rId3"/>
          <a:srcRect/>
          <a:stretch>
            <a:fillRect/>
          </a:stretch>
        </p:blipFill>
        <p:spPr bwMode="auto">
          <a:xfrm>
            <a:off x="4590463" y="3369353"/>
            <a:ext cx="565241" cy="698536"/>
          </a:xfrm>
          <a:prstGeom prst="rect">
            <a:avLst/>
          </a:prstGeom>
          <a:noFill/>
          <a:ln w="9525">
            <a:noFill/>
            <a:miter lim="800000"/>
            <a:headEnd/>
            <a:tailEnd/>
          </a:ln>
        </p:spPr>
      </p:pic>
      <p:pic>
        <p:nvPicPr>
          <p:cNvPr id="162" name="Picture 82" descr="server"/>
          <p:cNvPicPr>
            <a:picLocks noChangeAspect="1" noChangeArrowheads="1"/>
          </p:cNvPicPr>
          <p:nvPr/>
        </p:nvPicPr>
        <p:blipFill>
          <a:blip r:embed="rId3"/>
          <a:srcRect/>
          <a:stretch>
            <a:fillRect/>
          </a:stretch>
        </p:blipFill>
        <p:spPr bwMode="auto">
          <a:xfrm>
            <a:off x="6604726" y="2971800"/>
            <a:ext cx="832252" cy="1258463"/>
          </a:xfrm>
          <a:prstGeom prst="rect">
            <a:avLst/>
          </a:prstGeom>
          <a:noFill/>
          <a:ln w="9525">
            <a:noFill/>
            <a:miter lim="800000"/>
            <a:headEnd/>
            <a:tailEnd/>
          </a:ln>
        </p:spPr>
      </p:pic>
      <p:pic>
        <p:nvPicPr>
          <p:cNvPr id="163" name="Picture 82" descr="server"/>
          <p:cNvPicPr>
            <a:picLocks noChangeAspect="1" noChangeArrowheads="1"/>
          </p:cNvPicPr>
          <p:nvPr/>
        </p:nvPicPr>
        <p:blipFill>
          <a:blip r:embed="rId3"/>
          <a:srcRect/>
          <a:stretch>
            <a:fillRect/>
          </a:stretch>
        </p:blipFill>
        <p:spPr bwMode="auto">
          <a:xfrm>
            <a:off x="7082709" y="2977778"/>
            <a:ext cx="829440" cy="1261453"/>
          </a:xfrm>
          <a:prstGeom prst="rect">
            <a:avLst/>
          </a:prstGeom>
          <a:noFill/>
          <a:ln w="9525">
            <a:noFill/>
            <a:miter lim="800000"/>
            <a:headEnd/>
            <a:tailEnd/>
          </a:ln>
        </p:spPr>
      </p:pic>
      <p:pic>
        <p:nvPicPr>
          <p:cNvPr id="164" name="Picture 82" descr="server"/>
          <p:cNvPicPr>
            <a:picLocks noChangeAspect="1" noChangeArrowheads="1"/>
          </p:cNvPicPr>
          <p:nvPr/>
        </p:nvPicPr>
        <p:blipFill>
          <a:blip r:embed="rId3"/>
          <a:srcRect/>
          <a:stretch>
            <a:fillRect/>
          </a:stretch>
        </p:blipFill>
        <p:spPr bwMode="auto">
          <a:xfrm>
            <a:off x="7496023" y="3001692"/>
            <a:ext cx="832252" cy="1261453"/>
          </a:xfrm>
          <a:prstGeom prst="rect">
            <a:avLst/>
          </a:prstGeom>
          <a:noFill/>
          <a:ln w="9525">
            <a:noFill/>
            <a:miter lim="800000"/>
            <a:headEnd/>
            <a:tailEnd/>
          </a:ln>
        </p:spPr>
      </p:pic>
      <p:sp>
        <p:nvSpPr>
          <p:cNvPr id="133" name="角丸四角形 132"/>
          <p:cNvSpPr/>
          <p:nvPr/>
        </p:nvSpPr>
        <p:spPr bwMode="auto">
          <a:xfrm>
            <a:off x="3843558" y="1382986"/>
            <a:ext cx="1500541" cy="293414"/>
          </a:xfrm>
          <a:prstGeom prst="roundRect">
            <a:avLst>
              <a:gd name="adj" fmla="val 50000"/>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spcBef>
                <a:spcPts val="0"/>
              </a:spcBef>
              <a:defRPr/>
            </a:pPr>
            <a:r>
              <a:rPr kumimoji="0" lang="en-US" altLang="ja-JP" sz="1200" dirty="0">
                <a:solidFill>
                  <a:srgbClr val="FFFFFF"/>
                </a:solidFill>
                <a:latin typeface="Meiryo" charset="-128"/>
                <a:ea typeface="Meiryo" charset="-128"/>
                <a:cs typeface="Meiryo" charset="-128"/>
              </a:rPr>
              <a:t>LAN</a:t>
            </a:r>
            <a:endParaRPr kumimoji="0" lang="ja-JP" altLang="en-US" sz="1200" dirty="0">
              <a:solidFill>
                <a:srgbClr val="FFFFFF"/>
              </a:solidFill>
              <a:latin typeface="Meiryo" charset="-128"/>
              <a:ea typeface="Meiryo" charset="-128"/>
              <a:cs typeface="Meiryo" charset="-128"/>
            </a:endParaRPr>
          </a:p>
        </p:txBody>
      </p:sp>
      <p:pic>
        <p:nvPicPr>
          <p:cNvPr id="135" name="Picture 7" descr="j0433941"/>
          <p:cNvPicPr>
            <a:picLocks noChangeAspect="1" noChangeArrowheads="1"/>
          </p:cNvPicPr>
          <p:nvPr/>
        </p:nvPicPr>
        <p:blipFill>
          <a:blip r:embed="rId4"/>
          <a:srcRect/>
          <a:stretch>
            <a:fillRect/>
          </a:stretch>
        </p:blipFill>
        <p:spPr bwMode="auto">
          <a:xfrm>
            <a:off x="3886200" y="949079"/>
            <a:ext cx="533400" cy="534988"/>
          </a:xfrm>
          <a:prstGeom prst="rect">
            <a:avLst/>
          </a:prstGeom>
          <a:noFill/>
          <a:ln w="9525">
            <a:noFill/>
            <a:miter lim="800000"/>
            <a:headEnd/>
            <a:tailEnd/>
          </a:ln>
        </p:spPr>
      </p:pic>
      <p:pic>
        <p:nvPicPr>
          <p:cNvPr id="136" name="Picture 7" descr="j0433941"/>
          <p:cNvPicPr>
            <a:picLocks noChangeAspect="1" noChangeArrowheads="1"/>
          </p:cNvPicPr>
          <p:nvPr/>
        </p:nvPicPr>
        <p:blipFill>
          <a:blip r:embed="rId4"/>
          <a:srcRect/>
          <a:stretch>
            <a:fillRect/>
          </a:stretch>
        </p:blipFill>
        <p:spPr bwMode="auto">
          <a:xfrm>
            <a:off x="4367213" y="950667"/>
            <a:ext cx="533400" cy="533400"/>
          </a:xfrm>
          <a:prstGeom prst="rect">
            <a:avLst/>
          </a:prstGeom>
          <a:noFill/>
          <a:ln w="9525">
            <a:noFill/>
            <a:miter lim="800000"/>
            <a:headEnd/>
            <a:tailEnd/>
          </a:ln>
        </p:spPr>
      </p:pic>
      <p:pic>
        <p:nvPicPr>
          <p:cNvPr id="137" name="Picture 7" descr="j0433941"/>
          <p:cNvPicPr>
            <a:picLocks noChangeAspect="1" noChangeArrowheads="1"/>
          </p:cNvPicPr>
          <p:nvPr/>
        </p:nvPicPr>
        <p:blipFill>
          <a:blip r:embed="rId4"/>
          <a:srcRect/>
          <a:stretch>
            <a:fillRect/>
          </a:stretch>
        </p:blipFill>
        <p:spPr bwMode="auto">
          <a:xfrm>
            <a:off x="4876800" y="950667"/>
            <a:ext cx="533400" cy="533400"/>
          </a:xfrm>
          <a:prstGeom prst="rect">
            <a:avLst/>
          </a:prstGeom>
          <a:noFill/>
          <a:ln w="9525">
            <a:noFill/>
            <a:miter lim="800000"/>
            <a:headEnd/>
            <a:tailEnd/>
          </a:ln>
        </p:spPr>
      </p:pic>
      <p:sp>
        <p:nvSpPr>
          <p:cNvPr id="174" name="上下矢印 173"/>
          <p:cNvSpPr/>
          <p:nvPr/>
        </p:nvSpPr>
        <p:spPr bwMode="auto">
          <a:xfrm>
            <a:off x="4411928" y="1676400"/>
            <a:ext cx="387134" cy="1134646"/>
          </a:xfrm>
          <a:prstGeom prst="upDownArrow">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sp>
        <p:nvSpPr>
          <p:cNvPr id="19" name="上下矢印 18"/>
          <p:cNvSpPr/>
          <p:nvPr/>
        </p:nvSpPr>
        <p:spPr bwMode="auto">
          <a:xfrm>
            <a:off x="1594512" y="1686560"/>
            <a:ext cx="363802" cy="1056639"/>
          </a:xfrm>
          <a:prstGeom prst="upDownArrow">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eiryo" charset="-128"/>
              <a:ea typeface="Meiryo" charset="-128"/>
              <a:cs typeface="Meiryo" charset="-128"/>
            </a:endParaRPr>
          </a:p>
        </p:txBody>
      </p:sp>
      <p:sp>
        <p:nvSpPr>
          <p:cNvPr id="14" name="角丸四角形 13"/>
          <p:cNvSpPr/>
          <p:nvPr/>
        </p:nvSpPr>
        <p:spPr bwMode="auto">
          <a:xfrm>
            <a:off x="228600" y="1981200"/>
            <a:ext cx="5115499" cy="381000"/>
          </a:xfrm>
          <a:prstGeom prst="roundRect">
            <a:avLst>
              <a:gd name="adj" fmla="val 50000"/>
            </a:avLst>
          </a:prstGeom>
          <a:solidFill>
            <a:srgbClr val="6600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rgbClr val="FFFFFF"/>
                </a:solidFill>
                <a:effectLst/>
                <a:latin typeface="Meiryo" charset="-128"/>
                <a:ea typeface="Meiryo" charset="-128"/>
                <a:cs typeface="Meiryo" charset="-128"/>
              </a:rPr>
              <a:t>専用回線・</a:t>
            </a:r>
            <a:r>
              <a:rPr kumimoji="0" lang="en-US" altLang="ja-JP" sz="1600" b="0" i="0" u="none" strike="noStrike" cap="none" normalizeH="0" baseline="0" dirty="0">
                <a:ln>
                  <a:noFill/>
                </a:ln>
                <a:solidFill>
                  <a:srgbClr val="FFFFFF"/>
                </a:solidFill>
                <a:effectLst/>
                <a:latin typeface="Meiryo" charset="-128"/>
                <a:ea typeface="Meiryo" charset="-128"/>
                <a:cs typeface="Meiryo" charset="-128"/>
              </a:rPr>
              <a:t>VPN</a:t>
            </a:r>
            <a:endParaRPr kumimoji="0" lang="ja-JP" altLang="en-US" sz="1600" b="0" i="0" u="none" strike="noStrike" cap="none" normalizeH="0" baseline="0" dirty="0">
              <a:ln>
                <a:noFill/>
              </a:ln>
              <a:solidFill>
                <a:srgbClr val="FFFFFF"/>
              </a:solidFill>
              <a:effectLst/>
              <a:latin typeface="Meiryo" charset="-128"/>
              <a:ea typeface="Meiryo" charset="-128"/>
              <a:cs typeface="Meiryo" charset="-128"/>
            </a:endParaRPr>
          </a:p>
        </p:txBody>
      </p:sp>
      <p:sp>
        <p:nvSpPr>
          <p:cNvPr id="188" name="角丸四角形 187"/>
          <p:cNvSpPr/>
          <p:nvPr/>
        </p:nvSpPr>
        <p:spPr bwMode="auto">
          <a:xfrm>
            <a:off x="1022614" y="1382986"/>
            <a:ext cx="1500541" cy="293414"/>
          </a:xfrm>
          <a:prstGeom prst="roundRect">
            <a:avLst>
              <a:gd name="adj" fmla="val 50000"/>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spcBef>
                <a:spcPts val="0"/>
              </a:spcBef>
              <a:defRPr/>
            </a:pPr>
            <a:r>
              <a:rPr kumimoji="0" lang="en-US" altLang="ja-JP" sz="1200" dirty="0">
                <a:solidFill>
                  <a:srgbClr val="FFFFFF"/>
                </a:solidFill>
                <a:latin typeface="Meiryo" charset="-128"/>
                <a:ea typeface="Meiryo" charset="-128"/>
                <a:cs typeface="Meiryo" charset="-128"/>
              </a:rPr>
              <a:t>LAN</a:t>
            </a:r>
            <a:endParaRPr kumimoji="0" lang="ja-JP" altLang="en-US" sz="1200" dirty="0">
              <a:solidFill>
                <a:srgbClr val="FFFFFF"/>
              </a:solidFill>
              <a:latin typeface="Meiryo" charset="-128"/>
              <a:ea typeface="Meiryo" charset="-128"/>
              <a:cs typeface="Meiryo" charset="-128"/>
            </a:endParaRPr>
          </a:p>
        </p:txBody>
      </p:sp>
      <p:pic>
        <p:nvPicPr>
          <p:cNvPr id="189" name="Picture 7" descr="j0433941"/>
          <p:cNvPicPr>
            <a:picLocks noChangeAspect="1" noChangeArrowheads="1"/>
          </p:cNvPicPr>
          <p:nvPr/>
        </p:nvPicPr>
        <p:blipFill>
          <a:blip r:embed="rId4"/>
          <a:srcRect/>
          <a:stretch>
            <a:fillRect/>
          </a:stretch>
        </p:blipFill>
        <p:spPr bwMode="auto">
          <a:xfrm>
            <a:off x="1065256" y="949079"/>
            <a:ext cx="533400" cy="534988"/>
          </a:xfrm>
          <a:prstGeom prst="rect">
            <a:avLst/>
          </a:prstGeom>
          <a:noFill/>
          <a:ln w="9525">
            <a:noFill/>
            <a:miter lim="800000"/>
            <a:headEnd/>
            <a:tailEnd/>
          </a:ln>
        </p:spPr>
      </p:pic>
      <p:pic>
        <p:nvPicPr>
          <p:cNvPr id="190" name="Picture 7" descr="j0433941"/>
          <p:cNvPicPr>
            <a:picLocks noChangeAspect="1" noChangeArrowheads="1"/>
          </p:cNvPicPr>
          <p:nvPr/>
        </p:nvPicPr>
        <p:blipFill>
          <a:blip r:embed="rId4"/>
          <a:srcRect/>
          <a:stretch>
            <a:fillRect/>
          </a:stretch>
        </p:blipFill>
        <p:spPr bwMode="auto">
          <a:xfrm>
            <a:off x="1546269" y="950667"/>
            <a:ext cx="533400" cy="533400"/>
          </a:xfrm>
          <a:prstGeom prst="rect">
            <a:avLst/>
          </a:prstGeom>
          <a:noFill/>
          <a:ln w="9525">
            <a:noFill/>
            <a:miter lim="800000"/>
            <a:headEnd/>
            <a:tailEnd/>
          </a:ln>
        </p:spPr>
      </p:pic>
      <p:pic>
        <p:nvPicPr>
          <p:cNvPr id="191" name="Picture 7" descr="j0433941"/>
          <p:cNvPicPr>
            <a:picLocks noChangeAspect="1" noChangeArrowheads="1"/>
          </p:cNvPicPr>
          <p:nvPr/>
        </p:nvPicPr>
        <p:blipFill>
          <a:blip r:embed="rId4"/>
          <a:srcRect/>
          <a:stretch>
            <a:fillRect/>
          </a:stretch>
        </p:blipFill>
        <p:spPr bwMode="auto">
          <a:xfrm>
            <a:off x="2055856" y="950667"/>
            <a:ext cx="533400" cy="533400"/>
          </a:xfrm>
          <a:prstGeom prst="rect">
            <a:avLst/>
          </a:prstGeom>
          <a:noFill/>
          <a:ln w="9525">
            <a:noFill/>
            <a:miter lim="800000"/>
            <a:headEnd/>
            <a:tailEnd/>
          </a:ln>
        </p:spPr>
      </p:pic>
    </p:spTree>
    <p:extLst>
      <p:ext uri="{BB962C8B-B14F-4D97-AF65-F5344CB8AC3E}">
        <p14:creationId xmlns:p14="http://schemas.microsoft.com/office/powerpoint/2010/main" val="44893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p:cNvSpPr/>
          <p:nvPr/>
        </p:nvSpPr>
        <p:spPr>
          <a:xfrm>
            <a:off x="240000" y="1226127"/>
            <a:ext cx="1219201" cy="1627910"/>
          </a:xfrm>
          <a:prstGeom prst="rect">
            <a:avLst/>
          </a:prstGeom>
          <a:solidFill>
            <a:srgbClr val="FFFDA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t>ハイブリッドクラウド</a:t>
            </a:r>
          </a:p>
        </p:txBody>
      </p:sp>
      <p:sp>
        <p:nvSpPr>
          <p:cNvPr id="3" name="正方形/長方形 2"/>
          <p:cNvSpPr/>
          <p:nvPr/>
        </p:nvSpPr>
        <p:spPr>
          <a:xfrm>
            <a:off x="240000" y="893617"/>
            <a:ext cx="1219201" cy="277091"/>
          </a:xfrm>
          <a:prstGeom prst="rect">
            <a:avLst/>
          </a:prstGeom>
          <a:solidFill>
            <a:srgbClr val="005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モバイル連携</a:t>
            </a:r>
          </a:p>
        </p:txBody>
      </p:sp>
      <p:sp>
        <p:nvSpPr>
          <p:cNvPr id="41" name="正方形/長方形 40"/>
          <p:cNvSpPr/>
          <p:nvPr/>
        </p:nvSpPr>
        <p:spPr>
          <a:xfrm>
            <a:off x="1475508" y="893617"/>
            <a:ext cx="1219201" cy="277091"/>
          </a:xfrm>
          <a:prstGeom prst="rect">
            <a:avLst/>
          </a:prstGeom>
          <a:solidFill>
            <a:srgbClr val="005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使い分け</a:t>
            </a:r>
          </a:p>
        </p:txBody>
      </p:sp>
      <p:sp>
        <p:nvSpPr>
          <p:cNvPr id="43" name="正方形/長方形 42"/>
          <p:cNvSpPr/>
          <p:nvPr/>
        </p:nvSpPr>
        <p:spPr>
          <a:xfrm>
            <a:off x="2711016" y="893617"/>
            <a:ext cx="1219201" cy="277091"/>
          </a:xfrm>
          <a:prstGeom prst="rect">
            <a:avLst/>
          </a:prstGeom>
          <a:solidFill>
            <a:srgbClr val="005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災害対策</a:t>
            </a:r>
          </a:p>
        </p:txBody>
      </p:sp>
      <p:sp>
        <p:nvSpPr>
          <p:cNvPr id="44" name="正方形/長方形 43"/>
          <p:cNvSpPr/>
          <p:nvPr/>
        </p:nvSpPr>
        <p:spPr>
          <a:xfrm>
            <a:off x="3946524" y="893617"/>
            <a:ext cx="1219201" cy="277091"/>
          </a:xfrm>
          <a:prstGeom prst="rect">
            <a:avLst/>
          </a:prstGeom>
          <a:solidFill>
            <a:srgbClr val="005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負荷</a:t>
            </a:r>
            <a:r>
              <a:rPr kumimoji="1" lang="ja-JP" altLang="en-US" sz="1200" dirty="0">
                <a:solidFill>
                  <a:srgbClr val="FFFFFF"/>
                </a:solidFill>
                <a:latin typeface="Meiryo" charset="-128"/>
                <a:ea typeface="Meiryo" charset="-128"/>
                <a:cs typeface="Meiryo" charset="-128"/>
              </a:rPr>
              <a:t>調整</a:t>
            </a:r>
          </a:p>
        </p:txBody>
      </p:sp>
      <p:sp>
        <p:nvSpPr>
          <p:cNvPr id="45" name="正方形/長方形 44"/>
          <p:cNvSpPr/>
          <p:nvPr/>
        </p:nvSpPr>
        <p:spPr>
          <a:xfrm>
            <a:off x="5182032" y="893617"/>
            <a:ext cx="1219201" cy="277091"/>
          </a:xfrm>
          <a:prstGeom prst="rect">
            <a:avLst/>
          </a:prstGeom>
          <a:solidFill>
            <a:srgbClr val="005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Meiryo" charset="-128"/>
                <a:ea typeface="Meiryo" charset="-128"/>
                <a:cs typeface="Meiryo" charset="-128"/>
              </a:rPr>
              <a:t>SaaS</a:t>
            </a:r>
            <a:r>
              <a:rPr kumimoji="1" lang="ja-JP" altLang="en-US" sz="1200" dirty="0">
                <a:solidFill>
                  <a:srgbClr val="FFFFFF"/>
                </a:solidFill>
                <a:latin typeface="Meiryo" charset="-128"/>
                <a:ea typeface="Meiryo" charset="-128"/>
                <a:cs typeface="Meiryo" charset="-128"/>
              </a:rPr>
              <a:t>連携</a:t>
            </a:r>
          </a:p>
        </p:txBody>
      </p:sp>
      <p:sp>
        <p:nvSpPr>
          <p:cNvPr id="46" name="正方形/長方形 45"/>
          <p:cNvSpPr/>
          <p:nvPr/>
        </p:nvSpPr>
        <p:spPr>
          <a:xfrm>
            <a:off x="6417540" y="893617"/>
            <a:ext cx="1219201" cy="277091"/>
          </a:xfrm>
          <a:prstGeom prst="rect">
            <a:avLst/>
          </a:prstGeom>
          <a:solidFill>
            <a:srgbClr val="005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ピーク対応</a:t>
            </a:r>
          </a:p>
        </p:txBody>
      </p:sp>
      <p:sp>
        <p:nvSpPr>
          <p:cNvPr id="47" name="正方形/長方形 46"/>
          <p:cNvSpPr/>
          <p:nvPr/>
        </p:nvSpPr>
        <p:spPr>
          <a:xfrm>
            <a:off x="7653048" y="893617"/>
            <a:ext cx="1219201" cy="277091"/>
          </a:xfrm>
          <a:prstGeom prst="rect">
            <a:avLst/>
          </a:prstGeom>
          <a:solidFill>
            <a:srgbClr val="005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柔軟対応</a:t>
            </a:r>
            <a:endParaRPr kumimoji="1" lang="ja-JP" altLang="en-US" sz="1200" dirty="0">
              <a:solidFill>
                <a:srgbClr val="FFFFFF"/>
              </a:solidFill>
              <a:latin typeface="Meiryo" charset="-128"/>
              <a:ea typeface="Meiryo" charset="-128"/>
              <a:cs typeface="Meiryo" charset="-128"/>
            </a:endParaRPr>
          </a:p>
        </p:txBody>
      </p:sp>
      <p:sp>
        <p:nvSpPr>
          <p:cNvPr id="11" name="正方形/長方形 10"/>
          <p:cNvSpPr/>
          <p:nvPr/>
        </p:nvSpPr>
        <p:spPr>
          <a:xfrm>
            <a:off x="873266" y="1373466"/>
            <a:ext cx="521998" cy="469189"/>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Public</a:t>
            </a:r>
            <a:endParaRPr kumimoji="1" lang="ja-JP" altLang="en-US" sz="800" dirty="0">
              <a:solidFill>
                <a:srgbClr val="FFFFFF"/>
              </a:solidFill>
              <a:latin typeface="ＭＳ Ｐゴシック"/>
              <a:ea typeface="ＭＳ Ｐゴシック"/>
              <a:cs typeface="ＭＳ Ｐゴシック"/>
            </a:endParaRPr>
          </a:p>
        </p:txBody>
      </p:sp>
      <p:sp>
        <p:nvSpPr>
          <p:cNvPr id="48" name="正方形/長方形 47"/>
          <p:cNvSpPr/>
          <p:nvPr/>
        </p:nvSpPr>
        <p:spPr>
          <a:xfrm>
            <a:off x="295634" y="1373466"/>
            <a:ext cx="521998" cy="469189"/>
          </a:xfrm>
          <a:prstGeom prst="rect">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Private</a:t>
            </a:r>
            <a:endParaRPr kumimoji="1" lang="ja-JP" altLang="en-US" sz="800" dirty="0">
              <a:solidFill>
                <a:srgbClr val="FFFFFF"/>
              </a:solidFill>
              <a:latin typeface="ＭＳ Ｐゴシック"/>
              <a:ea typeface="ＭＳ Ｐゴシック"/>
              <a:cs typeface="ＭＳ Ｐゴシック"/>
            </a:endParaRPr>
          </a:p>
        </p:txBody>
      </p:sp>
      <p:sp>
        <p:nvSpPr>
          <p:cNvPr id="50" name="正方形/長方形 49"/>
          <p:cNvSpPr/>
          <p:nvPr/>
        </p:nvSpPr>
        <p:spPr>
          <a:xfrm>
            <a:off x="1475508" y="1226127"/>
            <a:ext cx="1219201" cy="1627910"/>
          </a:xfrm>
          <a:prstGeom prst="rect">
            <a:avLst/>
          </a:prstGeom>
          <a:solidFill>
            <a:srgbClr val="FFFDA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1" name="正方形/長方形 50"/>
          <p:cNvSpPr/>
          <p:nvPr/>
        </p:nvSpPr>
        <p:spPr>
          <a:xfrm>
            <a:off x="2711016" y="1226127"/>
            <a:ext cx="1219201" cy="1627910"/>
          </a:xfrm>
          <a:prstGeom prst="rect">
            <a:avLst/>
          </a:prstGeom>
          <a:solidFill>
            <a:srgbClr val="FFFDA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2" name="正方形/長方形 51"/>
          <p:cNvSpPr/>
          <p:nvPr/>
        </p:nvSpPr>
        <p:spPr>
          <a:xfrm>
            <a:off x="3946524" y="1226127"/>
            <a:ext cx="1219201" cy="1627910"/>
          </a:xfrm>
          <a:prstGeom prst="rect">
            <a:avLst/>
          </a:prstGeom>
          <a:solidFill>
            <a:srgbClr val="FFFDA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 name="正方形/長方形 52"/>
          <p:cNvSpPr/>
          <p:nvPr/>
        </p:nvSpPr>
        <p:spPr>
          <a:xfrm>
            <a:off x="5182032" y="1226127"/>
            <a:ext cx="1219201" cy="1627910"/>
          </a:xfrm>
          <a:prstGeom prst="rect">
            <a:avLst/>
          </a:prstGeom>
          <a:solidFill>
            <a:srgbClr val="FFFDA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4" name="正方形/長方形 53"/>
          <p:cNvSpPr/>
          <p:nvPr/>
        </p:nvSpPr>
        <p:spPr>
          <a:xfrm>
            <a:off x="6417540" y="1226127"/>
            <a:ext cx="1219201" cy="1627910"/>
          </a:xfrm>
          <a:prstGeom prst="rect">
            <a:avLst/>
          </a:prstGeom>
          <a:solidFill>
            <a:srgbClr val="FFFDA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5" name="正方形/長方形 54"/>
          <p:cNvSpPr/>
          <p:nvPr/>
        </p:nvSpPr>
        <p:spPr>
          <a:xfrm>
            <a:off x="7653048" y="1226127"/>
            <a:ext cx="1219201" cy="1627910"/>
          </a:xfrm>
          <a:prstGeom prst="rect">
            <a:avLst/>
          </a:prstGeom>
          <a:solidFill>
            <a:srgbClr val="FFFDA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 name="正方形/長方形 55"/>
          <p:cNvSpPr/>
          <p:nvPr/>
        </p:nvSpPr>
        <p:spPr>
          <a:xfrm>
            <a:off x="2115271" y="1373466"/>
            <a:ext cx="521998" cy="469189"/>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Public</a:t>
            </a:r>
            <a:endParaRPr kumimoji="1" lang="ja-JP" altLang="en-US" sz="800" dirty="0">
              <a:solidFill>
                <a:srgbClr val="FFFFFF"/>
              </a:solidFill>
              <a:latin typeface="ＭＳ Ｐゴシック"/>
              <a:ea typeface="ＭＳ Ｐゴシック"/>
              <a:cs typeface="ＭＳ Ｐゴシック"/>
            </a:endParaRPr>
          </a:p>
        </p:txBody>
      </p:sp>
      <p:sp>
        <p:nvSpPr>
          <p:cNvPr id="57" name="正方形/長方形 56"/>
          <p:cNvSpPr/>
          <p:nvPr/>
        </p:nvSpPr>
        <p:spPr>
          <a:xfrm>
            <a:off x="1537639" y="1373466"/>
            <a:ext cx="521998" cy="469189"/>
          </a:xfrm>
          <a:prstGeom prst="rect">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Private</a:t>
            </a:r>
            <a:endParaRPr kumimoji="1" lang="ja-JP" altLang="en-US" sz="800" dirty="0">
              <a:solidFill>
                <a:srgbClr val="FFFFFF"/>
              </a:solidFill>
              <a:latin typeface="ＭＳ Ｐゴシック"/>
              <a:ea typeface="ＭＳ Ｐゴシック"/>
              <a:cs typeface="ＭＳ Ｐゴシック"/>
            </a:endParaRPr>
          </a:p>
        </p:txBody>
      </p:sp>
      <p:sp>
        <p:nvSpPr>
          <p:cNvPr id="58" name="正方形/長方形 57"/>
          <p:cNvSpPr/>
          <p:nvPr/>
        </p:nvSpPr>
        <p:spPr>
          <a:xfrm>
            <a:off x="4576111" y="1373466"/>
            <a:ext cx="521998" cy="469189"/>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Public</a:t>
            </a:r>
            <a:endParaRPr kumimoji="1" lang="ja-JP" altLang="en-US" sz="800" dirty="0">
              <a:solidFill>
                <a:srgbClr val="FFFFFF"/>
              </a:solidFill>
              <a:latin typeface="ＭＳ Ｐゴシック"/>
              <a:ea typeface="ＭＳ Ｐゴシック"/>
              <a:cs typeface="ＭＳ Ｐゴシック"/>
            </a:endParaRPr>
          </a:p>
        </p:txBody>
      </p:sp>
      <p:sp>
        <p:nvSpPr>
          <p:cNvPr id="59" name="正方形/長方形 58"/>
          <p:cNvSpPr/>
          <p:nvPr/>
        </p:nvSpPr>
        <p:spPr>
          <a:xfrm>
            <a:off x="3998479" y="1373466"/>
            <a:ext cx="521998" cy="469189"/>
          </a:xfrm>
          <a:prstGeom prst="rect">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Private</a:t>
            </a:r>
            <a:endParaRPr kumimoji="1" lang="ja-JP" altLang="en-US" sz="800" dirty="0">
              <a:solidFill>
                <a:srgbClr val="FFFFFF"/>
              </a:solidFill>
              <a:latin typeface="ＭＳ Ｐゴシック"/>
              <a:ea typeface="ＭＳ Ｐゴシック"/>
              <a:cs typeface="ＭＳ Ｐゴシック"/>
            </a:endParaRPr>
          </a:p>
        </p:txBody>
      </p:sp>
      <p:sp>
        <p:nvSpPr>
          <p:cNvPr id="60" name="正方形/長方形 59"/>
          <p:cNvSpPr/>
          <p:nvPr/>
        </p:nvSpPr>
        <p:spPr>
          <a:xfrm>
            <a:off x="5815298" y="1373466"/>
            <a:ext cx="521998" cy="469189"/>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Public</a:t>
            </a:r>
            <a:endParaRPr kumimoji="1" lang="ja-JP" altLang="en-US" sz="800" dirty="0">
              <a:solidFill>
                <a:srgbClr val="FFFFFF"/>
              </a:solidFill>
              <a:latin typeface="ＭＳ Ｐゴシック"/>
              <a:ea typeface="ＭＳ Ｐゴシック"/>
              <a:cs typeface="ＭＳ Ｐゴシック"/>
            </a:endParaRPr>
          </a:p>
        </p:txBody>
      </p:sp>
      <p:sp>
        <p:nvSpPr>
          <p:cNvPr id="61" name="正方形/長方形 60"/>
          <p:cNvSpPr/>
          <p:nvPr/>
        </p:nvSpPr>
        <p:spPr>
          <a:xfrm>
            <a:off x="5237666" y="1373466"/>
            <a:ext cx="521998" cy="469189"/>
          </a:xfrm>
          <a:prstGeom prst="rect">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Private</a:t>
            </a:r>
            <a:endParaRPr kumimoji="1" lang="ja-JP" altLang="en-US" sz="800" dirty="0">
              <a:solidFill>
                <a:srgbClr val="FFFFFF"/>
              </a:solidFill>
              <a:latin typeface="ＭＳ Ｐゴシック"/>
              <a:ea typeface="ＭＳ Ｐゴシック"/>
              <a:cs typeface="ＭＳ Ｐゴシック"/>
            </a:endParaRPr>
          </a:p>
        </p:txBody>
      </p:sp>
      <p:sp>
        <p:nvSpPr>
          <p:cNvPr id="62" name="正方形/長方形 61"/>
          <p:cNvSpPr/>
          <p:nvPr/>
        </p:nvSpPr>
        <p:spPr>
          <a:xfrm>
            <a:off x="3340603" y="1373466"/>
            <a:ext cx="521998" cy="469189"/>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Public</a:t>
            </a:r>
            <a:endParaRPr kumimoji="1" lang="ja-JP" altLang="en-US" sz="800" dirty="0">
              <a:solidFill>
                <a:srgbClr val="FFFFFF"/>
              </a:solidFill>
              <a:latin typeface="ＭＳ Ｐゴシック"/>
              <a:ea typeface="ＭＳ Ｐゴシック"/>
              <a:cs typeface="ＭＳ Ｐゴシック"/>
            </a:endParaRPr>
          </a:p>
        </p:txBody>
      </p:sp>
      <p:sp>
        <p:nvSpPr>
          <p:cNvPr id="63" name="正方形/長方形 62"/>
          <p:cNvSpPr/>
          <p:nvPr/>
        </p:nvSpPr>
        <p:spPr>
          <a:xfrm>
            <a:off x="2762971" y="1373466"/>
            <a:ext cx="521998" cy="469189"/>
          </a:xfrm>
          <a:prstGeom prst="rect">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Private</a:t>
            </a:r>
            <a:endParaRPr kumimoji="1" lang="ja-JP" altLang="en-US" sz="800" dirty="0">
              <a:solidFill>
                <a:srgbClr val="FFFFFF"/>
              </a:solidFill>
              <a:latin typeface="ＭＳ Ｐゴシック"/>
              <a:ea typeface="ＭＳ Ｐゴシック"/>
              <a:cs typeface="ＭＳ Ｐゴシック"/>
            </a:endParaRPr>
          </a:p>
        </p:txBody>
      </p:sp>
      <p:sp>
        <p:nvSpPr>
          <p:cNvPr id="64" name="正方形/長方形 63"/>
          <p:cNvSpPr/>
          <p:nvPr/>
        </p:nvSpPr>
        <p:spPr>
          <a:xfrm>
            <a:off x="7048613" y="1373466"/>
            <a:ext cx="521998" cy="469189"/>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Public</a:t>
            </a:r>
            <a:endParaRPr kumimoji="1" lang="ja-JP" altLang="en-US" sz="800" dirty="0">
              <a:solidFill>
                <a:srgbClr val="FFFFFF"/>
              </a:solidFill>
              <a:latin typeface="ＭＳ Ｐゴシック"/>
              <a:ea typeface="ＭＳ Ｐゴシック"/>
              <a:cs typeface="ＭＳ Ｐゴシック"/>
            </a:endParaRPr>
          </a:p>
        </p:txBody>
      </p:sp>
      <p:sp>
        <p:nvSpPr>
          <p:cNvPr id="65" name="正方形/長方形 64"/>
          <p:cNvSpPr/>
          <p:nvPr/>
        </p:nvSpPr>
        <p:spPr>
          <a:xfrm>
            <a:off x="6470981" y="1373466"/>
            <a:ext cx="521998" cy="469189"/>
          </a:xfrm>
          <a:prstGeom prst="rect">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Private</a:t>
            </a:r>
            <a:endParaRPr kumimoji="1" lang="ja-JP" altLang="en-US" sz="800" dirty="0">
              <a:solidFill>
                <a:srgbClr val="FFFFFF"/>
              </a:solidFill>
              <a:latin typeface="ＭＳ Ｐゴシック"/>
              <a:ea typeface="ＭＳ Ｐゴシック"/>
              <a:cs typeface="ＭＳ Ｐゴシック"/>
            </a:endParaRPr>
          </a:p>
        </p:txBody>
      </p:sp>
      <p:sp>
        <p:nvSpPr>
          <p:cNvPr id="66" name="正方形/長方形 65"/>
          <p:cNvSpPr/>
          <p:nvPr/>
        </p:nvSpPr>
        <p:spPr>
          <a:xfrm>
            <a:off x="8300428" y="1373466"/>
            <a:ext cx="521998" cy="469189"/>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Public</a:t>
            </a:r>
            <a:endParaRPr kumimoji="1" lang="ja-JP" altLang="en-US" sz="800" dirty="0">
              <a:solidFill>
                <a:srgbClr val="FFFFFF"/>
              </a:solidFill>
              <a:latin typeface="ＭＳ Ｐゴシック"/>
              <a:ea typeface="ＭＳ Ｐゴシック"/>
              <a:cs typeface="ＭＳ Ｐゴシック"/>
            </a:endParaRPr>
          </a:p>
        </p:txBody>
      </p:sp>
      <p:sp>
        <p:nvSpPr>
          <p:cNvPr id="67" name="正方形/長方形 66"/>
          <p:cNvSpPr/>
          <p:nvPr/>
        </p:nvSpPr>
        <p:spPr>
          <a:xfrm>
            <a:off x="7722796" y="1373466"/>
            <a:ext cx="521998" cy="469189"/>
          </a:xfrm>
          <a:prstGeom prst="rect">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Private</a:t>
            </a:r>
            <a:endParaRPr kumimoji="1" lang="ja-JP" altLang="en-US" sz="800" dirty="0">
              <a:solidFill>
                <a:srgbClr val="FFFFFF"/>
              </a:solidFill>
              <a:latin typeface="ＭＳ Ｐゴシック"/>
              <a:ea typeface="ＭＳ Ｐゴシック"/>
              <a:cs typeface="ＭＳ Ｐゴシック"/>
            </a:endParaRPr>
          </a:p>
        </p:txBody>
      </p:sp>
      <p:pic>
        <p:nvPicPr>
          <p:cNvPr id="68" name="図 67"/>
          <p:cNvPicPr>
            <a:picLocks noChangeAspect="1"/>
          </p:cNvPicPr>
          <p:nvPr/>
        </p:nvPicPr>
        <p:blipFill>
          <a:blip r:embed="rId3">
            <a:clrChange>
              <a:clrFrom>
                <a:srgbClr val="FFFFFF"/>
              </a:clrFrom>
              <a:clrTo>
                <a:srgbClr val="FFFFFF">
                  <a:alpha val="0"/>
                </a:srgbClr>
              </a:clrTo>
            </a:clrChange>
          </a:blip>
          <a:stretch>
            <a:fillRect/>
          </a:stretch>
        </p:blipFill>
        <p:spPr>
          <a:xfrm>
            <a:off x="1134265" y="2300168"/>
            <a:ext cx="140574" cy="226732"/>
          </a:xfrm>
          <a:prstGeom prst="rect">
            <a:avLst/>
          </a:prstGeom>
        </p:spPr>
      </p:pic>
      <p:grpSp>
        <p:nvGrpSpPr>
          <p:cNvPr id="69" name="図形グループ 68"/>
          <p:cNvGrpSpPr/>
          <p:nvPr/>
        </p:nvGrpSpPr>
        <p:grpSpPr>
          <a:xfrm>
            <a:off x="1060320" y="2380184"/>
            <a:ext cx="131584" cy="275838"/>
            <a:chOff x="1305189" y="2570455"/>
            <a:chExt cx="969964" cy="2007872"/>
          </a:xfrm>
        </p:grpSpPr>
        <p:sp>
          <p:nvSpPr>
            <p:cNvPr id="70" name="円/楕円 69"/>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71" name="フローチャート: 論理積ゲート 70"/>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cxnSp>
        <p:nvCxnSpPr>
          <p:cNvPr id="13" name="直線矢印コネクタ 12"/>
          <p:cNvCxnSpPr/>
          <p:nvPr/>
        </p:nvCxnSpPr>
        <p:spPr>
          <a:xfrm flipH="1" flipV="1">
            <a:off x="1208022" y="1842655"/>
            <a:ext cx="1" cy="457513"/>
          </a:xfrm>
          <a:prstGeom prst="straightConnector1">
            <a:avLst/>
          </a:prstGeom>
          <a:ln w="9525">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曲線コネクタ 72"/>
          <p:cNvCxnSpPr>
            <a:stCxn id="11" idx="2"/>
            <a:endCxn id="48" idx="2"/>
          </p:cNvCxnSpPr>
          <p:nvPr/>
        </p:nvCxnSpPr>
        <p:spPr>
          <a:xfrm rot="5400000">
            <a:off x="845449" y="1553839"/>
            <a:ext cx="12700" cy="577632"/>
          </a:xfrm>
          <a:prstGeom prst="curvedConnector3">
            <a:avLst>
              <a:gd name="adj1" fmla="val 1800000"/>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正方形/長方形 73"/>
          <p:cNvSpPr/>
          <p:nvPr/>
        </p:nvSpPr>
        <p:spPr>
          <a:xfrm>
            <a:off x="240000" y="2909456"/>
            <a:ext cx="1219201" cy="162791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Meiryo" charset="-128"/>
                <a:ea typeface="Meiryo" charset="-128"/>
                <a:cs typeface="Meiryo" charset="-128"/>
              </a:rPr>
              <a:t>パブリックでモバイルアプリケーションと連携、</a:t>
            </a:r>
            <a:endParaRPr kumimoji="1"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プライベートで基幹業務系の処理</a:t>
            </a:r>
            <a:endParaRPr kumimoji="1" lang="ja-JP" altLang="en-US" sz="1200" dirty="0">
              <a:solidFill>
                <a:srgbClr val="FFFFFF"/>
              </a:solidFill>
              <a:latin typeface="Meiryo" charset="-128"/>
              <a:ea typeface="Meiryo" charset="-128"/>
              <a:cs typeface="Meiryo" charset="-128"/>
            </a:endParaRPr>
          </a:p>
        </p:txBody>
      </p:sp>
      <p:sp>
        <p:nvSpPr>
          <p:cNvPr id="75" name="正方形/長方形 74"/>
          <p:cNvSpPr/>
          <p:nvPr/>
        </p:nvSpPr>
        <p:spPr>
          <a:xfrm>
            <a:off x="1475508" y="2909456"/>
            <a:ext cx="1219201" cy="162791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Meiryo" charset="-128"/>
                <a:ea typeface="Meiryo" charset="-128"/>
                <a:cs typeface="Meiryo" charset="-128"/>
              </a:rPr>
              <a:t>業務ごとに両者を使い分け</a:t>
            </a:r>
          </a:p>
        </p:txBody>
      </p:sp>
      <p:sp>
        <p:nvSpPr>
          <p:cNvPr id="76" name="正方形/長方形 75"/>
          <p:cNvSpPr/>
          <p:nvPr/>
        </p:nvSpPr>
        <p:spPr>
          <a:xfrm>
            <a:off x="2711016" y="2909456"/>
            <a:ext cx="1219201" cy="162791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通常時はプライベート、</a:t>
            </a:r>
            <a:endParaRPr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災害時にはパブリックに切り替え</a:t>
            </a:r>
          </a:p>
        </p:txBody>
      </p:sp>
      <p:sp>
        <p:nvSpPr>
          <p:cNvPr id="77" name="正方形/長方形 76"/>
          <p:cNvSpPr/>
          <p:nvPr/>
        </p:nvSpPr>
        <p:spPr>
          <a:xfrm>
            <a:off x="3946524" y="2909456"/>
            <a:ext cx="1219201" cy="162791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プライベートで負荷をまかないきれないときにパブリックを追加、リソースとして使用</a:t>
            </a:r>
          </a:p>
        </p:txBody>
      </p:sp>
      <p:sp>
        <p:nvSpPr>
          <p:cNvPr id="78" name="正方形/長方形 77"/>
          <p:cNvSpPr/>
          <p:nvPr/>
        </p:nvSpPr>
        <p:spPr>
          <a:xfrm>
            <a:off x="5182032" y="2909456"/>
            <a:ext cx="1219201" cy="162791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パブリックで</a:t>
            </a:r>
            <a:r>
              <a:rPr lang="en-US" altLang="ja-JP" sz="1200" dirty="0">
                <a:solidFill>
                  <a:srgbClr val="FFFFFF"/>
                </a:solidFill>
                <a:latin typeface="Meiryo" charset="-128"/>
                <a:ea typeface="Meiryo" charset="-128"/>
                <a:cs typeface="Meiryo" charset="-128"/>
              </a:rPr>
              <a:t>SaaS</a:t>
            </a:r>
            <a:r>
              <a:rPr lang="ja-JP" altLang="en-US" sz="1200" dirty="0">
                <a:solidFill>
                  <a:srgbClr val="FFFFFF"/>
                </a:solidFill>
                <a:latin typeface="Meiryo" charset="-128"/>
                <a:ea typeface="Meiryo" charset="-128"/>
                <a:cs typeface="Meiryo" charset="-128"/>
              </a:rPr>
              <a:t>を使用、</a:t>
            </a:r>
            <a:endParaRPr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そのデータをプライベートの業務システムで処理する</a:t>
            </a:r>
          </a:p>
        </p:txBody>
      </p:sp>
      <p:sp>
        <p:nvSpPr>
          <p:cNvPr id="79" name="正方形/長方形 78"/>
          <p:cNvSpPr/>
          <p:nvPr/>
        </p:nvSpPr>
        <p:spPr>
          <a:xfrm>
            <a:off x="6417540" y="2909456"/>
            <a:ext cx="1219201" cy="162791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通常はプライベートで処理するが、ピーク時はパブリックにリソースを拡大する</a:t>
            </a:r>
          </a:p>
        </p:txBody>
      </p:sp>
      <p:sp>
        <p:nvSpPr>
          <p:cNvPr id="80" name="正方形/長方形 79"/>
          <p:cNvSpPr/>
          <p:nvPr/>
        </p:nvSpPr>
        <p:spPr>
          <a:xfrm>
            <a:off x="7653048" y="2909456"/>
            <a:ext cx="1219201" cy="162791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業務の状況に応じて、業務やデータを両者で柔軟に使い分ける</a:t>
            </a:r>
            <a:endParaRPr lang="en-US" altLang="ja-JP" sz="1200" dirty="0">
              <a:solidFill>
                <a:srgbClr val="FFFFFF"/>
              </a:solidFill>
              <a:latin typeface="Meiryo" charset="-128"/>
              <a:ea typeface="Meiryo" charset="-128"/>
              <a:cs typeface="Meiryo" charset="-128"/>
            </a:endParaRPr>
          </a:p>
          <a:p>
            <a:r>
              <a:rPr lang="ja-JP" altLang="en-US" sz="1000" dirty="0">
                <a:solidFill>
                  <a:srgbClr val="FFFFFF"/>
                </a:solidFill>
                <a:latin typeface="Meiryo" charset="-128"/>
                <a:ea typeface="Meiryo" charset="-128"/>
                <a:cs typeface="Meiryo" charset="-128"/>
              </a:rPr>
              <a:t>（単一リソース）</a:t>
            </a:r>
          </a:p>
        </p:txBody>
      </p:sp>
      <p:sp>
        <p:nvSpPr>
          <p:cNvPr id="81" name="正方形/長方形 80"/>
          <p:cNvSpPr/>
          <p:nvPr/>
        </p:nvSpPr>
        <p:spPr>
          <a:xfrm>
            <a:off x="1584091" y="2181894"/>
            <a:ext cx="178009" cy="469189"/>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800">
                <a:solidFill>
                  <a:srgbClr val="FFFFFF"/>
                </a:solidFill>
                <a:latin typeface="ＭＳ Ｐゴシック"/>
                <a:ea typeface="ＭＳ Ｐゴシック"/>
                <a:cs typeface="ＭＳ Ｐゴシック"/>
              </a:rPr>
              <a:t>業務Ａ</a:t>
            </a:r>
            <a:endParaRPr kumimoji="1" lang="ja-JP" altLang="en-US" sz="800" dirty="0">
              <a:solidFill>
                <a:srgbClr val="FFFFFF"/>
              </a:solidFill>
              <a:latin typeface="ＭＳ Ｐゴシック"/>
              <a:ea typeface="ＭＳ Ｐゴシック"/>
              <a:cs typeface="ＭＳ Ｐゴシック"/>
            </a:endParaRPr>
          </a:p>
        </p:txBody>
      </p:sp>
      <p:sp>
        <p:nvSpPr>
          <p:cNvPr id="82" name="正方形/長方形 81"/>
          <p:cNvSpPr/>
          <p:nvPr/>
        </p:nvSpPr>
        <p:spPr>
          <a:xfrm>
            <a:off x="1842640" y="2174032"/>
            <a:ext cx="178009" cy="469189"/>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800" dirty="0">
                <a:solidFill>
                  <a:srgbClr val="FFFFFF"/>
                </a:solidFill>
                <a:latin typeface="ＭＳ Ｐゴシック"/>
                <a:ea typeface="ＭＳ Ｐゴシック"/>
                <a:cs typeface="ＭＳ Ｐゴシック"/>
              </a:rPr>
              <a:t>業務</a:t>
            </a:r>
            <a:r>
              <a:rPr lang="ja-JP" altLang="en-US" sz="800" dirty="0">
                <a:solidFill>
                  <a:srgbClr val="FFFFFF"/>
                </a:solidFill>
                <a:latin typeface="ＭＳ Ｐゴシック"/>
                <a:ea typeface="ＭＳ Ｐゴシック"/>
                <a:cs typeface="ＭＳ Ｐゴシック"/>
              </a:rPr>
              <a:t>Ｂ</a:t>
            </a:r>
            <a:endParaRPr kumimoji="1" lang="ja-JP" altLang="en-US" sz="800" dirty="0">
              <a:solidFill>
                <a:srgbClr val="FFFFFF"/>
              </a:solidFill>
              <a:latin typeface="ＭＳ Ｐゴシック"/>
              <a:ea typeface="ＭＳ Ｐゴシック"/>
              <a:cs typeface="ＭＳ Ｐゴシック"/>
            </a:endParaRPr>
          </a:p>
        </p:txBody>
      </p:sp>
      <p:sp>
        <p:nvSpPr>
          <p:cNvPr id="83" name="正方形/長方形 82"/>
          <p:cNvSpPr/>
          <p:nvPr/>
        </p:nvSpPr>
        <p:spPr>
          <a:xfrm>
            <a:off x="2152480" y="2181894"/>
            <a:ext cx="178009" cy="469189"/>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800" dirty="0">
                <a:solidFill>
                  <a:srgbClr val="FFFFFF"/>
                </a:solidFill>
                <a:latin typeface="ＭＳ Ｐゴシック"/>
                <a:ea typeface="ＭＳ Ｐゴシック"/>
                <a:cs typeface="ＭＳ Ｐゴシック"/>
              </a:rPr>
              <a:t>業務Ｃ</a:t>
            </a:r>
          </a:p>
        </p:txBody>
      </p:sp>
      <p:sp>
        <p:nvSpPr>
          <p:cNvPr id="84" name="正方形/長方形 83"/>
          <p:cNvSpPr/>
          <p:nvPr/>
        </p:nvSpPr>
        <p:spPr>
          <a:xfrm>
            <a:off x="2411029" y="2174032"/>
            <a:ext cx="178009" cy="469189"/>
          </a:xfrm>
          <a:prstGeom prst="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800" dirty="0">
                <a:solidFill>
                  <a:srgbClr val="FFFFFF"/>
                </a:solidFill>
                <a:latin typeface="ＭＳ Ｐゴシック"/>
                <a:ea typeface="ＭＳ Ｐゴシック"/>
                <a:cs typeface="ＭＳ Ｐゴシック"/>
              </a:rPr>
              <a:t>業務</a:t>
            </a:r>
            <a:r>
              <a:rPr lang="ja-JP" altLang="en-US" sz="800" dirty="0">
                <a:solidFill>
                  <a:srgbClr val="FFFFFF"/>
                </a:solidFill>
                <a:latin typeface="ＭＳ Ｐゴシック"/>
                <a:ea typeface="ＭＳ Ｐゴシック"/>
                <a:cs typeface="ＭＳ Ｐゴシック"/>
              </a:rPr>
              <a:t>Ｄ</a:t>
            </a:r>
            <a:endParaRPr kumimoji="1" lang="ja-JP" altLang="en-US" sz="800" dirty="0">
              <a:solidFill>
                <a:srgbClr val="FFFFFF"/>
              </a:solidFill>
              <a:latin typeface="ＭＳ Ｐゴシック"/>
              <a:ea typeface="ＭＳ Ｐゴシック"/>
              <a:cs typeface="ＭＳ Ｐゴシック"/>
            </a:endParaRPr>
          </a:p>
        </p:txBody>
      </p:sp>
      <p:cxnSp>
        <p:nvCxnSpPr>
          <p:cNvPr id="85" name="直線矢印コネクタ 84"/>
          <p:cNvCxnSpPr>
            <a:stCxn id="81" idx="0"/>
            <a:endCxn id="57" idx="2"/>
          </p:cNvCxnSpPr>
          <p:nvPr/>
        </p:nvCxnSpPr>
        <p:spPr>
          <a:xfrm flipV="1">
            <a:off x="1673096" y="1842655"/>
            <a:ext cx="125542" cy="339239"/>
          </a:xfrm>
          <a:prstGeom prst="straightConnector1">
            <a:avLst/>
          </a:prstGeom>
          <a:ln w="9525">
            <a:solidFill>
              <a:schemeClr val="tx2">
                <a:lumMod val="60000"/>
                <a:lumOff val="4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8" name="直線矢印コネクタ 87"/>
          <p:cNvCxnSpPr>
            <a:stCxn id="82" idx="0"/>
            <a:endCxn id="57" idx="2"/>
          </p:cNvCxnSpPr>
          <p:nvPr/>
        </p:nvCxnSpPr>
        <p:spPr>
          <a:xfrm flipH="1" flipV="1">
            <a:off x="1798638" y="1842655"/>
            <a:ext cx="133007" cy="331377"/>
          </a:xfrm>
          <a:prstGeom prst="straightConnector1">
            <a:avLst/>
          </a:prstGeom>
          <a:ln w="9525">
            <a:solidFill>
              <a:schemeClr val="tx2">
                <a:lumMod val="60000"/>
                <a:lumOff val="4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1" name="直線矢印コネクタ 90"/>
          <p:cNvCxnSpPr>
            <a:stCxn id="83" idx="0"/>
            <a:endCxn id="56" idx="2"/>
          </p:cNvCxnSpPr>
          <p:nvPr/>
        </p:nvCxnSpPr>
        <p:spPr>
          <a:xfrm flipV="1">
            <a:off x="2241485" y="1842655"/>
            <a:ext cx="134785" cy="339239"/>
          </a:xfrm>
          <a:prstGeom prst="straightConnector1">
            <a:avLst/>
          </a:prstGeom>
          <a:ln w="9525">
            <a:solidFill>
              <a:schemeClr val="tx2">
                <a:lumMod val="60000"/>
                <a:lumOff val="4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2" name="直線矢印コネクタ 91"/>
          <p:cNvCxnSpPr>
            <a:stCxn id="84" idx="0"/>
            <a:endCxn id="56" idx="2"/>
          </p:cNvCxnSpPr>
          <p:nvPr/>
        </p:nvCxnSpPr>
        <p:spPr>
          <a:xfrm flipH="1" flipV="1">
            <a:off x="2376270" y="1842655"/>
            <a:ext cx="123764" cy="331377"/>
          </a:xfrm>
          <a:prstGeom prst="straightConnector1">
            <a:avLst/>
          </a:prstGeom>
          <a:ln w="9525">
            <a:solidFill>
              <a:schemeClr val="tx2">
                <a:lumMod val="60000"/>
                <a:lumOff val="4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9" name="円柱 98"/>
          <p:cNvSpPr/>
          <p:nvPr/>
        </p:nvSpPr>
        <p:spPr>
          <a:xfrm>
            <a:off x="2826526" y="2174032"/>
            <a:ext cx="382442" cy="469189"/>
          </a:xfrm>
          <a:prstGeom prst="can">
            <a:avLst/>
          </a:prstGeom>
          <a:solidFill>
            <a:srgbClr val="66CC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4" name="円柱 103"/>
          <p:cNvSpPr/>
          <p:nvPr/>
        </p:nvSpPr>
        <p:spPr>
          <a:xfrm>
            <a:off x="3410381" y="2175292"/>
            <a:ext cx="382442" cy="469189"/>
          </a:xfrm>
          <a:prstGeom prst="can">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6" name="正方形/長方形 105"/>
          <p:cNvSpPr/>
          <p:nvPr/>
        </p:nvSpPr>
        <p:spPr>
          <a:xfrm>
            <a:off x="2822913" y="1762693"/>
            <a:ext cx="392449" cy="18537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800">
                <a:solidFill>
                  <a:srgbClr val="FFFFFF"/>
                </a:solidFill>
                <a:latin typeface="ＭＳ Ｐゴシック"/>
                <a:ea typeface="ＭＳ Ｐゴシック"/>
                <a:cs typeface="ＭＳ Ｐゴシック"/>
              </a:rPr>
              <a:t>業務</a:t>
            </a:r>
            <a:endParaRPr kumimoji="1" lang="ja-JP" altLang="en-US" sz="800" dirty="0">
              <a:solidFill>
                <a:srgbClr val="FFFFFF"/>
              </a:solidFill>
              <a:latin typeface="ＭＳ Ｐゴシック"/>
              <a:ea typeface="ＭＳ Ｐゴシック"/>
              <a:cs typeface="ＭＳ Ｐゴシック"/>
            </a:endParaRPr>
          </a:p>
        </p:txBody>
      </p:sp>
      <p:sp>
        <p:nvSpPr>
          <p:cNvPr id="107" name="正方形/長方形 106"/>
          <p:cNvSpPr/>
          <p:nvPr/>
        </p:nvSpPr>
        <p:spPr>
          <a:xfrm>
            <a:off x="3400374" y="1769622"/>
            <a:ext cx="392449" cy="18537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800">
                <a:solidFill>
                  <a:srgbClr val="FFFFFF"/>
                </a:solidFill>
                <a:latin typeface="ＭＳ Ｐゴシック"/>
                <a:ea typeface="ＭＳ Ｐゴシック"/>
                <a:cs typeface="ＭＳ Ｐゴシック"/>
              </a:rPr>
              <a:t>業務</a:t>
            </a:r>
            <a:endParaRPr kumimoji="1" lang="ja-JP" altLang="en-US" sz="800" dirty="0">
              <a:solidFill>
                <a:srgbClr val="FFFFFF"/>
              </a:solidFill>
              <a:latin typeface="ＭＳ Ｐゴシック"/>
              <a:ea typeface="ＭＳ Ｐゴシック"/>
              <a:cs typeface="ＭＳ Ｐゴシック"/>
            </a:endParaRPr>
          </a:p>
        </p:txBody>
      </p:sp>
      <p:cxnSp>
        <p:nvCxnSpPr>
          <p:cNvPr id="109" name="曲線コネクタ 108"/>
          <p:cNvCxnSpPr>
            <a:stCxn id="107" idx="2"/>
            <a:endCxn id="106" idx="2"/>
          </p:cNvCxnSpPr>
          <p:nvPr/>
        </p:nvCxnSpPr>
        <p:spPr>
          <a:xfrm rot="5400000" flipH="1">
            <a:off x="3304404" y="1662798"/>
            <a:ext cx="6929" cy="577461"/>
          </a:xfrm>
          <a:prstGeom prst="curvedConnector3">
            <a:avLst>
              <a:gd name="adj1" fmla="val -1999509"/>
            </a:avLst>
          </a:prstGeom>
          <a:ln>
            <a:solidFill>
              <a:schemeClr val="accent6">
                <a:lumMod val="75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4" name="直線矢印コネクタ 113"/>
          <p:cNvCxnSpPr>
            <a:stCxn id="104" idx="2"/>
            <a:endCxn id="99" idx="4"/>
          </p:cNvCxnSpPr>
          <p:nvPr/>
        </p:nvCxnSpPr>
        <p:spPr>
          <a:xfrm flipH="1" flipV="1">
            <a:off x="3208968" y="2408627"/>
            <a:ext cx="201413" cy="1260"/>
          </a:xfrm>
          <a:prstGeom prst="straightConnector1">
            <a:avLst/>
          </a:prstGeom>
          <a:ln>
            <a:solidFill>
              <a:schemeClr val="accent6">
                <a:lumMod val="75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20" name="正方形/長方形 119"/>
          <p:cNvSpPr/>
          <p:nvPr/>
        </p:nvSpPr>
        <p:spPr>
          <a:xfrm>
            <a:off x="4067662" y="1767286"/>
            <a:ext cx="392449" cy="18537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800">
                <a:solidFill>
                  <a:srgbClr val="FFFFFF"/>
                </a:solidFill>
                <a:latin typeface="ＭＳ Ｐゴシック"/>
                <a:ea typeface="ＭＳ Ｐゴシック"/>
                <a:cs typeface="ＭＳ Ｐゴシック"/>
              </a:rPr>
              <a:t>業務</a:t>
            </a:r>
            <a:endParaRPr kumimoji="1" lang="ja-JP" altLang="en-US" sz="800" dirty="0">
              <a:solidFill>
                <a:srgbClr val="FFFFFF"/>
              </a:solidFill>
              <a:latin typeface="ＭＳ Ｐゴシック"/>
              <a:ea typeface="ＭＳ Ｐゴシック"/>
              <a:cs typeface="ＭＳ Ｐゴシック"/>
            </a:endParaRPr>
          </a:p>
        </p:txBody>
      </p:sp>
      <p:sp>
        <p:nvSpPr>
          <p:cNvPr id="121" name="正方形/長方形 120"/>
          <p:cNvSpPr/>
          <p:nvPr/>
        </p:nvSpPr>
        <p:spPr>
          <a:xfrm>
            <a:off x="4645123" y="1774215"/>
            <a:ext cx="392449" cy="18537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800">
                <a:solidFill>
                  <a:srgbClr val="FFFFFF"/>
                </a:solidFill>
                <a:latin typeface="ＭＳ Ｐゴシック"/>
                <a:ea typeface="ＭＳ Ｐゴシック"/>
                <a:cs typeface="ＭＳ Ｐゴシック"/>
              </a:rPr>
              <a:t>業務</a:t>
            </a:r>
            <a:endParaRPr kumimoji="1" lang="ja-JP" altLang="en-US" sz="800" dirty="0">
              <a:solidFill>
                <a:srgbClr val="FFFFFF"/>
              </a:solidFill>
              <a:latin typeface="ＭＳ Ｐゴシック"/>
              <a:ea typeface="ＭＳ Ｐゴシック"/>
              <a:cs typeface="ＭＳ Ｐゴシック"/>
            </a:endParaRPr>
          </a:p>
        </p:txBody>
      </p:sp>
      <p:grpSp>
        <p:nvGrpSpPr>
          <p:cNvPr id="122" name="図形グループ 121"/>
          <p:cNvGrpSpPr/>
          <p:nvPr/>
        </p:nvGrpSpPr>
        <p:grpSpPr>
          <a:xfrm>
            <a:off x="4159257" y="2375245"/>
            <a:ext cx="131584" cy="275838"/>
            <a:chOff x="1305189" y="2570455"/>
            <a:chExt cx="969964" cy="2007872"/>
          </a:xfrm>
        </p:grpSpPr>
        <p:sp>
          <p:nvSpPr>
            <p:cNvPr id="123" name="円/楕円 122"/>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24" name="フローチャート: 論理積ゲート 123"/>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25" name="図形グループ 124"/>
          <p:cNvGrpSpPr/>
          <p:nvPr/>
        </p:nvGrpSpPr>
        <p:grpSpPr>
          <a:xfrm>
            <a:off x="4430880" y="2380618"/>
            <a:ext cx="131584" cy="275838"/>
            <a:chOff x="1305189" y="2570455"/>
            <a:chExt cx="969964" cy="2007872"/>
          </a:xfrm>
        </p:grpSpPr>
        <p:sp>
          <p:nvSpPr>
            <p:cNvPr id="126" name="円/楕円 125"/>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27" name="フローチャート: 論理積ゲート 126"/>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28" name="図形グループ 127"/>
          <p:cNvGrpSpPr/>
          <p:nvPr/>
        </p:nvGrpSpPr>
        <p:grpSpPr>
          <a:xfrm>
            <a:off x="4299296" y="2346476"/>
            <a:ext cx="131584" cy="275838"/>
            <a:chOff x="1305189" y="2570455"/>
            <a:chExt cx="969964" cy="2007872"/>
          </a:xfrm>
        </p:grpSpPr>
        <p:sp>
          <p:nvSpPr>
            <p:cNvPr id="129" name="円/楕円 128"/>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30" name="フローチャート: 論理積ゲート 129"/>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31" name="図形グループ 130"/>
          <p:cNvGrpSpPr/>
          <p:nvPr/>
        </p:nvGrpSpPr>
        <p:grpSpPr>
          <a:xfrm>
            <a:off x="4570919" y="2351849"/>
            <a:ext cx="131584" cy="275838"/>
            <a:chOff x="1305189" y="2570455"/>
            <a:chExt cx="969964" cy="2007872"/>
          </a:xfrm>
        </p:grpSpPr>
        <p:sp>
          <p:nvSpPr>
            <p:cNvPr id="132" name="円/楕円 131"/>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33" name="フローチャート: 論理積ゲート 132"/>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34" name="図形グループ 133"/>
          <p:cNvGrpSpPr/>
          <p:nvPr/>
        </p:nvGrpSpPr>
        <p:grpSpPr>
          <a:xfrm>
            <a:off x="4715320" y="2375245"/>
            <a:ext cx="131584" cy="275838"/>
            <a:chOff x="1305189" y="2570455"/>
            <a:chExt cx="969964" cy="2007872"/>
          </a:xfrm>
        </p:grpSpPr>
        <p:sp>
          <p:nvSpPr>
            <p:cNvPr id="135" name="円/楕円 134"/>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36" name="フローチャート: 論理積ゲート 135"/>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37" name="図形グループ 136"/>
          <p:cNvGrpSpPr/>
          <p:nvPr/>
        </p:nvGrpSpPr>
        <p:grpSpPr>
          <a:xfrm>
            <a:off x="4855358" y="2346476"/>
            <a:ext cx="131584" cy="275838"/>
            <a:chOff x="1305189" y="2570455"/>
            <a:chExt cx="969964" cy="2007872"/>
          </a:xfrm>
        </p:grpSpPr>
        <p:sp>
          <p:nvSpPr>
            <p:cNvPr id="138" name="円/楕円 137"/>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39" name="フローチャート: 論理積ゲート 138"/>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sp>
        <p:nvSpPr>
          <p:cNvPr id="140" name="角丸四角形 139"/>
          <p:cNvSpPr/>
          <p:nvPr/>
        </p:nvSpPr>
        <p:spPr>
          <a:xfrm>
            <a:off x="4128467" y="2169510"/>
            <a:ext cx="855313" cy="143470"/>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a:solidFill>
                  <a:srgbClr val="FFFFFF"/>
                </a:solidFill>
                <a:latin typeface="Hiragino Kaku Gothic Pro W6" charset="-128"/>
                <a:ea typeface="Hiragino Kaku Gothic Pro W6" charset="-128"/>
                <a:cs typeface="Hiragino Kaku Gothic Pro W6" charset="-128"/>
              </a:rPr>
              <a:t>負荷調整</a:t>
            </a:r>
            <a:endParaRPr kumimoji="1" lang="ja-JP" altLang="en-US" sz="800" dirty="0">
              <a:solidFill>
                <a:srgbClr val="FFFFFF"/>
              </a:solidFill>
              <a:latin typeface="Hiragino Kaku Gothic Pro W6" charset="-128"/>
              <a:ea typeface="Hiragino Kaku Gothic Pro W6" charset="-128"/>
              <a:cs typeface="Hiragino Kaku Gothic Pro W6" charset="-128"/>
            </a:endParaRPr>
          </a:p>
        </p:txBody>
      </p:sp>
      <p:cxnSp>
        <p:nvCxnSpPr>
          <p:cNvPr id="144" name="直線矢印コネクタ 143"/>
          <p:cNvCxnSpPr>
            <a:stCxn id="120" idx="2"/>
            <a:endCxn id="140" idx="0"/>
          </p:cNvCxnSpPr>
          <p:nvPr/>
        </p:nvCxnSpPr>
        <p:spPr>
          <a:xfrm>
            <a:off x="4263887" y="1952656"/>
            <a:ext cx="292237" cy="216854"/>
          </a:xfrm>
          <a:prstGeom prst="straightConnector1">
            <a:avLst/>
          </a:prstGeom>
          <a:ln>
            <a:solidFill>
              <a:schemeClr val="accent6">
                <a:lumMod val="75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8" name="直線矢印コネクタ 147"/>
          <p:cNvCxnSpPr>
            <a:stCxn id="121" idx="2"/>
            <a:endCxn id="140" idx="0"/>
          </p:cNvCxnSpPr>
          <p:nvPr/>
        </p:nvCxnSpPr>
        <p:spPr>
          <a:xfrm flipH="1">
            <a:off x="4556124" y="1959585"/>
            <a:ext cx="285224" cy="209925"/>
          </a:xfrm>
          <a:prstGeom prst="straightConnector1">
            <a:avLst/>
          </a:prstGeom>
          <a:ln>
            <a:solidFill>
              <a:schemeClr val="accent6">
                <a:lumMod val="75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53" name="正方形/長方形 152"/>
          <p:cNvSpPr/>
          <p:nvPr/>
        </p:nvSpPr>
        <p:spPr>
          <a:xfrm>
            <a:off x="5306849" y="1771915"/>
            <a:ext cx="392449" cy="18537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800">
                <a:solidFill>
                  <a:srgbClr val="FFFFFF"/>
                </a:solidFill>
                <a:latin typeface="ＭＳ Ｐゴシック"/>
                <a:ea typeface="ＭＳ Ｐゴシック"/>
                <a:cs typeface="ＭＳ Ｐゴシック"/>
              </a:rPr>
              <a:t>業務</a:t>
            </a:r>
            <a:endParaRPr kumimoji="1" lang="ja-JP" altLang="en-US" sz="800" dirty="0">
              <a:solidFill>
                <a:srgbClr val="FFFFFF"/>
              </a:solidFill>
              <a:latin typeface="ＭＳ Ｐゴシック"/>
              <a:ea typeface="ＭＳ Ｐゴシック"/>
              <a:cs typeface="ＭＳ Ｐゴシック"/>
            </a:endParaRPr>
          </a:p>
        </p:txBody>
      </p:sp>
      <p:sp>
        <p:nvSpPr>
          <p:cNvPr id="154" name="正方形/長方形 153"/>
          <p:cNvSpPr/>
          <p:nvPr/>
        </p:nvSpPr>
        <p:spPr>
          <a:xfrm>
            <a:off x="5884310" y="1778844"/>
            <a:ext cx="392449" cy="185370"/>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en-US" altLang="ja-JP" sz="700">
                <a:solidFill>
                  <a:srgbClr val="FFFFFF"/>
                </a:solidFill>
                <a:latin typeface="ＭＳ Ｐゴシック"/>
                <a:ea typeface="ＭＳ Ｐゴシック"/>
                <a:cs typeface="ＭＳ Ｐゴシック"/>
              </a:rPr>
              <a:t>SaaS</a:t>
            </a:r>
            <a:endParaRPr kumimoji="1" lang="ja-JP" altLang="en-US" sz="700" dirty="0">
              <a:solidFill>
                <a:srgbClr val="FFFFFF"/>
              </a:solidFill>
              <a:latin typeface="ＭＳ Ｐゴシック"/>
              <a:ea typeface="ＭＳ Ｐゴシック"/>
              <a:cs typeface="ＭＳ Ｐゴシック"/>
            </a:endParaRPr>
          </a:p>
        </p:txBody>
      </p:sp>
      <p:cxnSp>
        <p:nvCxnSpPr>
          <p:cNvPr id="164" name="直線矢印コネクタ 163"/>
          <p:cNvCxnSpPr/>
          <p:nvPr/>
        </p:nvCxnSpPr>
        <p:spPr>
          <a:xfrm flipH="1" flipV="1">
            <a:off x="6094602" y="1960039"/>
            <a:ext cx="1" cy="457513"/>
          </a:xfrm>
          <a:prstGeom prst="straightConnector1">
            <a:avLst/>
          </a:prstGeom>
          <a:ln w="9525">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55" name="図形グループ 154"/>
          <p:cNvGrpSpPr/>
          <p:nvPr/>
        </p:nvGrpSpPr>
        <p:grpSpPr>
          <a:xfrm>
            <a:off x="5871497" y="2354720"/>
            <a:ext cx="131584" cy="275838"/>
            <a:chOff x="1305189" y="2570455"/>
            <a:chExt cx="969964" cy="2007872"/>
          </a:xfrm>
        </p:grpSpPr>
        <p:sp>
          <p:nvSpPr>
            <p:cNvPr id="156" name="円/楕円 155"/>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57" name="フローチャート: 論理積ゲート 156"/>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58" name="図形グループ 157"/>
          <p:cNvGrpSpPr/>
          <p:nvPr/>
        </p:nvGrpSpPr>
        <p:grpSpPr>
          <a:xfrm>
            <a:off x="6015898" y="2378116"/>
            <a:ext cx="131584" cy="275838"/>
            <a:chOff x="1305189" y="2570455"/>
            <a:chExt cx="969964" cy="2007872"/>
          </a:xfrm>
        </p:grpSpPr>
        <p:sp>
          <p:nvSpPr>
            <p:cNvPr id="159" name="円/楕円 158"/>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60" name="フローチャート: 論理積ゲート 159"/>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61" name="図形グループ 160"/>
          <p:cNvGrpSpPr/>
          <p:nvPr/>
        </p:nvGrpSpPr>
        <p:grpSpPr>
          <a:xfrm>
            <a:off x="6155936" y="2349347"/>
            <a:ext cx="131584" cy="275838"/>
            <a:chOff x="1305189" y="2570455"/>
            <a:chExt cx="969964" cy="2007872"/>
          </a:xfrm>
        </p:grpSpPr>
        <p:sp>
          <p:nvSpPr>
            <p:cNvPr id="162" name="円/楕円 161"/>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63" name="フローチャート: 論理積ゲート 162"/>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cxnSp>
        <p:nvCxnSpPr>
          <p:cNvPr id="165" name="曲線コネクタ 164"/>
          <p:cNvCxnSpPr>
            <a:stCxn id="153" idx="2"/>
            <a:endCxn id="154" idx="2"/>
          </p:cNvCxnSpPr>
          <p:nvPr/>
        </p:nvCxnSpPr>
        <p:spPr>
          <a:xfrm rot="16200000" flipH="1">
            <a:off x="5788340" y="1672018"/>
            <a:ext cx="6929" cy="577461"/>
          </a:xfrm>
          <a:prstGeom prst="curvedConnector3">
            <a:avLst>
              <a:gd name="adj1" fmla="val 3399177"/>
            </a:avLst>
          </a:prstGeom>
          <a:ln>
            <a:solidFill>
              <a:schemeClr val="accent6">
                <a:lumMod val="75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68" name="正方形/長方形 167"/>
          <p:cNvSpPr/>
          <p:nvPr/>
        </p:nvSpPr>
        <p:spPr>
          <a:xfrm>
            <a:off x="6551773" y="1771808"/>
            <a:ext cx="392449" cy="18537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800">
                <a:solidFill>
                  <a:srgbClr val="FFFFFF"/>
                </a:solidFill>
                <a:latin typeface="ＭＳ Ｐゴシック"/>
                <a:ea typeface="ＭＳ Ｐゴシック"/>
                <a:cs typeface="ＭＳ Ｐゴシック"/>
              </a:rPr>
              <a:t>業務</a:t>
            </a:r>
            <a:endParaRPr kumimoji="1" lang="ja-JP" altLang="en-US" sz="800" dirty="0">
              <a:solidFill>
                <a:srgbClr val="FFFFFF"/>
              </a:solidFill>
              <a:latin typeface="ＭＳ Ｐゴシック"/>
              <a:ea typeface="ＭＳ Ｐゴシック"/>
              <a:cs typeface="ＭＳ Ｐゴシック"/>
            </a:endParaRPr>
          </a:p>
        </p:txBody>
      </p:sp>
      <p:sp>
        <p:nvSpPr>
          <p:cNvPr id="169" name="正方形/長方形 168"/>
          <p:cNvSpPr/>
          <p:nvPr/>
        </p:nvSpPr>
        <p:spPr>
          <a:xfrm>
            <a:off x="7129234" y="1778737"/>
            <a:ext cx="392449" cy="18537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800">
                <a:solidFill>
                  <a:srgbClr val="FFFFFF"/>
                </a:solidFill>
                <a:latin typeface="ＭＳ Ｐゴシック"/>
                <a:ea typeface="ＭＳ Ｐゴシック"/>
                <a:cs typeface="ＭＳ Ｐゴシック"/>
              </a:rPr>
              <a:t>業務</a:t>
            </a:r>
            <a:endParaRPr kumimoji="1" lang="ja-JP" altLang="en-US" sz="800" dirty="0">
              <a:solidFill>
                <a:srgbClr val="FFFFFF"/>
              </a:solidFill>
              <a:latin typeface="ＭＳ Ｐゴシック"/>
              <a:ea typeface="ＭＳ Ｐゴシック"/>
              <a:cs typeface="ＭＳ Ｐゴシック"/>
            </a:endParaRPr>
          </a:p>
        </p:txBody>
      </p:sp>
      <p:grpSp>
        <p:nvGrpSpPr>
          <p:cNvPr id="170" name="図形グループ 169"/>
          <p:cNvGrpSpPr/>
          <p:nvPr/>
        </p:nvGrpSpPr>
        <p:grpSpPr>
          <a:xfrm>
            <a:off x="6560239" y="2379767"/>
            <a:ext cx="131584" cy="275838"/>
            <a:chOff x="1305189" y="2570455"/>
            <a:chExt cx="969964" cy="2007872"/>
          </a:xfrm>
        </p:grpSpPr>
        <p:sp>
          <p:nvSpPr>
            <p:cNvPr id="171" name="円/楕円 170"/>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72" name="フローチャート: 論理積ゲート 171"/>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73" name="図形グループ 172"/>
          <p:cNvGrpSpPr/>
          <p:nvPr/>
        </p:nvGrpSpPr>
        <p:grpSpPr>
          <a:xfrm>
            <a:off x="6831862" y="2385140"/>
            <a:ext cx="131584" cy="275838"/>
            <a:chOff x="1305189" y="2570455"/>
            <a:chExt cx="969964" cy="2007872"/>
          </a:xfrm>
        </p:grpSpPr>
        <p:sp>
          <p:nvSpPr>
            <p:cNvPr id="174" name="円/楕円 173"/>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75" name="フローチャート: 論理積ゲート 174"/>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76" name="図形グループ 175"/>
          <p:cNvGrpSpPr/>
          <p:nvPr/>
        </p:nvGrpSpPr>
        <p:grpSpPr>
          <a:xfrm>
            <a:off x="6700278" y="2350998"/>
            <a:ext cx="131584" cy="275838"/>
            <a:chOff x="1305189" y="2570455"/>
            <a:chExt cx="969964" cy="2007872"/>
          </a:xfrm>
        </p:grpSpPr>
        <p:sp>
          <p:nvSpPr>
            <p:cNvPr id="177" name="円/楕円 176"/>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78" name="フローチャート: 論理積ゲート 177"/>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79" name="図形グループ 178"/>
          <p:cNvGrpSpPr/>
          <p:nvPr/>
        </p:nvGrpSpPr>
        <p:grpSpPr>
          <a:xfrm>
            <a:off x="7117373" y="2356371"/>
            <a:ext cx="131584" cy="275838"/>
            <a:chOff x="1305189" y="2570455"/>
            <a:chExt cx="969964" cy="2007872"/>
          </a:xfrm>
        </p:grpSpPr>
        <p:sp>
          <p:nvSpPr>
            <p:cNvPr id="180" name="円/楕円 179"/>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81" name="フローチャート: 論理積ゲート 180"/>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82" name="図形グループ 181"/>
          <p:cNvGrpSpPr/>
          <p:nvPr/>
        </p:nvGrpSpPr>
        <p:grpSpPr>
          <a:xfrm>
            <a:off x="7261774" y="2379767"/>
            <a:ext cx="131584" cy="275838"/>
            <a:chOff x="1305189" y="2570455"/>
            <a:chExt cx="969964" cy="2007872"/>
          </a:xfrm>
        </p:grpSpPr>
        <p:sp>
          <p:nvSpPr>
            <p:cNvPr id="183" name="円/楕円 182"/>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84" name="フローチャート: 論理積ゲート 183"/>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grpSp>
        <p:nvGrpSpPr>
          <p:cNvPr id="185" name="図形グループ 184"/>
          <p:cNvGrpSpPr/>
          <p:nvPr/>
        </p:nvGrpSpPr>
        <p:grpSpPr>
          <a:xfrm>
            <a:off x="7415666" y="2350998"/>
            <a:ext cx="131584" cy="275838"/>
            <a:chOff x="1305189" y="2570455"/>
            <a:chExt cx="969964" cy="2007872"/>
          </a:xfrm>
        </p:grpSpPr>
        <p:sp>
          <p:nvSpPr>
            <p:cNvPr id="186" name="円/楕円 185"/>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187" name="フローチャート: 論理積ゲート 186"/>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grpSp>
      <p:cxnSp>
        <p:nvCxnSpPr>
          <p:cNvPr id="191" name="直線矢印コネクタ 190"/>
          <p:cNvCxnSpPr/>
          <p:nvPr/>
        </p:nvCxnSpPr>
        <p:spPr>
          <a:xfrm flipH="1" flipV="1">
            <a:off x="6685856" y="1965024"/>
            <a:ext cx="1" cy="457513"/>
          </a:xfrm>
          <a:prstGeom prst="straightConnector1">
            <a:avLst/>
          </a:prstGeom>
          <a:ln w="9525">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2" name="直線矢印コネクタ 191"/>
          <p:cNvCxnSpPr/>
          <p:nvPr/>
        </p:nvCxnSpPr>
        <p:spPr>
          <a:xfrm flipH="1" flipV="1">
            <a:off x="7381598" y="1963881"/>
            <a:ext cx="1" cy="457513"/>
          </a:xfrm>
          <a:prstGeom prst="straightConnector1">
            <a:avLst/>
          </a:prstGeom>
          <a:ln w="9525">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3" name="曲線コネクタ 192"/>
          <p:cNvCxnSpPr>
            <a:stCxn id="169" idx="2"/>
            <a:endCxn id="168" idx="2"/>
          </p:cNvCxnSpPr>
          <p:nvPr/>
        </p:nvCxnSpPr>
        <p:spPr>
          <a:xfrm rot="5400000" flipH="1">
            <a:off x="7033264" y="1671913"/>
            <a:ext cx="6929" cy="577461"/>
          </a:xfrm>
          <a:prstGeom prst="curvedConnector3">
            <a:avLst>
              <a:gd name="adj1" fmla="val -3299177"/>
            </a:avLst>
          </a:prstGeom>
          <a:ln>
            <a:solidFill>
              <a:schemeClr val="accent6">
                <a:lumMod val="75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00" name="正方形/長方形 199"/>
          <p:cNvSpPr/>
          <p:nvPr/>
        </p:nvSpPr>
        <p:spPr>
          <a:xfrm>
            <a:off x="7776524" y="2169232"/>
            <a:ext cx="178009" cy="469189"/>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800" dirty="0">
                <a:solidFill>
                  <a:srgbClr val="FFFFFF"/>
                </a:solidFill>
                <a:latin typeface="ＭＳ Ｐゴシック"/>
                <a:ea typeface="ＭＳ Ｐゴシック"/>
                <a:cs typeface="ＭＳ Ｐゴシック"/>
              </a:rPr>
              <a:t>業務Ａ</a:t>
            </a:r>
          </a:p>
        </p:txBody>
      </p:sp>
      <p:sp>
        <p:nvSpPr>
          <p:cNvPr id="201" name="正方形/長方形 200"/>
          <p:cNvSpPr/>
          <p:nvPr/>
        </p:nvSpPr>
        <p:spPr>
          <a:xfrm>
            <a:off x="8035073" y="2161370"/>
            <a:ext cx="178009" cy="469189"/>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800" dirty="0">
                <a:solidFill>
                  <a:srgbClr val="FFFFFF"/>
                </a:solidFill>
                <a:latin typeface="ＭＳ Ｐゴシック"/>
                <a:ea typeface="ＭＳ Ｐゴシック"/>
                <a:cs typeface="ＭＳ Ｐゴシック"/>
              </a:rPr>
              <a:t>業務</a:t>
            </a:r>
            <a:r>
              <a:rPr lang="ja-JP" altLang="en-US" sz="800" dirty="0">
                <a:solidFill>
                  <a:srgbClr val="FFFFFF"/>
                </a:solidFill>
                <a:latin typeface="ＭＳ Ｐゴシック"/>
                <a:ea typeface="ＭＳ Ｐゴシック"/>
                <a:cs typeface="ＭＳ Ｐゴシック"/>
              </a:rPr>
              <a:t>Ｂ</a:t>
            </a:r>
            <a:endParaRPr kumimoji="1" lang="ja-JP" altLang="en-US" sz="800" dirty="0">
              <a:solidFill>
                <a:srgbClr val="FFFFFF"/>
              </a:solidFill>
              <a:latin typeface="ＭＳ Ｐゴシック"/>
              <a:ea typeface="ＭＳ Ｐゴシック"/>
              <a:cs typeface="ＭＳ Ｐゴシック"/>
            </a:endParaRPr>
          </a:p>
        </p:txBody>
      </p:sp>
      <p:sp>
        <p:nvSpPr>
          <p:cNvPr id="202" name="正方形/長方形 201"/>
          <p:cNvSpPr/>
          <p:nvPr/>
        </p:nvSpPr>
        <p:spPr>
          <a:xfrm>
            <a:off x="8344913" y="2169232"/>
            <a:ext cx="178009" cy="469189"/>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800" dirty="0">
                <a:solidFill>
                  <a:srgbClr val="FFFFFF"/>
                </a:solidFill>
                <a:latin typeface="ＭＳ Ｐゴシック"/>
                <a:ea typeface="ＭＳ Ｐゴシック"/>
                <a:cs typeface="ＭＳ Ｐゴシック"/>
              </a:rPr>
              <a:t>業務Ｃ</a:t>
            </a:r>
          </a:p>
        </p:txBody>
      </p:sp>
      <p:sp>
        <p:nvSpPr>
          <p:cNvPr id="203" name="正方形/長方形 202"/>
          <p:cNvSpPr/>
          <p:nvPr/>
        </p:nvSpPr>
        <p:spPr>
          <a:xfrm>
            <a:off x="8603462" y="2161370"/>
            <a:ext cx="178009" cy="469189"/>
          </a:xfrm>
          <a:prstGeom prst="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800" dirty="0">
                <a:solidFill>
                  <a:srgbClr val="FFFFFF"/>
                </a:solidFill>
                <a:latin typeface="ＭＳ Ｐゴシック"/>
                <a:ea typeface="ＭＳ Ｐゴシック"/>
                <a:cs typeface="ＭＳ Ｐゴシック"/>
              </a:rPr>
              <a:t>業務</a:t>
            </a:r>
            <a:r>
              <a:rPr lang="ja-JP" altLang="en-US" sz="800" dirty="0">
                <a:solidFill>
                  <a:srgbClr val="FFFFFF"/>
                </a:solidFill>
                <a:latin typeface="ＭＳ Ｐゴシック"/>
                <a:ea typeface="ＭＳ Ｐゴシック"/>
                <a:cs typeface="ＭＳ Ｐゴシック"/>
              </a:rPr>
              <a:t>Ｄ</a:t>
            </a:r>
            <a:endParaRPr kumimoji="1" lang="ja-JP" altLang="en-US" sz="800" dirty="0">
              <a:solidFill>
                <a:srgbClr val="FFFFFF"/>
              </a:solidFill>
              <a:latin typeface="ＭＳ Ｐゴシック"/>
              <a:ea typeface="ＭＳ Ｐゴシック"/>
              <a:cs typeface="ＭＳ Ｐゴシック"/>
            </a:endParaRPr>
          </a:p>
        </p:txBody>
      </p:sp>
      <p:cxnSp>
        <p:nvCxnSpPr>
          <p:cNvPr id="204" name="直線矢印コネクタ 203"/>
          <p:cNvCxnSpPr>
            <a:stCxn id="200" idx="0"/>
            <a:endCxn id="67" idx="2"/>
          </p:cNvCxnSpPr>
          <p:nvPr/>
        </p:nvCxnSpPr>
        <p:spPr>
          <a:xfrm flipV="1">
            <a:off x="7865529" y="1842655"/>
            <a:ext cx="118266" cy="326577"/>
          </a:xfrm>
          <a:prstGeom prst="straightConnector1">
            <a:avLst/>
          </a:prstGeom>
          <a:ln w="9525">
            <a:solidFill>
              <a:schemeClr val="tx2">
                <a:lumMod val="60000"/>
                <a:lumOff val="4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5" name="直線矢印コネクタ 204"/>
          <p:cNvCxnSpPr>
            <a:stCxn id="201" idx="0"/>
            <a:endCxn id="67" idx="2"/>
          </p:cNvCxnSpPr>
          <p:nvPr/>
        </p:nvCxnSpPr>
        <p:spPr>
          <a:xfrm flipH="1" flipV="1">
            <a:off x="7983795" y="1842655"/>
            <a:ext cx="140283" cy="318715"/>
          </a:xfrm>
          <a:prstGeom prst="straightConnector1">
            <a:avLst/>
          </a:prstGeom>
          <a:ln w="9525">
            <a:solidFill>
              <a:schemeClr val="tx2">
                <a:lumMod val="60000"/>
                <a:lumOff val="4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3" name="直線矢印コネクタ 212"/>
          <p:cNvCxnSpPr>
            <a:stCxn id="202" idx="0"/>
            <a:endCxn id="66" idx="2"/>
          </p:cNvCxnSpPr>
          <p:nvPr/>
        </p:nvCxnSpPr>
        <p:spPr>
          <a:xfrm flipV="1">
            <a:off x="8433918" y="1842655"/>
            <a:ext cx="127509" cy="326577"/>
          </a:xfrm>
          <a:prstGeom prst="straightConnector1">
            <a:avLst/>
          </a:prstGeom>
          <a:ln w="9525">
            <a:solidFill>
              <a:schemeClr val="tx2">
                <a:lumMod val="60000"/>
                <a:lumOff val="4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4" name="直線矢印コネクタ 213"/>
          <p:cNvCxnSpPr>
            <a:stCxn id="203" idx="0"/>
            <a:endCxn id="66" idx="2"/>
          </p:cNvCxnSpPr>
          <p:nvPr/>
        </p:nvCxnSpPr>
        <p:spPr>
          <a:xfrm flipH="1" flipV="1">
            <a:off x="8561427" y="1842655"/>
            <a:ext cx="131040" cy="318715"/>
          </a:xfrm>
          <a:prstGeom prst="straightConnector1">
            <a:avLst/>
          </a:prstGeom>
          <a:ln w="9525">
            <a:solidFill>
              <a:schemeClr val="tx2">
                <a:lumMod val="60000"/>
                <a:lumOff val="4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1" name="直線矢印コネクタ 220"/>
          <p:cNvCxnSpPr>
            <a:stCxn id="201" idx="0"/>
            <a:endCxn id="66" idx="2"/>
          </p:cNvCxnSpPr>
          <p:nvPr/>
        </p:nvCxnSpPr>
        <p:spPr>
          <a:xfrm flipV="1">
            <a:off x="8124078" y="1842655"/>
            <a:ext cx="437349" cy="318715"/>
          </a:xfrm>
          <a:prstGeom prst="straightConnector1">
            <a:avLst/>
          </a:prstGeom>
          <a:ln w="9525">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6" name="直線矢印コネクタ 225"/>
          <p:cNvCxnSpPr>
            <a:stCxn id="202" idx="0"/>
            <a:endCxn id="67" idx="2"/>
          </p:cNvCxnSpPr>
          <p:nvPr/>
        </p:nvCxnSpPr>
        <p:spPr>
          <a:xfrm flipH="1" flipV="1">
            <a:off x="7983795" y="1842655"/>
            <a:ext cx="450123" cy="326577"/>
          </a:xfrm>
          <a:prstGeom prst="straightConnector1">
            <a:avLst/>
          </a:prstGeom>
          <a:ln w="9525">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0" name="直線矢印コネクタ 229"/>
          <p:cNvCxnSpPr>
            <a:stCxn id="203" idx="0"/>
            <a:endCxn id="67" idx="2"/>
          </p:cNvCxnSpPr>
          <p:nvPr/>
        </p:nvCxnSpPr>
        <p:spPr>
          <a:xfrm flipH="1" flipV="1">
            <a:off x="7983795" y="1842655"/>
            <a:ext cx="708672" cy="318715"/>
          </a:xfrm>
          <a:prstGeom prst="straightConnector1">
            <a:avLst/>
          </a:prstGeom>
          <a:ln w="9525">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3" name="直線矢印コネクタ 232"/>
          <p:cNvCxnSpPr>
            <a:stCxn id="200" idx="0"/>
            <a:endCxn id="66" idx="2"/>
          </p:cNvCxnSpPr>
          <p:nvPr/>
        </p:nvCxnSpPr>
        <p:spPr>
          <a:xfrm flipV="1">
            <a:off x="7865529" y="1842655"/>
            <a:ext cx="695898" cy="326577"/>
          </a:xfrm>
          <a:prstGeom prst="straightConnector1">
            <a:avLst/>
          </a:prstGeom>
          <a:ln w="9525">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6" name="正方形/長方形 235"/>
          <p:cNvSpPr/>
          <p:nvPr/>
        </p:nvSpPr>
        <p:spPr>
          <a:xfrm>
            <a:off x="240000" y="4592785"/>
            <a:ext cx="1219201" cy="162791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Meiryo" charset="-128"/>
                <a:ea typeface="Meiryo" charset="-128"/>
                <a:cs typeface="Meiryo" charset="-128"/>
              </a:rPr>
              <a:t>対象とする業務アプリケーションへのアクセス方法</a:t>
            </a:r>
          </a:p>
        </p:txBody>
      </p:sp>
      <p:sp>
        <p:nvSpPr>
          <p:cNvPr id="237" name="正方形/長方形 236"/>
          <p:cNvSpPr/>
          <p:nvPr/>
        </p:nvSpPr>
        <p:spPr>
          <a:xfrm>
            <a:off x="1475508" y="4592785"/>
            <a:ext cx="1219201" cy="162791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solidFill>
                  <a:srgbClr val="FFFFFF"/>
                </a:solidFill>
                <a:latin typeface="Meiryo" charset="-128"/>
                <a:ea typeface="Meiryo" charset="-128"/>
                <a:cs typeface="Meiryo" charset="-128"/>
              </a:rPr>
              <a:t>業務の配置と統合監視・管理方法</a:t>
            </a:r>
          </a:p>
        </p:txBody>
      </p:sp>
      <p:sp>
        <p:nvSpPr>
          <p:cNvPr id="238" name="正方形/長方形 237"/>
          <p:cNvSpPr/>
          <p:nvPr/>
        </p:nvSpPr>
        <p:spPr>
          <a:xfrm>
            <a:off x="2711016" y="4592785"/>
            <a:ext cx="1219201" cy="162791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データやアプリケーション同期の方法やタイミング、</a:t>
            </a:r>
            <a:endParaRPr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サイト切り替え法、</a:t>
            </a:r>
            <a:endParaRPr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統合監視・管理方法</a:t>
            </a:r>
          </a:p>
        </p:txBody>
      </p:sp>
      <p:sp>
        <p:nvSpPr>
          <p:cNvPr id="239" name="正方形/長方形 238"/>
          <p:cNvSpPr/>
          <p:nvPr/>
        </p:nvSpPr>
        <p:spPr>
          <a:xfrm>
            <a:off x="3946524" y="4592785"/>
            <a:ext cx="1219201" cy="162791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ネットワーク帯域の設定、振り分けが自動か手動で難易度が変わる</a:t>
            </a:r>
          </a:p>
        </p:txBody>
      </p:sp>
      <p:sp>
        <p:nvSpPr>
          <p:cNvPr id="240" name="正方形/長方形 239"/>
          <p:cNvSpPr/>
          <p:nvPr/>
        </p:nvSpPr>
        <p:spPr>
          <a:xfrm>
            <a:off x="5182032" y="4592785"/>
            <a:ext cx="1219201" cy="162791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solidFill>
                  <a:srgbClr val="FFFFFF"/>
                </a:solidFill>
                <a:latin typeface="Meiryo" charset="-128"/>
                <a:ea typeface="Meiryo" charset="-128"/>
                <a:cs typeface="Meiryo" charset="-128"/>
              </a:rPr>
              <a:t>SaaS</a:t>
            </a:r>
            <a:r>
              <a:rPr lang="ja-JP" altLang="en-US" sz="1200" dirty="0">
                <a:solidFill>
                  <a:srgbClr val="FFFFFF"/>
                </a:solidFill>
                <a:latin typeface="Meiryo" charset="-128"/>
                <a:ea typeface="Meiryo" charset="-128"/>
                <a:cs typeface="Meiryo" charset="-128"/>
              </a:rPr>
              <a:t>／</a:t>
            </a:r>
            <a:r>
              <a:rPr lang="en-US" altLang="ja-JP" sz="1200" dirty="0">
                <a:solidFill>
                  <a:srgbClr val="FFFFFF"/>
                </a:solidFill>
                <a:latin typeface="Meiryo" charset="-128"/>
                <a:ea typeface="Meiryo" charset="-128"/>
                <a:cs typeface="Meiryo" charset="-128"/>
              </a:rPr>
              <a:t>API</a:t>
            </a:r>
            <a:r>
              <a:rPr lang="ja-JP" altLang="en-US" sz="1200" dirty="0">
                <a:solidFill>
                  <a:srgbClr val="FFFFFF"/>
                </a:solidFill>
                <a:latin typeface="Meiryo" charset="-128"/>
                <a:ea typeface="Meiryo" charset="-128"/>
                <a:cs typeface="Meiryo" charset="-128"/>
              </a:rPr>
              <a:t>連携の方法</a:t>
            </a:r>
          </a:p>
        </p:txBody>
      </p:sp>
      <p:sp>
        <p:nvSpPr>
          <p:cNvPr id="241" name="正方形/長方形 240"/>
          <p:cNvSpPr/>
          <p:nvPr/>
        </p:nvSpPr>
        <p:spPr>
          <a:xfrm>
            <a:off x="6417540" y="4592785"/>
            <a:ext cx="1219201" cy="162791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データやアプリケーション同期の方法やタイミング、</a:t>
            </a:r>
            <a:endParaRPr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サイト切り替え法、</a:t>
            </a:r>
            <a:endParaRPr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統合監視・管理方法</a:t>
            </a:r>
          </a:p>
        </p:txBody>
      </p:sp>
      <p:sp>
        <p:nvSpPr>
          <p:cNvPr id="242" name="正方形/長方形 241"/>
          <p:cNvSpPr/>
          <p:nvPr/>
        </p:nvSpPr>
        <p:spPr>
          <a:xfrm>
            <a:off x="7653048" y="4592785"/>
            <a:ext cx="1219201" cy="162791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200" dirty="0">
                <a:solidFill>
                  <a:srgbClr val="FFFFFF"/>
                </a:solidFill>
                <a:latin typeface="Meiryo" charset="-128"/>
                <a:ea typeface="Meiryo" charset="-128"/>
                <a:cs typeface="Meiryo" charset="-128"/>
              </a:rPr>
              <a:t>データやアプリケーション同期の方法やタイミング、</a:t>
            </a:r>
            <a:endParaRPr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サイト切り替え法、</a:t>
            </a:r>
            <a:endParaRPr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統合監視・管理方法</a:t>
            </a:r>
          </a:p>
        </p:txBody>
      </p:sp>
      <p:sp>
        <p:nvSpPr>
          <p:cNvPr id="243" name="正方形/長方形 242"/>
          <p:cNvSpPr/>
          <p:nvPr/>
        </p:nvSpPr>
        <p:spPr>
          <a:xfrm>
            <a:off x="240000" y="6276114"/>
            <a:ext cx="1219201" cy="263232"/>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rgbClr val="FFFFFF"/>
                </a:solidFill>
                <a:latin typeface="Meiryo" charset="-128"/>
                <a:ea typeface="Meiryo" charset="-128"/>
                <a:cs typeface="Meiryo" charset="-128"/>
              </a:rPr>
              <a:t>構築の難易度</a:t>
            </a:r>
            <a:r>
              <a:rPr kumimoji="1" lang="en-US" altLang="ja-JP" sz="1050" dirty="0">
                <a:solidFill>
                  <a:srgbClr val="FFFFFF"/>
                </a:solidFill>
                <a:latin typeface="Meiryo" charset="-128"/>
                <a:ea typeface="Meiryo" charset="-128"/>
                <a:cs typeface="Meiryo" charset="-128"/>
              </a:rPr>
              <a:t> </a:t>
            </a:r>
            <a:r>
              <a:rPr kumimoji="1" lang="ja-JP" altLang="en-US" sz="1050" dirty="0">
                <a:solidFill>
                  <a:srgbClr val="FFFFFF"/>
                </a:solidFill>
                <a:latin typeface="Meiryo" charset="-128"/>
                <a:ea typeface="Meiryo" charset="-128"/>
                <a:cs typeface="Meiryo" charset="-128"/>
              </a:rPr>
              <a:t>低</a:t>
            </a:r>
          </a:p>
        </p:txBody>
      </p:sp>
      <p:sp>
        <p:nvSpPr>
          <p:cNvPr id="244" name="正方形/長方形 243"/>
          <p:cNvSpPr/>
          <p:nvPr/>
        </p:nvSpPr>
        <p:spPr>
          <a:xfrm>
            <a:off x="1476847" y="6276114"/>
            <a:ext cx="1219201" cy="263232"/>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Meiryo" charset="-128"/>
                <a:ea typeface="Meiryo" charset="-128"/>
                <a:cs typeface="Meiryo" charset="-128"/>
              </a:rPr>
              <a:t>低</a:t>
            </a:r>
          </a:p>
        </p:txBody>
      </p:sp>
      <p:sp>
        <p:nvSpPr>
          <p:cNvPr id="245" name="正方形/長方形 244"/>
          <p:cNvSpPr/>
          <p:nvPr/>
        </p:nvSpPr>
        <p:spPr>
          <a:xfrm>
            <a:off x="2712355" y="6276114"/>
            <a:ext cx="1219201" cy="263232"/>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solidFill>
                  <a:srgbClr val="FFFFFF"/>
                </a:solidFill>
                <a:latin typeface="Meiryo" charset="-128"/>
                <a:ea typeface="Meiryo" charset="-128"/>
                <a:cs typeface="Meiryo" charset="-128"/>
              </a:rPr>
              <a:t>中</a:t>
            </a:r>
          </a:p>
        </p:txBody>
      </p:sp>
      <p:sp>
        <p:nvSpPr>
          <p:cNvPr id="246" name="正方形/長方形 245"/>
          <p:cNvSpPr/>
          <p:nvPr/>
        </p:nvSpPr>
        <p:spPr>
          <a:xfrm>
            <a:off x="3947863" y="6276114"/>
            <a:ext cx="1219201" cy="263232"/>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solidFill>
                  <a:srgbClr val="FFFFFF"/>
                </a:solidFill>
                <a:latin typeface="Meiryo" charset="-128"/>
                <a:ea typeface="Meiryo" charset="-128"/>
                <a:cs typeface="Meiryo" charset="-128"/>
              </a:rPr>
              <a:t>高</a:t>
            </a:r>
          </a:p>
        </p:txBody>
      </p:sp>
      <p:sp>
        <p:nvSpPr>
          <p:cNvPr id="247" name="正方形/長方形 246"/>
          <p:cNvSpPr/>
          <p:nvPr/>
        </p:nvSpPr>
        <p:spPr>
          <a:xfrm>
            <a:off x="5183371" y="6276114"/>
            <a:ext cx="1219201" cy="263232"/>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solidFill>
                  <a:srgbClr val="FFFFFF"/>
                </a:solidFill>
                <a:latin typeface="Meiryo" charset="-128"/>
                <a:ea typeface="Meiryo" charset="-128"/>
                <a:cs typeface="Meiryo" charset="-128"/>
              </a:rPr>
              <a:t>高</a:t>
            </a:r>
          </a:p>
        </p:txBody>
      </p:sp>
      <p:sp>
        <p:nvSpPr>
          <p:cNvPr id="248" name="正方形/長方形 247"/>
          <p:cNvSpPr/>
          <p:nvPr/>
        </p:nvSpPr>
        <p:spPr>
          <a:xfrm>
            <a:off x="6418879" y="6276114"/>
            <a:ext cx="1219201" cy="263232"/>
          </a:xfrm>
          <a:prstGeom prst="rect">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solidFill>
                  <a:srgbClr val="FFFFFF"/>
                </a:solidFill>
                <a:latin typeface="Meiryo" charset="-128"/>
                <a:ea typeface="Meiryo" charset="-128"/>
                <a:cs typeface="Meiryo" charset="-128"/>
              </a:rPr>
              <a:t>高</a:t>
            </a:r>
            <a:r>
              <a:rPr lang="en-US" altLang="ja-JP" sz="1050" dirty="0">
                <a:solidFill>
                  <a:srgbClr val="FFFFFF"/>
                </a:solidFill>
                <a:latin typeface="Meiryo" charset="-128"/>
                <a:ea typeface="Meiryo" charset="-128"/>
                <a:cs typeface="Meiryo" charset="-128"/>
              </a:rPr>
              <a:t>+</a:t>
            </a:r>
            <a:endParaRPr lang="ja-JP" altLang="en-US" sz="1050" dirty="0">
              <a:solidFill>
                <a:srgbClr val="FFFFFF"/>
              </a:solidFill>
              <a:latin typeface="Meiryo" charset="-128"/>
              <a:ea typeface="Meiryo" charset="-128"/>
              <a:cs typeface="Meiryo" charset="-128"/>
            </a:endParaRPr>
          </a:p>
        </p:txBody>
      </p:sp>
      <p:sp>
        <p:nvSpPr>
          <p:cNvPr id="249" name="正方形/長方形 248"/>
          <p:cNvSpPr/>
          <p:nvPr/>
        </p:nvSpPr>
        <p:spPr>
          <a:xfrm>
            <a:off x="7654387" y="6276114"/>
            <a:ext cx="1219201" cy="263232"/>
          </a:xfrm>
          <a:prstGeom prst="rect">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solidFill>
                  <a:srgbClr val="FFFFFF"/>
                </a:solidFill>
                <a:latin typeface="Meiryo" charset="-128"/>
                <a:ea typeface="Meiryo" charset="-128"/>
                <a:cs typeface="Meiryo" charset="-128"/>
              </a:rPr>
              <a:t>高</a:t>
            </a:r>
            <a:r>
              <a:rPr lang="en-US" altLang="ja-JP" sz="1050" dirty="0">
                <a:solidFill>
                  <a:srgbClr val="FFFFFF"/>
                </a:solidFill>
                <a:latin typeface="Meiryo" charset="-128"/>
                <a:ea typeface="Meiryo" charset="-128"/>
                <a:cs typeface="Meiryo" charset="-128"/>
              </a:rPr>
              <a:t>+</a:t>
            </a:r>
            <a:endParaRPr lang="ja-JP" altLang="en-US" sz="1050" dirty="0">
              <a:solidFill>
                <a:srgbClr val="FFFFFF"/>
              </a:solidFill>
              <a:latin typeface="Meiryo" charset="-128"/>
              <a:ea typeface="Meiryo" charset="-128"/>
              <a:cs typeface="Meiryo" charset="-128"/>
            </a:endParaRPr>
          </a:p>
        </p:txBody>
      </p:sp>
    </p:spTree>
    <p:extLst>
      <p:ext uri="{BB962C8B-B14F-4D97-AF65-F5344CB8AC3E}">
        <p14:creationId xmlns:p14="http://schemas.microsoft.com/office/powerpoint/2010/main" val="10651040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角丸四角形 263"/>
          <p:cNvSpPr/>
          <p:nvPr/>
        </p:nvSpPr>
        <p:spPr>
          <a:xfrm>
            <a:off x="417595" y="4564665"/>
            <a:ext cx="8303496" cy="1289214"/>
          </a:xfrm>
          <a:prstGeom prst="roundRect">
            <a:avLst>
              <a:gd name="adj" fmla="val 5239"/>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t>マルチクラウド</a:t>
            </a:r>
          </a:p>
        </p:txBody>
      </p:sp>
      <p:sp>
        <p:nvSpPr>
          <p:cNvPr id="3" name="スライド番号プレースホルダー 2"/>
          <p:cNvSpPr>
            <a:spLocks noGrp="1"/>
          </p:cNvSpPr>
          <p:nvPr>
            <p:ph type="sldNum" sz="quarter" idx="12"/>
          </p:nvPr>
        </p:nvSpPr>
        <p:spPr>
          <a:xfrm>
            <a:off x="6941771" y="6644742"/>
            <a:ext cx="2133600" cy="217800"/>
          </a:xfrm>
          <a:effectLst>
            <a:outerShdw blurRad="50800" dist="38100" dir="2700000" algn="tl" rotWithShape="0">
              <a:prstClr val="black">
                <a:alpha val="40000"/>
              </a:prstClr>
            </a:outerShdw>
          </a:effectLst>
        </p:spPr>
        <p:txBody>
          <a:bodyPr/>
          <a:lstStyle/>
          <a:p>
            <a:fld id="{8FF8CC5D-A65D-5946-99B5-645367A967AD}" type="slidenum">
              <a:rPr kumimoji="1" lang="ja-JP" altLang="en-US" smtClean="0"/>
              <a:t>57</a:t>
            </a:fld>
            <a:endParaRPr kumimoji="1" lang="ja-JP" altLang="en-US"/>
          </a:p>
        </p:txBody>
      </p:sp>
      <p:sp>
        <p:nvSpPr>
          <p:cNvPr id="4" name="正方形/長方形 3"/>
          <p:cNvSpPr/>
          <p:nvPr/>
        </p:nvSpPr>
        <p:spPr>
          <a:xfrm>
            <a:off x="514297" y="1869817"/>
            <a:ext cx="1824449" cy="3365336"/>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2590171" y="1869817"/>
            <a:ext cx="1824449" cy="3365336"/>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4672492" y="1869817"/>
            <a:ext cx="1824449" cy="3365336"/>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6769331" y="1869817"/>
            <a:ext cx="1824449" cy="3365336"/>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正方形/長方形 7"/>
          <p:cNvSpPr/>
          <p:nvPr/>
        </p:nvSpPr>
        <p:spPr>
          <a:xfrm>
            <a:off x="417595" y="1031520"/>
            <a:ext cx="8303496" cy="6189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ＭＳ Ｐゴシック"/>
                <a:ea typeface="ＭＳ Ｐゴシック"/>
                <a:cs typeface="ＭＳ Ｐゴシック"/>
              </a:rPr>
              <a:t>クラウド管理プラットフォーム</a:t>
            </a:r>
            <a:endParaRPr kumimoji="1" lang="en-US" altLang="ja-JP" sz="2000" dirty="0">
              <a:solidFill>
                <a:srgbClr val="FFFFFF"/>
              </a:solidFill>
              <a:latin typeface="ＭＳ Ｐゴシック"/>
              <a:ea typeface="ＭＳ Ｐゴシック"/>
              <a:cs typeface="ＭＳ Ｐゴシック"/>
            </a:endParaRPr>
          </a:p>
          <a:p>
            <a:pPr algn="ctr"/>
            <a:r>
              <a:rPr lang="en-US" altLang="ja-JP" sz="1000" dirty="0">
                <a:solidFill>
                  <a:srgbClr val="FFFFFF"/>
                </a:solidFill>
                <a:latin typeface="ＭＳ Ｐゴシック"/>
                <a:ea typeface="ＭＳ Ｐゴシック"/>
                <a:cs typeface="ＭＳ Ｐゴシック"/>
              </a:rPr>
              <a:t>Prime Cloud Controller </a:t>
            </a:r>
            <a:r>
              <a:rPr lang="ja-JP" altLang="en-US" sz="1000" dirty="0">
                <a:solidFill>
                  <a:srgbClr val="FFFFFF"/>
                </a:solidFill>
                <a:latin typeface="ＭＳ Ｐゴシック"/>
                <a:ea typeface="ＭＳ Ｐゴシック"/>
                <a:cs typeface="ＭＳ Ｐゴシック"/>
              </a:rPr>
              <a:t>（</a:t>
            </a:r>
            <a:r>
              <a:rPr lang="en-US" altLang="ja-JP" sz="1000" dirty="0">
                <a:solidFill>
                  <a:srgbClr val="FFFFFF"/>
                </a:solidFill>
                <a:latin typeface="ＭＳ Ｐゴシック"/>
                <a:ea typeface="ＭＳ Ｐゴシック"/>
                <a:cs typeface="ＭＳ Ｐゴシック"/>
              </a:rPr>
              <a:t>SCSK</a:t>
            </a:r>
            <a:r>
              <a:rPr lang="ja-JP" altLang="en-US" sz="1000" dirty="0">
                <a:solidFill>
                  <a:srgbClr val="FFFFFF"/>
                </a:solidFill>
                <a:latin typeface="ＭＳ Ｐゴシック"/>
                <a:ea typeface="ＭＳ Ｐゴシック"/>
                <a:cs typeface="ＭＳ Ｐゴシック"/>
              </a:rPr>
              <a:t>）／</a:t>
            </a:r>
            <a:r>
              <a:rPr lang="en-US" altLang="ja-JP" sz="1000" dirty="0" err="1">
                <a:solidFill>
                  <a:srgbClr val="FFFFFF"/>
                </a:solidFill>
                <a:latin typeface="ＭＳ Ｐゴシック"/>
                <a:ea typeface="ＭＳ Ｐゴシック"/>
                <a:cs typeface="ＭＳ Ｐゴシック"/>
              </a:rPr>
              <a:t>RightScale</a:t>
            </a:r>
            <a:r>
              <a:rPr lang="en-US" altLang="ja-JP" sz="1000" dirty="0">
                <a:solidFill>
                  <a:srgbClr val="FFFFFF"/>
                </a:solidFill>
                <a:latin typeface="ＭＳ Ｐゴシック"/>
                <a:ea typeface="ＭＳ Ｐゴシック"/>
                <a:cs typeface="ＭＳ Ｐゴシック"/>
              </a:rPr>
              <a:t> (</a:t>
            </a:r>
            <a:r>
              <a:rPr lang="en-US" altLang="ja-JP" sz="1000" dirty="0" err="1">
                <a:solidFill>
                  <a:srgbClr val="FFFFFF"/>
                </a:solidFill>
                <a:latin typeface="ＭＳ Ｐゴシック"/>
                <a:ea typeface="ＭＳ Ｐゴシック"/>
                <a:cs typeface="ＭＳ Ｐゴシック"/>
              </a:rPr>
              <a:t>RightScale</a:t>
            </a:r>
            <a:r>
              <a:rPr lang="en-US" altLang="ja-JP" sz="1000" dirty="0">
                <a:solidFill>
                  <a:srgbClr val="FFFFFF"/>
                </a:solidFill>
                <a:latin typeface="ＭＳ Ｐゴシック"/>
                <a:ea typeface="ＭＳ Ｐゴシック"/>
                <a:cs typeface="ＭＳ Ｐゴシック"/>
              </a:rPr>
              <a:t>) </a:t>
            </a:r>
            <a:r>
              <a:rPr lang="ja-JP" altLang="en-US" sz="1000" dirty="0">
                <a:solidFill>
                  <a:srgbClr val="FFFFFF"/>
                </a:solidFill>
                <a:latin typeface="ＭＳ Ｐゴシック"/>
                <a:ea typeface="ＭＳ Ｐゴシック"/>
                <a:cs typeface="ＭＳ Ｐゴシック"/>
              </a:rPr>
              <a:t>／</a:t>
            </a:r>
            <a:r>
              <a:rPr lang="en-US" altLang="ja-JP" sz="1000" dirty="0" err="1">
                <a:solidFill>
                  <a:srgbClr val="FFFFFF"/>
                </a:solidFill>
                <a:latin typeface="ＭＳ Ｐゴシック"/>
                <a:ea typeface="ＭＳ Ｐゴシック"/>
                <a:cs typeface="ＭＳ Ｐゴシック"/>
              </a:rPr>
              <a:t>vRealize</a:t>
            </a:r>
            <a:r>
              <a:rPr lang="en-US" altLang="ja-JP" sz="1000" dirty="0">
                <a:solidFill>
                  <a:srgbClr val="FFFFFF"/>
                </a:solidFill>
                <a:latin typeface="ＭＳ Ｐゴシック"/>
                <a:ea typeface="ＭＳ Ｐゴシック"/>
                <a:cs typeface="ＭＳ Ｐゴシック"/>
              </a:rPr>
              <a:t> Suite (</a:t>
            </a:r>
            <a:r>
              <a:rPr lang="en-US" altLang="ja-JP" sz="1000" dirty="0" err="1">
                <a:solidFill>
                  <a:srgbClr val="FFFFFF"/>
                </a:solidFill>
                <a:latin typeface="ＭＳ Ｐゴシック"/>
                <a:ea typeface="ＭＳ Ｐゴシック"/>
                <a:cs typeface="ＭＳ Ｐゴシック"/>
              </a:rPr>
              <a:t>Vmware</a:t>
            </a:r>
            <a:r>
              <a:rPr lang="en-US" altLang="ja-JP" sz="1000" dirty="0">
                <a:solidFill>
                  <a:srgbClr val="FFFFFF"/>
                </a:solidFill>
                <a:latin typeface="ＭＳ Ｐゴシック"/>
                <a:ea typeface="ＭＳ Ｐゴシック"/>
                <a:cs typeface="ＭＳ Ｐゴシック"/>
              </a:rPr>
              <a:t>) </a:t>
            </a:r>
            <a:r>
              <a:rPr lang="ja-JP" altLang="en-US" sz="1000" dirty="0">
                <a:solidFill>
                  <a:srgbClr val="FFFFFF"/>
                </a:solidFill>
                <a:latin typeface="ＭＳ Ｐゴシック"/>
                <a:ea typeface="ＭＳ Ｐゴシック"/>
                <a:cs typeface="ＭＳ Ｐゴシック"/>
              </a:rPr>
              <a:t>など</a:t>
            </a:r>
            <a:r>
              <a:rPr lang="en-US" altLang="ja-JP" sz="1000" dirty="0">
                <a:solidFill>
                  <a:srgbClr val="FFFFFF"/>
                </a:solidFill>
                <a:latin typeface="ＭＳ Ｐゴシック"/>
                <a:ea typeface="ＭＳ Ｐゴシック"/>
                <a:cs typeface="ＭＳ Ｐゴシック"/>
              </a:rPr>
              <a:t> </a:t>
            </a:r>
            <a:endParaRPr kumimoji="1" lang="ja-JP" altLang="en-US" sz="1000" dirty="0">
              <a:solidFill>
                <a:srgbClr val="FFFFFF"/>
              </a:solidFill>
              <a:latin typeface="ＭＳ Ｐゴシック"/>
              <a:ea typeface="ＭＳ Ｐゴシック"/>
              <a:cs typeface="ＭＳ Ｐゴシック"/>
            </a:endParaRPr>
          </a:p>
        </p:txBody>
      </p:sp>
      <p:grpSp>
        <p:nvGrpSpPr>
          <p:cNvPr id="158" name="図形グループ 157"/>
          <p:cNvGrpSpPr/>
          <p:nvPr/>
        </p:nvGrpSpPr>
        <p:grpSpPr>
          <a:xfrm>
            <a:off x="887693" y="4270509"/>
            <a:ext cx="309971" cy="140029"/>
            <a:chOff x="6769100" y="1390650"/>
            <a:chExt cx="317500" cy="157483"/>
          </a:xfrm>
          <a:effectLst>
            <a:outerShdw blurRad="50800" dist="38100" dir="2700000" algn="tl" rotWithShape="0">
              <a:prstClr val="black">
                <a:alpha val="40000"/>
              </a:prstClr>
            </a:outerShdw>
          </a:effectLst>
        </p:grpSpPr>
        <p:sp>
          <p:nvSpPr>
            <p:cNvPr id="159" name="正方形/長方形 15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0" name="円/楕円 15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1" name="直線コネクタ 160"/>
            <p:cNvCxnSpPr>
              <a:stCxn id="160" idx="6"/>
              <a:endCxn id="15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62" name="図形グループ 161"/>
          <p:cNvGrpSpPr/>
          <p:nvPr/>
        </p:nvGrpSpPr>
        <p:grpSpPr>
          <a:xfrm>
            <a:off x="1248714" y="4270509"/>
            <a:ext cx="309971" cy="140029"/>
            <a:chOff x="6769100" y="1390650"/>
            <a:chExt cx="317500" cy="157483"/>
          </a:xfrm>
          <a:effectLst>
            <a:outerShdw blurRad="50800" dist="38100" dir="2700000" algn="tl" rotWithShape="0">
              <a:prstClr val="black">
                <a:alpha val="40000"/>
              </a:prstClr>
            </a:outerShdw>
          </a:effectLst>
        </p:grpSpPr>
        <p:sp>
          <p:nvSpPr>
            <p:cNvPr id="163" name="正方形/長方形 16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4" name="円/楕円 16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5" name="直線コネクタ 164"/>
            <p:cNvCxnSpPr>
              <a:stCxn id="164" idx="6"/>
              <a:endCxn id="16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66" name="図形グループ 165"/>
          <p:cNvGrpSpPr/>
          <p:nvPr/>
        </p:nvGrpSpPr>
        <p:grpSpPr>
          <a:xfrm>
            <a:off x="1609736" y="4270509"/>
            <a:ext cx="309971" cy="140029"/>
            <a:chOff x="6769100" y="1390650"/>
            <a:chExt cx="317500" cy="157483"/>
          </a:xfrm>
          <a:effectLst>
            <a:outerShdw blurRad="50800" dist="38100" dir="2700000" algn="tl" rotWithShape="0">
              <a:prstClr val="black">
                <a:alpha val="40000"/>
              </a:prstClr>
            </a:outerShdw>
          </a:effectLst>
        </p:grpSpPr>
        <p:sp>
          <p:nvSpPr>
            <p:cNvPr id="167" name="正方形/長方形 16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8" name="円/楕円 16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9" name="直線コネクタ 168"/>
            <p:cNvCxnSpPr>
              <a:stCxn id="168" idx="6"/>
              <a:endCxn id="16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70" name="図形グループ 169"/>
          <p:cNvGrpSpPr/>
          <p:nvPr/>
        </p:nvGrpSpPr>
        <p:grpSpPr>
          <a:xfrm>
            <a:off x="887693" y="4082514"/>
            <a:ext cx="309971" cy="140029"/>
            <a:chOff x="6769100" y="1390650"/>
            <a:chExt cx="317500" cy="157483"/>
          </a:xfrm>
          <a:effectLst>
            <a:outerShdw blurRad="50800" dist="38100" dir="2700000" algn="tl" rotWithShape="0">
              <a:prstClr val="black">
                <a:alpha val="40000"/>
              </a:prstClr>
            </a:outerShdw>
          </a:effectLst>
        </p:grpSpPr>
        <p:sp>
          <p:nvSpPr>
            <p:cNvPr id="171" name="正方形/長方形 17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2" name="円/楕円 17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3" name="直線コネクタ 172"/>
            <p:cNvCxnSpPr>
              <a:stCxn id="172" idx="6"/>
              <a:endCxn id="17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74" name="図形グループ 173"/>
          <p:cNvGrpSpPr/>
          <p:nvPr/>
        </p:nvGrpSpPr>
        <p:grpSpPr>
          <a:xfrm>
            <a:off x="1248714" y="4082514"/>
            <a:ext cx="309971" cy="140029"/>
            <a:chOff x="6769100" y="1390650"/>
            <a:chExt cx="317500" cy="157483"/>
          </a:xfrm>
          <a:effectLst>
            <a:outerShdw blurRad="50800" dist="38100" dir="2700000" algn="tl" rotWithShape="0">
              <a:prstClr val="black">
                <a:alpha val="40000"/>
              </a:prstClr>
            </a:outerShdw>
          </a:effectLst>
        </p:grpSpPr>
        <p:sp>
          <p:nvSpPr>
            <p:cNvPr id="175" name="正方形/長方形 17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6" name="円/楕円 17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7" name="直線コネクタ 176"/>
            <p:cNvCxnSpPr>
              <a:stCxn id="176" idx="6"/>
              <a:endCxn id="17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78" name="図形グループ 177"/>
          <p:cNvGrpSpPr/>
          <p:nvPr/>
        </p:nvGrpSpPr>
        <p:grpSpPr>
          <a:xfrm>
            <a:off x="1609736" y="4082514"/>
            <a:ext cx="309971" cy="140029"/>
            <a:chOff x="6769100" y="1390650"/>
            <a:chExt cx="317500" cy="157483"/>
          </a:xfrm>
          <a:effectLst>
            <a:outerShdw blurRad="50800" dist="38100" dir="2700000" algn="tl" rotWithShape="0">
              <a:prstClr val="black">
                <a:alpha val="40000"/>
              </a:prstClr>
            </a:outerShdw>
          </a:effectLst>
        </p:grpSpPr>
        <p:sp>
          <p:nvSpPr>
            <p:cNvPr id="179" name="正方形/長方形 17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0" name="円/楕円 17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1" name="直線コネクタ 180"/>
            <p:cNvCxnSpPr>
              <a:stCxn id="180" idx="6"/>
              <a:endCxn id="17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82" name="図形グループ 181"/>
          <p:cNvGrpSpPr/>
          <p:nvPr/>
        </p:nvGrpSpPr>
        <p:grpSpPr>
          <a:xfrm>
            <a:off x="2969086" y="4264930"/>
            <a:ext cx="309971" cy="140029"/>
            <a:chOff x="6769100" y="1390650"/>
            <a:chExt cx="317500" cy="157483"/>
          </a:xfrm>
          <a:effectLst>
            <a:outerShdw blurRad="50800" dist="38100" dir="2700000" algn="tl" rotWithShape="0">
              <a:prstClr val="black">
                <a:alpha val="40000"/>
              </a:prstClr>
            </a:outerShdw>
          </a:effectLst>
        </p:grpSpPr>
        <p:sp>
          <p:nvSpPr>
            <p:cNvPr id="183" name="正方形/長方形 18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4" name="円/楕円 18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5" name="直線コネクタ 184"/>
            <p:cNvCxnSpPr>
              <a:stCxn id="184" idx="6"/>
              <a:endCxn id="18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86" name="図形グループ 185"/>
          <p:cNvGrpSpPr/>
          <p:nvPr/>
        </p:nvGrpSpPr>
        <p:grpSpPr>
          <a:xfrm>
            <a:off x="3330107" y="4264930"/>
            <a:ext cx="309971" cy="140029"/>
            <a:chOff x="6769100" y="1390650"/>
            <a:chExt cx="317500" cy="157483"/>
          </a:xfrm>
          <a:effectLst>
            <a:outerShdw blurRad="50800" dist="38100" dir="2700000" algn="tl" rotWithShape="0">
              <a:prstClr val="black">
                <a:alpha val="40000"/>
              </a:prstClr>
            </a:outerShdw>
          </a:effectLst>
        </p:grpSpPr>
        <p:sp>
          <p:nvSpPr>
            <p:cNvPr id="187" name="正方形/長方形 18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8" name="円/楕円 18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9" name="直線コネクタ 188"/>
            <p:cNvCxnSpPr>
              <a:stCxn id="188" idx="6"/>
              <a:endCxn id="18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90" name="図形グループ 189"/>
          <p:cNvGrpSpPr/>
          <p:nvPr/>
        </p:nvGrpSpPr>
        <p:grpSpPr>
          <a:xfrm>
            <a:off x="3691129" y="4264930"/>
            <a:ext cx="309971" cy="140029"/>
            <a:chOff x="6769100" y="1390650"/>
            <a:chExt cx="317500" cy="157483"/>
          </a:xfrm>
          <a:effectLst>
            <a:outerShdw blurRad="50800" dist="38100" dir="2700000" algn="tl" rotWithShape="0">
              <a:prstClr val="black">
                <a:alpha val="40000"/>
              </a:prstClr>
            </a:outerShdw>
          </a:effectLst>
        </p:grpSpPr>
        <p:sp>
          <p:nvSpPr>
            <p:cNvPr id="191" name="正方形/長方形 19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2" name="円/楕円 19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3" name="直線コネクタ 192"/>
            <p:cNvCxnSpPr>
              <a:stCxn id="192" idx="6"/>
              <a:endCxn id="19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94" name="図形グループ 193"/>
          <p:cNvGrpSpPr/>
          <p:nvPr/>
        </p:nvGrpSpPr>
        <p:grpSpPr>
          <a:xfrm>
            <a:off x="2969086" y="4076935"/>
            <a:ext cx="309971" cy="140029"/>
            <a:chOff x="6769100" y="1390650"/>
            <a:chExt cx="317500" cy="157483"/>
          </a:xfrm>
          <a:effectLst>
            <a:outerShdw blurRad="50800" dist="38100" dir="2700000" algn="tl" rotWithShape="0">
              <a:prstClr val="black">
                <a:alpha val="40000"/>
              </a:prstClr>
            </a:outerShdw>
          </a:effectLst>
        </p:grpSpPr>
        <p:sp>
          <p:nvSpPr>
            <p:cNvPr id="195" name="正方形/長方形 19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6" name="円/楕円 19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7" name="直線コネクタ 196"/>
            <p:cNvCxnSpPr>
              <a:stCxn id="196" idx="6"/>
              <a:endCxn id="19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98" name="図形グループ 197"/>
          <p:cNvGrpSpPr/>
          <p:nvPr/>
        </p:nvGrpSpPr>
        <p:grpSpPr>
          <a:xfrm>
            <a:off x="3330107" y="4076935"/>
            <a:ext cx="309971" cy="140029"/>
            <a:chOff x="6769100" y="1390650"/>
            <a:chExt cx="317500" cy="157483"/>
          </a:xfrm>
          <a:effectLst>
            <a:outerShdw blurRad="50800" dist="38100" dir="2700000" algn="tl" rotWithShape="0">
              <a:prstClr val="black">
                <a:alpha val="40000"/>
              </a:prstClr>
            </a:outerShdw>
          </a:effectLst>
        </p:grpSpPr>
        <p:sp>
          <p:nvSpPr>
            <p:cNvPr id="199" name="正方形/長方形 19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0" name="円/楕円 19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1" name="直線コネクタ 200"/>
            <p:cNvCxnSpPr>
              <a:stCxn id="200" idx="6"/>
              <a:endCxn id="19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02" name="図形グループ 201"/>
          <p:cNvGrpSpPr/>
          <p:nvPr/>
        </p:nvGrpSpPr>
        <p:grpSpPr>
          <a:xfrm>
            <a:off x="3691129" y="4076935"/>
            <a:ext cx="309971" cy="140029"/>
            <a:chOff x="6769100" y="1390650"/>
            <a:chExt cx="317500" cy="157483"/>
          </a:xfrm>
          <a:effectLst>
            <a:outerShdw blurRad="50800" dist="38100" dir="2700000" algn="tl" rotWithShape="0">
              <a:prstClr val="black">
                <a:alpha val="40000"/>
              </a:prstClr>
            </a:outerShdw>
          </a:effectLst>
        </p:grpSpPr>
        <p:sp>
          <p:nvSpPr>
            <p:cNvPr id="203" name="正方形/長方形 20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4" name="円/楕円 20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5" name="直線コネクタ 204"/>
            <p:cNvCxnSpPr>
              <a:stCxn id="204" idx="6"/>
              <a:endCxn id="20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55" name="テキスト ボックス 254"/>
          <p:cNvSpPr txBox="1"/>
          <p:nvPr/>
        </p:nvSpPr>
        <p:spPr>
          <a:xfrm>
            <a:off x="514297" y="4680711"/>
            <a:ext cx="1824449" cy="461665"/>
          </a:xfrm>
          <a:prstGeom prst="rect">
            <a:avLst/>
          </a:prstGeom>
          <a:noFill/>
        </p:spPr>
        <p:txBody>
          <a:bodyPr wrap="square" rtlCol="0">
            <a:spAutoFit/>
          </a:bodyPr>
          <a:lstStyle/>
          <a:p>
            <a:pPr algn="ctr"/>
            <a:r>
              <a:rPr kumimoji="1" lang="ja-JP" altLang="en-US" sz="1200" dirty="0">
                <a:solidFill>
                  <a:schemeClr val="accent6">
                    <a:lumMod val="50000"/>
                  </a:schemeClr>
                </a:solidFill>
              </a:rPr>
              <a:t>オンプレミス（自社構内）</a:t>
            </a:r>
            <a:endParaRPr kumimoji="1" lang="en-US" altLang="ja-JP" sz="1200" dirty="0">
              <a:solidFill>
                <a:schemeClr val="accent6">
                  <a:lumMod val="50000"/>
                </a:schemeClr>
              </a:solidFill>
            </a:endParaRPr>
          </a:p>
          <a:p>
            <a:pPr algn="ctr"/>
            <a:r>
              <a:rPr lang="ja-JP" altLang="en-US" sz="1200" dirty="0">
                <a:solidFill>
                  <a:schemeClr val="accent6">
                    <a:lumMod val="50000"/>
                  </a:schemeClr>
                </a:solidFill>
              </a:rPr>
              <a:t>データセンタ（自社設備）</a:t>
            </a:r>
            <a:endParaRPr kumimoji="1" lang="ja-JP" altLang="en-US" sz="1200" dirty="0">
              <a:solidFill>
                <a:schemeClr val="accent6">
                  <a:lumMod val="50000"/>
                </a:schemeClr>
              </a:solidFill>
            </a:endParaRPr>
          </a:p>
        </p:txBody>
      </p:sp>
      <p:sp>
        <p:nvSpPr>
          <p:cNvPr id="256" name="テキスト ボックス 255"/>
          <p:cNvSpPr txBox="1"/>
          <p:nvPr/>
        </p:nvSpPr>
        <p:spPr>
          <a:xfrm>
            <a:off x="2596098" y="4680711"/>
            <a:ext cx="1824449" cy="430887"/>
          </a:xfrm>
          <a:prstGeom prst="rect">
            <a:avLst/>
          </a:prstGeom>
          <a:noFill/>
        </p:spPr>
        <p:txBody>
          <a:bodyPr wrap="square" rtlCol="0">
            <a:spAutoFit/>
          </a:bodyPr>
          <a:lstStyle/>
          <a:p>
            <a:pPr algn="ctr"/>
            <a:r>
              <a:rPr lang="ja-JP" altLang="en-US" sz="1200" dirty="0">
                <a:solidFill>
                  <a:schemeClr val="accent6">
                    <a:lumMod val="50000"/>
                  </a:schemeClr>
                </a:solidFill>
              </a:rPr>
              <a:t>データセンタ（他社設備）</a:t>
            </a:r>
            <a:endParaRPr lang="en-US" altLang="ja-JP" sz="1200" dirty="0">
              <a:solidFill>
                <a:schemeClr val="accent6">
                  <a:lumMod val="50000"/>
                </a:schemeClr>
              </a:solidFill>
            </a:endParaRPr>
          </a:p>
          <a:p>
            <a:pPr algn="ctr"/>
            <a:r>
              <a:rPr kumimoji="1" lang="ja-JP" altLang="en-US" sz="1000" dirty="0">
                <a:solidFill>
                  <a:schemeClr val="accent6">
                    <a:lumMod val="50000"/>
                  </a:schemeClr>
                </a:solidFill>
              </a:rPr>
              <a:t>コロケーション／</a:t>
            </a:r>
            <a:r>
              <a:rPr lang="ja-JP" altLang="en-US" sz="1000" dirty="0">
                <a:solidFill>
                  <a:schemeClr val="accent6">
                    <a:lumMod val="50000"/>
                  </a:schemeClr>
                </a:solidFill>
              </a:rPr>
              <a:t>ホスティング</a:t>
            </a:r>
            <a:endParaRPr kumimoji="1" lang="ja-JP" altLang="en-US" sz="1000" dirty="0">
              <a:solidFill>
                <a:schemeClr val="accent6">
                  <a:lumMod val="50000"/>
                </a:schemeClr>
              </a:solidFill>
            </a:endParaRPr>
          </a:p>
        </p:txBody>
      </p:sp>
      <p:sp>
        <p:nvSpPr>
          <p:cNvPr id="257" name="テキスト ボックス 256"/>
          <p:cNvSpPr txBox="1"/>
          <p:nvPr/>
        </p:nvSpPr>
        <p:spPr>
          <a:xfrm>
            <a:off x="4671564" y="4680711"/>
            <a:ext cx="1824449" cy="276999"/>
          </a:xfrm>
          <a:prstGeom prst="rect">
            <a:avLst/>
          </a:prstGeom>
          <a:noFill/>
        </p:spPr>
        <p:txBody>
          <a:bodyPr wrap="square" rtlCol="0">
            <a:spAutoFit/>
          </a:bodyPr>
          <a:lstStyle/>
          <a:p>
            <a:pPr algn="ctr"/>
            <a:r>
              <a:rPr kumimoji="1" lang="ja-JP" altLang="en-US" sz="1200" dirty="0">
                <a:solidFill>
                  <a:srgbClr val="000090"/>
                </a:solidFill>
              </a:rPr>
              <a:t>パブリッククラウド</a:t>
            </a:r>
          </a:p>
        </p:txBody>
      </p:sp>
      <p:sp>
        <p:nvSpPr>
          <p:cNvPr id="258" name="テキスト ボックス 257"/>
          <p:cNvSpPr txBox="1"/>
          <p:nvPr/>
        </p:nvSpPr>
        <p:spPr>
          <a:xfrm>
            <a:off x="6769331" y="4674264"/>
            <a:ext cx="1824449" cy="276999"/>
          </a:xfrm>
          <a:prstGeom prst="rect">
            <a:avLst/>
          </a:prstGeom>
          <a:noFill/>
        </p:spPr>
        <p:txBody>
          <a:bodyPr wrap="square" rtlCol="0">
            <a:spAutoFit/>
          </a:bodyPr>
          <a:lstStyle/>
          <a:p>
            <a:pPr algn="ctr"/>
            <a:r>
              <a:rPr kumimoji="1" lang="ja-JP" altLang="en-US" sz="1200" dirty="0">
                <a:solidFill>
                  <a:srgbClr val="000090"/>
                </a:solidFill>
              </a:rPr>
              <a:t>パブリッククラウド</a:t>
            </a:r>
          </a:p>
        </p:txBody>
      </p:sp>
      <p:sp>
        <p:nvSpPr>
          <p:cNvPr id="260" name="正方形/長方形 259"/>
          <p:cNvSpPr/>
          <p:nvPr/>
        </p:nvSpPr>
        <p:spPr>
          <a:xfrm>
            <a:off x="617446" y="1998571"/>
            <a:ext cx="5795687" cy="1987857"/>
          </a:xfrm>
          <a:prstGeom prst="rect">
            <a:avLst/>
          </a:prstGeom>
          <a:solidFill>
            <a:srgbClr val="3366FF">
              <a:alpha val="39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1" name="正方形/長方形 260"/>
          <p:cNvSpPr/>
          <p:nvPr/>
        </p:nvSpPr>
        <p:spPr>
          <a:xfrm>
            <a:off x="4775640" y="2295318"/>
            <a:ext cx="3758493" cy="1353871"/>
          </a:xfrm>
          <a:prstGeom prst="rect">
            <a:avLst/>
          </a:prstGeom>
          <a:solidFill>
            <a:srgbClr val="008000">
              <a:alpha val="39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2" name="図 11" descr="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556" y="2063752"/>
            <a:ext cx="1475839" cy="1475839"/>
          </a:xfrm>
          <a:prstGeom prst="rect">
            <a:avLst/>
          </a:prstGeom>
          <a:effectLst>
            <a:outerShdw blurRad="50800" dist="38100" dir="2700000" algn="tl" rotWithShape="0">
              <a:prstClr val="black">
                <a:alpha val="40000"/>
              </a:prstClr>
            </a:outerShdw>
          </a:effectLst>
        </p:spPr>
      </p:pic>
      <p:grpSp>
        <p:nvGrpSpPr>
          <p:cNvPr id="94" name="図形グループ 93"/>
          <p:cNvGrpSpPr/>
          <p:nvPr/>
        </p:nvGrpSpPr>
        <p:grpSpPr>
          <a:xfrm>
            <a:off x="5787271" y="2769062"/>
            <a:ext cx="309971" cy="140029"/>
            <a:chOff x="6769100" y="1390650"/>
            <a:chExt cx="317500" cy="157483"/>
          </a:xfrm>
          <a:effectLst>
            <a:outerShdw blurRad="50800" dist="38100" dir="2700000" algn="tl" rotWithShape="0">
              <a:prstClr val="black">
                <a:alpha val="40000"/>
              </a:prstClr>
            </a:outerShdw>
          </a:effectLst>
        </p:grpSpPr>
        <p:sp>
          <p:nvSpPr>
            <p:cNvPr id="95" name="正方形/長方形 9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6" name="円/楕円 9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7" name="直線コネクタ 96"/>
            <p:cNvCxnSpPr>
              <a:stCxn id="96" idx="6"/>
              <a:endCxn id="9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6" name="図形グループ 105"/>
          <p:cNvGrpSpPr/>
          <p:nvPr/>
        </p:nvGrpSpPr>
        <p:grpSpPr>
          <a:xfrm>
            <a:off x="5787271" y="2391397"/>
            <a:ext cx="309971" cy="140029"/>
            <a:chOff x="6769100" y="1390650"/>
            <a:chExt cx="317500" cy="157483"/>
          </a:xfrm>
          <a:effectLst>
            <a:outerShdw blurRad="50800" dist="38100" dir="2700000" algn="tl" rotWithShape="0">
              <a:prstClr val="black">
                <a:alpha val="40000"/>
              </a:prstClr>
            </a:outerShdw>
          </a:effectLst>
        </p:grpSpPr>
        <p:sp>
          <p:nvSpPr>
            <p:cNvPr id="107" name="正方形/長方形 10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8" name="円/楕円 10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9" name="直線コネクタ 108"/>
            <p:cNvCxnSpPr>
              <a:stCxn id="108" idx="6"/>
              <a:endCxn id="10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8" name="図形グループ 117"/>
          <p:cNvGrpSpPr/>
          <p:nvPr/>
        </p:nvGrpSpPr>
        <p:grpSpPr>
          <a:xfrm>
            <a:off x="5787271" y="2581067"/>
            <a:ext cx="309971" cy="140029"/>
            <a:chOff x="6769100" y="1390650"/>
            <a:chExt cx="317500" cy="157483"/>
          </a:xfrm>
          <a:effectLst>
            <a:outerShdw blurRad="50800" dist="38100" dir="2700000" algn="tl" rotWithShape="0">
              <a:prstClr val="black">
                <a:alpha val="40000"/>
              </a:prstClr>
            </a:outerShdw>
          </a:effectLst>
        </p:grpSpPr>
        <p:sp>
          <p:nvSpPr>
            <p:cNvPr id="119" name="正方形/長方形 11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0" name="円/楕円 11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1" name="直線コネクタ 120"/>
            <p:cNvCxnSpPr>
              <a:stCxn id="120" idx="6"/>
              <a:endCxn id="11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14" name="図形グループ 213"/>
          <p:cNvGrpSpPr/>
          <p:nvPr/>
        </p:nvGrpSpPr>
        <p:grpSpPr>
          <a:xfrm>
            <a:off x="5787271" y="3149435"/>
            <a:ext cx="309971" cy="140029"/>
            <a:chOff x="6769100" y="1390650"/>
            <a:chExt cx="317500" cy="157483"/>
          </a:xfrm>
          <a:effectLst>
            <a:outerShdw blurRad="50800" dist="38100" dir="2700000" algn="tl" rotWithShape="0">
              <a:prstClr val="black">
                <a:alpha val="40000"/>
              </a:prstClr>
            </a:outerShdw>
          </a:effectLst>
        </p:grpSpPr>
        <p:sp>
          <p:nvSpPr>
            <p:cNvPr id="215" name="正方形/長方形 21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6" name="円/楕円 21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7" name="直線コネクタ 216"/>
            <p:cNvCxnSpPr>
              <a:stCxn id="216" idx="6"/>
              <a:endCxn id="21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26" name="図形グループ 225"/>
          <p:cNvGrpSpPr/>
          <p:nvPr/>
        </p:nvGrpSpPr>
        <p:grpSpPr>
          <a:xfrm>
            <a:off x="5787271" y="2961440"/>
            <a:ext cx="309971" cy="140029"/>
            <a:chOff x="6769100" y="1390650"/>
            <a:chExt cx="317500" cy="157483"/>
          </a:xfrm>
          <a:effectLst>
            <a:outerShdw blurRad="50800" dist="38100" dir="2700000" algn="tl" rotWithShape="0">
              <a:prstClr val="black">
                <a:alpha val="40000"/>
              </a:prstClr>
            </a:outerShdw>
          </a:effectLst>
        </p:grpSpPr>
        <p:sp>
          <p:nvSpPr>
            <p:cNvPr id="227" name="正方形/長方形 22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8" name="円/楕円 22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9" name="直線コネクタ 228"/>
            <p:cNvCxnSpPr>
              <a:stCxn id="228" idx="6"/>
              <a:endCxn id="22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54" name="正方形/長方形 253"/>
          <p:cNvSpPr/>
          <p:nvPr/>
        </p:nvSpPr>
        <p:spPr>
          <a:xfrm>
            <a:off x="4994833" y="2756967"/>
            <a:ext cx="792437" cy="1075203"/>
          </a:xfrm>
          <a:prstGeom prst="rect">
            <a:avLst/>
          </a:prstGeom>
          <a:solidFill>
            <a:schemeClr val="accent6">
              <a:lumMod val="75000"/>
              <a:alpha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86" name="図形グループ 85"/>
          <p:cNvGrpSpPr/>
          <p:nvPr/>
        </p:nvGrpSpPr>
        <p:grpSpPr>
          <a:xfrm>
            <a:off x="5065228" y="2769062"/>
            <a:ext cx="309971" cy="140029"/>
            <a:chOff x="6769100" y="1390650"/>
            <a:chExt cx="317500" cy="157483"/>
          </a:xfrm>
          <a:effectLst>
            <a:outerShdw blurRad="50800" dist="38100" dir="2700000" algn="tl" rotWithShape="0">
              <a:prstClr val="black">
                <a:alpha val="40000"/>
              </a:prstClr>
            </a:outerShdw>
          </a:effectLst>
        </p:grpSpPr>
        <p:sp>
          <p:nvSpPr>
            <p:cNvPr id="87" name="正方形/長方形 8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8" name="円/楕円 8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9" name="直線コネクタ 88"/>
            <p:cNvCxnSpPr>
              <a:stCxn id="88" idx="6"/>
              <a:endCxn id="8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0" name="図形グループ 89"/>
          <p:cNvGrpSpPr/>
          <p:nvPr/>
        </p:nvGrpSpPr>
        <p:grpSpPr>
          <a:xfrm>
            <a:off x="5426249" y="2769062"/>
            <a:ext cx="309971" cy="140029"/>
            <a:chOff x="6769100" y="1390650"/>
            <a:chExt cx="317500" cy="157483"/>
          </a:xfrm>
          <a:effectLst>
            <a:outerShdw blurRad="50800" dist="38100" dir="2700000" algn="tl" rotWithShape="0">
              <a:prstClr val="black">
                <a:alpha val="40000"/>
              </a:prstClr>
            </a:outerShdw>
          </a:effectLst>
        </p:grpSpPr>
        <p:sp>
          <p:nvSpPr>
            <p:cNvPr id="91" name="正方形/長方形 9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2" name="円/楕円 9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3" name="直線コネクタ 92"/>
            <p:cNvCxnSpPr>
              <a:stCxn id="92" idx="6"/>
              <a:endCxn id="9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8" name="図形グループ 97"/>
          <p:cNvGrpSpPr/>
          <p:nvPr/>
        </p:nvGrpSpPr>
        <p:grpSpPr>
          <a:xfrm>
            <a:off x="5065228" y="2391397"/>
            <a:ext cx="309971" cy="140029"/>
            <a:chOff x="6769100" y="1390650"/>
            <a:chExt cx="317500" cy="157483"/>
          </a:xfrm>
          <a:effectLst>
            <a:outerShdw blurRad="50800" dist="38100" dir="2700000" algn="tl" rotWithShape="0">
              <a:prstClr val="black">
                <a:alpha val="40000"/>
              </a:prstClr>
            </a:outerShdw>
          </a:effectLst>
        </p:grpSpPr>
        <p:sp>
          <p:nvSpPr>
            <p:cNvPr id="99" name="正方形/長方形 9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0" name="円/楕円 9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1" name="直線コネクタ 100"/>
            <p:cNvCxnSpPr>
              <a:stCxn id="100" idx="6"/>
              <a:endCxn id="9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2" name="図形グループ 101"/>
          <p:cNvGrpSpPr/>
          <p:nvPr/>
        </p:nvGrpSpPr>
        <p:grpSpPr>
          <a:xfrm>
            <a:off x="5426249" y="2391397"/>
            <a:ext cx="309971" cy="140029"/>
            <a:chOff x="6769100" y="1390650"/>
            <a:chExt cx="317500" cy="157483"/>
          </a:xfrm>
          <a:effectLst>
            <a:outerShdw blurRad="50800" dist="38100" dir="2700000" algn="tl" rotWithShape="0">
              <a:prstClr val="black">
                <a:alpha val="40000"/>
              </a:prstClr>
            </a:outerShdw>
          </a:effectLst>
        </p:grpSpPr>
        <p:sp>
          <p:nvSpPr>
            <p:cNvPr id="103" name="正方形/長方形 10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4" name="円/楕円 10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5" name="直線コネクタ 104"/>
            <p:cNvCxnSpPr>
              <a:stCxn id="104" idx="6"/>
              <a:endCxn id="10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0" name="図形グループ 109"/>
          <p:cNvGrpSpPr/>
          <p:nvPr/>
        </p:nvGrpSpPr>
        <p:grpSpPr>
          <a:xfrm>
            <a:off x="5065228" y="2581067"/>
            <a:ext cx="309971" cy="140029"/>
            <a:chOff x="6769100" y="1390650"/>
            <a:chExt cx="317500" cy="157483"/>
          </a:xfrm>
          <a:effectLst>
            <a:outerShdw blurRad="50800" dist="38100" dir="2700000" algn="tl" rotWithShape="0">
              <a:prstClr val="black">
                <a:alpha val="40000"/>
              </a:prstClr>
            </a:outerShdw>
          </a:effectLst>
        </p:grpSpPr>
        <p:sp>
          <p:nvSpPr>
            <p:cNvPr id="111" name="正方形/長方形 11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2" name="円/楕円 11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3" name="直線コネクタ 112"/>
            <p:cNvCxnSpPr>
              <a:stCxn id="112" idx="6"/>
              <a:endCxn id="11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4" name="図形グループ 113"/>
          <p:cNvGrpSpPr/>
          <p:nvPr/>
        </p:nvGrpSpPr>
        <p:grpSpPr>
          <a:xfrm>
            <a:off x="5426249" y="2581067"/>
            <a:ext cx="309971" cy="140029"/>
            <a:chOff x="6769100" y="1390650"/>
            <a:chExt cx="317500" cy="157483"/>
          </a:xfrm>
          <a:effectLst>
            <a:outerShdw blurRad="50800" dist="38100" dir="2700000" algn="tl" rotWithShape="0">
              <a:prstClr val="black">
                <a:alpha val="40000"/>
              </a:prstClr>
            </a:outerShdw>
          </a:effectLst>
        </p:grpSpPr>
        <p:sp>
          <p:nvSpPr>
            <p:cNvPr id="115" name="正方形/長方形 11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6" name="円/楕円 11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7" name="直線コネクタ 116"/>
            <p:cNvCxnSpPr>
              <a:stCxn id="116" idx="6"/>
              <a:endCxn id="11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18" name="図形グループ 217"/>
          <p:cNvGrpSpPr/>
          <p:nvPr/>
        </p:nvGrpSpPr>
        <p:grpSpPr>
          <a:xfrm>
            <a:off x="5065228" y="2961440"/>
            <a:ext cx="309971" cy="140029"/>
            <a:chOff x="6769100" y="1390650"/>
            <a:chExt cx="317500" cy="157483"/>
          </a:xfrm>
          <a:effectLst>
            <a:outerShdw blurRad="50800" dist="38100" dir="2700000" algn="tl" rotWithShape="0">
              <a:prstClr val="black">
                <a:alpha val="40000"/>
              </a:prstClr>
            </a:outerShdw>
          </a:effectLst>
        </p:grpSpPr>
        <p:sp>
          <p:nvSpPr>
            <p:cNvPr id="219" name="正方形/長方形 21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0" name="円/楕円 21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1" name="直線コネクタ 220"/>
            <p:cNvCxnSpPr>
              <a:stCxn id="220" idx="6"/>
              <a:endCxn id="21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22" name="図形グループ 221"/>
          <p:cNvGrpSpPr/>
          <p:nvPr/>
        </p:nvGrpSpPr>
        <p:grpSpPr>
          <a:xfrm>
            <a:off x="5426249" y="2961440"/>
            <a:ext cx="309971" cy="140029"/>
            <a:chOff x="6769100" y="1390650"/>
            <a:chExt cx="317500" cy="157483"/>
          </a:xfrm>
          <a:effectLst>
            <a:outerShdw blurRad="50800" dist="38100" dir="2700000" algn="tl" rotWithShape="0">
              <a:prstClr val="black">
                <a:alpha val="40000"/>
              </a:prstClr>
            </a:outerShdw>
          </a:effectLst>
        </p:grpSpPr>
        <p:sp>
          <p:nvSpPr>
            <p:cNvPr id="223" name="正方形/長方形 22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4" name="円/楕円 22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5" name="直線コネクタ 224"/>
            <p:cNvCxnSpPr>
              <a:stCxn id="224" idx="6"/>
              <a:endCxn id="22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06" name="図形グループ 205"/>
          <p:cNvGrpSpPr/>
          <p:nvPr/>
        </p:nvGrpSpPr>
        <p:grpSpPr>
          <a:xfrm>
            <a:off x="5065228" y="3149435"/>
            <a:ext cx="309971" cy="140029"/>
            <a:chOff x="6769100" y="1390650"/>
            <a:chExt cx="317500" cy="157483"/>
          </a:xfrm>
          <a:effectLst>
            <a:outerShdw blurRad="50800" dist="38100" dir="2700000" algn="tl" rotWithShape="0">
              <a:prstClr val="black">
                <a:alpha val="40000"/>
              </a:prstClr>
            </a:outerShdw>
          </a:effectLst>
        </p:grpSpPr>
        <p:sp>
          <p:nvSpPr>
            <p:cNvPr id="207" name="正方形/長方形 20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8" name="円/楕円 20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9" name="直線コネクタ 208"/>
            <p:cNvCxnSpPr>
              <a:stCxn id="208" idx="6"/>
              <a:endCxn id="20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10" name="図形グループ 209"/>
          <p:cNvGrpSpPr/>
          <p:nvPr/>
        </p:nvGrpSpPr>
        <p:grpSpPr>
          <a:xfrm>
            <a:off x="5426249" y="3149435"/>
            <a:ext cx="309971" cy="140029"/>
            <a:chOff x="6769100" y="1390650"/>
            <a:chExt cx="317500" cy="157483"/>
          </a:xfrm>
          <a:effectLst>
            <a:outerShdw blurRad="50800" dist="38100" dir="2700000" algn="tl" rotWithShape="0">
              <a:prstClr val="black">
                <a:alpha val="40000"/>
              </a:prstClr>
            </a:outerShdw>
          </a:effectLst>
        </p:grpSpPr>
        <p:sp>
          <p:nvSpPr>
            <p:cNvPr id="211" name="正方形/長方形 21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2" name="円/楕円 21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3" name="直線コネクタ 212"/>
            <p:cNvCxnSpPr>
              <a:stCxn id="212" idx="6"/>
              <a:endCxn id="21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59" name="テキスト ボックス 258"/>
          <p:cNvSpPr txBox="1"/>
          <p:nvPr/>
        </p:nvSpPr>
        <p:spPr>
          <a:xfrm>
            <a:off x="4994833" y="3370505"/>
            <a:ext cx="792438" cy="461665"/>
          </a:xfrm>
          <a:prstGeom prst="rect">
            <a:avLst/>
          </a:prstGeom>
          <a:noFill/>
        </p:spPr>
        <p:txBody>
          <a:bodyPr wrap="square" rtlCol="0">
            <a:spAutoFit/>
          </a:bodyPr>
          <a:lstStyle/>
          <a:p>
            <a:pPr algn="ctr"/>
            <a:r>
              <a:rPr kumimoji="1" lang="ja-JP" altLang="en-US" sz="800" dirty="0">
                <a:solidFill>
                  <a:schemeClr val="bg1"/>
                </a:solidFill>
              </a:rPr>
              <a:t>バーチャル</a:t>
            </a:r>
            <a:endParaRPr kumimoji="1" lang="en-US" altLang="ja-JP" sz="800" dirty="0">
              <a:solidFill>
                <a:schemeClr val="bg1"/>
              </a:solidFill>
            </a:endParaRPr>
          </a:p>
          <a:p>
            <a:pPr algn="ctr"/>
            <a:r>
              <a:rPr kumimoji="1" lang="ja-JP" altLang="en-US" sz="800" dirty="0">
                <a:solidFill>
                  <a:schemeClr val="bg1"/>
                </a:solidFill>
              </a:rPr>
              <a:t>プライベート</a:t>
            </a:r>
            <a:endParaRPr kumimoji="1" lang="en-US" altLang="ja-JP" sz="800" dirty="0">
              <a:solidFill>
                <a:schemeClr val="bg1"/>
              </a:solidFill>
            </a:endParaRPr>
          </a:p>
          <a:p>
            <a:pPr algn="ctr"/>
            <a:r>
              <a:rPr lang="ja-JP" altLang="en-US" sz="800" dirty="0">
                <a:solidFill>
                  <a:schemeClr val="bg1"/>
                </a:solidFill>
              </a:rPr>
              <a:t>クラウド</a:t>
            </a:r>
            <a:endParaRPr kumimoji="1" lang="ja-JP" altLang="en-US" sz="800" dirty="0">
              <a:solidFill>
                <a:schemeClr val="bg1"/>
              </a:solidFill>
            </a:endParaRPr>
          </a:p>
        </p:txBody>
      </p:sp>
      <p:pic>
        <p:nvPicPr>
          <p:cNvPr id="10" name="図 9" descr="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4" y="2063752"/>
            <a:ext cx="1475839" cy="1475839"/>
          </a:xfrm>
          <a:prstGeom prst="rect">
            <a:avLst/>
          </a:prstGeom>
          <a:effectLst>
            <a:outerShdw blurRad="50800" dist="38100" dir="2700000" algn="tl" rotWithShape="0">
              <a:prstClr val="black">
                <a:alpha val="40000"/>
              </a:prstClr>
            </a:outerShdw>
          </a:effectLst>
        </p:spPr>
      </p:pic>
      <p:pic>
        <p:nvPicPr>
          <p:cNvPr id="11" name="図 10" descr="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235" y="2063752"/>
            <a:ext cx="1475839" cy="1475839"/>
          </a:xfrm>
          <a:prstGeom prst="rect">
            <a:avLst/>
          </a:prstGeom>
          <a:effectLst>
            <a:outerShdw blurRad="50800" dist="38100" dir="2700000" algn="tl" rotWithShape="0">
              <a:prstClr val="black">
                <a:alpha val="40000"/>
              </a:prstClr>
            </a:outerShdw>
          </a:effectLst>
        </p:spPr>
      </p:pic>
      <p:grpSp>
        <p:nvGrpSpPr>
          <p:cNvPr id="14" name="図形グループ 13"/>
          <p:cNvGrpSpPr/>
          <p:nvPr/>
        </p:nvGrpSpPr>
        <p:grpSpPr>
          <a:xfrm>
            <a:off x="887693" y="2957057"/>
            <a:ext cx="309971" cy="140029"/>
            <a:chOff x="6769100" y="1390650"/>
            <a:chExt cx="317500" cy="157483"/>
          </a:xfrm>
          <a:effectLst>
            <a:outerShdw blurRad="50800" dist="38100" dir="2700000" algn="tl" rotWithShape="0">
              <a:prstClr val="black">
                <a:alpha val="40000"/>
              </a:prstClr>
            </a:outerShdw>
          </a:effectLst>
        </p:grpSpPr>
        <p:sp>
          <p:nvSpPr>
            <p:cNvPr id="15" name="正方形/長方形 1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 name="円/楕円 1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 name="直線コネクタ 16"/>
            <p:cNvCxnSpPr>
              <a:stCxn id="16" idx="6"/>
              <a:endCxn id="1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8" name="図形グループ 17"/>
          <p:cNvGrpSpPr/>
          <p:nvPr/>
        </p:nvGrpSpPr>
        <p:grpSpPr>
          <a:xfrm>
            <a:off x="1248714" y="2957057"/>
            <a:ext cx="309971" cy="140029"/>
            <a:chOff x="6769100" y="1390650"/>
            <a:chExt cx="317500" cy="157483"/>
          </a:xfrm>
          <a:effectLst>
            <a:outerShdw blurRad="50800" dist="38100" dir="2700000" algn="tl" rotWithShape="0">
              <a:prstClr val="black">
                <a:alpha val="40000"/>
              </a:prstClr>
            </a:outerShdw>
          </a:effectLst>
        </p:grpSpPr>
        <p:sp>
          <p:nvSpPr>
            <p:cNvPr id="19" name="正方形/長方形 1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 name="円/楕円 1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 name="直線コネクタ 20"/>
            <p:cNvCxnSpPr>
              <a:stCxn id="20" idx="6"/>
              <a:endCxn id="1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2" name="図形グループ 21"/>
          <p:cNvGrpSpPr/>
          <p:nvPr/>
        </p:nvGrpSpPr>
        <p:grpSpPr>
          <a:xfrm>
            <a:off x="1609736" y="2957057"/>
            <a:ext cx="309971" cy="140029"/>
            <a:chOff x="6769100" y="1390650"/>
            <a:chExt cx="317500" cy="157483"/>
          </a:xfrm>
          <a:effectLst>
            <a:outerShdw blurRad="50800" dist="38100" dir="2700000" algn="tl" rotWithShape="0">
              <a:prstClr val="black">
                <a:alpha val="40000"/>
              </a:prstClr>
            </a:outerShdw>
          </a:effectLst>
        </p:grpSpPr>
        <p:sp>
          <p:nvSpPr>
            <p:cNvPr id="23" name="正方形/長方形 2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 name="円/楕円 2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5" name="直線コネクタ 24"/>
            <p:cNvCxnSpPr>
              <a:stCxn id="24" idx="6"/>
              <a:endCxn id="2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6" name="図形グループ 25"/>
          <p:cNvGrpSpPr/>
          <p:nvPr/>
        </p:nvGrpSpPr>
        <p:grpSpPr>
          <a:xfrm>
            <a:off x="887693" y="2579392"/>
            <a:ext cx="309971" cy="140029"/>
            <a:chOff x="6769100" y="1390650"/>
            <a:chExt cx="317500" cy="157483"/>
          </a:xfrm>
          <a:effectLst>
            <a:outerShdw blurRad="50800" dist="38100" dir="2700000" algn="tl" rotWithShape="0">
              <a:prstClr val="black">
                <a:alpha val="40000"/>
              </a:prstClr>
            </a:outerShdw>
          </a:effectLst>
        </p:grpSpPr>
        <p:sp>
          <p:nvSpPr>
            <p:cNvPr id="27" name="正方形/長方形 2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 name="円/楕円 2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9" name="直線コネクタ 28"/>
            <p:cNvCxnSpPr>
              <a:stCxn id="28" idx="6"/>
              <a:endCxn id="2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図形グループ 29"/>
          <p:cNvGrpSpPr/>
          <p:nvPr/>
        </p:nvGrpSpPr>
        <p:grpSpPr>
          <a:xfrm>
            <a:off x="1248714" y="2579392"/>
            <a:ext cx="309971" cy="140029"/>
            <a:chOff x="6769100" y="1390650"/>
            <a:chExt cx="317500" cy="157483"/>
          </a:xfrm>
          <a:effectLst>
            <a:outerShdw blurRad="50800" dist="38100" dir="2700000" algn="tl" rotWithShape="0">
              <a:prstClr val="black">
                <a:alpha val="40000"/>
              </a:prstClr>
            </a:outerShdw>
          </a:effectLst>
        </p:grpSpPr>
        <p:sp>
          <p:nvSpPr>
            <p:cNvPr id="31" name="正方形/長方形 3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円/楕円 3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3" name="直線コネクタ 32"/>
            <p:cNvCxnSpPr>
              <a:stCxn id="32" idx="6"/>
              <a:endCxn id="3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4" name="図形グループ 33"/>
          <p:cNvGrpSpPr/>
          <p:nvPr/>
        </p:nvGrpSpPr>
        <p:grpSpPr>
          <a:xfrm>
            <a:off x="1609736" y="2579392"/>
            <a:ext cx="309971" cy="140029"/>
            <a:chOff x="6769100" y="1390650"/>
            <a:chExt cx="317500" cy="157483"/>
          </a:xfrm>
          <a:effectLst>
            <a:outerShdw blurRad="50800" dist="38100" dir="2700000" algn="tl" rotWithShape="0">
              <a:prstClr val="black">
                <a:alpha val="40000"/>
              </a:prstClr>
            </a:outerShdw>
          </a:effectLst>
        </p:grpSpPr>
        <p:sp>
          <p:nvSpPr>
            <p:cNvPr id="35" name="正方形/長方形 3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円/楕円 3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7" name="直線コネクタ 36"/>
            <p:cNvCxnSpPr>
              <a:stCxn id="36" idx="6"/>
              <a:endCxn id="3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8" name="図形グループ 37"/>
          <p:cNvGrpSpPr/>
          <p:nvPr/>
        </p:nvGrpSpPr>
        <p:grpSpPr>
          <a:xfrm>
            <a:off x="887693" y="2769062"/>
            <a:ext cx="309971" cy="140029"/>
            <a:chOff x="6769100" y="1390650"/>
            <a:chExt cx="317500" cy="157483"/>
          </a:xfrm>
          <a:effectLst>
            <a:outerShdw blurRad="50800" dist="38100" dir="2700000" algn="tl" rotWithShape="0">
              <a:prstClr val="black">
                <a:alpha val="40000"/>
              </a:prstClr>
            </a:outerShdw>
          </a:effectLst>
        </p:grpSpPr>
        <p:sp>
          <p:nvSpPr>
            <p:cNvPr id="39" name="正方形/長方形 3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 name="円/楕円 3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1" name="直線コネクタ 40"/>
            <p:cNvCxnSpPr>
              <a:stCxn id="40" idx="6"/>
              <a:endCxn id="3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2" name="図形グループ 41"/>
          <p:cNvGrpSpPr/>
          <p:nvPr/>
        </p:nvGrpSpPr>
        <p:grpSpPr>
          <a:xfrm>
            <a:off x="1248714" y="2769062"/>
            <a:ext cx="309971" cy="140029"/>
            <a:chOff x="6769100" y="1390650"/>
            <a:chExt cx="317500" cy="157483"/>
          </a:xfrm>
          <a:effectLst>
            <a:outerShdw blurRad="50800" dist="38100" dir="2700000" algn="tl" rotWithShape="0">
              <a:prstClr val="black">
                <a:alpha val="40000"/>
              </a:prstClr>
            </a:outerShdw>
          </a:effectLst>
        </p:grpSpPr>
        <p:sp>
          <p:nvSpPr>
            <p:cNvPr id="43" name="正方形/長方形 4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 name="円/楕円 4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5" name="直線コネクタ 44"/>
            <p:cNvCxnSpPr>
              <a:stCxn id="44" idx="6"/>
              <a:endCxn id="4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6" name="図形グループ 45"/>
          <p:cNvGrpSpPr/>
          <p:nvPr/>
        </p:nvGrpSpPr>
        <p:grpSpPr>
          <a:xfrm>
            <a:off x="1609736" y="2769062"/>
            <a:ext cx="309971" cy="140029"/>
            <a:chOff x="6769100" y="1390650"/>
            <a:chExt cx="317500" cy="157483"/>
          </a:xfrm>
          <a:effectLst>
            <a:outerShdw blurRad="50800" dist="38100" dir="2700000" algn="tl" rotWithShape="0">
              <a:prstClr val="black">
                <a:alpha val="40000"/>
              </a:prstClr>
            </a:outerShdw>
          </a:effectLst>
        </p:grpSpPr>
        <p:sp>
          <p:nvSpPr>
            <p:cNvPr id="47" name="正方形/長方形 4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8" name="円/楕円 4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9" name="直線コネクタ 48"/>
            <p:cNvCxnSpPr>
              <a:stCxn id="48" idx="6"/>
              <a:endCxn id="4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0" name="図形グループ 49"/>
          <p:cNvGrpSpPr/>
          <p:nvPr/>
        </p:nvGrpSpPr>
        <p:grpSpPr>
          <a:xfrm>
            <a:off x="2970014" y="2957057"/>
            <a:ext cx="309971" cy="140029"/>
            <a:chOff x="6769100" y="1390650"/>
            <a:chExt cx="317500" cy="157483"/>
          </a:xfrm>
          <a:effectLst>
            <a:outerShdw blurRad="50800" dist="38100" dir="2700000" algn="tl" rotWithShape="0">
              <a:prstClr val="black">
                <a:alpha val="40000"/>
              </a:prstClr>
            </a:outerShdw>
          </a:effectLst>
        </p:grpSpPr>
        <p:sp>
          <p:nvSpPr>
            <p:cNvPr id="51" name="正方形/長方形 5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2" name="円/楕円 5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3" name="直線コネクタ 52"/>
            <p:cNvCxnSpPr>
              <a:stCxn id="52" idx="6"/>
              <a:endCxn id="5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4" name="図形グループ 53"/>
          <p:cNvGrpSpPr/>
          <p:nvPr/>
        </p:nvGrpSpPr>
        <p:grpSpPr>
          <a:xfrm>
            <a:off x="3331035" y="2957057"/>
            <a:ext cx="309971" cy="140029"/>
            <a:chOff x="6769100" y="1390650"/>
            <a:chExt cx="317500" cy="157483"/>
          </a:xfrm>
          <a:effectLst>
            <a:outerShdw blurRad="50800" dist="38100" dir="2700000" algn="tl" rotWithShape="0">
              <a:prstClr val="black">
                <a:alpha val="40000"/>
              </a:prstClr>
            </a:outerShdw>
          </a:effectLst>
        </p:grpSpPr>
        <p:sp>
          <p:nvSpPr>
            <p:cNvPr id="55" name="正方形/長方形 5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 name="円/楕円 5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7" name="直線コネクタ 56"/>
            <p:cNvCxnSpPr>
              <a:stCxn id="56" idx="6"/>
              <a:endCxn id="5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8" name="図形グループ 57"/>
          <p:cNvGrpSpPr/>
          <p:nvPr/>
        </p:nvGrpSpPr>
        <p:grpSpPr>
          <a:xfrm>
            <a:off x="3692057" y="2957057"/>
            <a:ext cx="309971" cy="140029"/>
            <a:chOff x="6769100" y="1390650"/>
            <a:chExt cx="317500" cy="157483"/>
          </a:xfrm>
          <a:effectLst>
            <a:outerShdw blurRad="50800" dist="38100" dir="2700000" algn="tl" rotWithShape="0">
              <a:prstClr val="black">
                <a:alpha val="40000"/>
              </a:prstClr>
            </a:outerShdw>
          </a:effectLst>
        </p:grpSpPr>
        <p:sp>
          <p:nvSpPr>
            <p:cNvPr id="59" name="正方形/長方形 5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0" name="円/楕円 5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1" name="直線コネクタ 60"/>
            <p:cNvCxnSpPr>
              <a:stCxn id="60" idx="6"/>
              <a:endCxn id="5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2" name="図形グループ 61"/>
          <p:cNvGrpSpPr/>
          <p:nvPr/>
        </p:nvGrpSpPr>
        <p:grpSpPr>
          <a:xfrm>
            <a:off x="2970014" y="2579392"/>
            <a:ext cx="309971" cy="140029"/>
            <a:chOff x="6769100" y="1390650"/>
            <a:chExt cx="317500" cy="157483"/>
          </a:xfrm>
          <a:effectLst>
            <a:outerShdw blurRad="50800" dist="38100" dir="2700000" algn="tl" rotWithShape="0">
              <a:prstClr val="black">
                <a:alpha val="40000"/>
              </a:prstClr>
            </a:outerShdw>
          </a:effectLst>
        </p:grpSpPr>
        <p:sp>
          <p:nvSpPr>
            <p:cNvPr id="63" name="正方形/長方形 6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4" name="円/楕円 6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5" name="直線コネクタ 64"/>
            <p:cNvCxnSpPr>
              <a:stCxn id="64" idx="6"/>
              <a:endCxn id="6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6" name="図形グループ 65"/>
          <p:cNvGrpSpPr/>
          <p:nvPr/>
        </p:nvGrpSpPr>
        <p:grpSpPr>
          <a:xfrm>
            <a:off x="3331035" y="2579392"/>
            <a:ext cx="309971" cy="140029"/>
            <a:chOff x="6769100" y="1390650"/>
            <a:chExt cx="317500" cy="157483"/>
          </a:xfrm>
          <a:effectLst>
            <a:outerShdw blurRad="50800" dist="38100" dir="2700000" algn="tl" rotWithShape="0">
              <a:prstClr val="black">
                <a:alpha val="40000"/>
              </a:prstClr>
            </a:outerShdw>
          </a:effectLst>
        </p:grpSpPr>
        <p:sp>
          <p:nvSpPr>
            <p:cNvPr id="67" name="正方形/長方形 6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8" name="円/楕円 6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9" name="直線コネクタ 68"/>
            <p:cNvCxnSpPr>
              <a:stCxn id="68" idx="6"/>
              <a:endCxn id="6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0" name="図形グループ 69"/>
          <p:cNvGrpSpPr/>
          <p:nvPr/>
        </p:nvGrpSpPr>
        <p:grpSpPr>
          <a:xfrm>
            <a:off x="3692057" y="2579392"/>
            <a:ext cx="309971" cy="140029"/>
            <a:chOff x="6769100" y="1390650"/>
            <a:chExt cx="317500" cy="157483"/>
          </a:xfrm>
          <a:effectLst>
            <a:outerShdw blurRad="50800" dist="38100" dir="2700000" algn="tl" rotWithShape="0">
              <a:prstClr val="black">
                <a:alpha val="40000"/>
              </a:prstClr>
            </a:outerShdw>
          </a:effectLst>
        </p:grpSpPr>
        <p:sp>
          <p:nvSpPr>
            <p:cNvPr id="71" name="正方形/長方形 7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2" name="円/楕円 7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3" name="直線コネクタ 72"/>
            <p:cNvCxnSpPr>
              <a:stCxn id="72" idx="6"/>
              <a:endCxn id="7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4" name="図形グループ 73"/>
          <p:cNvGrpSpPr/>
          <p:nvPr/>
        </p:nvGrpSpPr>
        <p:grpSpPr>
          <a:xfrm>
            <a:off x="2970014" y="2769062"/>
            <a:ext cx="309971" cy="140029"/>
            <a:chOff x="6769100" y="1390650"/>
            <a:chExt cx="317500" cy="157483"/>
          </a:xfrm>
          <a:effectLst>
            <a:outerShdw blurRad="50800" dist="38100" dir="2700000" algn="tl" rotWithShape="0">
              <a:prstClr val="black">
                <a:alpha val="40000"/>
              </a:prstClr>
            </a:outerShdw>
          </a:effectLst>
        </p:grpSpPr>
        <p:sp>
          <p:nvSpPr>
            <p:cNvPr id="75" name="正方形/長方形 7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6" name="円/楕円 7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7" name="直線コネクタ 76"/>
            <p:cNvCxnSpPr>
              <a:stCxn id="76" idx="6"/>
              <a:endCxn id="7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8" name="図形グループ 77"/>
          <p:cNvGrpSpPr/>
          <p:nvPr/>
        </p:nvGrpSpPr>
        <p:grpSpPr>
          <a:xfrm>
            <a:off x="3331035" y="2769062"/>
            <a:ext cx="309971" cy="140029"/>
            <a:chOff x="6769100" y="1390650"/>
            <a:chExt cx="317500" cy="157483"/>
          </a:xfrm>
          <a:effectLst>
            <a:outerShdw blurRad="50800" dist="38100" dir="2700000" algn="tl" rotWithShape="0">
              <a:prstClr val="black">
                <a:alpha val="40000"/>
              </a:prstClr>
            </a:outerShdw>
          </a:effectLst>
        </p:grpSpPr>
        <p:sp>
          <p:nvSpPr>
            <p:cNvPr id="79" name="正方形/長方形 7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0" name="円/楕円 7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1" name="直線コネクタ 80"/>
            <p:cNvCxnSpPr>
              <a:stCxn id="80" idx="6"/>
              <a:endCxn id="7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2" name="図形グループ 81"/>
          <p:cNvGrpSpPr/>
          <p:nvPr/>
        </p:nvGrpSpPr>
        <p:grpSpPr>
          <a:xfrm>
            <a:off x="3692057" y="2769062"/>
            <a:ext cx="309971" cy="140029"/>
            <a:chOff x="6769100" y="1390650"/>
            <a:chExt cx="317500" cy="157483"/>
          </a:xfrm>
          <a:effectLst>
            <a:outerShdw blurRad="50800" dist="38100" dir="2700000" algn="tl" rotWithShape="0">
              <a:prstClr val="black">
                <a:alpha val="40000"/>
              </a:prstClr>
            </a:outerShdw>
          </a:effectLst>
        </p:grpSpPr>
        <p:sp>
          <p:nvSpPr>
            <p:cNvPr id="83" name="正方形/長方形 8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4" name="円/楕円 8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5" name="直線コネクタ 84"/>
            <p:cNvCxnSpPr>
              <a:stCxn id="84" idx="6"/>
              <a:endCxn id="8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3" name="図 12" descr="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771" y="2063752"/>
            <a:ext cx="1475839" cy="1475839"/>
          </a:xfrm>
          <a:prstGeom prst="rect">
            <a:avLst/>
          </a:prstGeom>
          <a:effectLst>
            <a:outerShdw blurRad="50800" dist="38100" dir="2700000" algn="tl" rotWithShape="0">
              <a:prstClr val="black">
                <a:alpha val="40000"/>
              </a:prstClr>
            </a:outerShdw>
          </a:effectLst>
        </p:spPr>
      </p:pic>
      <p:grpSp>
        <p:nvGrpSpPr>
          <p:cNvPr id="122" name="図形グループ 121"/>
          <p:cNvGrpSpPr/>
          <p:nvPr/>
        </p:nvGrpSpPr>
        <p:grpSpPr>
          <a:xfrm>
            <a:off x="7188324" y="2769062"/>
            <a:ext cx="309971" cy="140029"/>
            <a:chOff x="6769100" y="1390650"/>
            <a:chExt cx="317500" cy="157483"/>
          </a:xfrm>
          <a:effectLst>
            <a:outerShdw blurRad="50800" dist="38100" dir="2700000" algn="tl" rotWithShape="0">
              <a:prstClr val="black">
                <a:alpha val="40000"/>
              </a:prstClr>
            </a:outerShdw>
          </a:effectLst>
        </p:grpSpPr>
        <p:sp>
          <p:nvSpPr>
            <p:cNvPr id="123" name="正方形/長方形 12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4" name="円/楕円 12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5" name="直線コネクタ 124"/>
            <p:cNvCxnSpPr>
              <a:stCxn id="124" idx="6"/>
              <a:endCxn id="12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6" name="図形グループ 125"/>
          <p:cNvGrpSpPr/>
          <p:nvPr/>
        </p:nvGrpSpPr>
        <p:grpSpPr>
          <a:xfrm>
            <a:off x="7549345" y="2769062"/>
            <a:ext cx="309971" cy="140029"/>
            <a:chOff x="6769100" y="1390650"/>
            <a:chExt cx="317500" cy="157483"/>
          </a:xfrm>
          <a:effectLst>
            <a:outerShdw blurRad="50800" dist="38100" dir="2700000" algn="tl" rotWithShape="0">
              <a:prstClr val="black">
                <a:alpha val="40000"/>
              </a:prstClr>
            </a:outerShdw>
          </a:effectLst>
        </p:grpSpPr>
        <p:sp>
          <p:nvSpPr>
            <p:cNvPr id="127" name="正方形/長方形 12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8" name="円/楕円 12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9" name="直線コネクタ 128"/>
            <p:cNvCxnSpPr>
              <a:stCxn id="128" idx="6"/>
              <a:endCxn id="12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30" name="図形グループ 129"/>
          <p:cNvGrpSpPr/>
          <p:nvPr/>
        </p:nvGrpSpPr>
        <p:grpSpPr>
          <a:xfrm>
            <a:off x="7910367" y="2769062"/>
            <a:ext cx="309971" cy="140029"/>
            <a:chOff x="6769100" y="1390650"/>
            <a:chExt cx="317500" cy="157483"/>
          </a:xfrm>
          <a:effectLst>
            <a:outerShdw blurRad="50800" dist="38100" dir="2700000" algn="tl" rotWithShape="0">
              <a:prstClr val="black">
                <a:alpha val="40000"/>
              </a:prstClr>
            </a:outerShdw>
          </a:effectLst>
        </p:grpSpPr>
        <p:sp>
          <p:nvSpPr>
            <p:cNvPr id="131" name="正方形/長方形 13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2" name="円/楕円 13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33" name="直線コネクタ 132"/>
            <p:cNvCxnSpPr>
              <a:stCxn id="132" idx="6"/>
              <a:endCxn id="13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34" name="図形グループ 133"/>
          <p:cNvGrpSpPr/>
          <p:nvPr/>
        </p:nvGrpSpPr>
        <p:grpSpPr>
          <a:xfrm>
            <a:off x="7188324" y="2391397"/>
            <a:ext cx="309971" cy="140029"/>
            <a:chOff x="6769100" y="1390650"/>
            <a:chExt cx="317500" cy="157483"/>
          </a:xfrm>
          <a:effectLst>
            <a:outerShdw blurRad="50800" dist="38100" dir="2700000" algn="tl" rotWithShape="0">
              <a:prstClr val="black">
                <a:alpha val="40000"/>
              </a:prstClr>
            </a:outerShdw>
          </a:effectLst>
        </p:grpSpPr>
        <p:sp>
          <p:nvSpPr>
            <p:cNvPr id="135" name="正方形/長方形 13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6" name="円/楕円 13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37" name="直線コネクタ 136"/>
            <p:cNvCxnSpPr>
              <a:stCxn id="136" idx="6"/>
              <a:endCxn id="13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38" name="図形グループ 137"/>
          <p:cNvGrpSpPr/>
          <p:nvPr/>
        </p:nvGrpSpPr>
        <p:grpSpPr>
          <a:xfrm>
            <a:off x="7549345" y="2391397"/>
            <a:ext cx="309971" cy="140029"/>
            <a:chOff x="6769100" y="1390650"/>
            <a:chExt cx="317500" cy="157483"/>
          </a:xfrm>
          <a:effectLst>
            <a:outerShdw blurRad="50800" dist="38100" dir="2700000" algn="tl" rotWithShape="0">
              <a:prstClr val="black">
                <a:alpha val="40000"/>
              </a:prstClr>
            </a:outerShdw>
          </a:effectLst>
        </p:grpSpPr>
        <p:sp>
          <p:nvSpPr>
            <p:cNvPr id="139" name="正方形/長方形 13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0" name="円/楕円 13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41" name="直線コネクタ 140"/>
            <p:cNvCxnSpPr>
              <a:stCxn id="140" idx="6"/>
              <a:endCxn id="13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42" name="図形グループ 141"/>
          <p:cNvGrpSpPr/>
          <p:nvPr/>
        </p:nvGrpSpPr>
        <p:grpSpPr>
          <a:xfrm>
            <a:off x="7910367" y="2391397"/>
            <a:ext cx="309971" cy="140029"/>
            <a:chOff x="6769100" y="1390650"/>
            <a:chExt cx="317500" cy="157483"/>
          </a:xfrm>
          <a:effectLst>
            <a:outerShdw blurRad="50800" dist="38100" dir="2700000" algn="tl" rotWithShape="0">
              <a:prstClr val="black">
                <a:alpha val="40000"/>
              </a:prstClr>
            </a:outerShdw>
          </a:effectLst>
        </p:grpSpPr>
        <p:sp>
          <p:nvSpPr>
            <p:cNvPr id="143" name="正方形/長方形 14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4" name="円/楕円 14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45" name="直線コネクタ 144"/>
            <p:cNvCxnSpPr>
              <a:stCxn id="144" idx="6"/>
              <a:endCxn id="14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46" name="図形グループ 145"/>
          <p:cNvGrpSpPr/>
          <p:nvPr/>
        </p:nvGrpSpPr>
        <p:grpSpPr>
          <a:xfrm>
            <a:off x="7188324" y="2581067"/>
            <a:ext cx="309971" cy="140029"/>
            <a:chOff x="6769100" y="1390650"/>
            <a:chExt cx="317500" cy="157483"/>
          </a:xfrm>
          <a:effectLst>
            <a:outerShdw blurRad="50800" dist="38100" dir="2700000" algn="tl" rotWithShape="0">
              <a:prstClr val="black">
                <a:alpha val="40000"/>
              </a:prstClr>
            </a:outerShdw>
          </a:effectLst>
        </p:grpSpPr>
        <p:sp>
          <p:nvSpPr>
            <p:cNvPr id="147" name="正方形/長方形 14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8" name="円/楕円 14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49" name="直線コネクタ 148"/>
            <p:cNvCxnSpPr>
              <a:stCxn id="148" idx="6"/>
              <a:endCxn id="14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0" name="図形グループ 149"/>
          <p:cNvGrpSpPr/>
          <p:nvPr/>
        </p:nvGrpSpPr>
        <p:grpSpPr>
          <a:xfrm>
            <a:off x="7549345" y="2581067"/>
            <a:ext cx="309971" cy="140029"/>
            <a:chOff x="6769100" y="1390650"/>
            <a:chExt cx="317500" cy="157483"/>
          </a:xfrm>
          <a:effectLst>
            <a:outerShdw blurRad="50800" dist="38100" dir="2700000" algn="tl" rotWithShape="0">
              <a:prstClr val="black">
                <a:alpha val="40000"/>
              </a:prstClr>
            </a:outerShdw>
          </a:effectLst>
        </p:grpSpPr>
        <p:sp>
          <p:nvSpPr>
            <p:cNvPr id="151" name="正方形/長方形 15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2" name="円/楕円 15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53" name="直線コネクタ 152"/>
            <p:cNvCxnSpPr>
              <a:stCxn id="152" idx="6"/>
              <a:endCxn id="15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4" name="図形グループ 153"/>
          <p:cNvGrpSpPr/>
          <p:nvPr/>
        </p:nvGrpSpPr>
        <p:grpSpPr>
          <a:xfrm>
            <a:off x="7910367" y="2581067"/>
            <a:ext cx="309971" cy="140029"/>
            <a:chOff x="6769100" y="1390650"/>
            <a:chExt cx="317500" cy="157483"/>
          </a:xfrm>
          <a:effectLst>
            <a:outerShdw blurRad="50800" dist="38100" dir="2700000" algn="tl" rotWithShape="0">
              <a:prstClr val="black">
                <a:alpha val="40000"/>
              </a:prstClr>
            </a:outerShdw>
          </a:effectLst>
        </p:grpSpPr>
        <p:sp>
          <p:nvSpPr>
            <p:cNvPr id="155" name="正方形/長方形 15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6" name="円/楕円 15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57" name="直線コネクタ 156"/>
            <p:cNvCxnSpPr>
              <a:stCxn id="156" idx="6"/>
              <a:endCxn id="15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0" name="図形グループ 229"/>
          <p:cNvGrpSpPr/>
          <p:nvPr/>
        </p:nvGrpSpPr>
        <p:grpSpPr>
          <a:xfrm>
            <a:off x="7188324" y="3148567"/>
            <a:ext cx="309971" cy="140029"/>
            <a:chOff x="6769100" y="1390650"/>
            <a:chExt cx="317500" cy="157483"/>
          </a:xfrm>
          <a:effectLst>
            <a:outerShdw blurRad="50800" dist="38100" dir="2700000" algn="tl" rotWithShape="0">
              <a:prstClr val="black">
                <a:alpha val="40000"/>
              </a:prstClr>
            </a:outerShdw>
          </a:effectLst>
        </p:grpSpPr>
        <p:sp>
          <p:nvSpPr>
            <p:cNvPr id="231" name="正方形/長方形 23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2" name="円/楕円 23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33" name="直線コネクタ 232"/>
            <p:cNvCxnSpPr>
              <a:stCxn id="232" idx="6"/>
              <a:endCxn id="23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4" name="図形グループ 233"/>
          <p:cNvGrpSpPr/>
          <p:nvPr/>
        </p:nvGrpSpPr>
        <p:grpSpPr>
          <a:xfrm>
            <a:off x="7549345" y="3148567"/>
            <a:ext cx="309971" cy="140029"/>
            <a:chOff x="6769100" y="1390650"/>
            <a:chExt cx="317500" cy="157483"/>
          </a:xfrm>
          <a:effectLst>
            <a:outerShdw blurRad="50800" dist="38100" dir="2700000" algn="tl" rotWithShape="0">
              <a:prstClr val="black">
                <a:alpha val="40000"/>
              </a:prstClr>
            </a:outerShdw>
          </a:effectLst>
        </p:grpSpPr>
        <p:sp>
          <p:nvSpPr>
            <p:cNvPr id="235" name="正方形/長方形 23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6" name="円/楕円 23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37" name="直線コネクタ 236"/>
            <p:cNvCxnSpPr>
              <a:stCxn id="236" idx="6"/>
              <a:endCxn id="23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8" name="図形グループ 237"/>
          <p:cNvGrpSpPr/>
          <p:nvPr/>
        </p:nvGrpSpPr>
        <p:grpSpPr>
          <a:xfrm>
            <a:off x="7910367" y="3148567"/>
            <a:ext cx="309971" cy="140029"/>
            <a:chOff x="6769100" y="1390650"/>
            <a:chExt cx="317500" cy="157483"/>
          </a:xfrm>
          <a:effectLst>
            <a:outerShdw blurRad="50800" dist="38100" dir="2700000" algn="tl" rotWithShape="0">
              <a:prstClr val="black">
                <a:alpha val="40000"/>
              </a:prstClr>
            </a:outerShdw>
          </a:effectLst>
        </p:grpSpPr>
        <p:sp>
          <p:nvSpPr>
            <p:cNvPr id="239" name="正方形/長方形 23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0" name="円/楕円 23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41" name="直線コネクタ 240"/>
            <p:cNvCxnSpPr>
              <a:stCxn id="240" idx="6"/>
              <a:endCxn id="23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2" name="図形グループ 241"/>
          <p:cNvGrpSpPr/>
          <p:nvPr/>
        </p:nvGrpSpPr>
        <p:grpSpPr>
          <a:xfrm>
            <a:off x="7188324" y="2960572"/>
            <a:ext cx="309971" cy="140029"/>
            <a:chOff x="6769100" y="1390650"/>
            <a:chExt cx="317500" cy="157483"/>
          </a:xfrm>
          <a:effectLst>
            <a:outerShdw blurRad="50800" dist="38100" dir="2700000" algn="tl" rotWithShape="0">
              <a:prstClr val="black">
                <a:alpha val="40000"/>
              </a:prstClr>
            </a:outerShdw>
          </a:effectLst>
        </p:grpSpPr>
        <p:sp>
          <p:nvSpPr>
            <p:cNvPr id="243" name="正方形/長方形 24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4" name="円/楕円 24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45" name="直線コネクタ 244"/>
            <p:cNvCxnSpPr>
              <a:stCxn id="244" idx="6"/>
              <a:endCxn id="24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6" name="図形グループ 245"/>
          <p:cNvGrpSpPr/>
          <p:nvPr/>
        </p:nvGrpSpPr>
        <p:grpSpPr>
          <a:xfrm>
            <a:off x="7549345" y="2960572"/>
            <a:ext cx="309971" cy="140029"/>
            <a:chOff x="6769100" y="1390650"/>
            <a:chExt cx="317500" cy="157483"/>
          </a:xfrm>
          <a:effectLst>
            <a:outerShdw blurRad="50800" dist="38100" dir="2700000" algn="tl" rotWithShape="0">
              <a:prstClr val="black">
                <a:alpha val="40000"/>
              </a:prstClr>
            </a:outerShdw>
          </a:effectLst>
        </p:grpSpPr>
        <p:sp>
          <p:nvSpPr>
            <p:cNvPr id="247" name="正方形/長方形 24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8" name="円/楕円 24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49" name="直線コネクタ 248"/>
            <p:cNvCxnSpPr>
              <a:stCxn id="248" idx="6"/>
              <a:endCxn id="24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50" name="図形グループ 249"/>
          <p:cNvGrpSpPr/>
          <p:nvPr/>
        </p:nvGrpSpPr>
        <p:grpSpPr>
          <a:xfrm>
            <a:off x="7910367" y="2960572"/>
            <a:ext cx="309971" cy="140029"/>
            <a:chOff x="6769100" y="1390650"/>
            <a:chExt cx="317500" cy="157483"/>
          </a:xfrm>
          <a:effectLst>
            <a:outerShdw blurRad="50800" dist="38100" dir="2700000" algn="tl" rotWithShape="0">
              <a:prstClr val="black">
                <a:alpha val="40000"/>
              </a:prstClr>
            </a:outerShdw>
          </a:effectLst>
        </p:grpSpPr>
        <p:sp>
          <p:nvSpPr>
            <p:cNvPr id="251" name="正方形/長方形 25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2" name="円/楕円 25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53" name="直線コネクタ 252"/>
            <p:cNvCxnSpPr>
              <a:stCxn id="252" idx="6"/>
              <a:endCxn id="25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62" name="テキスト ボックス 261"/>
          <p:cNvSpPr txBox="1"/>
          <p:nvPr/>
        </p:nvSpPr>
        <p:spPr>
          <a:xfrm>
            <a:off x="3520224" y="2004577"/>
            <a:ext cx="1898654" cy="307777"/>
          </a:xfrm>
          <a:prstGeom prst="rect">
            <a:avLst/>
          </a:prstGeom>
          <a:noFill/>
        </p:spPr>
        <p:txBody>
          <a:bodyPr wrap="square" rtlCol="0">
            <a:spAutoFit/>
          </a:bodyPr>
          <a:lstStyle/>
          <a:p>
            <a:pPr algn="ctr"/>
            <a:r>
              <a:rPr kumimoji="1" lang="ja-JP" altLang="en-US" sz="1400" dirty="0">
                <a:solidFill>
                  <a:srgbClr val="FFFFFF"/>
                </a:solidFill>
              </a:rPr>
              <a:t>ハイブリッドクラウド</a:t>
            </a:r>
          </a:p>
        </p:txBody>
      </p:sp>
      <p:sp>
        <p:nvSpPr>
          <p:cNvPr id="263" name="テキスト ボックス 262"/>
          <p:cNvSpPr txBox="1"/>
          <p:nvPr/>
        </p:nvSpPr>
        <p:spPr>
          <a:xfrm>
            <a:off x="5633079" y="3341412"/>
            <a:ext cx="2017849" cy="307777"/>
          </a:xfrm>
          <a:prstGeom prst="rect">
            <a:avLst/>
          </a:prstGeom>
          <a:noFill/>
        </p:spPr>
        <p:txBody>
          <a:bodyPr wrap="square" rtlCol="0">
            <a:spAutoFit/>
          </a:bodyPr>
          <a:lstStyle/>
          <a:p>
            <a:pPr algn="ctr"/>
            <a:r>
              <a:rPr kumimoji="1" lang="ja-JP" altLang="en-US" sz="1400" dirty="0">
                <a:solidFill>
                  <a:srgbClr val="FFFFFF"/>
                </a:solidFill>
              </a:rPr>
              <a:t>マルチクラウド</a:t>
            </a:r>
          </a:p>
        </p:txBody>
      </p:sp>
      <p:cxnSp>
        <p:nvCxnSpPr>
          <p:cNvPr id="266" name="直線矢印コネクタ 265"/>
          <p:cNvCxnSpPr/>
          <p:nvPr/>
        </p:nvCxnSpPr>
        <p:spPr>
          <a:xfrm>
            <a:off x="3446669" y="1650433"/>
            <a:ext cx="0" cy="769195"/>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7" name="直線矢印コネクタ 266"/>
          <p:cNvCxnSpPr/>
          <p:nvPr/>
        </p:nvCxnSpPr>
        <p:spPr>
          <a:xfrm>
            <a:off x="1370795" y="1679154"/>
            <a:ext cx="0" cy="769195"/>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8" name="直線矢印コネクタ 267"/>
          <p:cNvCxnSpPr/>
          <p:nvPr/>
        </p:nvCxnSpPr>
        <p:spPr>
          <a:xfrm>
            <a:off x="7628274" y="1679154"/>
            <a:ext cx="0" cy="633200"/>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9" name="直線矢印コネクタ 268"/>
          <p:cNvCxnSpPr/>
          <p:nvPr/>
        </p:nvCxnSpPr>
        <p:spPr>
          <a:xfrm>
            <a:off x="5548329" y="1679154"/>
            <a:ext cx="4071" cy="695345"/>
          </a:xfrm>
          <a:prstGeom prst="straightConnector1">
            <a:avLst/>
          </a:prstGeom>
          <a:ln>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74" name="テキスト ボックス 273"/>
          <p:cNvSpPr txBox="1"/>
          <p:nvPr/>
        </p:nvSpPr>
        <p:spPr>
          <a:xfrm>
            <a:off x="2174201" y="5238451"/>
            <a:ext cx="4802555" cy="523220"/>
          </a:xfrm>
          <a:prstGeom prst="rect">
            <a:avLst/>
          </a:prstGeom>
          <a:noFill/>
        </p:spPr>
        <p:txBody>
          <a:bodyPr wrap="square" rtlCol="0">
            <a:spAutoFit/>
          </a:bodyPr>
          <a:lstStyle/>
          <a:p>
            <a:pPr algn="ctr"/>
            <a:r>
              <a:rPr kumimoji="1" lang="ja-JP" altLang="en-US" sz="1600" dirty="0">
                <a:solidFill>
                  <a:schemeClr val="bg1"/>
                </a:solidFill>
              </a:rPr>
              <a:t>インターネット／</a:t>
            </a:r>
            <a:r>
              <a:rPr lang="ja-JP" altLang="en-US" sz="1600" dirty="0">
                <a:solidFill>
                  <a:schemeClr val="bg1"/>
                </a:solidFill>
              </a:rPr>
              <a:t>ＶＰＮ／専用線</a:t>
            </a:r>
            <a:endParaRPr lang="en-US" altLang="ja-JP" sz="1600" dirty="0">
              <a:solidFill>
                <a:schemeClr val="bg1"/>
              </a:solidFill>
            </a:endParaRPr>
          </a:p>
          <a:p>
            <a:pPr algn="ctr"/>
            <a:r>
              <a:rPr kumimoji="1" lang="en-US" altLang="ja-JP" sz="1200" dirty="0">
                <a:solidFill>
                  <a:schemeClr val="bg1"/>
                </a:solidFill>
              </a:rPr>
              <a:t>(SDN : Software-Defined Network)</a:t>
            </a:r>
            <a:endParaRPr kumimoji="1" lang="ja-JP" altLang="en-US" sz="1200" dirty="0">
              <a:solidFill>
                <a:schemeClr val="bg1"/>
              </a:solidFill>
            </a:endParaRPr>
          </a:p>
        </p:txBody>
      </p:sp>
      <p:sp>
        <p:nvSpPr>
          <p:cNvPr id="275" name="ホームベース 274"/>
          <p:cNvSpPr/>
          <p:nvPr/>
        </p:nvSpPr>
        <p:spPr>
          <a:xfrm>
            <a:off x="417595" y="5989266"/>
            <a:ext cx="8303496" cy="477079"/>
          </a:xfrm>
          <a:prstGeom prst="homePlate">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FFFF"/>
                </a:solidFill>
                <a:latin typeface="ＭＳ Ｐゴシック"/>
                <a:ea typeface="ＭＳ Ｐゴシック"/>
                <a:cs typeface="ＭＳ Ｐゴシック"/>
              </a:rPr>
              <a:t>個別専用システム　　　　　ハイブリッドクラウド　　　　　マルチクラウド</a:t>
            </a:r>
          </a:p>
        </p:txBody>
      </p:sp>
      <p:sp>
        <p:nvSpPr>
          <p:cNvPr id="276" name="右矢印 275"/>
          <p:cNvSpPr/>
          <p:nvPr/>
        </p:nvSpPr>
        <p:spPr>
          <a:xfrm>
            <a:off x="5828759" y="6131101"/>
            <a:ext cx="492334" cy="232092"/>
          </a:xfrm>
          <a:prstGeom prst="rightArrow">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7" name="右矢印 276"/>
          <p:cNvSpPr/>
          <p:nvPr/>
        </p:nvSpPr>
        <p:spPr>
          <a:xfrm>
            <a:off x="3083940" y="6131101"/>
            <a:ext cx="492334" cy="232092"/>
          </a:xfrm>
          <a:prstGeom prst="rightArrow">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19155588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角丸四角形 31"/>
          <p:cNvSpPr/>
          <p:nvPr/>
        </p:nvSpPr>
        <p:spPr bwMode="auto">
          <a:xfrm>
            <a:off x="1447799" y="4524027"/>
            <a:ext cx="7412093" cy="1844676"/>
          </a:xfrm>
          <a:prstGeom prst="roundRect">
            <a:avLst>
              <a:gd name="adj" fmla="val 0"/>
            </a:avLst>
          </a:prstGeom>
          <a:solidFill>
            <a:srgbClr val="E6D6A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anchor="ctr"/>
          <a:lstStyle/>
          <a:p>
            <a:pPr>
              <a:spcBef>
                <a:spcPct val="20000"/>
              </a:spcBef>
              <a:defRPr/>
            </a:pPr>
            <a:endParaRPr kumimoji="0" lang="ja-JP" altLang="en-US" sz="1200" dirty="0">
              <a:solidFill>
                <a:srgbClr val="484848"/>
              </a:solidFill>
              <a:latin typeface="Meiryo" charset="-128"/>
              <a:ea typeface="Meiryo" charset="-128"/>
              <a:cs typeface="Meiryo" charset="-128"/>
            </a:endParaRPr>
          </a:p>
          <a:p>
            <a:pPr>
              <a:spcBef>
                <a:spcPct val="20000"/>
              </a:spcBef>
              <a:defRPr/>
            </a:pPr>
            <a:endParaRPr lang="ja-JP" altLang="en-US" sz="1200" dirty="0">
              <a:solidFill>
                <a:srgbClr val="484848"/>
              </a:solidFill>
              <a:latin typeface="Meiryo" charset="-128"/>
              <a:ea typeface="Meiryo" charset="-128"/>
              <a:cs typeface="Meiryo" charset="-128"/>
            </a:endParaRPr>
          </a:p>
        </p:txBody>
      </p:sp>
      <p:sp>
        <p:nvSpPr>
          <p:cNvPr id="8" name="テキスト ボックス 7"/>
          <p:cNvSpPr txBox="1"/>
          <p:nvPr/>
        </p:nvSpPr>
        <p:spPr>
          <a:xfrm>
            <a:off x="7806214" y="4707701"/>
            <a:ext cx="738664" cy="1477328"/>
          </a:xfrm>
          <a:prstGeom prst="rect">
            <a:avLst/>
          </a:prstGeom>
          <a:noFill/>
        </p:spPr>
        <p:txBody>
          <a:bodyPr vert="eaVert" wrap="none" rtlCol="0">
            <a:spAutoFit/>
          </a:bodyPr>
          <a:lstStyle/>
          <a:p>
            <a:pPr algn="ctr"/>
            <a:r>
              <a:rPr kumimoji="1" lang="ja-JP" altLang="en-US" sz="1800" dirty="0">
                <a:solidFill>
                  <a:srgbClr val="000090"/>
                </a:solidFill>
                <a:latin typeface="Meiryo" charset="-128"/>
                <a:ea typeface="Meiryo" charset="-128"/>
                <a:cs typeface="Meiryo" charset="-128"/>
              </a:rPr>
              <a:t>ハイブリッド</a:t>
            </a:r>
            <a:endParaRPr kumimoji="1" lang="en-US" altLang="ja-JP" sz="1800" dirty="0">
              <a:solidFill>
                <a:srgbClr val="000090"/>
              </a:solidFill>
              <a:latin typeface="Meiryo" charset="-128"/>
              <a:ea typeface="Meiryo" charset="-128"/>
              <a:cs typeface="Meiryo" charset="-128"/>
            </a:endParaRPr>
          </a:p>
          <a:p>
            <a:pPr algn="ctr"/>
            <a:r>
              <a:rPr lang="ja-JP" altLang="en-US" sz="1800" dirty="0">
                <a:solidFill>
                  <a:srgbClr val="000090"/>
                </a:solidFill>
                <a:latin typeface="Meiryo" charset="-128"/>
                <a:ea typeface="Meiryo" charset="-128"/>
                <a:cs typeface="Meiryo" charset="-128"/>
              </a:rPr>
              <a:t>クラウド</a:t>
            </a:r>
            <a:endParaRPr kumimoji="1" lang="ja-JP" altLang="en-US" sz="1800" dirty="0">
              <a:solidFill>
                <a:srgbClr val="000090"/>
              </a:solidFill>
              <a:latin typeface="Meiryo" charset="-128"/>
              <a:ea typeface="Meiryo" charset="-128"/>
              <a:cs typeface="Meiryo" charset="-128"/>
            </a:endParaRPr>
          </a:p>
        </p:txBody>
      </p:sp>
      <p:sp>
        <p:nvSpPr>
          <p:cNvPr id="29715" name="AutoShape 11"/>
          <p:cNvSpPr>
            <a:spLocks noChangeArrowheads="1"/>
          </p:cNvSpPr>
          <p:nvPr/>
        </p:nvSpPr>
        <p:spPr bwMode="auto">
          <a:xfrm>
            <a:off x="990600" y="4590702"/>
            <a:ext cx="6567487" cy="811213"/>
          </a:xfrm>
          <a:prstGeom prst="roundRect">
            <a:avLst>
              <a:gd name="adj" fmla="val 0"/>
            </a:avLst>
          </a:prstGeom>
          <a:solidFill>
            <a:srgbClr val="99FFCC">
              <a:alpha val="65000"/>
            </a:srgbClr>
          </a:solidFill>
          <a:ln w="28575" cap="sq" algn="ctr">
            <a:noFill/>
            <a:round/>
            <a:headEnd/>
            <a:tailEnd/>
          </a:ln>
          <a:effectLst>
            <a:outerShdw blurRad="50800" dist="38100" dir="2700000" algn="tl" rotWithShape="0">
              <a:prstClr val="black">
                <a:alpha val="40000"/>
              </a:prstClr>
            </a:outerShdw>
          </a:effectLst>
        </p:spPr>
        <p:txBody>
          <a:bodyPr wrap="none" anchor="ctr"/>
          <a:lstStyle/>
          <a:p>
            <a:endParaRPr lang="ja-JP" altLang="en-US" sz="1200">
              <a:solidFill>
                <a:srgbClr val="484848"/>
              </a:solidFill>
              <a:latin typeface="Meiryo" charset="-128"/>
              <a:ea typeface="Meiryo" charset="-128"/>
              <a:cs typeface="Meiryo" charset="-128"/>
            </a:endParaRPr>
          </a:p>
        </p:txBody>
      </p:sp>
      <p:sp>
        <p:nvSpPr>
          <p:cNvPr id="29716" name="Text Box 12"/>
          <p:cNvSpPr txBox="1">
            <a:spLocks noChangeArrowheads="1"/>
          </p:cNvSpPr>
          <p:nvPr/>
        </p:nvSpPr>
        <p:spPr bwMode="auto">
          <a:xfrm>
            <a:off x="3113087" y="4763740"/>
            <a:ext cx="2525712" cy="523875"/>
          </a:xfrm>
          <a:prstGeom prst="rect">
            <a:avLst/>
          </a:prstGeom>
          <a:noFill/>
          <a:ln w="9525">
            <a:noFill/>
            <a:miter lim="800000"/>
            <a:headEnd/>
            <a:tailEnd/>
          </a:ln>
        </p:spPr>
        <p:txBody>
          <a:bodyPr wrap="square">
            <a:spAutoFit/>
          </a:bodyPr>
          <a:lstStyle/>
          <a:p>
            <a:pPr>
              <a:buFont typeface="Wingdings" pitchFamily="2" charset="2"/>
              <a:buNone/>
            </a:pPr>
            <a:r>
              <a:rPr lang="ja-JP" altLang="en-US" sz="1400" dirty="0">
                <a:solidFill>
                  <a:srgbClr val="40458C"/>
                </a:solidFill>
                <a:latin typeface="Meiryo" charset="-128"/>
                <a:ea typeface="Meiryo" charset="-128"/>
                <a:cs typeface="Meiryo" charset="-128"/>
              </a:rPr>
              <a:t>ベンダーにて運用、ネットワークを介してサービス提供</a:t>
            </a:r>
          </a:p>
        </p:txBody>
      </p:sp>
      <p:sp>
        <p:nvSpPr>
          <p:cNvPr id="29717" name="Text Box 13"/>
          <p:cNvSpPr txBox="1">
            <a:spLocks noChangeArrowheads="1"/>
          </p:cNvSpPr>
          <p:nvPr/>
        </p:nvSpPr>
        <p:spPr bwMode="auto">
          <a:xfrm>
            <a:off x="1524000" y="4724052"/>
            <a:ext cx="1338828" cy="646331"/>
          </a:xfrm>
          <a:prstGeom prst="rect">
            <a:avLst/>
          </a:prstGeom>
          <a:noFill/>
          <a:ln w="9525">
            <a:noFill/>
            <a:miter lim="800000"/>
            <a:headEnd/>
            <a:tailEnd/>
          </a:ln>
        </p:spPr>
        <p:txBody>
          <a:bodyPr wrap="none">
            <a:spAutoFit/>
          </a:bodyPr>
          <a:lstStyle/>
          <a:p>
            <a:pPr>
              <a:buFont typeface="Wingdings" pitchFamily="2" charset="2"/>
              <a:buNone/>
            </a:pPr>
            <a:r>
              <a:rPr lang="ja-JP" altLang="en-US" sz="1800" dirty="0">
                <a:solidFill>
                  <a:srgbClr val="40458C"/>
                </a:solidFill>
                <a:latin typeface="Meiryo" charset="-128"/>
                <a:ea typeface="Meiryo" charset="-128"/>
                <a:cs typeface="Meiryo" charset="-128"/>
              </a:rPr>
              <a:t>パブリック</a:t>
            </a:r>
          </a:p>
          <a:p>
            <a:pPr>
              <a:buFont typeface="Wingdings" pitchFamily="2" charset="2"/>
              <a:buNone/>
            </a:pPr>
            <a:r>
              <a:rPr lang="ja-JP" altLang="en-US" sz="1800" dirty="0">
                <a:solidFill>
                  <a:srgbClr val="40458C"/>
                </a:solidFill>
                <a:latin typeface="Meiryo" charset="-128"/>
                <a:ea typeface="Meiryo" charset="-128"/>
                <a:cs typeface="Meiryo" charset="-128"/>
              </a:rPr>
              <a:t>クラウド</a:t>
            </a:r>
          </a:p>
        </p:txBody>
      </p:sp>
      <p:sp>
        <p:nvSpPr>
          <p:cNvPr id="29718" name="AutoShape 15"/>
          <p:cNvSpPr>
            <a:spLocks noChangeArrowheads="1"/>
          </p:cNvSpPr>
          <p:nvPr/>
        </p:nvSpPr>
        <p:spPr bwMode="auto">
          <a:xfrm>
            <a:off x="990600" y="5446365"/>
            <a:ext cx="6567487" cy="811213"/>
          </a:xfrm>
          <a:prstGeom prst="roundRect">
            <a:avLst>
              <a:gd name="adj" fmla="val 0"/>
            </a:avLst>
          </a:prstGeom>
          <a:solidFill>
            <a:srgbClr val="CCFFFF">
              <a:alpha val="65000"/>
            </a:srgbClr>
          </a:solidFill>
          <a:ln w="28575" cap="sq" algn="ctr">
            <a:noFill/>
            <a:round/>
            <a:headEnd/>
            <a:tailEnd/>
          </a:ln>
          <a:effectLst>
            <a:outerShdw blurRad="50800" dist="38100" dir="2700000" algn="tl" rotWithShape="0">
              <a:prstClr val="black">
                <a:alpha val="40000"/>
              </a:prstClr>
            </a:outerShdw>
          </a:effectLst>
        </p:spPr>
        <p:txBody>
          <a:bodyPr wrap="none" anchor="ctr"/>
          <a:lstStyle/>
          <a:p>
            <a:endParaRPr lang="ja-JP" altLang="en-US" sz="1200">
              <a:solidFill>
                <a:srgbClr val="484848"/>
              </a:solidFill>
              <a:latin typeface="Meiryo" charset="-128"/>
              <a:ea typeface="Meiryo" charset="-128"/>
              <a:cs typeface="Meiryo" charset="-128"/>
            </a:endParaRPr>
          </a:p>
        </p:txBody>
      </p:sp>
      <p:sp>
        <p:nvSpPr>
          <p:cNvPr id="29719" name="Text Box 16"/>
          <p:cNvSpPr txBox="1">
            <a:spLocks noChangeArrowheads="1"/>
          </p:cNvSpPr>
          <p:nvPr/>
        </p:nvSpPr>
        <p:spPr bwMode="auto">
          <a:xfrm>
            <a:off x="3113087" y="5590827"/>
            <a:ext cx="2525712" cy="523875"/>
          </a:xfrm>
          <a:prstGeom prst="rect">
            <a:avLst/>
          </a:prstGeom>
          <a:noFill/>
          <a:ln w="9525">
            <a:noFill/>
            <a:miter lim="800000"/>
            <a:headEnd/>
            <a:tailEnd/>
          </a:ln>
        </p:spPr>
        <p:txBody>
          <a:bodyPr wrap="square">
            <a:spAutoFit/>
          </a:bodyPr>
          <a:lstStyle/>
          <a:p>
            <a:pPr>
              <a:buFont typeface="Wingdings" pitchFamily="2" charset="2"/>
              <a:buNone/>
            </a:pPr>
            <a:r>
              <a:rPr lang="ja-JP" altLang="en-US" sz="1400" dirty="0">
                <a:solidFill>
                  <a:srgbClr val="40458C"/>
                </a:solidFill>
                <a:latin typeface="Meiryo" charset="-128"/>
                <a:ea typeface="Meiryo" charset="-128"/>
                <a:cs typeface="Meiryo" charset="-128"/>
              </a:rPr>
              <a:t>自社マシン室・自社データセンターで運用・サービス提供</a:t>
            </a:r>
          </a:p>
        </p:txBody>
      </p:sp>
      <p:sp>
        <p:nvSpPr>
          <p:cNvPr id="29720" name="Text Box 17"/>
          <p:cNvSpPr txBox="1">
            <a:spLocks noChangeArrowheads="1"/>
          </p:cNvSpPr>
          <p:nvPr/>
        </p:nvSpPr>
        <p:spPr bwMode="auto">
          <a:xfrm>
            <a:off x="1524000" y="5533677"/>
            <a:ext cx="1569660" cy="646331"/>
          </a:xfrm>
          <a:prstGeom prst="rect">
            <a:avLst/>
          </a:prstGeom>
          <a:noFill/>
          <a:ln w="9525">
            <a:noFill/>
            <a:miter lim="800000"/>
            <a:headEnd/>
            <a:tailEnd/>
          </a:ln>
        </p:spPr>
        <p:txBody>
          <a:bodyPr wrap="none">
            <a:spAutoFit/>
          </a:bodyPr>
          <a:lstStyle/>
          <a:p>
            <a:pPr>
              <a:buFont typeface="Wingdings" pitchFamily="2" charset="2"/>
              <a:buNone/>
            </a:pPr>
            <a:r>
              <a:rPr lang="ja-JP" altLang="en-US" sz="1800">
                <a:solidFill>
                  <a:srgbClr val="40458C"/>
                </a:solidFill>
                <a:latin typeface="Meiryo" charset="-128"/>
                <a:ea typeface="Meiryo" charset="-128"/>
                <a:cs typeface="Meiryo" charset="-128"/>
              </a:rPr>
              <a:t>プライベート</a:t>
            </a:r>
          </a:p>
          <a:p>
            <a:pPr>
              <a:buFont typeface="Wingdings" pitchFamily="2" charset="2"/>
              <a:buNone/>
            </a:pPr>
            <a:r>
              <a:rPr lang="ja-JP" altLang="en-US" sz="1800">
                <a:solidFill>
                  <a:srgbClr val="40458C"/>
                </a:solidFill>
                <a:latin typeface="Meiryo" charset="-128"/>
                <a:ea typeface="Meiryo" charset="-128"/>
                <a:cs typeface="Meiryo" charset="-128"/>
              </a:rPr>
              <a:t>クラウド</a:t>
            </a:r>
          </a:p>
        </p:txBody>
      </p:sp>
      <p:pic>
        <p:nvPicPr>
          <p:cNvPr id="29721" name="Picture 7" descr="j0433941"/>
          <p:cNvPicPr>
            <a:picLocks noChangeAspect="1" noChangeArrowheads="1"/>
          </p:cNvPicPr>
          <p:nvPr/>
        </p:nvPicPr>
        <p:blipFill>
          <a:blip r:embed="rId3"/>
          <a:srcRect/>
          <a:stretch>
            <a:fillRect/>
          </a:stretch>
        </p:blipFill>
        <p:spPr bwMode="auto">
          <a:xfrm>
            <a:off x="381000" y="4816127"/>
            <a:ext cx="990600" cy="990600"/>
          </a:xfrm>
          <a:prstGeom prst="rect">
            <a:avLst/>
          </a:prstGeom>
          <a:noFill/>
          <a:ln w="9525">
            <a:noFill/>
            <a:miter lim="800000"/>
            <a:headEnd/>
            <a:tailEnd/>
          </a:ln>
        </p:spPr>
      </p:pic>
      <p:sp>
        <p:nvSpPr>
          <p:cNvPr id="29699" name="Rectangle 6"/>
          <p:cNvSpPr>
            <a:spLocks noGrp="1" noChangeArrowheads="1"/>
          </p:cNvSpPr>
          <p:nvPr>
            <p:ph type="title"/>
          </p:nvPr>
        </p:nvSpPr>
        <p:spPr/>
        <p:txBody>
          <a:bodyPr/>
          <a:lstStyle/>
          <a:p>
            <a:pPr eaLnBrk="1" hangingPunct="1"/>
            <a:r>
              <a:rPr lang="ja-JP" altLang="en-US" sz="2800" dirty="0">
                <a:solidFill>
                  <a:schemeClr val="tx1">
                    <a:lumMod val="50000"/>
                    <a:lumOff val="50000"/>
                  </a:schemeClr>
                </a:solidFill>
                <a:ea typeface="ＭＳ Ｐゴシック" charset="-128"/>
              </a:rPr>
              <a:t>５つの必須</a:t>
            </a:r>
            <a:r>
              <a:rPr lang="ja-JP" altLang="en-US" sz="2800">
                <a:solidFill>
                  <a:schemeClr val="tx1">
                    <a:lumMod val="50000"/>
                    <a:lumOff val="50000"/>
                  </a:schemeClr>
                </a:solidFill>
                <a:ea typeface="ＭＳ Ｐゴシック" charset="-128"/>
              </a:rPr>
              <a:t>の</a:t>
            </a:r>
            <a:r>
              <a:rPr lang="ja-JP" altLang="en-US" sz="2800" smtClean="0">
                <a:solidFill>
                  <a:schemeClr val="tx1">
                    <a:lumMod val="50000"/>
                    <a:lumOff val="50000"/>
                  </a:schemeClr>
                </a:solidFill>
                <a:ea typeface="ＭＳ Ｐゴシック" charset="-128"/>
              </a:rPr>
              <a:t>特徴</a:t>
            </a:r>
            <a:endParaRPr lang="ja-JP" altLang="en-US" sz="2800" dirty="0">
              <a:solidFill>
                <a:schemeClr val="tx1">
                  <a:lumMod val="50000"/>
                  <a:lumOff val="50000"/>
                </a:schemeClr>
              </a:solidFill>
              <a:ea typeface="ＭＳ Ｐゴシック" charset="-128"/>
            </a:endParaRPr>
          </a:p>
        </p:txBody>
      </p:sp>
      <p:sp>
        <p:nvSpPr>
          <p:cNvPr id="29" name="Oval 46"/>
          <p:cNvSpPr>
            <a:spLocks noChangeArrowheads="1"/>
          </p:cNvSpPr>
          <p:nvPr/>
        </p:nvSpPr>
        <p:spPr bwMode="auto">
          <a:xfrm>
            <a:off x="6745342" y="3746579"/>
            <a:ext cx="2114550" cy="631059"/>
          </a:xfrm>
          <a:prstGeom prst="wedgeRoundRectCallout">
            <a:avLst>
              <a:gd name="adj1" fmla="val -59271"/>
              <a:gd name="adj2" fmla="val 93982"/>
              <a:gd name="adj3" fmla="val 16667"/>
            </a:avLst>
          </a:prstGeom>
          <a:solidFill>
            <a:schemeClr val="accent6">
              <a:lumMod val="75000"/>
            </a:schemeClr>
          </a:solidFill>
          <a:ln>
            <a:noFill/>
            <a:headEnd/>
            <a:tailEn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ja-JP" altLang="en-US" sz="2000" dirty="0">
                <a:solidFill>
                  <a:srgbClr val="FFFFFF"/>
                </a:solidFill>
                <a:latin typeface="Meiryo" charset="-128"/>
                <a:ea typeface="Meiryo" charset="-128"/>
                <a:cs typeface="Meiryo" charset="-128"/>
              </a:rPr>
              <a:t>人的介在を排除</a:t>
            </a:r>
          </a:p>
        </p:txBody>
      </p:sp>
      <p:sp>
        <p:nvSpPr>
          <p:cNvPr id="2" name="角丸四角形 1"/>
          <p:cNvSpPr/>
          <p:nvPr/>
        </p:nvSpPr>
        <p:spPr bwMode="auto">
          <a:xfrm>
            <a:off x="6745342" y="840177"/>
            <a:ext cx="2114550" cy="2316290"/>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kumimoji="0" lang="ja-JP" altLang="en-US" sz="5400" dirty="0">
                <a:solidFill>
                  <a:schemeClr val="bg1"/>
                </a:solidFill>
                <a:latin typeface="Meiryo" charset="-128"/>
                <a:ea typeface="Meiryo" charset="-128"/>
                <a:cs typeface="Meiryo" charset="-128"/>
              </a:rPr>
              <a:t>無人</a:t>
            </a:r>
          </a:p>
          <a:p>
            <a:pPr algn="ctr">
              <a:spcBef>
                <a:spcPts val="0"/>
              </a:spcBef>
            </a:pPr>
            <a:r>
              <a:rPr kumimoji="0" lang="ja-JP" altLang="en-US" sz="2800" dirty="0">
                <a:solidFill>
                  <a:schemeClr val="bg1"/>
                </a:solidFill>
                <a:latin typeface="Meiryo" charset="-128"/>
                <a:ea typeface="Meiryo" charset="-128"/>
                <a:cs typeface="Meiryo" charset="-128"/>
              </a:rPr>
              <a:t>システム</a:t>
            </a:r>
          </a:p>
          <a:p>
            <a:pPr algn="ctr">
              <a:spcBef>
                <a:spcPts val="0"/>
              </a:spcBef>
            </a:pPr>
            <a:r>
              <a:rPr kumimoji="0" lang="en-US" altLang="ja-JP" dirty="0">
                <a:solidFill>
                  <a:schemeClr val="bg1"/>
                </a:solidFill>
                <a:latin typeface="Meiryo" charset="-128"/>
                <a:ea typeface="Meiryo" charset="-128"/>
                <a:cs typeface="Meiryo" charset="-128"/>
              </a:rPr>
              <a:t>TCO</a:t>
            </a:r>
            <a:r>
              <a:rPr kumimoji="0" lang="ja-JP" altLang="en-US" dirty="0">
                <a:solidFill>
                  <a:schemeClr val="bg1"/>
                </a:solidFill>
                <a:latin typeface="Meiryo" charset="-128"/>
                <a:ea typeface="Meiryo" charset="-128"/>
                <a:cs typeface="Meiryo" charset="-128"/>
              </a:rPr>
              <a:t>の削減</a:t>
            </a:r>
            <a:endParaRPr kumimoji="0" lang="en-US" altLang="ja-JP" dirty="0">
              <a:solidFill>
                <a:schemeClr val="bg1"/>
              </a:solidFill>
              <a:latin typeface="Meiryo" charset="-128"/>
              <a:ea typeface="Meiryo" charset="-128"/>
              <a:cs typeface="Meiryo" charset="-128"/>
            </a:endParaRPr>
          </a:p>
          <a:p>
            <a:pPr algn="ctr"/>
            <a:r>
              <a:rPr kumimoji="0" lang="ja-JP" altLang="en-US" dirty="0">
                <a:solidFill>
                  <a:schemeClr val="bg1"/>
                </a:solidFill>
                <a:latin typeface="Meiryo" charset="-128"/>
                <a:ea typeface="Meiryo" charset="-128"/>
                <a:cs typeface="Meiryo" charset="-128"/>
              </a:rPr>
              <a:t>人的ミスの回避</a:t>
            </a:r>
          </a:p>
          <a:p>
            <a:pPr algn="ctr">
              <a:spcBef>
                <a:spcPts val="0"/>
              </a:spcBef>
            </a:pPr>
            <a:r>
              <a:rPr kumimoji="0" lang="ja-JP" altLang="en-US" dirty="0">
                <a:solidFill>
                  <a:schemeClr val="bg1"/>
                </a:solidFill>
                <a:latin typeface="Meiryo" charset="-128"/>
                <a:ea typeface="Meiryo" charset="-128"/>
                <a:cs typeface="Meiryo" charset="-128"/>
              </a:rPr>
              <a:t>変更への即応</a:t>
            </a:r>
            <a:endParaRPr kumimoji="0" lang="en-US" altLang="ja-JP" dirty="0">
              <a:solidFill>
                <a:schemeClr val="bg1"/>
              </a:solidFill>
              <a:latin typeface="Meiryo" charset="-128"/>
              <a:ea typeface="Meiryo" charset="-128"/>
              <a:cs typeface="Meiryo" charset="-128"/>
            </a:endParaRPr>
          </a:p>
        </p:txBody>
      </p:sp>
      <p:sp>
        <p:nvSpPr>
          <p:cNvPr id="3" name="上矢印 2"/>
          <p:cNvSpPr/>
          <p:nvPr/>
        </p:nvSpPr>
        <p:spPr bwMode="auto">
          <a:xfrm>
            <a:off x="7031914" y="3109034"/>
            <a:ext cx="1578686" cy="694616"/>
          </a:xfrm>
          <a:prstGeom prst="upArrow">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spcBef>
                <a:spcPct val="20000"/>
              </a:spcBef>
            </a:pPr>
            <a:endParaRPr kumimoji="0" lang="ja-JP" altLang="en-US" sz="1200">
              <a:solidFill>
                <a:srgbClr val="484848"/>
              </a:solidFill>
              <a:latin typeface="Meiryo" charset="-128"/>
              <a:ea typeface="Meiryo" charset="-128"/>
              <a:cs typeface="Meiryo" charset="-128"/>
            </a:endParaRPr>
          </a:p>
        </p:txBody>
      </p:sp>
      <p:sp>
        <p:nvSpPr>
          <p:cNvPr id="29703" name="AutoShape 19"/>
          <p:cNvSpPr>
            <a:spLocks noChangeArrowheads="1"/>
          </p:cNvSpPr>
          <p:nvPr/>
        </p:nvSpPr>
        <p:spPr bwMode="auto">
          <a:xfrm>
            <a:off x="5715000" y="4707384"/>
            <a:ext cx="522343" cy="1477962"/>
          </a:xfrm>
          <a:prstGeom prst="roundRect">
            <a:avLst>
              <a:gd name="adj" fmla="val 0"/>
            </a:avLst>
          </a:prstGeom>
          <a:ln>
            <a:noFill/>
            <a:headEnd/>
            <a:tailEn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eaVert" wrap="none" anchor="ctr"/>
          <a:lstStyle/>
          <a:p>
            <a:pPr algn="ctr">
              <a:buFont typeface="Wingdings" pitchFamily="2" charset="2"/>
              <a:buNone/>
            </a:pPr>
            <a:r>
              <a:rPr lang="ja-JP" altLang="en-US" sz="2000" dirty="0">
                <a:solidFill>
                  <a:srgbClr val="FFFFFF"/>
                </a:solidFill>
                <a:latin typeface="HGPSoeiKakugothicUB" charset="-128"/>
                <a:ea typeface="HGPSoeiKakugothicUB" charset="-128"/>
                <a:cs typeface="HGPSoeiKakugothicUB" charset="-128"/>
              </a:rPr>
              <a:t>仮想化</a:t>
            </a:r>
          </a:p>
        </p:txBody>
      </p:sp>
      <p:sp>
        <p:nvSpPr>
          <p:cNvPr id="29706" name="AutoShape 38"/>
          <p:cNvSpPr>
            <a:spLocks noChangeArrowheads="1"/>
          </p:cNvSpPr>
          <p:nvPr/>
        </p:nvSpPr>
        <p:spPr bwMode="auto">
          <a:xfrm>
            <a:off x="6814371" y="4707384"/>
            <a:ext cx="522343" cy="1477962"/>
          </a:xfrm>
          <a:prstGeom prst="roundRect">
            <a:avLst>
              <a:gd name="adj" fmla="val 0"/>
            </a:avLst>
          </a:prstGeom>
          <a:solidFill>
            <a:srgbClr val="008000"/>
          </a:solidFill>
          <a:ln>
            <a:noFill/>
            <a:headEnd/>
            <a:tailEn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eaVert" wrap="none" anchor="ctr"/>
          <a:lstStyle/>
          <a:p>
            <a:pPr algn="ctr">
              <a:buFont typeface="Wingdings" pitchFamily="2" charset="2"/>
              <a:buNone/>
            </a:pPr>
            <a:r>
              <a:rPr lang="ja-JP" altLang="en-US" sz="1600" dirty="0">
                <a:solidFill>
                  <a:srgbClr val="FFFFFF"/>
                </a:solidFill>
                <a:latin typeface="HGPSoeiKakugothicUB" charset="-128"/>
                <a:ea typeface="HGPSoeiKakugothicUB" charset="-128"/>
                <a:cs typeface="HGPSoeiKakugothicUB" charset="-128"/>
              </a:rPr>
              <a:t>調達の自動化</a:t>
            </a:r>
          </a:p>
        </p:txBody>
      </p:sp>
      <p:sp>
        <p:nvSpPr>
          <p:cNvPr id="28" name="AutoShape 38"/>
          <p:cNvSpPr>
            <a:spLocks noChangeArrowheads="1"/>
          </p:cNvSpPr>
          <p:nvPr/>
        </p:nvSpPr>
        <p:spPr bwMode="auto">
          <a:xfrm>
            <a:off x="6266626" y="4701828"/>
            <a:ext cx="522343" cy="1477962"/>
          </a:xfrm>
          <a:prstGeom prst="roundRect">
            <a:avLst>
              <a:gd name="adj" fmla="val 0"/>
            </a:avLst>
          </a:prstGeom>
          <a:solidFill>
            <a:srgbClr val="008000"/>
          </a:solidFill>
          <a:ln>
            <a:noFill/>
            <a:headEnd/>
            <a:tailEn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eaVert" wrap="none" anchor="ctr"/>
          <a:lstStyle/>
          <a:p>
            <a:pPr algn="ctr">
              <a:buFont typeface="Wingdings" pitchFamily="2" charset="2"/>
              <a:buNone/>
            </a:pPr>
            <a:r>
              <a:rPr lang="ja-JP" altLang="en-US" sz="1600" dirty="0">
                <a:solidFill>
                  <a:srgbClr val="FFFFFF"/>
                </a:solidFill>
                <a:latin typeface="HGPSoeiKakugothicUB" charset="-128"/>
                <a:ea typeface="HGPSoeiKakugothicUB" charset="-128"/>
                <a:cs typeface="HGPSoeiKakugothicUB" charset="-128"/>
              </a:rPr>
              <a:t>運用の自動化</a:t>
            </a:r>
          </a:p>
        </p:txBody>
      </p:sp>
      <p:sp>
        <p:nvSpPr>
          <p:cNvPr id="10" name="角丸四角形 9"/>
          <p:cNvSpPr/>
          <p:nvPr/>
        </p:nvSpPr>
        <p:spPr bwMode="auto">
          <a:xfrm>
            <a:off x="495300" y="840177"/>
            <a:ext cx="6057900" cy="631059"/>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400" b="0" i="0" u="none" strike="noStrike" cap="none" normalizeH="0" baseline="0" dirty="0">
                <a:ln>
                  <a:noFill/>
                </a:ln>
                <a:solidFill>
                  <a:schemeClr val="bg1"/>
                </a:solidFill>
                <a:effectLst/>
                <a:latin typeface="Meiryo" charset="-128"/>
                <a:ea typeface="Meiryo" charset="-128"/>
                <a:cs typeface="Meiryo" charset="-128"/>
              </a:rPr>
              <a:t>オンデマンド・セルフサービス</a:t>
            </a:r>
          </a:p>
        </p:txBody>
      </p:sp>
      <p:sp>
        <p:nvSpPr>
          <p:cNvPr id="30" name="角丸四角形 29"/>
          <p:cNvSpPr/>
          <p:nvPr/>
        </p:nvSpPr>
        <p:spPr bwMode="auto">
          <a:xfrm>
            <a:off x="495300" y="1567580"/>
            <a:ext cx="6057900" cy="631059"/>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400" b="0" i="0" u="none" strike="noStrike" cap="none" normalizeH="0" baseline="0" dirty="0">
                <a:ln>
                  <a:noFill/>
                </a:ln>
                <a:solidFill>
                  <a:schemeClr val="bg1"/>
                </a:solidFill>
                <a:effectLst/>
                <a:latin typeface="Meiryo" charset="-128"/>
                <a:ea typeface="Meiryo" charset="-128"/>
                <a:cs typeface="Meiryo" charset="-128"/>
              </a:rPr>
              <a:t>幅広いネットワークアクセス</a:t>
            </a:r>
          </a:p>
        </p:txBody>
      </p:sp>
      <p:sp>
        <p:nvSpPr>
          <p:cNvPr id="31" name="角丸四角形 30"/>
          <p:cNvSpPr/>
          <p:nvPr/>
        </p:nvSpPr>
        <p:spPr bwMode="auto">
          <a:xfrm>
            <a:off x="488950" y="3025671"/>
            <a:ext cx="6057900" cy="631059"/>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400" b="0" i="0" u="none" strike="noStrike" cap="none" normalizeH="0" baseline="0" dirty="0">
                <a:ln>
                  <a:noFill/>
                </a:ln>
                <a:solidFill>
                  <a:schemeClr val="bg1"/>
                </a:solidFill>
                <a:effectLst/>
                <a:latin typeface="Meiryo" charset="-128"/>
                <a:ea typeface="Meiryo" charset="-128"/>
                <a:cs typeface="Meiryo" charset="-128"/>
              </a:rPr>
              <a:t>迅速な拡張性</a:t>
            </a:r>
          </a:p>
        </p:txBody>
      </p:sp>
      <p:sp>
        <p:nvSpPr>
          <p:cNvPr id="33" name="角丸四角形 32"/>
          <p:cNvSpPr/>
          <p:nvPr/>
        </p:nvSpPr>
        <p:spPr bwMode="auto">
          <a:xfrm>
            <a:off x="495300" y="3746579"/>
            <a:ext cx="6057900" cy="631059"/>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400" b="0" i="0" u="none" strike="noStrike" cap="none" normalizeH="0" baseline="0" dirty="0">
                <a:ln>
                  <a:noFill/>
                </a:ln>
                <a:solidFill>
                  <a:schemeClr val="bg1"/>
                </a:solidFill>
                <a:effectLst/>
                <a:latin typeface="Meiryo" charset="-128"/>
                <a:ea typeface="Meiryo" charset="-128"/>
                <a:cs typeface="Meiryo" charset="-128"/>
              </a:rPr>
              <a:t>サービスが計測可能・従量課金</a:t>
            </a:r>
          </a:p>
        </p:txBody>
      </p:sp>
      <p:sp>
        <p:nvSpPr>
          <p:cNvPr id="34" name="角丸四角形 33"/>
          <p:cNvSpPr/>
          <p:nvPr/>
        </p:nvSpPr>
        <p:spPr bwMode="auto">
          <a:xfrm>
            <a:off x="495300" y="2300239"/>
            <a:ext cx="6057900" cy="631059"/>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400" b="0" i="0" u="none" strike="noStrike" cap="none" normalizeH="0" baseline="0" dirty="0">
                <a:ln>
                  <a:noFill/>
                </a:ln>
                <a:solidFill>
                  <a:schemeClr val="bg1"/>
                </a:solidFill>
                <a:effectLst/>
                <a:latin typeface="Meiryo" charset="-128"/>
                <a:ea typeface="Meiryo" charset="-128"/>
                <a:cs typeface="Meiryo" charset="-128"/>
              </a:rPr>
              <a:t>リソースの共有</a:t>
            </a:r>
          </a:p>
        </p:txBody>
      </p:sp>
      <p:sp>
        <p:nvSpPr>
          <p:cNvPr id="7" name="テキスト ボックス 6"/>
          <p:cNvSpPr txBox="1"/>
          <p:nvPr/>
        </p:nvSpPr>
        <p:spPr>
          <a:xfrm>
            <a:off x="4905049" y="6368703"/>
            <a:ext cx="3848811" cy="276999"/>
          </a:xfrm>
          <a:prstGeom prst="rect">
            <a:avLst/>
          </a:prstGeom>
          <a:noFill/>
        </p:spPr>
        <p:txBody>
          <a:bodyPr wrap="none" rtlCol="0">
            <a:spAutoFit/>
          </a:bodyPr>
          <a:lstStyle/>
          <a:p>
            <a:r>
              <a:rPr kumimoji="1" lang="ja-JP" altLang="en-US" sz="1200" dirty="0">
                <a:solidFill>
                  <a:schemeClr val="accent3">
                    <a:lumMod val="50000"/>
                  </a:schemeClr>
                </a:solidFill>
                <a:latin typeface="Meiryo" charset="-128"/>
                <a:ea typeface="Meiryo" charset="-128"/>
                <a:cs typeface="Meiryo" charset="-128"/>
              </a:rPr>
              <a:t>＊</a:t>
            </a:r>
            <a:r>
              <a:rPr kumimoji="1" lang="en-US" altLang="ja-JP" sz="1200" dirty="0" err="1">
                <a:solidFill>
                  <a:schemeClr val="accent3">
                    <a:lumMod val="50000"/>
                  </a:schemeClr>
                </a:solidFill>
                <a:latin typeface="Meiryo" charset="-128"/>
                <a:ea typeface="Meiryo" charset="-128"/>
                <a:cs typeface="Meiryo" charset="-128"/>
              </a:rPr>
              <a:t>SaaS</a:t>
            </a:r>
            <a:r>
              <a:rPr kumimoji="1" lang="ja-JP" altLang="en-US" sz="1200" dirty="0">
                <a:solidFill>
                  <a:schemeClr val="accent3">
                    <a:lumMod val="50000"/>
                  </a:schemeClr>
                </a:solidFill>
                <a:latin typeface="Meiryo" charset="-128"/>
                <a:ea typeface="Meiryo" charset="-128"/>
                <a:cs typeface="Meiryo" charset="-128"/>
              </a:rPr>
              <a:t>や</a:t>
            </a:r>
            <a:r>
              <a:rPr kumimoji="1" lang="en-US" altLang="ja-JP" sz="1200" dirty="0" err="1">
                <a:solidFill>
                  <a:schemeClr val="accent3">
                    <a:lumMod val="50000"/>
                  </a:schemeClr>
                </a:solidFill>
                <a:latin typeface="Meiryo" charset="-128"/>
                <a:ea typeface="Meiryo" charset="-128"/>
                <a:cs typeface="Meiryo" charset="-128"/>
              </a:rPr>
              <a:t>PaaS</a:t>
            </a:r>
            <a:r>
              <a:rPr kumimoji="1" lang="ja-JP" altLang="en-US" sz="1200" dirty="0">
                <a:solidFill>
                  <a:schemeClr val="accent3">
                    <a:lumMod val="50000"/>
                  </a:schemeClr>
                </a:solidFill>
                <a:latin typeface="Meiryo" charset="-128"/>
                <a:ea typeface="Meiryo" charset="-128"/>
                <a:cs typeface="Meiryo" charset="-128"/>
              </a:rPr>
              <a:t>の場合、仮想化は絶対条件ではない。</a:t>
            </a:r>
          </a:p>
        </p:txBody>
      </p:sp>
    </p:spTree>
    <p:extLst>
      <p:ext uri="{BB962C8B-B14F-4D97-AF65-F5344CB8AC3E}">
        <p14:creationId xmlns:p14="http://schemas.microsoft.com/office/powerpoint/2010/main" val="63512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703"/>
                                        </p:tgtEl>
                                        <p:attrNameLst>
                                          <p:attrName>style.visibility</p:attrName>
                                        </p:attrNameLst>
                                      </p:cBhvr>
                                      <p:to>
                                        <p:strVal val="visible"/>
                                      </p:to>
                                    </p:set>
                                    <p:anim calcmode="lin" valueType="num">
                                      <p:cBhvr>
                                        <p:cTn id="7" dur="500" fill="hold"/>
                                        <p:tgtEl>
                                          <p:spTgt spid="29703"/>
                                        </p:tgtEl>
                                        <p:attrNameLst>
                                          <p:attrName>ppt_w</p:attrName>
                                        </p:attrNameLst>
                                      </p:cBhvr>
                                      <p:tavLst>
                                        <p:tav tm="0">
                                          <p:val>
                                            <p:fltVal val="0"/>
                                          </p:val>
                                        </p:tav>
                                        <p:tav tm="100000">
                                          <p:val>
                                            <p:strVal val="#ppt_w"/>
                                          </p:val>
                                        </p:tav>
                                      </p:tavLst>
                                    </p:anim>
                                    <p:anim calcmode="lin" valueType="num">
                                      <p:cBhvr>
                                        <p:cTn id="8" dur="500" fill="hold"/>
                                        <p:tgtEl>
                                          <p:spTgt spid="29703"/>
                                        </p:tgtEl>
                                        <p:attrNameLst>
                                          <p:attrName>ppt_h</p:attrName>
                                        </p:attrNameLst>
                                      </p:cBhvr>
                                      <p:tavLst>
                                        <p:tav tm="0">
                                          <p:val>
                                            <p:fltVal val="0"/>
                                          </p:val>
                                        </p:tav>
                                        <p:tav tm="100000">
                                          <p:val>
                                            <p:strVal val="#ppt_h"/>
                                          </p:val>
                                        </p:tav>
                                      </p:tavLst>
                                    </p:anim>
                                    <p:animEffect transition="in" filter="fade">
                                      <p:cBhvr>
                                        <p:cTn id="9" dur="500"/>
                                        <p:tgtEl>
                                          <p:spTgt spid="2970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9706"/>
                                        </p:tgtEl>
                                        <p:attrNameLst>
                                          <p:attrName>style.visibility</p:attrName>
                                        </p:attrNameLst>
                                      </p:cBhvr>
                                      <p:to>
                                        <p:strVal val="visible"/>
                                      </p:to>
                                    </p:set>
                                    <p:anim calcmode="lin" valueType="num">
                                      <p:cBhvr>
                                        <p:cTn id="17" dur="500" fill="hold"/>
                                        <p:tgtEl>
                                          <p:spTgt spid="29706"/>
                                        </p:tgtEl>
                                        <p:attrNameLst>
                                          <p:attrName>ppt_w</p:attrName>
                                        </p:attrNameLst>
                                      </p:cBhvr>
                                      <p:tavLst>
                                        <p:tav tm="0">
                                          <p:val>
                                            <p:fltVal val="0"/>
                                          </p:val>
                                        </p:tav>
                                        <p:tav tm="100000">
                                          <p:val>
                                            <p:strVal val="#ppt_w"/>
                                          </p:val>
                                        </p:tav>
                                      </p:tavLst>
                                    </p:anim>
                                    <p:anim calcmode="lin" valueType="num">
                                      <p:cBhvr>
                                        <p:cTn id="18" dur="500" fill="hold"/>
                                        <p:tgtEl>
                                          <p:spTgt spid="29706"/>
                                        </p:tgtEl>
                                        <p:attrNameLst>
                                          <p:attrName>ppt_h</p:attrName>
                                        </p:attrNameLst>
                                      </p:cBhvr>
                                      <p:tavLst>
                                        <p:tav tm="0">
                                          <p:val>
                                            <p:fltVal val="0"/>
                                          </p:val>
                                        </p:tav>
                                        <p:tav tm="100000">
                                          <p:val>
                                            <p:strVal val="#ppt_h"/>
                                          </p:val>
                                        </p:tav>
                                      </p:tavLst>
                                    </p:anim>
                                    <p:animEffect transition="in" filter="fade">
                                      <p:cBhvr>
                                        <p:cTn id="19" dur="500"/>
                                        <p:tgtEl>
                                          <p:spTgt spid="2970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703" grpId="0" animBg="1"/>
      <p:bldP spid="29706" grpId="0" animBg="1"/>
      <p:bldP spid="2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図形グループ 23"/>
          <p:cNvGrpSpPr/>
          <p:nvPr/>
        </p:nvGrpSpPr>
        <p:grpSpPr>
          <a:xfrm>
            <a:off x="710406" y="2620982"/>
            <a:ext cx="3804444" cy="2116118"/>
            <a:chOff x="710406" y="2419350"/>
            <a:chExt cx="3804444" cy="2254250"/>
          </a:xfrm>
        </p:grpSpPr>
        <p:sp>
          <p:nvSpPr>
            <p:cNvPr id="10" name="正方形/長方形 9"/>
            <p:cNvSpPr/>
            <p:nvPr/>
          </p:nvSpPr>
          <p:spPr>
            <a:xfrm>
              <a:off x="710406" y="2419350"/>
              <a:ext cx="3804444" cy="225425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17" name="テキスト ボックス 16"/>
            <p:cNvSpPr txBox="1"/>
            <p:nvPr/>
          </p:nvSpPr>
          <p:spPr>
            <a:xfrm>
              <a:off x="968442" y="2803627"/>
              <a:ext cx="2313454" cy="1081962"/>
            </a:xfrm>
            <a:prstGeom prst="rect">
              <a:avLst/>
            </a:prstGeom>
            <a:noFill/>
          </p:spPr>
          <p:txBody>
            <a:bodyPr wrap="none" rtlCol="0">
              <a:spAutoFit/>
            </a:bodyPr>
            <a:lstStyle/>
            <a:p>
              <a:pPr marL="342900" indent="-342900">
                <a:buFont typeface="Wingdings" charset="2"/>
                <a:buChar char="v"/>
              </a:pPr>
              <a:r>
                <a:rPr kumimoji="1" lang="ja-JP" altLang="en-US" sz="2000" dirty="0">
                  <a:solidFill>
                    <a:schemeClr val="bg1"/>
                  </a:solidFill>
                  <a:latin typeface="メイリオ"/>
                  <a:ea typeface="メイリオ"/>
                  <a:cs typeface="メイリオ"/>
                </a:rPr>
                <a:t>徹底した標準化</a:t>
              </a:r>
              <a:endParaRPr kumimoji="1" lang="en-US" altLang="ja-JP" sz="2000" dirty="0">
                <a:solidFill>
                  <a:schemeClr val="bg1"/>
                </a:solidFill>
                <a:latin typeface="メイリオ"/>
                <a:ea typeface="メイリオ"/>
                <a:cs typeface="メイリオ"/>
              </a:endParaRPr>
            </a:p>
            <a:p>
              <a:pPr marL="342900" indent="-342900">
                <a:buFont typeface="Wingdings" charset="2"/>
                <a:buChar char="v"/>
              </a:pPr>
              <a:r>
                <a:rPr kumimoji="1" lang="ja-JP" altLang="en-US" sz="2000" dirty="0">
                  <a:solidFill>
                    <a:schemeClr val="bg1"/>
                  </a:solidFill>
                  <a:latin typeface="メイリオ"/>
                  <a:ea typeface="メイリオ"/>
                  <a:cs typeface="メイリオ"/>
                </a:rPr>
                <a:t>大量購入</a:t>
              </a:r>
              <a:endParaRPr kumimoji="1" lang="en-US" altLang="ja-JP" sz="2000" dirty="0">
                <a:solidFill>
                  <a:schemeClr val="bg1"/>
                </a:solidFill>
                <a:latin typeface="メイリオ"/>
                <a:ea typeface="メイリオ"/>
                <a:cs typeface="メイリオ"/>
              </a:endParaRPr>
            </a:p>
            <a:p>
              <a:pPr marL="342900" indent="-342900">
                <a:buFont typeface="Wingdings" charset="2"/>
                <a:buChar char="v"/>
              </a:pPr>
              <a:r>
                <a:rPr lang="ja-JP" altLang="en-US" sz="2000" dirty="0">
                  <a:solidFill>
                    <a:schemeClr val="bg1"/>
                  </a:solidFill>
                  <a:latin typeface="メイリオ"/>
                  <a:ea typeface="メイリオ"/>
                  <a:cs typeface="メイリオ"/>
                </a:rPr>
                <a:t>負荷の平準化</a:t>
              </a:r>
              <a:endParaRPr kumimoji="1" lang="ja-JP" altLang="en-US" sz="2000" dirty="0">
                <a:solidFill>
                  <a:schemeClr val="bg1"/>
                </a:solidFill>
                <a:latin typeface="メイリオ"/>
                <a:ea typeface="メイリオ"/>
                <a:cs typeface="メイリオ"/>
              </a:endParaRPr>
            </a:p>
          </p:txBody>
        </p:sp>
      </p:grpSp>
      <p:grpSp>
        <p:nvGrpSpPr>
          <p:cNvPr id="25" name="図形グループ 24"/>
          <p:cNvGrpSpPr/>
          <p:nvPr/>
        </p:nvGrpSpPr>
        <p:grpSpPr>
          <a:xfrm>
            <a:off x="4633912" y="2620982"/>
            <a:ext cx="3804444" cy="2116118"/>
            <a:chOff x="4633912" y="2419350"/>
            <a:chExt cx="3804444" cy="2254250"/>
          </a:xfrm>
        </p:grpSpPr>
        <p:sp>
          <p:nvSpPr>
            <p:cNvPr id="9" name="正方形/長方形 8"/>
            <p:cNvSpPr/>
            <p:nvPr/>
          </p:nvSpPr>
          <p:spPr>
            <a:xfrm>
              <a:off x="4633912" y="2419350"/>
              <a:ext cx="3804444" cy="225425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18" name="テキスト ボックス 17"/>
            <p:cNvSpPr txBox="1"/>
            <p:nvPr/>
          </p:nvSpPr>
          <p:spPr>
            <a:xfrm>
              <a:off x="5663237" y="2803627"/>
              <a:ext cx="2569934" cy="1429394"/>
            </a:xfrm>
            <a:prstGeom prst="rect">
              <a:avLst/>
            </a:prstGeom>
            <a:noFill/>
          </p:spPr>
          <p:txBody>
            <a:bodyPr wrap="none" rtlCol="0">
              <a:spAutoFit/>
            </a:bodyPr>
            <a:lstStyle/>
            <a:p>
              <a:pPr marL="342900" indent="-342900">
                <a:buFont typeface="Wingdings" charset="2"/>
                <a:buChar char="v"/>
              </a:pPr>
              <a:r>
                <a:rPr kumimoji="1" lang="en-US" altLang="ja-JP" sz="2000" dirty="0">
                  <a:solidFill>
                    <a:schemeClr val="bg1"/>
                  </a:solidFill>
                  <a:latin typeface="メイリオ"/>
                  <a:ea typeface="メイリオ"/>
                  <a:cs typeface="メイリオ"/>
                </a:rPr>
                <a:t>API</a:t>
              </a:r>
              <a:r>
                <a:rPr kumimoji="1" lang="ja-JP" altLang="en-US" sz="2000" dirty="0">
                  <a:solidFill>
                    <a:schemeClr val="bg1"/>
                  </a:solidFill>
                  <a:latin typeface="メイリオ"/>
                  <a:ea typeface="メイリオ"/>
                  <a:cs typeface="メイリオ"/>
                </a:rPr>
                <a:t>の充実・整備</a:t>
              </a:r>
              <a:endParaRPr kumimoji="1" lang="en-US" altLang="ja-JP" sz="2000" dirty="0">
                <a:solidFill>
                  <a:schemeClr val="bg1"/>
                </a:solidFill>
                <a:latin typeface="メイリオ"/>
                <a:ea typeface="メイリオ"/>
                <a:cs typeface="メイリオ"/>
              </a:endParaRPr>
            </a:p>
            <a:p>
              <a:pPr marL="342900" indent="-342900">
                <a:buFont typeface="Wingdings" charset="2"/>
                <a:buChar char="v"/>
              </a:pPr>
              <a:r>
                <a:rPr lang="ja-JP" altLang="en-US" sz="2000" dirty="0">
                  <a:solidFill>
                    <a:schemeClr val="bg1"/>
                  </a:solidFill>
                  <a:latin typeface="メイリオ"/>
                  <a:ea typeface="メイリオ"/>
                  <a:cs typeface="メイリオ"/>
                </a:rPr>
                <a:t>セルフサービス化</a:t>
              </a:r>
            </a:p>
            <a:p>
              <a:pPr marL="342900" indent="-342900">
                <a:buFont typeface="Wingdings" charset="2"/>
                <a:buChar char="v"/>
              </a:pPr>
              <a:r>
                <a:rPr lang="ja-JP" altLang="en-US" sz="2000" dirty="0">
                  <a:solidFill>
                    <a:schemeClr val="bg1"/>
                  </a:solidFill>
                  <a:latin typeface="メイリオ"/>
                  <a:ea typeface="メイリオ"/>
                  <a:cs typeface="メイリオ"/>
                </a:rPr>
                <a:t>機能のメニュー化</a:t>
              </a:r>
              <a:endParaRPr lang="en-US" altLang="ja-JP" sz="2000" dirty="0">
                <a:solidFill>
                  <a:schemeClr val="bg1"/>
                </a:solidFill>
                <a:latin typeface="メイリオ"/>
                <a:ea typeface="メイリオ"/>
                <a:cs typeface="メイリオ"/>
              </a:endParaRPr>
            </a:p>
          </p:txBody>
        </p:sp>
      </p:grpSp>
      <p:sp>
        <p:nvSpPr>
          <p:cNvPr id="2" name="タイトル 1"/>
          <p:cNvSpPr>
            <a:spLocks noGrp="1"/>
          </p:cNvSpPr>
          <p:nvPr>
            <p:ph type="title"/>
          </p:nvPr>
        </p:nvSpPr>
        <p:spPr/>
        <p:txBody>
          <a:bodyPr/>
          <a:lstStyle/>
          <a:p>
            <a:r>
              <a:rPr kumimoji="1" lang="ja-JP" altLang="en-US" dirty="0"/>
              <a:t>クラウドコンピューティングのビジネスモデル</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59</a:t>
            </a:fld>
            <a:endParaRPr kumimoji="1" lang="ja-JP" altLang="en-US"/>
          </a:p>
        </p:txBody>
      </p:sp>
      <p:sp>
        <p:nvSpPr>
          <p:cNvPr id="11" name="正方形/長方形 10"/>
          <p:cNvSpPr/>
          <p:nvPr/>
        </p:nvSpPr>
        <p:spPr>
          <a:xfrm>
            <a:off x="706438" y="4837132"/>
            <a:ext cx="7727950" cy="1085850"/>
          </a:xfrm>
          <a:prstGeom prst="rect">
            <a:avLst/>
          </a:prstGeom>
          <a:solidFill>
            <a:srgbClr val="6600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dirty="0">
                <a:solidFill>
                  <a:srgbClr val="FFFFFF"/>
                </a:solidFill>
                <a:latin typeface="メイリオ"/>
                <a:ea typeface="メイリオ"/>
                <a:cs typeface="メイリオ"/>
              </a:rPr>
              <a:t>クラウドコンピューティング</a:t>
            </a:r>
            <a:endParaRPr lang="en-US" altLang="ja-JP" sz="3200" dirty="0">
              <a:solidFill>
                <a:srgbClr val="FFFFFF"/>
              </a:solidFill>
              <a:latin typeface="メイリオ"/>
              <a:ea typeface="メイリオ"/>
              <a:cs typeface="メイリオ"/>
            </a:endParaRPr>
          </a:p>
          <a:p>
            <a:pPr algn="ctr"/>
            <a:endParaRPr kumimoji="1" lang="ja-JP" altLang="en-US" sz="3200" dirty="0">
              <a:solidFill>
                <a:srgbClr val="FFFFFF"/>
              </a:solidFill>
              <a:latin typeface="メイリオ"/>
              <a:ea typeface="メイリオ"/>
              <a:cs typeface="メイリオ"/>
            </a:endParaRPr>
          </a:p>
        </p:txBody>
      </p:sp>
      <p:sp>
        <p:nvSpPr>
          <p:cNvPr id="12" name="正方形/長方形 11"/>
          <p:cNvSpPr/>
          <p:nvPr/>
        </p:nvSpPr>
        <p:spPr>
          <a:xfrm>
            <a:off x="3649663" y="3239498"/>
            <a:ext cx="1841500" cy="376218"/>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solidFill>
                  <a:srgbClr val="FFFFFF"/>
                </a:solidFill>
                <a:latin typeface="メイリオ"/>
                <a:ea typeface="メイリオ"/>
                <a:cs typeface="メイリオ"/>
              </a:rPr>
              <a:t>オンデマンド</a:t>
            </a:r>
            <a:endParaRPr kumimoji="1" lang="ja-JP" altLang="en-US" dirty="0">
              <a:solidFill>
                <a:srgbClr val="FFFFFF"/>
              </a:solidFill>
              <a:latin typeface="メイリオ"/>
              <a:ea typeface="メイリオ"/>
              <a:cs typeface="メイリオ"/>
            </a:endParaRPr>
          </a:p>
        </p:txBody>
      </p:sp>
      <p:sp>
        <p:nvSpPr>
          <p:cNvPr id="13" name="正方形/長方形 12"/>
          <p:cNvSpPr/>
          <p:nvPr/>
        </p:nvSpPr>
        <p:spPr>
          <a:xfrm>
            <a:off x="3649663" y="3679864"/>
            <a:ext cx="1841500" cy="376218"/>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solidFill>
                  <a:srgbClr val="FFFFFF"/>
                </a:solidFill>
                <a:latin typeface="メイリオ"/>
                <a:ea typeface="メイリオ"/>
                <a:cs typeface="メイリオ"/>
              </a:rPr>
              <a:t>従量課金</a:t>
            </a:r>
            <a:endParaRPr kumimoji="1" lang="ja-JP" altLang="en-US" dirty="0">
              <a:solidFill>
                <a:srgbClr val="FFFFFF"/>
              </a:solidFill>
              <a:latin typeface="メイリオ"/>
              <a:ea typeface="メイリオ"/>
              <a:cs typeface="メイリオ"/>
            </a:endParaRPr>
          </a:p>
        </p:txBody>
      </p:sp>
      <p:sp>
        <p:nvSpPr>
          <p:cNvPr id="14" name="正方形/長方形 13"/>
          <p:cNvSpPr/>
          <p:nvPr/>
        </p:nvSpPr>
        <p:spPr>
          <a:xfrm>
            <a:off x="3649663" y="2798782"/>
            <a:ext cx="1841500" cy="376218"/>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FFFF"/>
                </a:solidFill>
                <a:latin typeface="メイリオ"/>
                <a:ea typeface="メイリオ"/>
                <a:cs typeface="メイリオ"/>
              </a:rPr>
              <a:t>自動化・自律化</a:t>
            </a:r>
          </a:p>
        </p:txBody>
      </p:sp>
      <p:grpSp>
        <p:nvGrpSpPr>
          <p:cNvPr id="22" name="図形グループ 21"/>
          <p:cNvGrpSpPr/>
          <p:nvPr/>
        </p:nvGrpSpPr>
        <p:grpSpPr>
          <a:xfrm>
            <a:off x="710406" y="1350982"/>
            <a:ext cx="4438650" cy="1181100"/>
            <a:chOff x="710406" y="1149350"/>
            <a:chExt cx="4438650" cy="1181100"/>
          </a:xfrm>
        </p:grpSpPr>
        <p:sp>
          <p:nvSpPr>
            <p:cNvPr id="7" name="フリーフォーム 6"/>
            <p:cNvSpPr/>
            <p:nvPr/>
          </p:nvSpPr>
          <p:spPr>
            <a:xfrm>
              <a:off x="710406" y="1149350"/>
              <a:ext cx="4438650" cy="1181100"/>
            </a:xfrm>
            <a:custGeom>
              <a:avLst/>
              <a:gdLst>
                <a:gd name="connsiteX0" fmla="*/ 0 w 4438650"/>
                <a:gd name="connsiteY0" fmla="*/ 0 h 1181100"/>
                <a:gd name="connsiteX1" fmla="*/ 0 w 4438650"/>
                <a:gd name="connsiteY1" fmla="*/ 1181100 h 1181100"/>
                <a:gd name="connsiteX2" fmla="*/ 4438650 w 4438650"/>
                <a:gd name="connsiteY2" fmla="*/ 1181100 h 1181100"/>
                <a:gd name="connsiteX3" fmla="*/ 3257550 w 4438650"/>
                <a:gd name="connsiteY3" fmla="*/ 6350 h 1181100"/>
                <a:gd name="connsiteX4" fmla="*/ 0 w 4438650"/>
                <a:gd name="connsiteY4" fmla="*/ 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50" h="1181100">
                  <a:moveTo>
                    <a:pt x="0" y="0"/>
                  </a:moveTo>
                  <a:lnTo>
                    <a:pt x="0" y="1181100"/>
                  </a:lnTo>
                  <a:lnTo>
                    <a:pt x="4438650" y="1181100"/>
                  </a:lnTo>
                  <a:lnTo>
                    <a:pt x="3257550" y="6350"/>
                  </a:lnTo>
                  <a:lnTo>
                    <a:pt x="0" y="0"/>
                  </a:lnTo>
                  <a:close/>
                </a:path>
              </a:pathLst>
            </a:cu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15" name="テキスト ボックス 14"/>
            <p:cNvSpPr txBox="1"/>
            <p:nvPr/>
          </p:nvSpPr>
          <p:spPr>
            <a:xfrm>
              <a:off x="1101792" y="1308100"/>
              <a:ext cx="2339102" cy="954107"/>
            </a:xfrm>
            <a:prstGeom prst="rect">
              <a:avLst/>
            </a:prstGeom>
            <a:noFill/>
          </p:spPr>
          <p:txBody>
            <a:bodyPr wrap="none" rtlCol="0">
              <a:spAutoFit/>
            </a:bodyPr>
            <a:lstStyle/>
            <a:p>
              <a:r>
                <a:rPr kumimoji="1" lang="ja-JP" altLang="en-US" sz="2800" dirty="0">
                  <a:solidFill>
                    <a:srgbClr val="FFFFFF"/>
                  </a:solidFill>
                  <a:latin typeface="メイリオ"/>
                  <a:ea typeface="メイリオ"/>
                  <a:cs typeface="メイリオ"/>
                </a:rPr>
                <a:t>システム資源</a:t>
              </a:r>
              <a:endParaRPr kumimoji="1" lang="en-US" altLang="ja-JP" sz="2800" dirty="0">
                <a:solidFill>
                  <a:srgbClr val="FFFFFF"/>
                </a:solidFill>
                <a:latin typeface="メイリオ"/>
                <a:ea typeface="メイリオ"/>
                <a:cs typeface="メイリオ"/>
              </a:endParaRPr>
            </a:p>
            <a:p>
              <a:r>
                <a:rPr lang="ja-JP" altLang="en-US" sz="2800" dirty="0">
                  <a:solidFill>
                    <a:srgbClr val="FFFFFF"/>
                  </a:solidFill>
                  <a:latin typeface="メイリオ"/>
                  <a:ea typeface="メイリオ"/>
                  <a:cs typeface="メイリオ"/>
                </a:rPr>
                <a:t>の共同購買</a:t>
              </a:r>
              <a:endParaRPr kumimoji="1" lang="ja-JP" altLang="en-US" sz="2800" dirty="0">
                <a:solidFill>
                  <a:srgbClr val="FFFFFF"/>
                </a:solidFill>
                <a:latin typeface="メイリオ"/>
                <a:ea typeface="メイリオ"/>
                <a:cs typeface="メイリオ"/>
              </a:endParaRPr>
            </a:p>
          </p:txBody>
        </p:sp>
      </p:grpSp>
      <p:grpSp>
        <p:nvGrpSpPr>
          <p:cNvPr id="23" name="図形グループ 22"/>
          <p:cNvGrpSpPr/>
          <p:nvPr/>
        </p:nvGrpSpPr>
        <p:grpSpPr>
          <a:xfrm>
            <a:off x="3999706" y="1350982"/>
            <a:ext cx="4438650" cy="1181100"/>
            <a:chOff x="3999706" y="1149350"/>
            <a:chExt cx="4438650" cy="1181100"/>
          </a:xfrm>
        </p:grpSpPr>
        <p:sp>
          <p:nvSpPr>
            <p:cNvPr id="8" name="フリーフォーム 7"/>
            <p:cNvSpPr/>
            <p:nvPr/>
          </p:nvSpPr>
          <p:spPr>
            <a:xfrm flipH="1" flipV="1">
              <a:off x="3999706" y="1149350"/>
              <a:ext cx="4438650" cy="1181100"/>
            </a:xfrm>
            <a:custGeom>
              <a:avLst/>
              <a:gdLst>
                <a:gd name="connsiteX0" fmla="*/ 0 w 4438650"/>
                <a:gd name="connsiteY0" fmla="*/ 0 h 1181100"/>
                <a:gd name="connsiteX1" fmla="*/ 0 w 4438650"/>
                <a:gd name="connsiteY1" fmla="*/ 1181100 h 1181100"/>
                <a:gd name="connsiteX2" fmla="*/ 4438650 w 4438650"/>
                <a:gd name="connsiteY2" fmla="*/ 1181100 h 1181100"/>
                <a:gd name="connsiteX3" fmla="*/ 3257550 w 4438650"/>
                <a:gd name="connsiteY3" fmla="*/ 6350 h 1181100"/>
                <a:gd name="connsiteX4" fmla="*/ 0 w 4438650"/>
                <a:gd name="connsiteY4" fmla="*/ 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50" h="1181100">
                  <a:moveTo>
                    <a:pt x="0" y="0"/>
                  </a:moveTo>
                  <a:lnTo>
                    <a:pt x="0" y="1181100"/>
                  </a:lnTo>
                  <a:lnTo>
                    <a:pt x="4438650" y="1181100"/>
                  </a:lnTo>
                  <a:lnTo>
                    <a:pt x="3257550" y="6350"/>
                  </a:lnTo>
                  <a:lnTo>
                    <a:pt x="0" y="0"/>
                  </a:lnTo>
                  <a:close/>
                </a:path>
              </a:pathLst>
            </a:cu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16" name="テキスト ボックス 15"/>
            <p:cNvSpPr txBox="1"/>
            <p:nvPr/>
          </p:nvSpPr>
          <p:spPr>
            <a:xfrm>
              <a:off x="5889583" y="1479550"/>
              <a:ext cx="1980029" cy="523220"/>
            </a:xfrm>
            <a:prstGeom prst="rect">
              <a:avLst/>
            </a:prstGeom>
            <a:noFill/>
          </p:spPr>
          <p:txBody>
            <a:bodyPr wrap="none" rtlCol="0">
              <a:spAutoFit/>
            </a:bodyPr>
            <a:lstStyle/>
            <a:p>
              <a:pPr algn="ctr"/>
              <a:r>
                <a:rPr kumimoji="1" lang="ja-JP" altLang="en-US" sz="2800" dirty="0">
                  <a:solidFill>
                    <a:srgbClr val="FFFFFF"/>
                  </a:solidFill>
                  <a:latin typeface="メイリオ"/>
                  <a:ea typeface="メイリオ"/>
                  <a:cs typeface="メイリオ"/>
                </a:rPr>
                <a:t>サービス化</a:t>
              </a:r>
              <a:endParaRPr kumimoji="1" lang="en-US" altLang="ja-JP" sz="2800" dirty="0">
                <a:solidFill>
                  <a:srgbClr val="FFFFFF"/>
                </a:solidFill>
                <a:latin typeface="メイリオ"/>
                <a:ea typeface="メイリオ"/>
                <a:cs typeface="メイリオ"/>
              </a:endParaRPr>
            </a:p>
          </p:txBody>
        </p:sp>
      </p:grpSp>
      <p:sp>
        <p:nvSpPr>
          <p:cNvPr id="19" name="正方形/長方形 18"/>
          <p:cNvSpPr/>
          <p:nvPr/>
        </p:nvSpPr>
        <p:spPr>
          <a:xfrm>
            <a:off x="1376363" y="5472132"/>
            <a:ext cx="1841500" cy="349250"/>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メイリオ"/>
                <a:ea typeface="メイリオ"/>
                <a:cs typeface="メイリオ"/>
              </a:rPr>
              <a:t>低コスト</a:t>
            </a:r>
          </a:p>
        </p:txBody>
      </p:sp>
      <p:sp>
        <p:nvSpPr>
          <p:cNvPr id="20" name="正方形/長方形 19"/>
          <p:cNvSpPr/>
          <p:nvPr/>
        </p:nvSpPr>
        <p:spPr>
          <a:xfrm>
            <a:off x="3649663" y="5472132"/>
            <a:ext cx="1841500" cy="349250"/>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メイリオ"/>
                <a:ea typeface="メイリオ"/>
                <a:cs typeface="メイリオ"/>
              </a:rPr>
              <a:t>俊敏性</a:t>
            </a:r>
          </a:p>
        </p:txBody>
      </p:sp>
      <p:sp>
        <p:nvSpPr>
          <p:cNvPr id="21" name="正方形/長方形 20"/>
          <p:cNvSpPr/>
          <p:nvPr/>
        </p:nvSpPr>
        <p:spPr>
          <a:xfrm>
            <a:off x="5922596" y="5472132"/>
            <a:ext cx="1841500" cy="349250"/>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メイリオ"/>
                <a:ea typeface="メイリオ"/>
                <a:cs typeface="メイリオ"/>
              </a:rPr>
              <a:t>スケーラビリティ</a:t>
            </a:r>
          </a:p>
        </p:txBody>
      </p:sp>
      <p:sp>
        <p:nvSpPr>
          <p:cNvPr id="4" name="正方形/長方形 3"/>
          <p:cNvSpPr/>
          <p:nvPr/>
        </p:nvSpPr>
        <p:spPr>
          <a:xfrm>
            <a:off x="1380331" y="4165600"/>
            <a:ext cx="6387733" cy="442932"/>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000" dirty="0">
                <a:solidFill>
                  <a:srgbClr val="FFFFFF"/>
                </a:solidFill>
                <a:latin typeface="メイリオ"/>
                <a:ea typeface="メイリオ"/>
                <a:cs typeface="メイリオ"/>
              </a:rPr>
              <a:t>SDI </a:t>
            </a:r>
            <a:r>
              <a:rPr lang="ja-JP" altLang="en-US" sz="2000" dirty="0">
                <a:solidFill>
                  <a:srgbClr val="FFFFFF"/>
                </a:solidFill>
                <a:latin typeface="メイリオ"/>
                <a:ea typeface="メイリオ"/>
                <a:cs typeface="メイリオ"/>
              </a:rPr>
              <a:t>（</a:t>
            </a:r>
            <a:r>
              <a:rPr lang="en-US" altLang="ja-JP" sz="2000" dirty="0">
                <a:solidFill>
                  <a:srgbClr val="FFFFFF"/>
                </a:solidFill>
                <a:latin typeface="メイリオ"/>
                <a:ea typeface="メイリオ"/>
                <a:cs typeface="メイリオ"/>
              </a:rPr>
              <a:t>Software Defined Infrastructure</a:t>
            </a:r>
            <a:r>
              <a:rPr lang="ja-JP" altLang="en-US" sz="2000" dirty="0">
                <a:solidFill>
                  <a:srgbClr val="FFFFFF"/>
                </a:solidFill>
                <a:latin typeface="メイリオ"/>
                <a:ea typeface="メイリオ"/>
                <a:cs typeface="メイリオ"/>
              </a:rPr>
              <a:t>）</a:t>
            </a:r>
          </a:p>
        </p:txBody>
      </p:sp>
    </p:spTree>
    <p:extLst>
      <p:ext uri="{BB962C8B-B14F-4D97-AF65-F5344CB8AC3E}">
        <p14:creationId xmlns:p14="http://schemas.microsoft.com/office/powerpoint/2010/main" val="212837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p:tgtEl>
                                          <p:spTgt spid="11"/>
                                        </p:tgtEl>
                                        <p:attrNameLst>
                                          <p:attrName>ppt_y</p:attrName>
                                        </p:attrNameLst>
                                      </p:cBhvr>
                                      <p:tavLst>
                                        <p:tav tm="0">
                                          <p:val>
                                            <p:strVal val="#ppt_y-#ppt_h*1.125000"/>
                                          </p:val>
                                        </p:tav>
                                        <p:tav tm="100000">
                                          <p:val>
                                            <p:strVal val="#ppt_y"/>
                                          </p:val>
                                        </p:tav>
                                      </p:tavLst>
                                    </p:anim>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9" grpId="0" animBg="1"/>
      <p:bldP spid="20" grpId="0" animBg="1"/>
      <p:bldP spid="21"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図形グループ 152"/>
          <p:cNvGrpSpPr/>
          <p:nvPr/>
        </p:nvGrpSpPr>
        <p:grpSpPr>
          <a:xfrm>
            <a:off x="6159015" y="2902550"/>
            <a:ext cx="499492" cy="445407"/>
            <a:chOff x="6805588" y="5004091"/>
            <a:chExt cx="499492" cy="445407"/>
          </a:xfrm>
        </p:grpSpPr>
        <p:sp>
          <p:nvSpPr>
            <p:cNvPr id="154" name="台形 153"/>
            <p:cNvSpPr/>
            <p:nvPr/>
          </p:nvSpPr>
          <p:spPr>
            <a:xfrm>
              <a:off x="6945288" y="5350626"/>
              <a:ext cx="214536" cy="98872"/>
            </a:xfrm>
            <a:prstGeom prst="trapezoi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5" name="角丸四角形 154"/>
            <p:cNvSpPr/>
            <p:nvPr/>
          </p:nvSpPr>
          <p:spPr>
            <a:xfrm>
              <a:off x="6805588" y="5004091"/>
              <a:ext cx="499492" cy="365585"/>
            </a:xfrm>
            <a:prstGeom prst="roundRect">
              <a:avLst>
                <a:gd name="adj" fmla="val 10310"/>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6" name="角丸四角形 155"/>
            <p:cNvSpPr/>
            <p:nvPr/>
          </p:nvSpPr>
          <p:spPr>
            <a:xfrm>
              <a:off x="6856388" y="5049640"/>
              <a:ext cx="400844" cy="275990"/>
            </a:xfrm>
            <a:prstGeom prst="roundRect">
              <a:avLst>
                <a:gd name="adj" fmla="val 10310"/>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 name="タイトル 1"/>
          <p:cNvSpPr>
            <a:spLocks noGrp="1"/>
          </p:cNvSpPr>
          <p:nvPr>
            <p:ph type="title"/>
          </p:nvPr>
        </p:nvSpPr>
        <p:spPr/>
        <p:txBody>
          <a:bodyPr/>
          <a:lstStyle/>
          <a:p>
            <a:r>
              <a:rPr kumimoji="1" lang="ja-JP" altLang="en-US" dirty="0"/>
              <a:t>コレ</a:t>
            </a:r>
            <a:r>
              <a:rPr kumimoji="1" lang="en-US" altLang="ja-JP" dirty="0"/>
              <a:t>1</a:t>
            </a:r>
            <a:r>
              <a:rPr kumimoji="1" lang="ja-JP" altLang="en-US" dirty="0"/>
              <a:t>枚でわかるモノのインターネット（</a:t>
            </a:r>
            <a:r>
              <a:rPr kumimoji="1" lang="en-US" altLang="ja-JP" dirty="0" err="1"/>
              <a:t>IoT</a:t>
            </a:r>
            <a:r>
              <a:rPr kumimoji="1" lang="ja-JP" altLang="en-US" dirty="0"/>
              <a:t>）</a:t>
            </a:r>
          </a:p>
        </p:txBody>
      </p:sp>
      <p:pic>
        <p:nvPicPr>
          <p:cNvPr id="32" name="図 31" descr="design_img_f_1133791_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544760"/>
            <a:ext cx="3024336" cy="2625580"/>
          </a:xfrm>
          <a:prstGeom prst="rect">
            <a:avLst/>
          </a:prstGeom>
          <a:ln>
            <a:noFill/>
          </a:ln>
          <a:effectLst>
            <a:outerShdw blurRad="292100" dist="139700" dir="2700000" algn="tl" rotWithShape="0">
              <a:srgbClr val="333333">
                <a:alpha val="65000"/>
              </a:srgbClr>
            </a:outerShdw>
          </a:effectLst>
        </p:spPr>
      </p:pic>
      <p:sp>
        <p:nvSpPr>
          <p:cNvPr id="33" name="角丸四角形 32"/>
          <p:cNvSpPr/>
          <p:nvPr/>
        </p:nvSpPr>
        <p:spPr bwMode="auto">
          <a:xfrm>
            <a:off x="4139952" y="4110689"/>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スマートフォン</a:t>
            </a:r>
          </a:p>
        </p:txBody>
      </p:sp>
      <p:sp>
        <p:nvSpPr>
          <p:cNvPr id="34" name="角丸四角形 33"/>
          <p:cNvSpPr/>
          <p:nvPr/>
        </p:nvSpPr>
        <p:spPr bwMode="auto">
          <a:xfrm>
            <a:off x="1903955" y="4110689"/>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自動車</a:t>
            </a:r>
          </a:p>
        </p:txBody>
      </p:sp>
      <p:sp>
        <p:nvSpPr>
          <p:cNvPr id="37" name="角丸四角形 36"/>
          <p:cNvSpPr/>
          <p:nvPr/>
        </p:nvSpPr>
        <p:spPr bwMode="auto">
          <a:xfrm>
            <a:off x="5256076" y="4110689"/>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ウェアラブル</a:t>
            </a:r>
          </a:p>
        </p:txBody>
      </p:sp>
      <p:sp>
        <p:nvSpPr>
          <p:cNvPr id="38" name="角丸四角形 37"/>
          <p:cNvSpPr/>
          <p:nvPr/>
        </p:nvSpPr>
        <p:spPr bwMode="auto">
          <a:xfrm>
            <a:off x="6408204" y="4110689"/>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家電</a:t>
            </a:r>
          </a:p>
        </p:txBody>
      </p:sp>
      <p:sp>
        <p:nvSpPr>
          <p:cNvPr id="39" name="角丸四角形 38"/>
          <p:cNvSpPr/>
          <p:nvPr/>
        </p:nvSpPr>
        <p:spPr bwMode="auto">
          <a:xfrm>
            <a:off x="3056083" y="4110689"/>
            <a:ext cx="936104" cy="216024"/>
          </a:xfrm>
          <a:prstGeom prst="roundRect">
            <a:avLst>
              <a:gd name="adj" fmla="val 0"/>
            </a:avLst>
          </a:prstGeom>
          <a:solidFill>
            <a:schemeClr val="accent5">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b="0" i="0" u="none" strike="noStrike" cap="none" normalizeH="0" dirty="0">
                <a:ln>
                  <a:noFill/>
                </a:ln>
                <a:solidFill>
                  <a:srgbClr val="FFFFFF"/>
                </a:solidFill>
                <a:effectLst/>
                <a:latin typeface="+mn-lt"/>
                <a:ea typeface="+mn-ea"/>
              </a:rPr>
              <a:t>スマートメーター</a:t>
            </a:r>
          </a:p>
        </p:txBody>
      </p:sp>
      <p:grpSp>
        <p:nvGrpSpPr>
          <p:cNvPr id="40" name="図形グループ 39"/>
          <p:cNvGrpSpPr/>
          <p:nvPr/>
        </p:nvGrpSpPr>
        <p:grpSpPr>
          <a:xfrm>
            <a:off x="5370593" y="3654430"/>
            <a:ext cx="161020" cy="300733"/>
            <a:chOff x="5118100" y="4941610"/>
            <a:chExt cx="190500" cy="405090"/>
          </a:xfrm>
        </p:grpSpPr>
        <p:sp>
          <p:nvSpPr>
            <p:cNvPr id="41" name="正方形/長方形 40"/>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正方形/長方形 41"/>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3" name="角丸四角形 42"/>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4" name="図形グループ 43"/>
          <p:cNvGrpSpPr/>
          <p:nvPr/>
        </p:nvGrpSpPr>
        <p:grpSpPr>
          <a:xfrm>
            <a:off x="5636304" y="3735819"/>
            <a:ext cx="441102" cy="177800"/>
            <a:chOff x="4715098" y="3962400"/>
            <a:chExt cx="441102" cy="177800"/>
          </a:xfrm>
        </p:grpSpPr>
        <p:sp>
          <p:nvSpPr>
            <p:cNvPr id="45" name="角丸四角形 44"/>
            <p:cNvSpPr/>
            <p:nvPr/>
          </p:nvSpPr>
          <p:spPr>
            <a:xfrm>
              <a:off x="4715098" y="3962400"/>
              <a:ext cx="441102" cy="58091"/>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角丸四角形 45"/>
            <p:cNvSpPr/>
            <p:nvPr/>
          </p:nvSpPr>
          <p:spPr>
            <a:xfrm>
              <a:off x="4735624"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角丸四角形 46"/>
            <p:cNvSpPr/>
            <p:nvPr/>
          </p:nvSpPr>
          <p:spPr>
            <a:xfrm>
              <a:off x="4950049"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8" name="図形グループ 47"/>
          <p:cNvGrpSpPr/>
          <p:nvPr/>
        </p:nvGrpSpPr>
        <p:grpSpPr>
          <a:xfrm>
            <a:off x="4226632" y="3441206"/>
            <a:ext cx="679541" cy="593816"/>
            <a:chOff x="-62676" y="3965594"/>
            <a:chExt cx="679541" cy="593816"/>
          </a:xfrm>
        </p:grpSpPr>
        <p:sp>
          <p:nvSpPr>
            <p:cNvPr id="49" name="角丸四角形 48"/>
            <p:cNvSpPr/>
            <p:nvPr/>
          </p:nvSpPr>
          <p:spPr>
            <a:xfrm>
              <a:off x="-37276" y="4051300"/>
              <a:ext cx="627392" cy="489060"/>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50" name="図 49"/>
            <p:cNvPicPr>
              <a:picLocks noChangeAspect="1"/>
            </p:cNvPicPr>
            <p:nvPr/>
          </p:nvPicPr>
          <p:blipFill>
            <a:blip r:embed="rId4">
              <a:clrChange>
                <a:clrFrom>
                  <a:srgbClr val="FFFFFF"/>
                </a:clrFrom>
                <a:clrTo>
                  <a:srgbClr val="FFFFFF">
                    <a:alpha val="0"/>
                  </a:srgbClr>
                </a:clrTo>
              </a:clrChange>
            </a:blip>
            <a:stretch>
              <a:fillRect/>
            </a:stretch>
          </p:blipFill>
          <p:spPr>
            <a:xfrm>
              <a:off x="-62676" y="3965594"/>
              <a:ext cx="679541" cy="593816"/>
            </a:xfrm>
            <a:prstGeom prst="rect">
              <a:avLst/>
            </a:prstGeom>
          </p:spPr>
        </p:pic>
      </p:grpSp>
      <p:grpSp>
        <p:nvGrpSpPr>
          <p:cNvPr id="51" name="図形グループ 50"/>
          <p:cNvGrpSpPr/>
          <p:nvPr/>
        </p:nvGrpSpPr>
        <p:grpSpPr>
          <a:xfrm>
            <a:off x="4713650" y="3560223"/>
            <a:ext cx="341289" cy="550466"/>
            <a:chOff x="1140657" y="4229811"/>
            <a:chExt cx="341289" cy="550466"/>
          </a:xfrm>
        </p:grpSpPr>
        <p:sp>
          <p:nvSpPr>
            <p:cNvPr id="52" name="角丸四角形 51"/>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53" name="図 52"/>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pic>
        <p:nvPicPr>
          <p:cNvPr id="54" name="図 53" descr="imgres.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3805" y="3507065"/>
            <a:ext cx="792088" cy="543647"/>
          </a:xfrm>
          <a:prstGeom prst="rect">
            <a:avLst/>
          </a:prstGeom>
          <a:effectLst>
            <a:outerShdw blurRad="50800" dist="38100" dir="2700000" algn="tl" rotWithShape="0">
              <a:prstClr val="black">
                <a:alpha val="40000"/>
              </a:prstClr>
            </a:outerShdw>
          </a:effectLst>
        </p:spPr>
      </p:pic>
      <p:grpSp>
        <p:nvGrpSpPr>
          <p:cNvPr id="56" name="図形グループ 55"/>
          <p:cNvGrpSpPr/>
          <p:nvPr/>
        </p:nvGrpSpPr>
        <p:grpSpPr>
          <a:xfrm>
            <a:off x="3312799" y="3507065"/>
            <a:ext cx="499492" cy="545661"/>
            <a:chOff x="4000500" y="1182650"/>
            <a:chExt cx="499492" cy="545661"/>
          </a:xfrm>
        </p:grpSpPr>
        <p:sp>
          <p:nvSpPr>
            <p:cNvPr id="59" name="角丸四角形 58"/>
            <p:cNvSpPr/>
            <p:nvPr/>
          </p:nvSpPr>
          <p:spPr>
            <a:xfrm>
              <a:off x="4000500" y="1182650"/>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正方形/長方形 60"/>
            <p:cNvSpPr/>
            <p:nvPr/>
          </p:nvSpPr>
          <p:spPr>
            <a:xfrm>
              <a:off x="4070350" y="1234549"/>
              <a:ext cx="368300" cy="283127"/>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263</a:t>
              </a:r>
            </a:p>
            <a:p>
              <a:pPr algn="ctr"/>
              <a:r>
                <a:rPr kumimoji="1" lang="en-US" altLang="ja-JP" sz="800" dirty="0">
                  <a:solidFill>
                    <a:srgbClr val="FFFFFF"/>
                  </a:solidFill>
                  <a:latin typeface="ＭＳ Ｐゴシック"/>
                  <a:ea typeface="ＭＳ Ｐゴシック"/>
                  <a:cs typeface="ＭＳ Ｐゴシック"/>
                </a:rPr>
                <a:t>Kw</a:t>
              </a:r>
              <a:endParaRPr kumimoji="1" lang="ja-JP" altLang="en-US" sz="800" dirty="0">
                <a:solidFill>
                  <a:srgbClr val="FFFFFF"/>
                </a:solidFill>
                <a:latin typeface="ＭＳ Ｐゴシック"/>
                <a:ea typeface="ＭＳ Ｐゴシック"/>
                <a:cs typeface="ＭＳ Ｐゴシック"/>
              </a:endParaRPr>
            </a:p>
          </p:txBody>
        </p:sp>
        <p:sp>
          <p:nvSpPr>
            <p:cNvPr id="62" name="テキスト ボックス 61"/>
            <p:cNvSpPr txBox="1"/>
            <p:nvPr/>
          </p:nvSpPr>
          <p:spPr>
            <a:xfrm>
              <a:off x="4000500" y="1511573"/>
              <a:ext cx="497352" cy="215444"/>
            </a:xfrm>
            <a:prstGeom prst="rect">
              <a:avLst/>
            </a:prstGeom>
            <a:noFill/>
          </p:spPr>
          <p:txBody>
            <a:bodyPr wrap="none" rtlCol="0">
              <a:spAutoFit/>
            </a:bodyPr>
            <a:lstStyle/>
            <a:p>
              <a:pPr algn="ctr"/>
              <a:r>
                <a:rPr kumimoji="1" lang="en-US" altLang="ja-JP" sz="800" dirty="0">
                  <a:solidFill>
                    <a:schemeClr val="bg1"/>
                  </a:solidFill>
                </a:rPr>
                <a:t>○×</a:t>
              </a:r>
              <a:r>
                <a:rPr kumimoji="1" lang="ja-JP" altLang="en-US" sz="800" dirty="0">
                  <a:solidFill>
                    <a:schemeClr val="bg1"/>
                  </a:solidFill>
                </a:rPr>
                <a:t>電力</a:t>
              </a:r>
            </a:p>
          </p:txBody>
        </p:sp>
      </p:grpSp>
      <p:grpSp>
        <p:nvGrpSpPr>
          <p:cNvPr id="63" name="図形グループ 62"/>
          <p:cNvGrpSpPr/>
          <p:nvPr/>
        </p:nvGrpSpPr>
        <p:grpSpPr>
          <a:xfrm>
            <a:off x="6408204" y="3507065"/>
            <a:ext cx="499492" cy="545661"/>
            <a:chOff x="6373788" y="4940591"/>
            <a:chExt cx="499492" cy="545661"/>
          </a:xfrm>
        </p:grpSpPr>
        <p:sp>
          <p:nvSpPr>
            <p:cNvPr id="64" name="角丸四角形 63"/>
            <p:cNvSpPr/>
            <p:nvPr/>
          </p:nvSpPr>
          <p:spPr>
            <a:xfrm>
              <a:off x="6373788" y="4940591"/>
              <a:ext cx="499492" cy="545661"/>
            </a:xfrm>
            <a:prstGeom prst="roundRect">
              <a:avLst>
                <a:gd name="adj" fmla="val 10310"/>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5" name="円/楕円 64"/>
            <p:cNvSpPr/>
            <p:nvPr/>
          </p:nvSpPr>
          <p:spPr>
            <a:xfrm>
              <a:off x="6461324" y="5001223"/>
              <a:ext cx="328940" cy="33454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6" name="角丸四角形 65"/>
            <p:cNvSpPr/>
            <p:nvPr/>
          </p:nvSpPr>
          <p:spPr>
            <a:xfrm>
              <a:off x="6517804" y="5068906"/>
              <a:ext cx="45719" cy="197839"/>
            </a:xfrm>
            <a:prstGeom prst="roundRect">
              <a:avLst>
                <a:gd name="adj" fmla="val 1031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7" name="図形グループ 66"/>
          <p:cNvGrpSpPr/>
          <p:nvPr/>
        </p:nvGrpSpPr>
        <p:grpSpPr>
          <a:xfrm>
            <a:off x="6840004" y="3570565"/>
            <a:ext cx="499492" cy="445407"/>
            <a:chOff x="6805588" y="5004091"/>
            <a:chExt cx="499492" cy="445407"/>
          </a:xfrm>
        </p:grpSpPr>
        <p:sp>
          <p:nvSpPr>
            <p:cNvPr id="68" name="台形 67"/>
            <p:cNvSpPr/>
            <p:nvPr/>
          </p:nvSpPr>
          <p:spPr>
            <a:xfrm>
              <a:off x="6945288" y="5350626"/>
              <a:ext cx="214536" cy="98872"/>
            </a:xfrm>
            <a:prstGeom prst="trapezoi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9" name="角丸四角形 68"/>
            <p:cNvSpPr/>
            <p:nvPr/>
          </p:nvSpPr>
          <p:spPr>
            <a:xfrm>
              <a:off x="6805588" y="5004091"/>
              <a:ext cx="499492" cy="365585"/>
            </a:xfrm>
            <a:prstGeom prst="roundRect">
              <a:avLst>
                <a:gd name="adj" fmla="val 10310"/>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0" name="角丸四角形 69"/>
            <p:cNvSpPr/>
            <p:nvPr/>
          </p:nvSpPr>
          <p:spPr>
            <a:xfrm>
              <a:off x="6856388" y="5049640"/>
              <a:ext cx="400844" cy="275990"/>
            </a:xfrm>
            <a:prstGeom prst="roundRect">
              <a:avLst>
                <a:gd name="adj" fmla="val 10310"/>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71" name="角丸四角形 70"/>
          <p:cNvSpPr/>
          <p:nvPr/>
        </p:nvSpPr>
        <p:spPr bwMode="auto">
          <a:xfrm>
            <a:off x="1903955" y="4455758"/>
            <a:ext cx="5435541" cy="216024"/>
          </a:xfrm>
          <a:prstGeom prst="roundRect">
            <a:avLst>
              <a:gd name="adj" fmla="val 0"/>
            </a:avLst>
          </a:prstGeom>
          <a:solidFill>
            <a:srgbClr val="3366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800" dirty="0">
                <a:solidFill>
                  <a:srgbClr val="FFFFFF"/>
                </a:solidFill>
              </a:rPr>
              <a:t>さまざま</a:t>
            </a:r>
            <a:r>
              <a:rPr kumimoji="0" lang="ja-JP" altLang="en-US" sz="800" b="0" i="0" u="none" strike="noStrike" cap="none" normalizeH="0" dirty="0">
                <a:ln>
                  <a:noFill/>
                </a:ln>
                <a:solidFill>
                  <a:srgbClr val="FFFFFF"/>
                </a:solidFill>
                <a:effectLst/>
                <a:latin typeface="+mn-lt"/>
                <a:ea typeface="+mn-ea"/>
              </a:rPr>
              <a:t>なアクティビティ</a:t>
            </a:r>
          </a:p>
        </p:txBody>
      </p:sp>
      <p:grpSp>
        <p:nvGrpSpPr>
          <p:cNvPr id="72" name="図形グループ 71"/>
          <p:cNvGrpSpPr/>
          <p:nvPr/>
        </p:nvGrpSpPr>
        <p:grpSpPr>
          <a:xfrm>
            <a:off x="3082767" y="4792854"/>
            <a:ext cx="228599" cy="443927"/>
            <a:chOff x="1946324" y="4125162"/>
            <a:chExt cx="969964" cy="2007872"/>
          </a:xfrm>
        </p:grpSpPr>
        <p:sp>
          <p:nvSpPr>
            <p:cNvPr id="73" name="円/楕円 7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4" name="フローチャート: 論理積ゲート 7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75" name="図形グループ 74"/>
          <p:cNvGrpSpPr/>
          <p:nvPr/>
        </p:nvGrpSpPr>
        <p:grpSpPr>
          <a:xfrm>
            <a:off x="3593425" y="4792854"/>
            <a:ext cx="228599" cy="443927"/>
            <a:chOff x="1946324" y="4125162"/>
            <a:chExt cx="969964" cy="2007872"/>
          </a:xfrm>
        </p:grpSpPr>
        <p:sp>
          <p:nvSpPr>
            <p:cNvPr id="76" name="円/楕円 7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7" name="フローチャート: 論理積ゲート 7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78" name="図形グループ 77"/>
          <p:cNvGrpSpPr/>
          <p:nvPr/>
        </p:nvGrpSpPr>
        <p:grpSpPr>
          <a:xfrm>
            <a:off x="3364826" y="4723004"/>
            <a:ext cx="228599" cy="443927"/>
            <a:chOff x="1946324" y="4125162"/>
            <a:chExt cx="969964" cy="2007872"/>
          </a:xfrm>
        </p:grpSpPr>
        <p:sp>
          <p:nvSpPr>
            <p:cNvPr id="79" name="円/楕円 7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0" name="フローチャート: 論理積ゲート 7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81" name="図形グループ 80"/>
          <p:cNvGrpSpPr/>
          <p:nvPr/>
        </p:nvGrpSpPr>
        <p:grpSpPr>
          <a:xfrm>
            <a:off x="3838451" y="4723004"/>
            <a:ext cx="228599" cy="443927"/>
            <a:chOff x="1946324" y="4125162"/>
            <a:chExt cx="969964" cy="2007872"/>
          </a:xfrm>
        </p:grpSpPr>
        <p:sp>
          <p:nvSpPr>
            <p:cNvPr id="82" name="円/楕円 8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3" name="フローチャート: 論理積ゲート 8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84" name="図形グループ 83"/>
          <p:cNvGrpSpPr/>
          <p:nvPr/>
        </p:nvGrpSpPr>
        <p:grpSpPr>
          <a:xfrm>
            <a:off x="2038741" y="4792854"/>
            <a:ext cx="228599" cy="443927"/>
            <a:chOff x="1946324" y="4125162"/>
            <a:chExt cx="969964" cy="2007872"/>
          </a:xfrm>
        </p:grpSpPr>
        <p:sp>
          <p:nvSpPr>
            <p:cNvPr id="85" name="円/楕円 8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6" name="フローチャート: 論理積ゲート 8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87" name="図形グループ 86"/>
          <p:cNvGrpSpPr/>
          <p:nvPr/>
        </p:nvGrpSpPr>
        <p:grpSpPr>
          <a:xfrm>
            <a:off x="2549399" y="4792854"/>
            <a:ext cx="228599" cy="443927"/>
            <a:chOff x="1946324" y="4125162"/>
            <a:chExt cx="969964" cy="2007872"/>
          </a:xfrm>
        </p:grpSpPr>
        <p:sp>
          <p:nvSpPr>
            <p:cNvPr id="88" name="円/楕円 8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9" name="フローチャート: 論理積ゲート 8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90" name="図形グループ 89"/>
          <p:cNvGrpSpPr/>
          <p:nvPr/>
        </p:nvGrpSpPr>
        <p:grpSpPr>
          <a:xfrm>
            <a:off x="2320800" y="4723004"/>
            <a:ext cx="228599" cy="443927"/>
            <a:chOff x="1946324" y="4125162"/>
            <a:chExt cx="969964" cy="2007872"/>
          </a:xfrm>
        </p:grpSpPr>
        <p:sp>
          <p:nvSpPr>
            <p:cNvPr id="92" name="円/楕円 9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3" name="フローチャート: 論理積ゲート 9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94" name="図形グループ 93"/>
          <p:cNvGrpSpPr/>
          <p:nvPr/>
        </p:nvGrpSpPr>
        <p:grpSpPr>
          <a:xfrm>
            <a:off x="2794425" y="4723004"/>
            <a:ext cx="228599" cy="443927"/>
            <a:chOff x="1946324" y="4125162"/>
            <a:chExt cx="969964" cy="2007872"/>
          </a:xfrm>
        </p:grpSpPr>
        <p:sp>
          <p:nvSpPr>
            <p:cNvPr id="95" name="円/楕円 9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6" name="フローチャート: 論理積ゲート 9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97" name="図形グループ 96"/>
          <p:cNvGrpSpPr/>
          <p:nvPr/>
        </p:nvGrpSpPr>
        <p:grpSpPr>
          <a:xfrm>
            <a:off x="5154628" y="4798207"/>
            <a:ext cx="228599" cy="443927"/>
            <a:chOff x="1946324" y="4125162"/>
            <a:chExt cx="969964" cy="2007872"/>
          </a:xfrm>
        </p:grpSpPr>
        <p:sp>
          <p:nvSpPr>
            <p:cNvPr id="98" name="円/楕円 9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9" name="フローチャート: 論理積ゲート 9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00" name="図形グループ 99"/>
          <p:cNvGrpSpPr/>
          <p:nvPr/>
        </p:nvGrpSpPr>
        <p:grpSpPr>
          <a:xfrm>
            <a:off x="5665286" y="4798207"/>
            <a:ext cx="228599" cy="443927"/>
            <a:chOff x="1946324" y="4125162"/>
            <a:chExt cx="969964" cy="2007872"/>
          </a:xfrm>
        </p:grpSpPr>
        <p:sp>
          <p:nvSpPr>
            <p:cNvPr id="101" name="円/楕円 10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2" name="フローチャート: 論理積ゲート 10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03" name="図形グループ 102"/>
          <p:cNvGrpSpPr/>
          <p:nvPr/>
        </p:nvGrpSpPr>
        <p:grpSpPr>
          <a:xfrm>
            <a:off x="5436687" y="4728357"/>
            <a:ext cx="228599" cy="443927"/>
            <a:chOff x="1946324" y="4125162"/>
            <a:chExt cx="969964" cy="2007872"/>
          </a:xfrm>
        </p:grpSpPr>
        <p:sp>
          <p:nvSpPr>
            <p:cNvPr id="104" name="円/楕円 10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5" name="フローチャート: 論理積ゲート 10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06" name="図形グループ 105"/>
          <p:cNvGrpSpPr/>
          <p:nvPr/>
        </p:nvGrpSpPr>
        <p:grpSpPr>
          <a:xfrm>
            <a:off x="5910312" y="4728357"/>
            <a:ext cx="228599" cy="443927"/>
            <a:chOff x="1946324" y="4125162"/>
            <a:chExt cx="969964" cy="2007872"/>
          </a:xfrm>
        </p:grpSpPr>
        <p:sp>
          <p:nvSpPr>
            <p:cNvPr id="107" name="円/楕円 10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8" name="フローチャート: 論理積ゲート 10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09" name="図形グループ 108"/>
          <p:cNvGrpSpPr/>
          <p:nvPr/>
        </p:nvGrpSpPr>
        <p:grpSpPr>
          <a:xfrm>
            <a:off x="4122646" y="4791986"/>
            <a:ext cx="228599" cy="443927"/>
            <a:chOff x="1946324" y="4125162"/>
            <a:chExt cx="969964" cy="2007872"/>
          </a:xfrm>
        </p:grpSpPr>
        <p:sp>
          <p:nvSpPr>
            <p:cNvPr id="110" name="円/楕円 10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1" name="フローチャート: 論理積ゲート 11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12" name="図形グループ 111"/>
          <p:cNvGrpSpPr/>
          <p:nvPr/>
        </p:nvGrpSpPr>
        <p:grpSpPr>
          <a:xfrm>
            <a:off x="4633304" y="4791986"/>
            <a:ext cx="228599" cy="443927"/>
            <a:chOff x="1946324" y="4125162"/>
            <a:chExt cx="969964" cy="2007872"/>
          </a:xfrm>
        </p:grpSpPr>
        <p:sp>
          <p:nvSpPr>
            <p:cNvPr id="113" name="円/楕円 11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4" name="フローチャート: 論理積ゲート 11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15" name="図形グループ 114"/>
          <p:cNvGrpSpPr/>
          <p:nvPr/>
        </p:nvGrpSpPr>
        <p:grpSpPr>
          <a:xfrm>
            <a:off x="4404705" y="4722136"/>
            <a:ext cx="228599" cy="443927"/>
            <a:chOff x="1946324" y="4125162"/>
            <a:chExt cx="969964" cy="2007872"/>
          </a:xfrm>
        </p:grpSpPr>
        <p:sp>
          <p:nvSpPr>
            <p:cNvPr id="116" name="円/楕円 11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7" name="フローチャート: 論理積ゲート 11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18" name="図形グループ 117"/>
          <p:cNvGrpSpPr/>
          <p:nvPr/>
        </p:nvGrpSpPr>
        <p:grpSpPr>
          <a:xfrm>
            <a:off x="4878330" y="4722136"/>
            <a:ext cx="228599" cy="443927"/>
            <a:chOff x="1946324" y="4125162"/>
            <a:chExt cx="969964" cy="2007872"/>
          </a:xfrm>
        </p:grpSpPr>
        <p:sp>
          <p:nvSpPr>
            <p:cNvPr id="119" name="円/楕円 11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0" name="フローチャート: 論理積ゲート 11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33" name="図形グループ 132"/>
          <p:cNvGrpSpPr/>
          <p:nvPr/>
        </p:nvGrpSpPr>
        <p:grpSpPr>
          <a:xfrm>
            <a:off x="6175235" y="4806081"/>
            <a:ext cx="228599" cy="443927"/>
            <a:chOff x="1946324" y="4125162"/>
            <a:chExt cx="969964" cy="2007872"/>
          </a:xfrm>
        </p:grpSpPr>
        <p:sp>
          <p:nvSpPr>
            <p:cNvPr id="134" name="円/楕円 13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5" name="フローチャート: 論理積ゲート 13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36" name="図形グループ 135"/>
          <p:cNvGrpSpPr/>
          <p:nvPr/>
        </p:nvGrpSpPr>
        <p:grpSpPr>
          <a:xfrm>
            <a:off x="6685893" y="4806081"/>
            <a:ext cx="228599" cy="443927"/>
            <a:chOff x="1946324" y="4125162"/>
            <a:chExt cx="969964" cy="2007872"/>
          </a:xfrm>
        </p:grpSpPr>
        <p:sp>
          <p:nvSpPr>
            <p:cNvPr id="137" name="円/楕円 13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8" name="フローチャート: 論理積ゲート 13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39" name="図形グループ 138"/>
          <p:cNvGrpSpPr/>
          <p:nvPr/>
        </p:nvGrpSpPr>
        <p:grpSpPr>
          <a:xfrm>
            <a:off x="6457294" y="4736231"/>
            <a:ext cx="228599" cy="443927"/>
            <a:chOff x="1946324" y="4125162"/>
            <a:chExt cx="969964" cy="2007872"/>
          </a:xfrm>
        </p:grpSpPr>
        <p:sp>
          <p:nvSpPr>
            <p:cNvPr id="140" name="円/楕円 13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1" name="フローチャート: 論理積ゲート 14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42" name="図形グループ 141"/>
          <p:cNvGrpSpPr/>
          <p:nvPr/>
        </p:nvGrpSpPr>
        <p:grpSpPr>
          <a:xfrm>
            <a:off x="6930919" y="4736231"/>
            <a:ext cx="228599" cy="443927"/>
            <a:chOff x="1946324" y="4125162"/>
            <a:chExt cx="969964" cy="2007872"/>
          </a:xfrm>
        </p:grpSpPr>
        <p:sp>
          <p:nvSpPr>
            <p:cNvPr id="143" name="円/楕円 14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4" name="フローチャート: 論理積ゲート 14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cxnSp>
        <p:nvCxnSpPr>
          <p:cNvPr id="145" name="直線矢印コネクタ 144"/>
          <p:cNvCxnSpPr>
            <a:stCxn id="59" idx="0"/>
          </p:cNvCxnSpPr>
          <p:nvPr/>
        </p:nvCxnSpPr>
        <p:spPr>
          <a:xfrm flipV="1">
            <a:off x="3562545" y="2341115"/>
            <a:ext cx="592079" cy="1165950"/>
          </a:xfrm>
          <a:prstGeom prst="straightConnector1">
            <a:avLst/>
          </a:prstGeom>
          <a:ln>
            <a:solidFill>
              <a:srgbClr val="FFC000"/>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6" name="直線矢印コネクタ 145"/>
          <p:cNvCxnSpPr>
            <a:stCxn id="50" idx="0"/>
          </p:cNvCxnSpPr>
          <p:nvPr/>
        </p:nvCxnSpPr>
        <p:spPr>
          <a:xfrm flipV="1">
            <a:off x="4566403" y="2510377"/>
            <a:ext cx="5597" cy="930829"/>
          </a:xfrm>
          <a:prstGeom prst="straightConnector1">
            <a:avLst/>
          </a:prstGeom>
          <a:ln>
            <a:solidFill>
              <a:srgbClr val="FFC000"/>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7" name="直線矢印コネクタ 146"/>
          <p:cNvCxnSpPr/>
          <p:nvPr/>
        </p:nvCxnSpPr>
        <p:spPr>
          <a:xfrm flipH="1" flipV="1">
            <a:off x="5106929" y="2341115"/>
            <a:ext cx="529375" cy="1145954"/>
          </a:xfrm>
          <a:prstGeom prst="straightConnector1">
            <a:avLst/>
          </a:prstGeom>
          <a:ln>
            <a:solidFill>
              <a:srgbClr val="FFC000"/>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8" name="直線矢印コネクタ 147"/>
          <p:cNvCxnSpPr/>
          <p:nvPr/>
        </p:nvCxnSpPr>
        <p:spPr>
          <a:xfrm flipH="1" flipV="1">
            <a:off x="5740855" y="2341116"/>
            <a:ext cx="1135401" cy="1113983"/>
          </a:xfrm>
          <a:prstGeom prst="straightConnector1">
            <a:avLst/>
          </a:prstGeom>
          <a:ln>
            <a:solidFill>
              <a:srgbClr val="FFC000"/>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49" name="図 148" descr="imgres.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5758" y="2861632"/>
            <a:ext cx="792088" cy="543647"/>
          </a:xfrm>
          <a:prstGeom prst="rect">
            <a:avLst/>
          </a:prstGeom>
          <a:effectLst>
            <a:outerShdw blurRad="50800" dist="38100" dir="2700000" algn="tl" rotWithShape="0">
              <a:prstClr val="black">
                <a:alpha val="40000"/>
              </a:prstClr>
            </a:outerShdw>
          </a:effectLst>
        </p:spPr>
      </p:pic>
      <p:cxnSp>
        <p:nvCxnSpPr>
          <p:cNvPr id="6" name="直線矢印コネクタ 5"/>
          <p:cNvCxnSpPr>
            <a:stCxn id="54" idx="0"/>
          </p:cNvCxnSpPr>
          <p:nvPr/>
        </p:nvCxnSpPr>
        <p:spPr>
          <a:xfrm flipV="1">
            <a:off x="2369849" y="2420888"/>
            <a:ext cx="1122031" cy="1086177"/>
          </a:xfrm>
          <a:prstGeom prst="straightConnector1">
            <a:avLst/>
          </a:prstGeom>
          <a:ln>
            <a:solidFill>
              <a:srgbClr val="FFC000"/>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150" name="図形グループ 149"/>
          <p:cNvGrpSpPr/>
          <p:nvPr/>
        </p:nvGrpSpPr>
        <p:grpSpPr>
          <a:xfrm>
            <a:off x="4668820" y="2850021"/>
            <a:ext cx="341289" cy="550466"/>
            <a:chOff x="1140657" y="4229811"/>
            <a:chExt cx="341289" cy="550466"/>
          </a:xfrm>
        </p:grpSpPr>
        <p:sp>
          <p:nvSpPr>
            <p:cNvPr id="151" name="角丸四角形 150"/>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152" name="図 151"/>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cxnSp>
        <p:nvCxnSpPr>
          <p:cNvPr id="18" name="曲線コネクタ 17"/>
          <p:cNvCxnSpPr>
            <a:stCxn id="149" idx="1"/>
            <a:endCxn id="54" idx="1"/>
          </p:cNvCxnSpPr>
          <p:nvPr/>
        </p:nvCxnSpPr>
        <p:spPr>
          <a:xfrm rot="10800000" flipV="1">
            <a:off x="1973806" y="3133455"/>
            <a:ext cx="501953" cy="645433"/>
          </a:xfrm>
          <a:prstGeom prst="curvedConnector3">
            <a:avLst>
              <a:gd name="adj1" fmla="val 145542"/>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7" name="曲線コネクタ 156"/>
          <p:cNvCxnSpPr>
            <a:stCxn id="152" idx="1"/>
            <a:endCxn id="54" idx="3"/>
          </p:cNvCxnSpPr>
          <p:nvPr/>
        </p:nvCxnSpPr>
        <p:spPr>
          <a:xfrm rot="10800000" flipV="1">
            <a:off x="2765894" y="3125253"/>
            <a:ext cx="1902927" cy="653635"/>
          </a:xfrm>
          <a:prstGeom prst="curvedConnector3">
            <a:avLst>
              <a:gd name="adj1" fmla="val 72246"/>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8" name="曲線コネクタ 157"/>
          <p:cNvCxnSpPr>
            <a:stCxn id="50" idx="1"/>
            <a:endCxn id="59" idx="3"/>
          </p:cNvCxnSpPr>
          <p:nvPr/>
        </p:nvCxnSpPr>
        <p:spPr>
          <a:xfrm rot="10800000" flipV="1">
            <a:off x="3812292" y="3738114"/>
            <a:ext cx="414341" cy="41782"/>
          </a:xfrm>
          <a:prstGeom prst="curvedConnector3">
            <a:avLst>
              <a:gd name="adj1" fmla="val 50000"/>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3" name="曲線コネクタ 162"/>
          <p:cNvCxnSpPr>
            <a:stCxn id="156" idx="3"/>
            <a:endCxn id="69" idx="0"/>
          </p:cNvCxnSpPr>
          <p:nvPr/>
        </p:nvCxnSpPr>
        <p:spPr>
          <a:xfrm>
            <a:off x="6610659" y="3086094"/>
            <a:ext cx="479091" cy="484471"/>
          </a:xfrm>
          <a:prstGeom prst="curvedConnector2">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1" name="曲線コネクタ 170"/>
          <p:cNvCxnSpPr>
            <a:stCxn id="43" idx="1"/>
            <a:endCxn id="53" idx="3"/>
          </p:cNvCxnSpPr>
          <p:nvPr/>
        </p:nvCxnSpPr>
        <p:spPr>
          <a:xfrm rot="10800000" flipV="1">
            <a:off x="5054939" y="3776028"/>
            <a:ext cx="315654" cy="59428"/>
          </a:xfrm>
          <a:prstGeom prst="curvedConnector3">
            <a:avLst>
              <a:gd name="adj1" fmla="val 50000"/>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5" name="曲線コネクタ 174"/>
          <p:cNvCxnSpPr>
            <a:stCxn id="156" idx="1"/>
            <a:endCxn id="45" idx="0"/>
          </p:cNvCxnSpPr>
          <p:nvPr/>
        </p:nvCxnSpPr>
        <p:spPr>
          <a:xfrm rot="10800000" flipV="1">
            <a:off x="5856855" y="3086093"/>
            <a:ext cx="352960" cy="649725"/>
          </a:xfrm>
          <a:prstGeom prst="curvedConnector2">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3" name="四角形吹き出し 232"/>
          <p:cNvSpPr/>
          <p:nvPr/>
        </p:nvSpPr>
        <p:spPr>
          <a:xfrm>
            <a:off x="6192180" y="1252293"/>
            <a:ext cx="2027970" cy="620194"/>
          </a:xfrm>
          <a:prstGeom prst="wedgeRectCallout">
            <a:avLst>
              <a:gd name="adj1" fmla="val -62285"/>
              <a:gd name="adj2" fmla="val 30341"/>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クラウドにつながり</a:t>
            </a:r>
            <a:endParaRPr kumimoji="1" lang="en-US" altLang="ja-JP" sz="1400" dirty="0">
              <a:solidFill>
                <a:srgbClr val="FFFFFF"/>
              </a:solidFill>
              <a:latin typeface="Meiryo" charset="-128"/>
              <a:ea typeface="Meiryo" charset="-128"/>
              <a:cs typeface="Meiryo" charset="-128"/>
            </a:endParaRPr>
          </a:p>
          <a:p>
            <a:pPr algn="ctr"/>
            <a:r>
              <a:rPr lang="ja-JP" altLang="en-US" sz="1400" b="1" dirty="0">
                <a:solidFill>
                  <a:srgbClr val="FFFFFF"/>
                </a:solidFill>
                <a:latin typeface="Meiryo" charset="-128"/>
                <a:ea typeface="Meiryo" charset="-128"/>
                <a:cs typeface="Meiryo" charset="-128"/>
              </a:rPr>
              <a:t>モノ自身が賢くなる</a:t>
            </a:r>
            <a:endParaRPr kumimoji="1" lang="ja-JP" altLang="en-US" sz="1400" b="1" dirty="0">
              <a:solidFill>
                <a:srgbClr val="FFFFFF"/>
              </a:solidFill>
              <a:latin typeface="Meiryo" charset="-128"/>
              <a:ea typeface="Meiryo" charset="-128"/>
              <a:cs typeface="Meiryo" charset="-128"/>
            </a:endParaRPr>
          </a:p>
        </p:txBody>
      </p:sp>
      <p:sp>
        <p:nvSpPr>
          <p:cNvPr id="179" name="四角形吹き出し 178"/>
          <p:cNvSpPr/>
          <p:nvPr/>
        </p:nvSpPr>
        <p:spPr>
          <a:xfrm>
            <a:off x="928313" y="1252735"/>
            <a:ext cx="2027970" cy="620194"/>
          </a:xfrm>
          <a:prstGeom prst="wedgeRectCallout">
            <a:avLst>
              <a:gd name="adj1" fmla="val 34574"/>
              <a:gd name="adj2" fmla="val 165492"/>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solidFill>
                  <a:srgbClr val="FFFFFF"/>
                </a:solidFill>
                <a:latin typeface="Meiryo" charset="-128"/>
                <a:ea typeface="Meiryo" charset="-128"/>
                <a:cs typeface="Meiryo" charset="-128"/>
              </a:rPr>
              <a:t>モノ</a:t>
            </a:r>
            <a:r>
              <a:rPr kumimoji="1" lang="ja-JP" altLang="en-US" sz="1400" dirty="0">
                <a:solidFill>
                  <a:srgbClr val="FFFFFF"/>
                </a:solidFill>
                <a:latin typeface="Meiryo" charset="-128"/>
                <a:ea typeface="Meiryo" charset="-128"/>
                <a:cs typeface="Meiryo" charset="-128"/>
              </a:rPr>
              <a:t>同士がにつながり</a:t>
            </a:r>
            <a:endParaRPr kumimoji="1" lang="en-US" altLang="ja-JP" sz="1400" dirty="0">
              <a:solidFill>
                <a:srgbClr val="FFFFFF"/>
              </a:solidFill>
              <a:latin typeface="Meiryo" charset="-128"/>
              <a:ea typeface="Meiryo" charset="-128"/>
              <a:cs typeface="Meiryo" charset="-128"/>
            </a:endParaRPr>
          </a:p>
          <a:p>
            <a:pPr algn="ctr"/>
            <a:r>
              <a:rPr lang="ja-JP" altLang="en-US" sz="1400" b="1" dirty="0">
                <a:solidFill>
                  <a:srgbClr val="FFFFFF"/>
                </a:solidFill>
                <a:latin typeface="Meiryo" charset="-128"/>
                <a:ea typeface="Meiryo" charset="-128"/>
                <a:cs typeface="Meiryo" charset="-128"/>
              </a:rPr>
              <a:t>全体で協調・連携する</a:t>
            </a:r>
            <a:endParaRPr kumimoji="1" lang="ja-JP" altLang="en-US" sz="1400" b="1" dirty="0">
              <a:solidFill>
                <a:srgbClr val="FFFFFF"/>
              </a:solidFill>
              <a:latin typeface="Meiryo" charset="-128"/>
              <a:ea typeface="Meiryo" charset="-128"/>
              <a:cs typeface="Meiryo" charset="-128"/>
            </a:endParaRPr>
          </a:p>
        </p:txBody>
      </p:sp>
      <p:sp>
        <p:nvSpPr>
          <p:cNvPr id="180" name="四角形吹き出し 179"/>
          <p:cNvSpPr/>
          <p:nvPr/>
        </p:nvSpPr>
        <p:spPr>
          <a:xfrm>
            <a:off x="5374468" y="5722015"/>
            <a:ext cx="2851447" cy="620194"/>
          </a:xfrm>
          <a:prstGeom prst="wedgeRectCallout">
            <a:avLst>
              <a:gd name="adj1" fmla="val 4313"/>
              <a:gd name="adj2" fmla="val -116213"/>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rgbClr val="FFFFFF"/>
                </a:solidFill>
                <a:latin typeface="Meiryo" charset="-128"/>
                <a:ea typeface="Meiryo" charset="-128"/>
                <a:cs typeface="Meiryo" charset="-128"/>
              </a:rPr>
              <a:t>モノがリアルタイムでつながり</a:t>
            </a:r>
            <a:endParaRPr kumimoji="1" lang="en-US" altLang="ja-JP" sz="1400" dirty="0">
              <a:solidFill>
                <a:srgbClr val="FFFFFF"/>
              </a:solidFill>
              <a:latin typeface="Meiryo" charset="-128"/>
              <a:ea typeface="Meiryo" charset="-128"/>
              <a:cs typeface="Meiryo" charset="-128"/>
            </a:endParaRPr>
          </a:p>
          <a:p>
            <a:pPr algn="ctr"/>
            <a:r>
              <a:rPr lang="ja-JP" altLang="en-US" sz="1400" b="1" dirty="0">
                <a:solidFill>
                  <a:srgbClr val="FFFFFF"/>
                </a:solidFill>
                <a:latin typeface="Meiryo" charset="-128"/>
                <a:ea typeface="Meiryo" charset="-128"/>
                <a:cs typeface="Meiryo" charset="-128"/>
              </a:rPr>
              <a:t>いまの事実を教えてくれる</a:t>
            </a:r>
            <a:endParaRPr kumimoji="1" lang="ja-JP" altLang="en-US" sz="1400" b="1" dirty="0">
              <a:solidFill>
                <a:srgbClr val="FFFFFF"/>
              </a:solidFill>
              <a:latin typeface="Meiryo" charset="-128"/>
              <a:ea typeface="Meiryo" charset="-128"/>
              <a:cs typeface="Meiryo" charset="-128"/>
            </a:endParaRPr>
          </a:p>
        </p:txBody>
      </p:sp>
      <p:sp>
        <p:nvSpPr>
          <p:cNvPr id="234" name="テキスト ボックス 233"/>
          <p:cNvSpPr txBox="1"/>
          <p:nvPr/>
        </p:nvSpPr>
        <p:spPr>
          <a:xfrm>
            <a:off x="928313" y="5408100"/>
            <a:ext cx="4442280" cy="923330"/>
          </a:xfrm>
          <a:prstGeom prst="rect">
            <a:avLst/>
          </a:prstGeom>
          <a:noFill/>
        </p:spPr>
        <p:txBody>
          <a:bodyPr wrap="square" rtlCol="0">
            <a:spAutoFit/>
          </a:bodyPr>
          <a:lstStyle/>
          <a:p>
            <a:r>
              <a:rPr lang="ja-JP" altLang="en-US" dirty="0">
                <a:solidFill>
                  <a:srgbClr val="0070C0"/>
                </a:solidFill>
                <a:latin typeface="Meiryo" charset="-128"/>
                <a:ea typeface="Meiryo" charset="-128"/>
                <a:cs typeface="Meiryo" charset="-128"/>
              </a:rPr>
              <a:t>現実世界をデータで捉え、</a:t>
            </a:r>
            <a:endParaRPr lang="en-US" altLang="ja-JP" dirty="0">
              <a:solidFill>
                <a:srgbClr val="0070C0"/>
              </a:solidFill>
              <a:latin typeface="Meiryo" charset="-128"/>
              <a:ea typeface="Meiryo" charset="-128"/>
              <a:cs typeface="Meiryo" charset="-128"/>
            </a:endParaRPr>
          </a:p>
          <a:p>
            <a:r>
              <a:rPr lang="ja-JP" altLang="en-US" dirty="0">
                <a:solidFill>
                  <a:srgbClr val="0070C0"/>
                </a:solidFill>
                <a:latin typeface="Meiryo" charset="-128"/>
                <a:ea typeface="Meiryo" charset="-128"/>
                <a:cs typeface="Meiryo" charset="-128"/>
              </a:rPr>
              <a:t>現実世界と</a:t>
            </a:r>
            <a:r>
              <a:rPr lang="en-US" altLang="ja-JP" dirty="0">
                <a:solidFill>
                  <a:srgbClr val="0070C0"/>
                </a:solidFill>
                <a:latin typeface="Meiryo" charset="-128"/>
                <a:ea typeface="Meiryo" charset="-128"/>
                <a:cs typeface="Meiryo" charset="-128"/>
              </a:rPr>
              <a:t>IT</a:t>
            </a:r>
            <a:r>
              <a:rPr lang="ja-JP" altLang="en-US" dirty="0">
                <a:solidFill>
                  <a:srgbClr val="0070C0"/>
                </a:solidFill>
                <a:latin typeface="Meiryo" charset="-128"/>
                <a:ea typeface="Meiryo" charset="-128"/>
                <a:cs typeface="Meiryo" charset="-128"/>
              </a:rPr>
              <a:t>が一体となった社会変革</a:t>
            </a:r>
            <a:endParaRPr lang="en-US" altLang="ja-JP" dirty="0">
              <a:solidFill>
                <a:srgbClr val="0070C0"/>
              </a:solidFill>
              <a:latin typeface="Meiryo" charset="-128"/>
              <a:ea typeface="Meiryo" charset="-128"/>
              <a:cs typeface="Meiryo" charset="-128"/>
            </a:endParaRPr>
          </a:p>
          <a:p>
            <a:r>
              <a:rPr lang="ja-JP" altLang="en-US" dirty="0">
                <a:solidFill>
                  <a:srgbClr val="0070C0"/>
                </a:solidFill>
                <a:latin typeface="Meiryo" charset="-128"/>
                <a:ea typeface="Meiryo" charset="-128"/>
                <a:cs typeface="Meiryo" charset="-128"/>
              </a:rPr>
              <a:t>を実現する取り組み</a:t>
            </a:r>
            <a:endParaRPr kumimoji="1" lang="ja-JP" altLang="en-US" dirty="0">
              <a:solidFill>
                <a:srgbClr val="0070C0"/>
              </a:solidFill>
              <a:latin typeface="Meiryo" charset="-128"/>
              <a:ea typeface="Meiryo" charset="-128"/>
              <a:cs typeface="Meiryo" charset="-128"/>
            </a:endParaRPr>
          </a:p>
        </p:txBody>
      </p:sp>
      <p:pic>
        <p:nvPicPr>
          <p:cNvPr id="183" name="図 1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7022" y="1424685"/>
            <a:ext cx="857946" cy="860565"/>
          </a:xfrm>
          <a:prstGeom prst="rect">
            <a:avLst/>
          </a:prstGeom>
        </p:spPr>
      </p:pic>
      <p:sp>
        <p:nvSpPr>
          <p:cNvPr id="235" name="円柱 234"/>
          <p:cNvSpPr/>
          <p:nvPr/>
        </p:nvSpPr>
        <p:spPr>
          <a:xfrm>
            <a:off x="3364827" y="1474997"/>
            <a:ext cx="1039878" cy="746745"/>
          </a:xfrm>
          <a:prstGeom prst="can">
            <a:avLst/>
          </a:prstGeom>
          <a:solidFill>
            <a:srgbClr val="77933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6" name="テキスト ボックス 235"/>
          <p:cNvSpPr txBox="1"/>
          <p:nvPr/>
        </p:nvSpPr>
        <p:spPr>
          <a:xfrm>
            <a:off x="3322360" y="1681644"/>
            <a:ext cx="1107996" cy="553998"/>
          </a:xfrm>
          <a:prstGeom prst="rect">
            <a:avLst/>
          </a:prstGeom>
          <a:noFill/>
        </p:spPr>
        <p:txBody>
          <a:bodyPr wrap="none" rtlCol="0">
            <a:spAutoFit/>
          </a:bodyPr>
          <a:lstStyle/>
          <a:p>
            <a:pPr algn="ctr"/>
            <a:r>
              <a:rPr kumimoji="1" lang="ja-JP" altLang="en-US" sz="1200" b="1" dirty="0">
                <a:solidFill>
                  <a:schemeClr val="bg1"/>
                </a:solidFill>
                <a:latin typeface="Meiryo" charset="-128"/>
                <a:ea typeface="Meiryo" charset="-128"/>
                <a:cs typeface="Meiryo" charset="-128"/>
              </a:rPr>
              <a:t>ビッグデータ</a:t>
            </a:r>
            <a:endParaRPr kumimoji="1" lang="en-US" altLang="ja-JP" sz="1200" b="1" dirty="0">
              <a:solidFill>
                <a:schemeClr val="bg1"/>
              </a:solidFill>
              <a:latin typeface="Meiryo" charset="-128"/>
              <a:ea typeface="Meiryo" charset="-128"/>
              <a:cs typeface="Meiryo" charset="-128"/>
            </a:endParaRPr>
          </a:p>
          <a:p>
            <a:pPr algn="ctr"/>
            <a:r>
              <a:rPr lang="ja-JP" altLang="en-US" sz="900" dirty="0">
                <a:solidFill>
                  <a:schemeClr val="bg1"/>
                </a:solidFill>
                <a:latin typeface="Meiryo" charset="-128"/>
                <a:ea typeface="Meiryo" charset="-128"/>
                <a:cs typeface="Meiryo" charset="-128"/>
              </a:rPr>
              <a:t>現実世界の</a:t>
            </a:r>
            <a:endParaRPr lang="en-US" altLang="ja-JP" sz="900" dirty="0">
              <a:solidFill>
                <a:schemeClr val="bg1"/>
              </a:solidFill>
              <a:latin typeface="Meiryo" charset="-128"/>
              <a:ea typeface="Meiryo" charset="-128"/>
              <a:cs typeface="Meiryo" charset="-128"/>
            </a:endParaRPr>
          </a:p>
          <a:p>
            <a:pPr algn="ctr"/>
            <a:r>
              <a:rPr lang="ja-JP" altLang="en-US" sz="900" dirty="0">
                <a:solidFill>
                  <a:schemeClr val="bg1"/>
                </a:solidFill>
                <a:latin typeface="Meiryo" charset="-128"/>
                <a:ea typeface="Meiryo" charset="-128"/>
                <a:cs typeface="Meiryo" charset="-128"/>
              </a:rPr>
              <a:t>デジタルコピー</a:t>
            </a:r>
            <a:endParaRPr kumimoji="1" lang="ja-JP" altLang="en-US" sz="900" dirty="0">
              <a:solidFill>
                <a:schemeClr val="bg1"/>
              </a:solidFill>
              <a:latin typeface="Meiryo" charset="-128"/>
              <a:ea typeface="Meiryo" charset="-128"/>
              <a:cs typeface="Meiryo" charset="-128"/>
            </a:endParaRPr>
          </a:p>
        </p:txBody>
      </p:sp>
      <p:sp>
        <p:nvSpPr>
          <p:cNvPr id="187" name="テキスト ボックス 186"/>
          <p:cNvSpPr txBox="1"/>
          <p:nvPr/>
        </p:nvSpPr>
        <p:spPr>
          <a:xfrm>
            <a:off x="4561041" y="1746510"/>
            <a:ext cx="1415772" cy="276999"/>
          </a:xfrm>
          <a:prstGeom prst="rect">
            <a:avLst/>
          </a:prstGeom>
          <a:noFill/>
        </p:spPr>
        <p:txBody>
          <a:bodyPr wrap="none" rtlCol="0">
            <a:spAutoFit/>
          </a:bodyPr>
          <a:lstStyle/>
          <a:p>
            <a:pPr algn="ctr"/>
            <a:r>
              <a:rPr lang="ja-JP" altLang="en-US" sz="1200" b="1">
                <a:solidFill>
                  <a:schemeClr val="bg1"/>
                </a:solidFill>
                <a:latin typeface="Meiryo" charset="-128"/>
                <a:ea typeface="Meiryo" charset="-128"/>
                <a:cs typeface="Meiryo" charset="-128"/>
              </a:rPr>
              <a:t>シミュレーション</a:t>
            </a:r>
            <a:endParaRPr kumimoji="1" lang="ja-JP" altLang="en-US" sz="1200" b="1"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6610208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r>
              <a:rPr lang="ja-JP" altLang="ja-JP" dirty="0">
                <a:solidFill>
                  <a:schemeClr val="tx1">
                    <a:lumMod val="50000"/>
                    <a:lumOff val="50000"/>
                  </a:schemeClr>
                </a:solidFill>
              </a:rPr>
              <a:t>クラウドによってもたらされる</a:t>
            </a:r>
            <a:r>
              <a:rPr lang="en-US" altLang="ja-JP" dirty="0">
                <a:solidFill>
                  <a:schemeClr val="tx1">
                    <a:lumMod val="50000"/>
                    <a:lumOff val="50000"/>
                  </a:schemeClr>
                </a:solidFill>
              </a:rPr>
              <a:t>3</a:t>
            </a:r>
            <a:r>
              <a:rPr lang="ja-JP" altLang="ja-JP" dirty="0">
                <a:solidFill>
                  <a:schemeClr val="tx1">
                    <a:lumMod val="50000"/>
                    <a:lumOff val="50000"/>
                  </a:schemeClr>
                </a:solidFill>
              </a:rPr>
              <a:t>つの</a:t>
            </a:r>
            <a:r>
              <a:rPr lang="ja-JP" altLang="ja-JP" dirty="0" smtClean="0">
                <a:solidFill>
                  <a:schemeClr val="tx1">
                    <a:lumMod val="50000"/>
                    <a:lumOff val="50000"/>
                  </a:schemeClr>
                </a:solidFill>
              </a:rPr>
              <a:t>価値</a:t>
            </a:r>
            <a:endParaRPr lang="ja-JP" altLang="en-US" sz="2800" dirty="0">
              <a:solidFill>
                <a:schemeClr val="tx1">
                  <a:lumMod val="50000"/>
                  <a:lumOff val="50000"/>
                </a:schemeClr>
              </a:solidFill>
              <a:ea typeface="ＭＳ Ｐゴシック" pitchFamily="50" charset="-128"/>
            </a:endParaRPr>
          </a:p>
        </p:txBody>
      </p:sp>
      <p:sp>
        <p:nvSpPr>
          <p:cNvPr id="224" name="AutoShape 48" descr="data:image/jpg;base64,/9j/4AAQSkZJRgABAQAAAQABAAD/2wCEAAkGBhQREBEREBEWERQVGRoYGRgUFxUVFRgWExYZFxsXFxYYGyYfFxokGRgSHzAiIzMpLC8uFR8xNTAsNSYrOCkBCQoKDgwOGg8PGjQfHyQ1NTUvLDQ1MTUyNSktLykpNTUsLykwKjUpLi0qNDI1NSw1KS8pKSksLSkqLCwpLCw0LP/AABEIAIsAsAMBIgACEQEDEQH/xAAbAAEAAgMBAQAAAAAAAAAAAAAABgcDBAUCAf/EAEkQAAIBAwEEBwMIAw0JAAAAAAECAwAEEQUGEiExBxMiQVFhgRRxkRUyQlKSobHBcrLRFiMkM1Nic4OToqPC8CU0NoKzw9Li4//EABkBAQADAQEAAAAAAAAAAAAAAAACAwQBBf/EACgRAAICAQMDAgcBAAAAAAAAAAABAhEhAwQSMTJRE0FCcYGhseHwIv/aAAwDAQACEQMRAD8AlOyu02sahax3cKaciPvYEhut7ssVOd3I5jxrevtS1u3Rpmt7G5VAWaOB7hZSqjJ3TIME47uNR3on20S30m3ia1vJCpftQ2sssZzIx4Oowak9/wBIbsjLaabfSzEEIJLZ4Y97HAvJJgBc0B3tlNpY9QtIrqHIVweDfOVlOGU+YINdeqh2QgvLVYtEtHjjmjXr7u4ZetWEztlYokyA743eJ4c6l82zWoopaDVmkkHHduIIDEx8D1aqyA+IJxQEvpVZaj0nynTo5ERLa5N0LKcy9qK2kGd+Q8eK4AIz49+OPfj2dvGUOmtTMxHAiC1aEn9AJkjy3vWgJPfXiwxSSyHCRqzscE4VAWJwOJ4A1j0rVI7mGOeFt6ORQynBGVPI4PEVBtUbUZ9KvBcsLSWBbhXKxI6XUSxHDoGbMQYZ8/IVr7EXkthosV9c3XW20dqGWAQohU8N0CUHLH6PH62e6gLMpUE0Sy1O+iS5nvvYRKA6QW0UTFEYZXfklDFmwRkYH7NDarW9S002iNOlzFPcxR9cYkSRQzYaORBlWDLxDrggqQRxFAWVSq2ttc1G81LUbK3nS3it5E/fjErsisnCNEOAzMd47zcgnnWefVr2O5j0m2ufaLkqZ5bqeJcQQkhVAijwHcnlnA4jx4AWFWpqupLbwyTyZ3Y1LHHM47h5k4HrUdn2bv1UtDq8jS+E0FuYSfAqiBlB8QSR5140PUzq1lc29yns88bNBOq8Qsi4IdM81PBhnzGe+uqrycd1gz2F5qFzGsy+z2yON5VdZJZN08QWIKgZFeNR1i9sl624SG5hB7ZhDxyKCcb26xII/wBcK82DajaRrEYIrxEAVWjk6uTdHAZVxgkDAr3c7YxhSl/ZzwI3BjJGJIuPcWQkY99X1nCTX99Si8ZbT/vodTVNqIYLdLgkuJMdWqjLyFxkBR4/hWjDNqUw3gtvaKeSuHmkx/O3Sqg1yz1cusWiJumGK3MkQXG5lie0oHDlj7Iqc1CVQrBNXO8kYuL7ULYb8kUN3GOLCHfjlA8QrEhvcKyajtcvydJfWuJN0DAfIwd4AqwByCM1I6qvWh1fy7CnCPEUmByDuy5x4Zz91SglN5RGbcFhlmafcGSKNzgFlVjjlllB4fGtitLRf92g/o0/UFbtUvqXLoQXoUUjRbUEYOZOf9K1TqlK4dK6v5zpWsXF7Ojex3kcYaZVZxDLDwHWBQSqEE9rlx8q7d10naciby3cczH5scJ62Vj3KqLk5PnipURWKO1RSSqqpPeAAfuoCrNPWeys5bm8sOtivrt5rmJlMjW8EmN1mjAO+V3cnwyPTYNrs2y9akttDnjmGd4H+yjgg+lWhWE2iZ3txc+OBn44oCttl/aJrDWY1ae4tSsi2TT7xlkVoXBALAM6bxQKTz41i2clg1LQRpMU6i6FtutG28GR42HzwRwG/uA++rUrBeWvWRyR7zJvqV3kOHXeBG8p7mGcg0BC9A2+S3gig1KGa0niVUbehleNygC70ckasrA4z61H+kXaRrv5P6iCVbZbyAtNMjRb7l8KkSOAzDG8S2AOAAzxqS6X8rWcSwPBFqITIWb2gwSMueHWI8bDex3g/Gvk+z95qFxbSX6xW1vbyCZYInaaSSVPmmSQqqhRnOAPH0AxbCIRquvZHOeH/pNXL202cii1UaheWxubOWERSModjBIhysjKnExleBIzjj5ZtClAVfN+5xU3wbZ88ljZ5JGPcBGpLEnwxW1oegTNply9taDTJZX340jZ1laND2euJPZcje4eYzVgraqDvBQCe8AA/HnWWup07ONWqItpm3kG4q3bG1mAAdJgydoDiQSMEHnWLX9sLaW3lhgb2qSRGRY4gZCSwIBOBgAZz6VK3iDcGAPvGfxpHCF+aAPcAPwqfKN3RDjKqsgseydxBbWM8IBurZSGQng6OSxjzyyN4j1PlXatdvbUjE7m1kHzo5wY2B95GCPMVI68SQhuDAH3gH8aOfLuQUOPayNaj0hWyK3UMbqTBISEM3Ic2YDCjzqMtbh9Iv7nrVmmuSrybnEJ2xux45jGT8fCrLjiC8FAHuAH4VgtNMiiaRoo1QyHLlQAWI4ZOP8AXE+NSjOMeiIyg5dWR7TNubNIYkabBVEBHVy8CFAI+b41tfu/sv5f/Dl/8KkGKYqFx8ff9E6l5+37PtKUqBMUpSgFK17+/SCN5ZnEcaAszMcAAd5qtDtrqWrM3yPEtraKSDd3I4tjmY1IIA9CfEjlQFp0qmp9B4/wvaidn7xASqg+A3GI/CkGhYP8F2pmVu4T5YH377CpcJeCPOPkuWlVclxtBarvKbXVo8cChCSehG6D99aV7pGpTASavrK6arcRBa8GA8MqQf1/fXEm8HbSyW9SqR/czYZ7Ov36t9Yu+P1B+NdPTOjJbsES69c3sQ5JHJunHg+87Z+ArrhJdUcU4voy0Z9UiQ4eWND4M6g/eayQXaOMo6uP5pDfhVLXuyWh2zmKaxuy4+uzKT5jtgEeYrCmzOhOQYXu7B+51Zjj17VS9KdXRH1YXVl60qooTq+nIJ7W6XXLIc1P8eqjngjLZA82/Rqe7G7b2+pw9bbN2lwJI2wJIye5h4c8EcDj31WWEgpSlAKUpQClKUApSlAKUpQFW9IDtqeq2uiqxWBB7RdFTglRxVM93DHrID9GuFtZtL1zez2+IrSLsRxp2VYJw3iBzHDgOWPOt/QbjN/tRefSjAhQ+Aw6/jGnwqG4rZtYJ3JmPczaqKFKV1tlNNFxe28RGVLgt+inaI9cY9a3N0rMSVuiTW8vyRYqwH8MuhkA8o4+eSvLIyPeT4LUHuLhpGZ5GLu3EsxySfM12tuNTM9/O2cqjdWvuj4H+9vH1rg1XpxxyfVk9R5pdEK9xSlGDIxVhyKkhh7iOIrxSrSsm2k7VR3iC01TDA8I5+AdGPAbx+Ha5eI76ju0Wz8llOYpOI5qw5OviPA9xHcfSuXU50iT5S0+S0ftXFsN+FjzZBw3c9/1fVPCqWvTdroXJ+oqfUimj63LayCSByp7xzVh4MvePv8ACuttLIIVj2j00dTIjhLuEfMcMQDnHiSuT37ytwIOY3Uhj/4f1jPL97x+llP/AFqvcwTjy9yzbTalx9i6dPvlnhjmj4pIiuv6LqGH3EVsVHOjnPyTp+9z6iP9Xh92KkdecegKUpQClKUApSlAKUpQFN7Pw4udq7f6RbrB5g9a35r8aiNT/qxb7WSIwwl/a/FlGD6/vTfGoLdWxjd425ozIfehK/lW7avDRh3SymYqmHRZFm/z9WNz8So/M1D6mHRYf4fjxif8VrRq9jM+l3o2XstMgk3HMuoTs2CI+Cb7tyGCBzOOZrfvtjIJ1aOO1ksbndLIrsGjkC4yAQzDPEeBGQeIquW4Hh3H8DUp2P16aTUrQzTPJxZBvnOA6Hl6gfCoShJK0yyM4t00RQildHaO36u8ukHACV8e4sT+dc6r07VlDVOiY7L7OQezrd3itIJJBFDEp3d9yccTkd4PMgYBJqVaXNFBfw2406O3kdWIeORXKrg53gFHPFRadeu0GMrxNtMd4eTFhn4SKa89FwzqG8eJEbnjxOeyOZ8jWWa5KTb8mqD4uKS8Ec1sD2q43eC9bJjHLHWNW9tQ5g2a3B8+8uQFA5kKf/mPjXJCNJJgDLu2APFnb9pqWa/ZC41vSNKTtRWKCaXHLeADcfsR/wBoa5uXUVEbZXJyLU0Ww6i2gg/ko0j/ALNAv5Vu0pWA3ilKUApSlAKUpQClKUBV/TEPZbjSdUHAW8+5IR/Jy4Jz6LIP+euF0h2HVahKR82XEg8O2MH+8GqxukrQfbdLu4AMvuF08d+LtgDzOMetVzcXXt2iafeji8I9nl8ez2QT6qp/rK0beVT+Zn3Ebh8iNVMujDhczyfUgcj7S/sqG1IdhNZW2vEMhxHIDG5PIB8YJ8t4L8a36quDow6bqSsjwPKu9sLbl9RtQO5ix9yqT+ysG1Gzr2Vw0bA7hJMbdzJ3cfEDAI8vOu9scBaWd3qLDtY6mHP1jjJ+0V+wa5OVwte52EanT9iPbUTh726YcjK/907v5Vy6E+PGlWJUqK27dks6PtQXrZbOb+Kul3Pc+Dun3kEj3haz7E2T2usCCT5y9Yh8xu7wYeRAB9ahqOQQQcEHII5gjiCPPNW5ok0d0IdUP8bDG8cqqMlnwAMDx4tj+kHhWfV/zb8/kv0v9UvH4InsppyR3l1dTdmCyMrse7Ks+6PMgBj6Dxrf6GLF7h77WZxh7uQrHn6MSHJAPhndX+q865O26OUtdBtiDdXj9ddMvEIGbfOcdwwT+jEPrVbOj2EVrDFbRYVY0CqMjOFGMnxJ5k+JNYtWfORt0ocIm/SlKqLRSlKAUpSgFKUoBSlKAVTuiWC2eq6josvZt78Ga3PcrnJwvuwR/Ujxq4qhXSfsU99Aktqdy8tm6yBgQCSMEpnuzhSPNR3E11OsnGrwVTe2bQyPFIMOhKsPMeHkeY8jW/s1s497N1a9lF4yOeSL+ZPHA/IGt8bT2GpKPlCb5Mv4uxMJFIRynAnBxg+RII5cRitbUOkKwjaDTrcu1gXHtlwAwMoYHsZADbhIG9jGVBUcM53S3K446mKO2fLPQz6r0wxC5TT7OxGo2qARjeLNJI44ZjOGyO4HHHmCBU01uexSC1s7uE2+9h+qifIhZ8jedlOCMsfHvOMCvcMT7mdFGnrCRwePBfHnujd+Oajd1Y21jL7VrF6k0pYEQRnfkd88MjgSAccMBeWT3VnhSzKRfO3iMSPbT6EbO6eDe3gMFW7yrcs+fMelcqpd0on/AGgf6NP81RGvR023FNnn6iqTSFWJs7cw6TbQ3ExkeS7GdxMboRcEEgkAkBhx59rAquyan21e1K2hsLH5L+UnNsrhVyZFAG6cKEYkdkk+6qdxJJJPoW6EW22upxtS2d0q5upbw6peRSyklguQ/a+gpEed3GABx4AV52s6OdNtNNlvVkuopgMwyTOVleX6ICYB4+4EAE91blrtNqTcNP2bW1buecbuPPtLH+NdHR+iu4u51vNeuPaXXilun8SvfhsAAj+ao444k1glx+E3x5fETDo9vZptLspbnJleIFi3Nue6x8yu6fWpFXxVwMDgK+1AmKUpQClKUApSlAKUpQClKUBxda2Lsrxg91axTMPpMvax4bwwSK9xbI2a27Wq2sQgb50YRd1vM+J8+ddelAVte9AOmuxZOvg8opeH+IrGo10gdFNjpumyXECSNKskXbkcsQDKoPAALy8qu6oZ0wWnWaLegc1VX+w6sfuzQEP6Uh/tA+caf5qiFS/pHfrJbSccpbdGB9SfwZfjUQr1tHsR5Wr3syW0O+6IPpMq/aYD86n8b9ZtcyjlBZ7vu3sH/uVFdjbMy39qoGcOGPuj7f5CpV0eQ+0a5rd7zVXW3U9x3CN4D3dWn2qy7p5SNO1WGyzsV9pSsZsFKUoBSlKAUpSgFKUoBSlKAUpSgFKUoBWvqFks0UkMgykisjDxVwVP3GtilAUzpQWeH5EvpFgvrJisDycEmh+juk88ru8OfBSM4OPS9F95ntGFF+sZOGPHgM1Mek7Ze2urOSWeBXkiUlH4q6+W8pBI8jwqgdjLQXV2tvcF5Ys43DJIBj0YVdDWlBUimejGbtlmrqcGn71tpsg1HVJgY06rDRw55sW4qAOZyc9kZ3RVhbBbKDTrKO3Lb8nF5X+vK/Fjk8xyAz3KK2tntlbWyTdtLdIcjiVHab9Jzlm9TXYquUnJ2yyMVFUhSlKiSFKUoBSlKAUpSg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AutoShape 50" descr="data:image/jpg;base64,/9j/4AAQSkZJRgABAQAAAQABAAD/2wCEAAkGBhQREBEREBEWERQVGRoYGRgUFxUVFRgWExYZFxsXFxYYGyYfFxokGRgSHzAiIzMpLC8uFR8xNTAsNSYrOCkBCQoKDgwOGg8PGjQfHyQ1NTUvLDQ1MTUyNSktLykpNTUsLykwKjUpLi0qNDI1NSw1KS8pKSksLSkqLCwpLCw0LP/AABEIAIsAsAMBIgACEQEDEQH/xAAbAAEAAgMBAQAAAAAAAAAAAAAABgcDBAUCAf/EAEkQAAIBAwEEBwMIAw0JAAAAAAECAwAEEQUGEiExBxMiQVFhgRRxkRUyQlKSobHBcrLRFiMkM1Nic4OToqPC8CU0NoKzw9Li4//EABkBAQADAQEAAAAAAAAAAAAAAAACAwQBBf/EACgRAAICAQMDAgcBAAAAAAAAAAABAhEhAwQSMTJRE0FCcYGhseHwIv/aAAwDAQACEQMRAD8AlOyu02sahax3cKaciPvYEhut7ssVOd3I5jxrevtS1u3Rpmt7G5VAWaOB7hZSqjJ3TIME47uNR3on20S30m3ia1vJCpftQ2sssZzIx4Oowak9/wBIbsjLaabfSzEEIJLZ4Y97HAvJJgBc0B3tlNpY9QtIrqHIVweDfOVlOGU+YINdeqh2QgvLVYtEtHjjmjXr7u4ZetWEztlYokyA743eJ4c6l82zWoopaDVmkkHHduIIDEx8D1aqyA+IJxQEvpVZaj0nynTo5ERLa5N0LKcy9qK2kGd+Q8eK4AIz49+OPfj2dvGUOmtTMxHAiC1aEn9AJkjy3vWgJPfXiwxSSyHCRqzscE4VAWJwOJ4A1j0rVI7mGOeFt6ORQynBGVPI4PEVBtUbUZ9KvBcsLSWBbhXKxI6XUSxHDoGbMQYZ8/IVr7EXkthosV9c3XW20dqGWAQohU8N0CUHLH6PH62e6gLMpUE0Sy1O+iS5nvvYRKA6QW0UTFEYZXfklDFmwRkYH7NDarW9S002iNOlzFPcxR9cYkSRQzYaORBlWDLxDrggqQRxFAWVSq2ttc1G81LUbK3nS3it5E/fjErsisnCNEOAzMd47zcgnnWefVr2O5j0m2ufaLkqZ5bqeJcQQkhVAijwHcnlnA4jx4AWFWpqupLbwyTyZ3Y1LHHM47h5k4HrUdn2bv1UtDq8jS+E0FuYSfAqiBlB8QSR5140PUzq1lc29yns88bNBOq8Qsi4IdM81PBhnzGe+uqrycd1gz2F5qFzGsy+z2yON5VdZJZN08QWIKgZFeNR1i9sl624SG5hB7ZhDxyKCcb26xII/wBcK82DajaRrEYIrxEAVWjk6uTdHAZVxgkDAr3c7YxhSl/ZzwI3BjJGJIuPcWQkY99X1nCTX99Si8ZbT/vodTVNqIYLdLgkuJMdWqjLyFxkBR4/hWjDNqUw3gtvaKeSuHmkx/O3Sqg1yz1cusWiJumGK3MkQXG5lie0oHDlj7Iqc1CVQrBNXO8kYuL7ULYb8kUN3GOLCHfjlA8QrEhvcKyajtcvydJfWuJN0DAfIwd4AqwByCM1I6qvWh1fy7CnCPEUmByDuy5x4Zz91SglN5RGbcFhlmafcGSKNzgFlVjjlllB4fGtitLRf92g/o0/UFbtUvqXLoQXoUUjRbUEYOZOf9K1TqlK4dK6v5zpWsXF7Ojex3kcYaZVZxDLDwHWBQSqEE9rlx8q7d10naciby3cczH5scJ62Vj3KqLk5PnipURWKO1RSSqqpPeAAfuoCrNPWeys5bm8sOtivrt5rmJlMjW8EmN1mjAO+V3cnwyPTYNrs2y9akttDnjmGd4H+yjgg+lWhWE2iZ3txc+OBn44oCttl/aJrDWY1ae4tSsi2TT7xlkVoXBALAM6bxQKTz41i2clg1LQRpMU6i6FtutG28GR42HzwRwG/uA++rUrBeWvWRyR7zJvqV3kOHXeBG8p7mGcg0BC9A2+S3gig1KGa0niVUbehleNygC70ckasrA4z61H+kXaRrv5P6iCVbZbyAtNMjRb7l8KkSOAzDG8S2AOAAzxqS6X8rWcSwPBFqITIWb2gwSMueHWI8bDex3g/Gvk+z95qFxbSX6xW1vbyCZYInaaSSVPmmSQqqhRnOAPH0AxbCIRquvZHOeH/pNXL202cii1UaheWxubOWERSModjBIhysjKnExleBIzjj5ZtClAVfN+5xU3wbZ88ljZ5JGPcBGpLEnwxW1oegTNply9taDTJZX340jZ1laND2euJPZcje4eYzVgraqDvBQCe8AA/HnWWup07ONWqItpm3kG4q3bG1mAAdJgydoDiQSMEHnWLX9sLaW3lhgb2qSRGRY4gZCSwIBOBgAZz6VK3iDcGAPvGfxpHCF+aAPcAPwqfKN3RDjKqsgseydxBbWM8IBurZSGQng6OSxjzyyN4j1PlXatdvbUjE7m1kHzo5wY2B95GCPMVI68SQhuDAH3gH8aOfLuQUOPayNaj0hWyK3UMbqTBISEM3Ic2YDCjzqMtbh9Iv7nrVmmuSrybnEJ2xux45jGT8fCrLjiC8FAHuAH4VgtNMiiaRoo1QyHLlQAWI4ZOP8AXE+NSjOMeiIyg5dWR7TNubNIYkabBVEBHVy8CFAI+b41tfu/sv5f/Dl/8KkGKYqFx8ff9E6l5+37PtKUqBMUpSgFK17+/SCN5ZnEcaAszMcAAd5qtDtrqWrM3yPEtraKSDd3I4tjmY1IIA9CfEjlQFp0qmp9B4/wvaidn7xASqg+A3GI/CkGhYP8F2pmVu4T5YH377CpcJeCPOPkuWlVclxtBarvKbXVo8cChCSehG6D99aV7pGpTASavrK6arcRBa8GA8MqQf1/fXEm8HbSyW9SqR/czYZ7Ov36t9Yu+P1B+NdPTOjJbsES69c3sQ5JHJunHg+87Z+ArrhJdUcU4voy0Z9UiQ4eWND4M6g/eayQXaOMo6uP5pDfhVLXuyWh2zmKaxuy4+uzKT5jtgEeYrCmzOhOQYXu7B+51Zjj17VS9KdXRH1YXVl60qooTq+nIJ7W6XXLIc1P8eqjngjLZA82/Rqe7G7b2+pw9bbN2lwJI2wJIye5h4c8EcDj31WWEgpSlAKUpQClKUApSlAKUpQFW9IDtqeq2uiqxWBB7RdFTglRxVM93DHrID9GuFtZtL1zez2+IrSLsRxp2VYJw3iBzHDgOWPOt/QbjN/tRefSjAhQ+Aw6/jGnwqG4rZtYJ3JmPczaqKFKV1tlNNFxe28RGVLgt+inaI9cY9a3N0rMSVuiTW8vyRYqwH8MuhkA8o4+eSvLIyPeT4LUHuLhpGZ5GLu3EsxySfM12tuNTM9/O2cqjdWvuj4H+9vH1rg1XpxxyfVk9R5pdEK9xSlGDIxVhyKkhh7iOIrxSrSsm2k7VR3iC01TDA8I5+AdGPAbx+Ha5eI76ju0Wz8llOYpOI5qw5OviPA9xHcfSuXU50iT5S0+S0ftXFsN+FjzZBw3c9/1fVPCqWvTdroXJ+oqfUimj63LayCSByp7xzVh4MvePv8ACuttLIIVj2j00dTIjhLuEfMcMQDnHiSuT37ytwIOY3Uhj/4f1jPL97x+llP/AFqvcwTjy9yzbTalx9i6dPvlnhjmj4pIiuv6LqGH3EVsVHOjnPyTp+9z6iP9Xh92KkdecegKUpQClKUApSlAKUpQFN7Pw4udq7f6RbrB5g9a35r8aiNT/qxb7WSIwwl/a/FlGD6/vTfGoLdWxjd425ozIfehK/lW7avDRh3SymYqmHRZFm/z9WNz8So/M1D6mHRYf4fjxif8VrRq9jM+l3o2XstMgk3HMuoTs2CI+Cb7tyGCBzOOZrfvtjIJ1aOO1ksbndLIrsGjkC4yAQzDPEeBGQeIquW4Hh3H8DUp2P16aTUrQzTPJxZBvnOA6Hl6gfCoShJK0yyM4t00RQildHaO36u8ukHACV8e4sT+dc6r07VlDVOiY7L7OQezrd3itIJJBFDEp3d9yccTkd4PMgYBJqVaXNFBfw2406O3kdWIeORXKrg53gFHPFRadeu0GMrxNtMd4eTFhn4SKa89FwzqG8eJEbnjxOeyOZ8jWWa5KTb8mqD4uKS8Ec1sD2q43eC9bJjHLHWNW9tQ5g2a3B8+8uQFA5kKf/mPjXJCNJJgDLu2APFnb9pqWa/ZC41vSNKTtRWKCaXHLeADcfsR/wBoa5uXUVEbZXJyLU0Ww6i2gg/ko0j/ALNAv5Vu0pWA3ilKUApSlAKUpQClKUBV/TEPZbjSdUHAW8+5IR/Jy4Jz6LIP+euF0h2HVahKR82XEg8O2MH+8GqxukrQfbdLu4AMvuF08d+LtgDzOMetVzcXXt2iafeji8I9nl8ez2QT6qp/rK0beVT+Zn3Ebh8iNVMujDhczyfUgcj7S/sqG1IdhNZW2vEMhxHIDG5PIB8YJ8t4L8a36quDow6bqSsjwPKu9sLbl9RtQO5ix9yqT+ysG1Gzr2Vw0bA7hJMbdzJ3cfEDAI8vOu9scBaWd3qLDtY6mHP1jjJ+0V+wa5OVwte52EanT9iPbUTh726YcjK/907v5Vy6E+PGlWJUqK27dks6PtQXrZbOb+Kul3Pc+Dun3kEj3haz7E2T2usCCT5y9Yh8xu7wYeRAB9ahqOQQQcEHII5gjiCPPNW5ok0d0IdUP8bDG8cqqMlnwAMDx4tj+kHhWfV/zb8/kv0v9UvH4InsppyR3l1dTdmCyMrse7Ks+6PMgBj6Dxrf6GLF7h77WZxh7uQrHn6MSHJAPhndX+q865O26OUtdBtiDdXj9ddMvEIGbfOcdwwT+jEPrVbOj2EVrDFbRYVY0CqMjOFGMnxJ5k+JNYtWfORt0ocIm/SlKqLRSlKAUpSgFKUoBSlKAVTuiWC2eq6josvZt78Ga3PcrnJwvuwR/Ujxq4qhXSfsU99Aktqdy8tm6yBgQCSMEpnuzhSPNR3E11OsnGrwVTe2bQyPFIMOhKsPMeHkeY8jW/s1s497N1a9lF4yOeSL+ZPHA/IGt8bT2GpKPlCb5Mv4uxMJFIRynAnBxg+RII5cRitbUOkKwjaDTrcu1gXHtlwAwMoYHsZADbhIG9jGVBUcM53S3K446mKO2fLPQz6r0wxC5TT7OxGo2qARjeLNJI44ZjOGyO4HHHmCBU01uexSC1s7uE2+9h+qifIhZ8jedlOCMsfHvOMCvcMT7mdFGnrCRwePBfHnujd+Oajd1Y21jL7VrF6k0pYEQRnfkd88MjgSAccMBeWT3VnhSzKRfO3iMSPbT6EbO6eDe3gMFW7yrcs+fMelcqpd0on/AGgf6NP81RGvR023FNnn6iqTSFWJs7cw6TbQ3ExkeS7GdxMboRcEEgkAkBhx59rAquyan21e1K2hsLH5L+UnNsrhVyZFAG6cKEYkdkk+6qdxJJJPoW6EW22upxtS2d0q5upbw6peRSyklguQ/a+gpEed3GABx4AV52s6OdNtNNlvVkuopgMwyTOVleX6ICYB4+4EAE91blrtNqTcNP2bW1buecbuPPtLH+NdHR+iu4u51vNeuPaXXilun8SvfhsAAj+ao444k1glx+E3x5fETDo9vZptLspbnJleIFi3Nue6x8yu6fWpFXxVwMDgK+1AmKUpQClKUApSlAKUpQClKUBxda2Lsrxg91axTMPpMvax4bwwSK9xbI2a27Wq2sQgb50YRd1vM+J8+ddelAVte9AOmuxZOvg8opeH+IrGo10gdFNjpumyXECSNKskXbkcsQDKoPAALy8qu6oZ0wWnWaLegc1VX+w6sfuzQEP6Uh/tA+caf5qiFS/pHfrJbSccpbdGB9SfwZfjUQr1tHsR5Wr3syW0O+6IPpMq/aYD86n8b9ZtcyjlBZ7vu3sH/uVFdjbMy39qoGcOGPuj7f5CpV0eQ+0a5rd7zVXW3U9x3CN4D3dWn2qy7p5SNO1WGyzsV9pSsZsFKUoBSlKAUpSgFKUoBSlKAUpSgFKUoBWvqFks0UkMgykisjDxVwVP3GtilAUzpQWeH5EvpFgvrJisDycEmh+juk88ru8OfBSM4OPS9F95ntGFF+sZOGPHgM1Mek7Ze2urOSWeBXkiUlH4q6+W8pBI8jwqgdjLQXV2tvcF5Ys43DJIBj0YVdDWlBUimejGbtlmrqcGn71tpsg1HVJgY06rDRw55sW4qAOZyc9kZ3RVhbBbKDTrKO3Lb8nF5X+vK/Fjk8xyAz3KK2tntlbWyTdtLdIcjiVHab9Jzlm9TXYquUnJ2yyMVFUhSlKiSFKUoBSlKAUpSg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AutoShape 6" descr="data:image/jpeg;base64,/9j/4AAQSkZJRgABAQAAAQABAAD/2wCEAAkGBg8PDxUPEA8UEBUQEA8PEBQQDw8PEBAQFRAVFBUUFRUXHCYeFxkjGRQUHy8gJCcpLCwsFR4xNTAqNSYrLCkBCQoKDQwOFA8PFCkcFBwpKSkpKSkpKSkpKSkpKSkpKSkpKSkpKSkpKSkpKSkpKSkpKTUpKSksLCkpLCkpKSkpLP/AABEIAOEA4QMBIgACEQEDEQH/xAAcAAEAAgMBAQEAAAAAAAAAAAAAAgMEBQcGAQj/xABDEAABAwICBwQGBwcCBwAAAAABAAIDBBEhMQUGEkFRYXEHEyIyI0KBkaGxFFJTYnLB8AgzY4KS0eEVwiRDVGRzorL/xAAXAQEBAQEAAAAAAAAAAAAAAAAAAQID/8QAGBEBAQEBAQAAAAAAAAAAAAAAAAERMQL/2gAMAwEAAhEDEQA/AO4oiICIiAiIgIiICIiAiIgIiICIiAiIgIiICIiAiIgIiICIiAiIgIiICIiAiIgIiICIiAiIgIiICIiAiIgIvl19ugIl0QEREBERAREQEREBERAREQEREBERAREQERanT2tVHQN2qmdseFw3zSO/CweI+5Btl8uuR6d7dTi2ipeklQcOojb+bl4DTGu+lKy4lrJNl2bIj3MduFmWuOt1cTX6K0prJR0ovUVUUPAPlY1x6Nvc+wLyOk+27RMNxG6WpNsO6iIaTw2pNlcEMGNzmczvPU718MITE10/SX7QM5uKehYzg6aV0h/paGj4ry9f2waaluBUiEHdDDG0joXAleWLFEhXDWdUa5aUk82kao9KmVo9zSAsN2n67/rKjHP/AImfHr4sVSQq3IM6LW7Scfk0hVNtlaqnt7i6y3mje2XTVPYGqE4G6oiY+/LaADvivIuCrIUxXcdW/wBoamkIZX07qcmw7yEmaK/EtttNHTaXUtFaZp6uITU0zJmOydG4OF+B4HkV+OHMWboPWGr0fN31LM6F2F9k+F4v5XtODhyKiv2Oi572b9rkGlQKeYCCqA8l/Rz2GLoid+/YOPC66EgIiICIiAiIgIiICIiAiIgLB0vpuno4zLUStiaMtrNx4NaMXHkF5bXDtNgo9qGnAqJxgbH0UR++4eY/dHtIXH9K6SqKyUzVEpkccr5NHBrcmjkFZEtew1p7YKia8VC36OzLvXAGdw4gZM+J6LnkwfI4vkc57nG7nPcXOceZOJWUIbIWrWMsQQBfCxZDlU5VGO8KlyveqXKKqKqcrXKpyCtyrcrHKtyiq3KsqxyrKKiVBwUyolQVB7muDmktLSHNLSQ5pGRBGRX6I7IO1T/UWiiq3D6TG27Hmw+ksAxP/kAz4jHivzw4KVFWy08rJ4XlkkT2yMc3NrgbgqLH7WRaDUbWlmk6CKrbgXt2ZWj1Jm4PHS+I5ELfoCIiAiIgIiICItZp7T8NFEZZTxDGDzyOtk0fnkEGbWVkcMbpZXhjGNLnucbNaBvJXIdbu059VeGmlbBFiC7vo2zSjmb+BvIY8eC1+sGsFRXybcrrMHkjaT3bB09Y8ytUadu8D3Lc8s2sRlJhtAXHEWc33jBfDGvsujI77TR3TvrxHu3e8Z+1UNq3McI5yPFhHNYMa4/UkGTXcHZHkqibgqnBZEjCDYixHHBUPRFDwqXq96oegokVDldIqXKCpyrcpuVbkVW5VuVhVZUVByrKmVAoqJUCplQKgiVU4KwqpyK6/wDs66xmOpm0e4+Gdnfx8pI7BwHVhv8AyLvy/I3ZnWGHTNG8HOpZGej7sP8A9L9cqAiIgIiICItfpvTUVJEZZDyY0eZ7tzR/fcgr1g0/FRRd5JiTcRsB8UjuA4Didy5BpbSU1ZKZpnXJwAGDWN+q0bgsnS2kpauUzSm5ODWjysbua3l81ibC6SYxaxthQc1ZTmql4VGM9qxZ4Q4FrgCCLEHEELMeFjvCDVd3NCNlnpmDJj3WkYODJOHJ11AaSiJ2STE44bMzdi/R3lPvWwesWdrS0h4BbbHata3tUEJW2zWM9Y9JV7LgzxGBxDInuyY85AE4mM5Y5HJZEigx5FS4q2Qqh5RFblW5ScVW5RpEqsqblWSgg5QKkVAor4VAqRUCVBFxVRU3lVlRY3mojb6Vox/3lN8JWlfsNfkrsppTJpujAF9mcSHkGNLj8l+tUWiIiIIiIMbSFfHTxOlkNmsFzvJ4ADeSVyfTWlpKyUyyYAYRsvcMbw5niVttb9O/Spu7YfRREhtsnvyL/mB7960WytyMWqdhRLVe5qrcFpFLgsd4WU4LV1dd4jHEA9485JtHEOMjuP3RieQxRXyrqGRt2nuDRxPHgOJ5LXvqJn+SPux9aa4d7Ixj7yOip/1CmZJ4pmyy5bbnNaG33MF7MHTHiStxBTF+e/goNI9tQ3ESMk+6YtgHkHB1x1xWHGw1DRLJgwucGxA3xa6x7w78R5ei29U3YJucG3uei1ejf3O19rJLMBwa51m/Bt/aoI18e3G5p3tIHK2X5KHfl7GSHOSNjzbLatZ3/sCr5CsCkd6Ix3/cyOZ/I4l7D8Xe5B8eVS8qx5VDioIuKrJUnFQcUVBxUHFSKgUVAqJX0qJKgiSq3OUnFUuKD44qJQlZGjdHS1MzIIWF8kr2sY0ZlxPwG++4BRp1n9nTV4vqZq9w8MMfcR85JLFxHRot/Ou/rQ6j6qs0XQRUjMS0F0rvtJnYvd0vgOQC3yIIiIC0et+kjDSkNNnSnum8QCPEf6Qfet4vFa/S3kiZuax7/a5wH+34qzqV5ANQtVll8stsKiFBwVjyACSbAAkkmwAG8ledr6/v27R2hASGsa24lrXHANaMxEfe7kMyvldpTvAe7cWRA7JlaLvld9nTjedxfkN1zlgzUJLNh3oYxiIY3eI3zMj8yTvtjzW5iozH6SSxkI2QG22IGWsI4xuwzO/otTpCcC5JRNaeqpYg3ZbG1o4Bo+JzK2+qGkC2KSN1yIdkxk7muuAy/IjDkeS8xW6VLnCOMbbnGwA3lbGMviZ9EhIdM/0k7/Uiwtc8gMAOfNRVmkZjUymBp8I8VQ4bmk+QH6zlfKeAsAAABkABYD4L7BTMhZ3bMcdpzj5nvObnc/kqZHIKZHLW1D+7k7z1XDu5Ol/C72FZ0r1iS2Iscb4FQRkNiqXFQhcRdhxLBdp4x5D3Ze5CUV8JUCVIqBQRKgVIqBRUSq3KRKpe6+Sgi9yrKuZTud+sFkR0Q6k4ADeeGGaisNsd13/sN7O/o7P9TqWWllbama4YxwkYyW3Ofu+7+JYnZJ2WyMe6rr6eMRvi2I4J4mSSOu5rhI4OHo7bOG83xsM+0AIPqIiAiIgLxmvkHpIn8WPb7nA/7l7NaLXGhMlNtgXMR7z+W1nfA39isK5+VCR4aCSQAASSTYADMk8FJzha5NgBcndbitAXmvcCcKZpBaDgatwPmcPsgRgPW6LbCEsv0sd5JdtK3xNabg1RBwe4fZcG+tgThniaCnNVPJVv8sLjBTt3B1vG/qBYe08AthptxeREMvM7nwC09I40bnsePRSu7yN3qteRZzXcMRccboNlpOtDQSTkvAaU0q+d/dxgm5sAMyt3pUT1bu7gHhHnkOEbeV955BYtJQhjjBSHaeMJ6hwu2Lk3i7kpSMagoTE7u4rPqHDxvOLKdhzJPFb2lo2QM2W3JJ2nvd5pHcT+Q3KylpI4GbDBzcTi97vrOO8/JVyyIISvWHK9WSPWJK9EVyPWO5ylI5UuKiqp3WIf9U482nA/rkpPFjbgovFwRxBCix12NPFo94w/JRQqJX0qJKoiVW91lLE5e/crY6Xef8/4UViiNzlkMpQM8fl/lZMcRJDGNLi4gNa0FznOOQAGJK6rqR2JPltPpK8bcC2nabSO3+kcPIPujHmFB4HVfU2s0nJsU0V2tID5X3bDH+J3HkLnku76k9ldFo20rgKioFiZZGizD/CZ6nXE8162hoIqeNsUMbYmMAa1jGhrWjkAshFEREBERAREQF8c0EWIuCLEcQvqIONa6aAkZWfRXXFKW98bf84F9mwkjJoNyeOA3qsuAFgLW4CwA3WXWNOaIbVRGMgXsdgncf7H9ZLklZG6J5jdm0kbv1dblZsY74gX7STTta04A4Y3y9qpqalrGlziGgC5JNgAvOF8mkDe7o6YHMXD6mxyHBnE/oVE6mukrXGOB3dwtOzLMBa/FkQ3nnu+eVHFHEwRxt2GtyAzPEk7yeKtcWtaGNAa1o2WtaLADgFhzSoIyyLEkepSSLGe9REJXrFkepyOVDioqDiqyplQKCKqi8tuD3j43/NWuKqhbfaH3ycMzdoy9yihO4Yr62C+ePyHU71e2EDP3D8zvV9LSyTSNihjdI952WMY0uc48gEGOGAfr5L0WqeolbpR/oGbMYNnzSYRN5De88m+2y6FqV2IgbM+kztHMUzHeEZfvXjM/dbhzOS63T07I2CONrWNYA1rWNDWtaMgAMAFFx5jU3s4otFtDmN72a1nTyAF/MMGUY5DHiSvVoiKIiICIiAiIgIiICIvIa+62U9PA6HviJTbCM4tF7+IjLpmgnrvrHHFDJC2Uxy+DDZN3scLmztwtfHlZcTrNLtjmu3yvOIvgHcuvz6rImmrtK1Bgp2une5jnudtgHYaBjtONrYtHtsvW6P7D2zxU8jqp7Wvia6pa+LZlDiAdlgPltct8V8r45LW4z14g0z6t+3P4YWOIjiubzFpttv+7cZb/nsZZeGFsABgABkABkF7DXbUIUbGzUrXd01rWvBcXlhHrEncePE88PByy7irEr5NKsSR6nI9Yz3IiMjljPerJHLHe5QQe5VEqTioEoqJUCf87gOpUwwnn0yHU/kFa2IDPEjLgOg/M4qaKGwk45cyPkD8z7lYAG5e0nM9SvQatamVuknWp4vADZ8z/DCzHHxeseTbldo1Q7KKKg2ZZB9KnFj3krRsMd/DZk3qbnmFFcv1R7Ja2vtJKDSQnHakae9ePuRndzdYdV2vVjU2i0azYpogHEWfI7xTSfifw5Cw5LeIjQiIgIiICIiAiIgIiICIiDleu/awG3gor3PhMnrHd4Bu659Fq9VOy6prnCq0i50UbjtCK5E0u/xfUB/q6Zr2mpnZjTUFppbVFRn3jh4Iz/DacvxHHpkvaK6jTaO1QoaaUTwUzIntiELSwEAM6ZXO92Z4rcoiiovYCCCAQQQQRcEHcVy3Xjs0Lb1FG0luboxcuZzaPWbyzHMZdURB+XJ2OZmPbuWK+UL9Eaw6g0dbdxb3Uh9ePC5+8Miua6d7JauI7UYEzeLG7Trc24Eey61rGOcvkVJfwW8q9AOjOy4BhGYcxwI9hKxHUbW5m/SzR7h/dQa0Rk4fAYn27h7VYIAM/cL/ABOZWyo9HTTu7unhfKdzYmF3vtgPavf6sdik0tpK+Tum4HuYnAynk9+TPZc9FFc50ZoueqkEFNC6V5yaxuQ4k5NHM2C6zql2Jxx2l0g8TOGPcRk9yPxuzf0Fh1XRdDaDpqKMRU0LYm7w0YuPFzs3HmVnouK4KdkbQxjWsa0Wa1jQ1rRwAGACsREUREQEREBERAREQEREBERAREQEREBERAREQEREFc1Ox+D2Nd+Jod81jDQ1MMRTxDpDH/ZZqIIsjDRYAAcAAApIiAiIgIiICIiAiIgIiICIiAiIgIiICIiAiIgIiICIiAiIgIiICIiAiIgIiICIiAiIgIiICIiAiIgIiICIiAiIgIiICIiAiIgIiICIiAiIgIiICIiAiIgIiICIiAiIgIiICIiD/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角丸四角形 2"/>
          <p:cNvSpPr/>
          <p:nvPr/>
        </p:nvSpPr>
        <p:spPr bwMode="auto">
          <a:xfrm>
            <a:off x="2511426" y="1828800"/>
            <a:ext cx="2667000" cy="1333500"/>
          </a:xfrm>
          <a:prstGeom prst="roundRect">
            <a:avLst>
              <a:gd name="adj" fmla="val 0"/>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ja-JP" sz="3200" b="1" u="sng" dirty="0">
                <a:solidFill>
                  <a:schemeClr val="bg1"/>
                </a:solidFill>
                <a:latin typeface="メイリオ"/>
                <a:ea typeface="メイリオ"/>
                <a:cs typeface="メイリオ"/>
              </a:rPr>
              <a:t>TCO</a:t>
            </a:r>
            <a:r>
              <a:rPr lang="ja-JP" altLang="en-US" sz="3200" b="1" u="sng" dirty="0">
                <a:solidFill>
                  <a:schemeClr val="bg1"/>
                </a:solidFill>
                <a:latin typeface="メイリオ"/>
                <a:ea typeface="メイリオ"/>
                <a:cs typeface="メイリオ"/>
              </a:rPr>
              <a:t>の削減</a:t>
            </a:r>
          </a:p>
        </p:txBody>
      </p:sp>
      <p:sp>
        <p:nvSpPr>
          <p:cNvPr id="74" name="角丸四角形 73"/>
          <p:cNvSpPr/>
          <p:nvPr/>
        </p:nvSpPr>
        <p:spPr bwMode="auto">
          <a:xfrm>
            <a:off x="2511426" y="3346450"/>
            <a:ext cx="2667000" cy="1333500"/>
          </a:xfrm>
          <a:prstGeom prst="roundRect">
            <a:avLst>
              <a:gd name="adj" fmla="val 0"/>
            </a:avLst>
          </a:prstGeom>
          <a:solidFill>
            <a:srgbClr val="0080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2400" u="sng" dirty="0">
                <a:solidFill>
                  <a:schemeClr val="bg1"/>
                </a:solidFill>
                <a:latin typeface="メイリオ"/>
                <a:ea typeface="メイリオ"/>
                <a:cs typeface="メイリオ"/>
              </a:rPr>
              <a:t>バランスシート</a:t>
            </a:r>
            <a:endParaRPr lang="en-US" altLang="ja-JP" sz="2400" u="sng" dirty="0">
              <a:solidFill>
                <a:schemeClr val="bg1"/>
              </a:solidFill>
              <a:latin typeface="メイリオ"/>
              <a:ea typeface="メイリオ"/>
              <a:cs typeface="メイリオ"/>
            </a:endParaRPr>
          </a:p>
          <a:p>
            <a:pPr algn="ctr"/>
            <a:r>
              <a:rPr lang="ja-JP" altLang="en-US" sz="3200" b="1" u="sng" dirty="0">
                <a:solidFill>
                  <a:schemeClr val="bg1"/>
                </a:solidFill>
                <a:latin typeface="メイリオ"/>
                <a:ea typeface="メイリオ"/>
                <a:cs typeface="メイリオ"/>
              </a:rPr>
              <a:t>の改善</a:t>
            </a:r>
          </a:p>
        </p:txBody>
      </p:sp>
      <p:sp>
        <p:nvSpPr>
          <p:cNvPr id="75" name="角丸四角形 74"/>
          <p:cNvSpPr/>
          <p:nvPr/>
        </p:nvSpPr>
        <p:spPr bwMode="auto">
          <a:xfrm>
            <a:off x="2511426" y="4914900"/>
            <a:ext cx="2667000" cy="1333500"/>
          </a:xfrm>
          <a:prstGeom prst="roundRect">
            <a:avLst>
              <a:gd name="adj" fmla="val 0"/>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3200" b="1" u="sng" dirty="0">
                <a:solidFill>
                  <a:schemeClr val="bg1"/>
                </a:solidFill>
                <a:latin typeface="メイリオ"/>
                <a:ea typeface="メイリオ"/>
                <a:cs typeface="メイリオ"/>
              </a:rPr>
              <a:t>柔軟性</a:t>
            </a:r>
            <a:endParaRPr lang="en-US" altLang="ja-JP" sz="3200" b="1" u="sng" dirty="0">
              <a:solidFill>
                <a:schemeClr val="bg1"/>
              </a:solidFill>
              <a:latin typeface="メイリオ"/>
              <a:ea typeface="メイリオ"/>
              <a:cs typeface="メイリオ"/>
            </a:endParaRPr>
          </a:p>
          <a:p>
            <a:pPr algn="ctr"/>
            <a:r>
              <a:rPr lang="ja-JP" altLang="en-US" sz="3200" b="1" u="sng" dirty="0">
                <a:solidFill>
                  <a:schemeClr val="bg1"/>
                </a:solidFill>
                <a:latin typeface="メイリオ"/>
                <a:ea typeface="メイリオ"/>
                <a:cs typeface="メイリオ"/>
              </a:rPr>
              <a:t>の向上</a:t>
            </a:r>
          </a:p>
        </p:txBody>
      </p:sp>
      <p:sp>
        <p:nvSpPr>
          <p:cNvPr id="77" name="角丸四角形 76"/>
          <p:cNvSpPr/>
          <p:nvPr/>
        </p:nvSpPr>
        <p:spPr bwMode="auto">
          <a:xfrm>
            <a:off x="2511425" y="1219200"/>
            <a:ext cx="5544403" cy="457200"/>
          </a:xfrm>
          <a:prstGeom prst="roundRect">
            <a:avLst>
              <a:gd name="adj" fmla="val 0"/>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000" b="0" i="0" u="none" strike="noStrike" cap="none" normalizeH="0" baseline="0" dirty="0">
                <a:ln>
                  <a:noFill/>
                </a:ln>
                <a:solidFill>
                  <a:schemeClr val="bg1"/>
                </a:solidFill>
                <a:effectLst/>
                <a:latin typeface="メイリオ"/>
                <a:ea typeface="メイリオ"/>
                <a:cs typeface="メイリオ"/>
              </a:rPr>
              <a:t>価　値</a:t>
            </a:r>
          </a:p>
        </p:txBody>
      </p:sp>
      <p:sp>
        <p:nvSpPr>
          <p:cNvPr id="5" name="ホームベース 4"/>
          <p:cNvSpPr/>
          <p:nvPr/>
        </p:nvSpPr>
        <p:spPr bwMode="auto">
          <a:xfrm>
            <a:off x="1143001" y="1828800"/>
            <a:ext cx="1139825" cy="1333500"/>
          </a:xfrm>
          <a:prstGeom prst="homePlate">
            <a:avLst>
              <a:gd name="adj" fmla="val 38026"/>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eaVert"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1800" dirty="0">
                <a:solidFill>
                  <a:schemeClr val="bg1"/>
                </a:solidFill>
                <a:latin typeface="メイリオ"/>
                <a:ea typeface="メイリオ"/>
                <a:cs typeface="メイリオ"/>
              </a:rPr>
              <a:t>情報</a:t>
            </a:r>
          </a:p>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1800" dirty="0">
                <a:solidFill>
                  <a:schemeClr val="bg1"/>
                </a:solidFill>
                <a:latin typeface="メイリオ"/>
                <a:ea typeface="メイリオ"/>
                <a:cs typeface="メイリオ"/>
              </a:rPr>
              <a:t>システム</a:t>
            </a:r>
          </a:p>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1800" dirty="0">
                <a:solidFill>
                  <a:schemeClr val="bg1"/>
                </a:solidFill>
                <a:latin typeface="メイリオ"/>
                <a:ea typeface="メイリオ"/>
                <a:cs typeface="メイリオ"/>
              </a:rPr>
              <a:t>部門</a:t>
            </a:r>
            <a:endParaRPr kumimoji="0" lang="ja-JP" altLang="en-US" sz="1800" b="0" i="0" u="none" strike="noStrike" cap="none" normalizeH="0" baseline="0" dirty="0">
              <a:ln>
                <a:noFill/>
              </a:ln>
              <a:solidFill>
                <a:schemeClr val="bg1"/>
              </a:solidFill>
              <a:effectLst/>
              <a:latin typeface="メイリオ"/>
              <a:ea typeface="メイリオ"/>
              <a:cs typeface="メイリオ"/>
            </a:endParaRPr>
          </a:p>
        </p:txBody>
      </p:sp>
      <p:sp>
        <p:nvSpPr>
          <p:cNvPr id="25" name="ホームベース 24"/>
          <p:cNvSpPr/>
          <p:nvPr/>
        </p:nvSpPr>
        <p:spPr bwMode="auto">
          <a:xfrm>
            <a:off x="1143001" y="3346450"/>
            <a:ext cx="1139825" cy="1333500"/>
          </a:xfrm>
          <a:prstGeom prst="homePlate">
            <a:avLst>
              <a:gd name="adj" fmla="val 38026"/>
            </a:avLst>
          </a:prstGeom>
          <a:solidFill>
            <a:srgbClr val="0080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eaVert"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1800" b="0" i="0" u="none" strike="noStrike" cap="none" normalizeH="0" baseline="0" dirty="0">
                <a:ln>
                  <a:noFill/>
                </a:ln>
                <a:solidFill>
                  <a:schemeClr val="bg1"/>
                </a:solidFill>
                <a:effectLst/>
                <a:latin typeface="メイリオ"/>
                <a:ea typeface="メイリオ"/>
                <a:cs typeface="メイリオ"/>
              </a:rPr>
              <a:t>経営者</a:t>
            </a:r>
          </a:p>
        </p:txBody>
      </p:sp>
      <p:sp>
        <p:nvSpPr>
          <p:cNvPr id="26" name="ホームベース 25"/>
          <p:cNvSpPr/>
          <p:nvPr/>
        </p:nvSpPr>
        <p:spPr bwMode="auto">
          <a:xfrm>
            <a:off x="1143000" y="4914900"/>
            <a:ext cx="1139825" cy="1333500"/>
          </a:xfrm>
          <a:prstGeom prst="homePlate">
            <a:avLst>
              <a:gd name="adj" fmla="val 38026"/>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eaVert"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1800" b="0" i="0" u="none" strike="noStrike" cap="none" normalizeH="0" baseline="0" dirty="0">
                <a:ln>
                  <a:noFill/>
                </a:ln>
                <a:solidFill>
                  <a:schemeClr val="bg1"/>
                </a:solidFill>
                <a:effectLst/>
                <a:latin typeface="メイリオ"/>
                <a:ea typeface="メイリオ"/>
                <a:cs typeface="メイリオ"/>
              </a:rPr>
              <a:t>ユーザー</a:t>
            </a:r>
          </a:p>
        </p:txBody>
      </p:sp>
      <p:sp>
        <p:nvSpPr>
          <p:cNvPr id="27" name="角丸四角形 26"/>
          <p:cNvSpPr/>
          <p:nvPr/>
        </p:nvSpPr>
        <p:spPr bwMode="auto">
          <a:xfrm>
            <a:off x="5388829" y="1828800"/>
            <a:ext cx="2667000" cy="1333500"/>
          </a:xfrm>
          <a:prstGeom prst="roundRect">
            <a:avLst>
              <a:gd name="adj" fmla="val 0"/>
            </a:avLst>
          </a:prstGeom>
          <a:solidFill>
            <a:srgbClr val="3366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ja-JP" sz="2400" dirty="0">
                <a:solidFill>
                  <a:schemeClr val="bg1"/>
                </a:solidFill>
                <a:latin typeface="メイリオ"/>
                <a:ea typeface="メイリオ"/>
                <a:cs typeface="メイリオ"/>
              </a:rPr>
              <a:t>TCO</a:t>
            </a:r>
            <a:r>
              <a:rPr lang="ja-JP" altLang="en-US" sz="2400" dirty="0">
                <a:solidFill>
                  <a:schemeClr val="bg1"/>
                </a:solidFill>
                <a:latin typeface="メイリオ"/>
                <a:ea typeface="メイリオ"/>
                <a:cs typeface="メイリオ"/>
              </a:rPr>
              <a:t>削減で</a:t>
            </a:r>
            <a:endParaRPr lang="en-US" altLang="ja-JP" sz="2400" dirty="0">
              <a:solidFill>
                <a:schemeClr val="bg1"/>
              </a:solidFill>
              <a:latin typeface="メイリオ"/>
              <a:ea typeface="メイリオ"/>
              <a:cs typeface="メイリオ"/>
            </a:endParaRPr>
          </a:p>
          <a:p>
            <a:pPr algn="ctr"/>
            <a:r>
              <a:rPr lang="en-US" altLang="ja-JP" sz="2400" dirty="0">
                <a:solidFill>
                  <a:schemeClr val="bg1"/>
                </a:solidFill>
                <a:latin typeface="メイリオ"/>
                <a:ea typeface="メイリオ"/>
                <a:cs typeface="メイリオ"/>
              </a:rPr>
              <a:t>IT</a:t>
            </a:r>
            <a:r>
              <a:rPr lang="ja-JP" altLang="en-US" sz="2400" dirty="0">
                <a:solidFill>
                  <a:schemeClr val="bg1"/>
                </a:solidFill>
                <a:latin typeface="メイリオ"/>
                <a:ea typeface="メイリオ"/>
                <a:cs typeface="メイリオ"/>
              </a:rPr>
              <a:t>の戦略投資</a:t>
            </a:r>
            <a:endParaRPr lang="en-US" altLang="ja-JP" sz="2400" dirty="0">
              <a:solidFill>
                <a:schemeClr val="bg1"/>
              </a:solidFill>
              <a:latin typeface="メイリオ"/>
              <a:ea typeface="メイリオ"/>
              <a:cs typeface="メイリオ"/>
            </a:endParaRPr>
          </a:p>
          <a:p>
            <a:pPr algn="ctr"/>
            <a:r>
              <a:rPr lang="ja-JP" altLang="en-US" sz="2400" dirty="0">
                <a:solidFill>
                  <a:schemeClr val="bg1"/>
                </a:solidFill>
                <a:latin typeface="メイリオ"/>
                <a:ea typeface="メイリオ"/>
                <a:cs typeface="メイリオ"/>
              </a:rPr>
              <a:t>を拡大</a:t>
            </a:r>
          </a:p>
        </p:txBody>
      </p:sp>
      <p:sp>
        <p:nvSpPr>
          <p:cNvPr id="28" name="角丸四角形 27"/>
          <p:cNvSpPr/>
          <p:nvPr/>
        </p:nvSpPr>
        <p:spPr bwMode="auto">
          <a:xfrm>
            <a:off x="5388829" y="3346450"/>
            <a:ext cx="2667000" cy="1333500"/>
          </a:xfrm>
          <a:prstGeom prst="roundRect">
            <a:avLst>
              <a:gd name="adj" fmla="val 0"/>
            </a:avLst>
          </a:prstGeom>
          <a:solidFill>
            <a:srgbClr val="008000"/>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ja-JP" sz="2400" dirty="0">
                <a:solidFill>
                  <a:schemeClr val="bg1"/>
                </a:solidFill>
                <a:latin typeface="メイリオ"/>
                <a:ea typeface="メイリオ"/>
                <a:cs typeface="メイリオ"/>
              </a:rPr>
              <a:t>ROA</a:t>
            </a:r>
            <a:r>
              <a:rPr lang="ja-JP" altLang="en-US" sz="2400" dirty="0">
                <a:solidFill>
                  <a:schemeClr val="bg1"/>
                </a:solidFill>
                <a:latin typeface="メイリオ"/>
                <a:ea typeface="メイリオ"/>
                <a:cs typeface="メイリオ"/>
              </a:rPr>
              <a:t>が改善</a:t>
            </a:r>
          </a:p>
          <a:p>
            <a:pPr algn="ctr"/>
            <a:r>
              <a:rPr lang="ja-JP" altLang="en-US" sz="2400" dirty="0">
                <a:solidFill>
                  <a:schemeClr val="bg1"/>
                </a:solidFill>
                <a:latin typeface="メイリオ"/>
                <a:ea typeface="メイリオ"/>
                <a:cs typeface="メイリオ"/>
              </a:rPr>
              <a:t>経営効率の高さ</a:t>
            </a:r>
            <a:endParaRPr lang="en-US" altLang="ja-JP" sz="2400" dirty="0">
              <a:solidFill>
                <a:schemeClr val="bg1"/>
              </a:solidFill>
              <a:latin typeface="メイリオ"/>
              <a:ea typeface="メイリオ"/>
              <a:cs typeface="メイリオ"/>
            </a:endParaRPr>
          </a:p>
          <a:p>
            <a:pPr algn="ctr"/>
            <a:r>
              <a:rPr lang="ja-JP" altLang="en-US" sz="2400" dirty="0">
                <a:solidFill>
                  <a:schemeClr val="bg1"/>
                </a:solidFill>
                <a:latin typeface="メイリオ"/>
                <a:ea typeface="メイリオ"/>
                <a:cs typeface="メイリオ"/>
              </a:rPr>
              <a:t>をアピール</a:t>
            </a:r>
          </a:p>
        </p:txBody>
      </p:sp>
      <p:sp>
        <p:nvSpPr>
          <p:cNvPr id="29" name="角丸四角形 28"/>
          <p:cNvSpPr/>
          <p:nvPr/>
        </p:nvSpPr>
        <p:spPr bwMode="auto">
          <a:xfrm>
            <a:off x="5388829" y="4914900"/>
            <a:ext cx="2667000" cy="1333500"/>
          </a:xfrm>
          <a:prstGeom prst="roundRect">
            <a:avLst>
              <a:gd name="adj" fmla="val 0"/>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2400" dirty="0">
                <a:solidFill>
                  <a:schemeClr val="bg1"/>
                </a:solidFill>
                <a:latin typeface="メイリオ"/>
                <a:ea typeface="メイリオ"/>
                <a:cs typeface="メイリオ"/>
              </a:rPr>
              <a:t>変化に即応するシステム資源</a:t>
            </a:r>
          </a:p>
          <a:p>
            <a:pPr algn="ctr"/>
            <a:r>
              <a:rPr lang="ja-JP" altLang="en-US" sz="2400" dirty="0">
                <a:solidFill>
                  <a:schemeClr val="bg1"/>
                </a:solidFill>
                <a:latin typeface="メイリオ"/>
                <a:ea typeface="メイリオ"/>
                <a:cs typeface="メイリオ"/>
              </a:rPr>
              <a:t>調達の仕組み</a:t>
            </a:r>
          </a:p>
        </p:txBody>
      </p:sp>
    </p:spTree>
    <p:extLst>
      <p:ext uri="{BB962C8B-B14F-4D97-AF65-F5344CB8AC3E}">
        <p14:creationId xmlns:p14="http://schemas.microsoft.com/office/powerpoint/2010/main" val="41953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4" grpId="0" animBg="1"/>
      <p:bldP spid="75" grpId="0" animBg="1"/>
      <p:bldP spid="27" grpId="0" animBg="1"/>
      <p:bldP spid="28" grpId="0" animBg="1"/>
      <p:bldP spid="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6"/>
          <p:cNvSpPr>
            <a:spLocks noGrp="1" noChangeArrowheads="1"/>
          </p:cNvSpPr>
          <p:nvPr>
            <p:ph type="title"/>
          </p:nvPr>
        </p:nvSpPr>
        <p:spPr>
          <a:xfrm>
            <a:off x="152400" y="152400"/>
            <a:ext cx="8991600" cy="533400"/>
          </a:xfrm>
        </p:spPr>
        <p:txBody>
          <a:bodyPr/>
          <a:lstStyle/>
          <a:p>
            <a:pPr eaLnBrk="1" hangingPunct="1"/>
            <a:r>
              <a:rPr lang="ja-JP" altLang="en-US" sz="2800" dirty="0">
                <a:solidFill>
                  <a:schemeClr val="tx1">
                    <a:lumMod val="50000"/>
                    <a:lumOff val="50000"/>
                  </a:schemeClr>
                </a:solidFill>
                <a:ea typeface="ＭＳ Ｐゴシック" charset="-128"/>
              </a:rPr>
              <a:t>日米の企業文化の違いとクラウド</a:t>
            </a:r>
            <a:r>
              <a:rPr lang="ja-JP" altLang="en-US" dirty="0">
                <a:solidFill>
                  <a:schemeClr val="tx1">
                    <a:lumMod val="50000"/>
                    <a:lumOff val="50000"/>
                  </a:schemeClr>
                </a:solidFill>
                <a:ea typeface="ＭＳ Ｐゴシック" charset="-128"/>
              </a:rPr>
              <a:t>への</a:t>
            </a:r>
            <a:r>
              <a:rPr lang="ja-JP" altLang="en-US" sz="2800" dirty="0" smtClean="0">
                <a:solidFill>
                  <a:schemeClr val="tx1">
                    <a:lumMod val="50000"/>
                    <a:lumOff val="50000"/>
                  </a:schemeClr>
                </a:solidFill>
                <a:ea typeface="ＭＳ Ｐゴシック" charset="-128"/>
              </a:rPr>
              <a:t>期待</a:t>
            </a:r>
            <a:endParaRPr lang="ja-JP" altLang="en-US" sz="1800" dirty="0">
              <a:solidFill>
                <a:schemeClr val="tx1">
                  <a:lumMod val="50000"/>
                  <a:lumOff val="50000"/>
                </a:schemeClr>
              </a:solidFill>
              <a:ea typeface="ＭＳ Ｐゴシック" charset="-128"/>
            </a:endParaRPr>
          </a:p>
        </p:txBody>
      </p:sp>
      <p:sp>
        <p:nvSpPr>
          <p:cNvPr id="20" name="角丸四角形 19"/>
          <p:cNvSpPr/>
          <p:nvPr/>
        </p:nvSpPr>
        <p:spPr bwMode="auto">
          <a:xfrm>
            <a:off x="990600" y="1995150"/>
            <a:ext cx="7162800" cy="914400"/>
          </a:xfrm>
          <a:prstGeom prst="roundRect">
            <a:avLst>
              <a:gd name="adj" fmla="val 0"/>
            </a:avLst>
          </a:prstGeom>
          <a:solidFill>
            <a:srgbClr val="CCFFCC"/>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2000" b="0" i="0" u="none" strike="noStrike" cap="none" normalizeH="0" baseline="0" dirty="0">
                <a:ln>
                  <a:noFill/>
                </a:ln>
                <a:solidFill>
                  <a:srgbClr val="3366FF"/>
                </a:solidFill>
                <a:effectLst/>
                <a:latin typeface="Arial"/>
                <a:ea typeface="HGP創英角ｺﾞｼｯｸUB"/>
                <a:cs typeface="Arial"/>
              </a:rPr>
              <a:t>IT</a:t>
            </a:r>
            <a:r>
              <a:rPr kumimoji="0" lang="ja-JP" altLang="en-US" sz="2000" b="0" i="0" u="none" strike="noStrike" cap="none" normalizeH="0" baseline="0" dirty="0">
                <a:ln>
                  <a:noFill/>
                </a:ln>
                <a:solidFill>
                  <a:srgbClr val="3366FF"/>
                </a:solidFill>
                <a:effectLst/>
                <a:latin typeface="Arial"/>
                <a:ea typeface="HGP創英角ｺﾞｼｯｸUB"/>
                <a:cs typeface="Arial"/>
              </a:rPr>
              <a:t>エンジニア</a:t>
            </a:r>
            <a:endParaRPr kumimoji="0" lang="en-US" altLang="ja-JP" sz="2000" b="0" i="0" u="none" strike="noStrike" cap="none" normalizeH="0" baseline="0" dirty="0">
              <a:ln>
                <a:noFill/>
              </a:ln>
              <a:solidFill>
                <a:srgbClr val="3366FF"/>
              </a:solidFill>
              <a:effectLst/>
              <a:latin typeface="Arial"/>
              <a:ea typeface="HGP創英角ｺﾞｼｯｸUB"/>
              <a:cs typeface="Arial"/>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000" dirty="0">
                <a:solidFill>
                  <a:srgbClr val="3366FF"/>
                </a:solidFill>
                <a:latin typeface="Arial"/>
                <a:ea typeface="HGP創英角ｺﾞｼｯｸUB"/>
                <a:cs typeface="Arial"/>
              </a:rPr>
              <a:t>の人数</a:t>
            </a:r>
            <a:endParaRPr kumimoji="0" lang="ja-JP" altLang="en-US" sz="2000" b="0" i="0" u="none" strike="noStrike" cap="none" normalizeH="0" baseline="0" dirty="0">
              <a:ln>
                <a:noFill/>
              </a:ln>
              <a:solidFill>
                <a:srgbClr val="3366FF"/>
              </a:solidFill>
              <a:effectLst/>
              <a:latin typeface="Arial"/>
              <a:ea typeface="HGP創英角ｺﾞｼｯｸUB"/>
              <a:cs typeface="Arial"/>
            </a:endParaRPr>
          </a:p>
        </p:txBody>
      </p:sp>
      <p:pic>
        <p:nvPicPr>
          <p:cNvPr id="22" name="図 21"/>
          <p:cNvPicPr>
            <a:picLocks noChangeAspect="1"/>
          </p:cNvPicPr>
          <p:nvPr/>
        </p:nvPicPr>
        <p:blipFill>
          <a:blip r:embed="rId3">
            <a:clrChange>
              <a:clrFrom>
                <a:srgbClr val="FFFFFF"/>
              </a:clrFrom>
              <a:clrTo>
                <a:srgbClr val="FFFFFF">
                  <a:alpha val="0"/>
                </a:srgbClr>
              </a:clrTo>
            </a:clrChange>
          </a:blip>
          <a:stretch>
            <a:fillRect/>
          </a:stretch>
        </p:blipFill>
        <p:spPr>
          <a:xfrm>
            <a:off x="381000" y="1004550"/>
            <a:ext cx="4572000" cy="2743200"/>
          </a:xfrm>
          <a:prstGeom prst="rect">
            <a:avLst/>
          </a:prstGeom>
        </p:spPr>
      </p:pic>
      <p:pic>
        <p:nvPicPr>
          <p:cNvPr id="23" name="図 22"/>
          <p:cNvPicPr>
            <a:picLocks noChangeAspect="1"/>
          </p:cNvPicPr>
          <p:nvPr/>
        </p:nvPicPr>
        <p:blipFill>
          <a:blip r:embed="rId4">
            <a:clrChange>
              <a:clrFrom>
                <a:srgbClr val="FFFFFF"/>
              </a:clrFrom>
              <a:clrTo>
                <a:srgbClr val="FFFFFF">
                  <a:alpha val="0"/>
                </a:srgbClr>
              </a:clrTo>
            </a:clrChange>
          </a:blip>
          <a:stretch>
            <a:fillRect/>
          </a:stretch>
        </p:blipFill>
        <p:spPr>
          <a:xfrm>
            <a:off x="4191000" y="1004550"/>
            <a:ext cx="4572000" cy="2743200"/>
          </a:xfrm>
          <a:prstGeom prst="rect">
            <a:avLst/>
          </a:prstGeom>
        </p:spPr>
      </p:pic>
      <p:pic>
        <p:nvPicPr>
          <p:cNvPr id="24" name="Picture 8" descr="C:\Users\Masanori\AppData\Local\Microsoft\Windows\Temporary Internet Files\Content.IE5\R1YKRXA0\MC900309844[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1309350"/>
            <a:ext cx="910155" cy="6264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5" name="Picture 10" descr="C:\Users\Masanori\AppData\Local\Microsoft\Windows\Temporary Internet Files\Content.IE5\R1YKRXA0\MP90036271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1309350"/>
            <a:ext cx="897134" cy="6264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6" name="テキスト ボックス 25"/>
          <p:cNvSpPr txBox="1"/>
          <p:nvPr/>
        </p:nvSpPr>
        <p:spPr>
          <a:xfrm>
            <a:off x="2895853" y="1533485"/>
            <a:ext cx="723275" cy="461665"/>
          </a:xfrm>
          <a:prstGeom prst="rect">
            <a:avLst/>
          </a:prstGeom>
          <a:noFill/>
        </p:spPr>
        <p:txBody>
          <a:bodyPr wrap="none" rtlCol="0">
            <a:spAutoFit/>
          </a:bodyPr>
          <a:lstStyle/>
          <a:p>
            <a:pPr algn="ctr"/>
            <a:r>
              <a:rPr lang="ja-JP" altLang="en-US" sz="1200" dirty="0">
                <a:solidFill>
                  <a:schemeClr val="bg1"/>
                </a:solidFill>
                <a:latin typeface="Arial"/>
                <a:ea typeface="HGP創英角ｺﾞｼｯｸUB"/>
                <a:cs typeface="Arial"/>
              </a:rPr>
              <a:t>ユーザー</a:t>
            </a:r>
            <a:endParaRPr lang="en-US" altLang="ja-JP" sz="1200" dirty="0">
              <a:solidFill>
                <a:schemeClr val="bg1"/>
              </a:solidFill>
              <a:latin typeface="Arial"/>
              <a:ea typeface="HGP創英角ｺﾞｼｯｸUB"/>
              <a:cs typeface="Arial"/>
            </a:endParaRPr>
          </a:p>
          <a:p>
            <a:pPr algn="ctr"/>
            <a:r>
              <a:rPr lang="ja-JP" altLang="en-US" sz="1200" dirty="0">
                <a:solidFill>
                  <a:schemeClr val="bg1"/>
                </a:solidFill>
                <a:latin typeface="Arial"/>
                <a:ea typeface="HGP創英角ｺﾞｼｯｸUB"/>
                <a:cs typeface="Arial"/>
              </a:rPr>
              <a:t>企業</a:t>
            </a:r>
            <a:endParaRPr kumimoji="1" lang="ja-JP" altLang="en-US" sz="1200" dirty="0">
              <a:solidFill>
                <a:schemeClr val="bg1"/>
              </a:solidFill>
              <a:latin typeface="Arial"/>
              <a:ea typeface="HGP創英角ｺﾞｼｯｸUB"/>
              <a:cs typeface="Arial"/>
            </a:endParaRPr>
          </a:p>
        </p:txBody>
      </p:sp>
      <p:sp>
        <p:nvSpPr>
          <p:cNvPr id="27" name="テキスト ボックス 26"/>
          <p:cNvSpPr txBox="1"/>
          <p:nvPr/>
        </p:nvSpPr>
        <p:spPr>
          <a:xfrm>
            <a:off x="1920611" y="2604750"/>
            <a:ext cx="1165403" cy="584776"/>
          </a:xfrm>
          <a:prstGeom prst="rect">
            <a:avLst/>
          </a:prstGeom>
          <a:noFill/>
        </p:spPr>
        <p:txBody>
          <a:bodyPr wrap="none" rtlCol="0">
            <a:spAutoFit/>
          </a:bodyPr>
          <a:lstStyle/>
          <a:p>
            <a:pPr algn="ctr"/>
            <a:r>
              <a:rPr lang="en-US" altLang="ja-JP" dirty="0">
                <a:solidFill>
                  <a:schemeClr val="bg1"/>
                </a:solidFill>
                <a:latin typeface="Arial"/>
                <a:ea typeface="HGP創英角ｺﾞｼｯｸUB"/>
                <a:cs typeface="Arial"/>
              </a:rPr>
              <a:t>IT</a:t>
            </a:r>
            <a:r>
              <a:rPr lang="ja-JP" altLang="en-US" dirty="0">
                <a:solidFill>
                  <a:schemeClr val="bg1"/>
                </a:solidFill>
                <a:latin typeface="Arial"/>
                <a:ea typeface="HGP創英角ｺﾞｼｯｸUB"/>
                <a:cs typeface="Arial"/>
              </a:rPr>
              <a:t>ベンダー企業</a:t>
            </a:r>
            <a:endParaRPr lang="en-US" altLang="ja-JP" dirty="0">
              <a:solidFill>
                <a:schemeClr val="bg1"/>
              </a:solidFill>
              <a:latin typeface="Arial"/>
              <a:ea typeface="HGP創英角ｺﾞｼｯｸUB"/>
              <a:cs typeface="Arial"/>
            </a:endParaRPr>
          </a:p>
          <a:p>
            <a:pPr algn="ctr"/>
            <a:r>
              <a:rPr lang="en-US" altLang="ja-JP" sz="2000" dirty="0">
                <a:solidFill>
                  <a:schemeClr val="bg1"/>
                </a:solidFill>
                <a:latin typeface="Arial"/>
                <a:ea typeface="HGP創英角ｺﾞｼｯｸUB"/>
                <a:cs typeface="Arial"/>
              </a:rPr>
              <a:t>75%</a:t>
            </a:r>
            <a:endParaRPr kumimoji="1" lang="ja-JP" altLang="en-US" sz="2000" dirty="0">
              <a:solidFill>
                <a:schemeClr val="bg1"/>
              </a:solidFill>
              <a:latin typeface="Arial"/>
              <a:ea typeface="HGP創英角ｺﾞｼｯｸUB"/>
              <a:cs typeface="Arial"/>
            </a:endParaRPr>
          </a:p>
        </p:txBody>
      </p:sp>
      <p:sp>
        <p:nvSpPr>
          <p:cNvPr id="28" name="テキスト ボックス 27"/>
          <p:cNvSpPr txBox="1"/>
          <p:nvPr/>
        </p:nvSpPr>
        <p:spPr>
          <a:xfrm>
            <a:off x="6172200" y="2609215"/>
            <a:ext cx="1031051" cy="584776"/>
          </a:xfrm>
          <a:prstGeom prst="rect">
            <a:avLst/>
          </a:prstGeom>
          <a:noFill/>
        </p:spPr>
        <p:txBody>
          <a:bodyPr wrap="none" rtlCol="0">
            <a:spAutoFit/>
          </a:bodyPr>
          <a:lstStyle/>
          <a:p>
            <a:pPr algn="ctr"/>
            <a:r>
              <a:rPr lang="ja-JP" altLang="en-US" dirty="0">
                <a:solidFill>
                  <a:schemeClr val="bg1"/>
                </a:solidFill>
                <a:latin typeface="Arial"/>
                <a:ea typeface="HGP創英角ｺﾞｼｯｸUB"/>
                <a:cs typeface="Arial"/>
              </a:rPr>
              <a:t>ユーザー企業</a:t>
            </a:r>
            <a:endParaRPr lang="en-US" altLang="ja-JP" dirty="0">
              <a:solidFill>
                <a:schemeClr val="bg1"/>
              </a:solidFill>
              <a:latin typeface="Arial"/>
              <a:ea typeface="HGP創英角ｺﾞｼｯｸUB"/>
              <a:cs typeface="Arial"/>
            </a:endParaRPr>
          </a:p>
          <a:p>
            <a:pPr algn="ctr"/>
            <a:r>
              <a:rPr lang="en-US" altLang="ja-JP" sz="2000" dirty="0">
                <a:solidFill>
                  <a:schemeClr val="bg1"/>
                </a:solidFill>
                <a:latin typeface="Arial"/>
                <a:ea typeface="HGP創英角ｺﾞｼｯｸUB"/>
                <a:cs typeface="Arial"/>
              </a:rPr>
              <a:t>72%</a:t>
            </a:r>
            <a:endParaRPr kumimoji="1" lang="ja-JP" altLang="en-US" sz="2000" dirty="0">
              <a:solidFill>
                <a:schemeClr val="bg1"/>
              </a:solidFill>
              <a:latin typeface="Arial"/>
              <a:ea typeface="HGP創英角ｺﾞｼｯｸUB"/>
              <a:cs typeface="Arial"/>
            </a:endParaRPr>
          </a:p>
        </p:txBody>
      </p:sp>
      <p:sp>
        <p:nvSpPr>
          <p:cNvPr id="29" name="テキスト ボックス 28"/>
          <p:cNvSpPr txBox="1"/>
          <p:nvPr/>
        </p:nvSpPr>
        <p:spPr>
          <a:xfrm>
            <a:off x="5466973" y="1614150"/>
            <a:ext cx="857627" cy="461665"/>
          </a:xfrm>
          <a:prstGeom prst="rect">
            <a:avLst/>
          </a:prstGeom>
          <a:noFill/>
        </p:spPr>
        <p:txBody>
          <a:bodyPr wrap="none" rtlCol="0">
            <a:spAutoFit/>
          </a:bodyPr>
          <a:lstStyle/>
          <a:p>
            <a:pPr algn="ctr"/>
            <a:r>
              <a:rPr lang="en-US" altLang="ja-JP" sz="1200" dirty="0">
                <a:solidFill>
                  <a:schemeClr val="bg1"/>
                </a:solidFill>
                <a:latin typeface="Arial"/>
                <a:ea typeface="HGP創英角ｺﾞｼｯｸUB"/>
                <a:cs typeface="Arial"/>
              </a:rPr>
              <a:t>IT</a:t>
            </a:r>
            <a:r>
              <a:rPr lang="ja-JP" altLang="en-US" sz="1200" dirty="0">
                <a:solidFill>
                  <a:schemeClr val="bg1"/>
                </a:solidFill>
                <a:latin typeface="Arial"/>
                <a:ea typeface="HGP創英角ｺﾞｼｯｸUB"/>
                <a:cs typeface="Arial"/>
              </a:rPr>
              <a:t>ベンダー</a:t>
            </a:r>
            <a:endParaRPr lang="en-US" altLang="ja-JP" sz="1200" dirty="0">
              <a:solidFill>
                <a:schemeClr val="bg1"/>
              </a:solidFill>
              <a:latin typeface="Arial"/>
              <a:ea typeface="HGP創英角ｺﾞｼｯｸUB"/>
              <a:cs typeface="Arial"/>
            </a:endParaRPr>
          </a:p>
          <a:p>
            <a:pPr algn="ctr"/>
            <a:r>
              <a:rPr lang="ja-JP" altLang="en-US" sz="1200" dirty="0">
                <a:solidFill>
                  <a:schemeClr val="bg1"/>
                </a:solidFill>
                <a:latin typeface="Arial"/>
                <a:ea typeface="HGP創英角ｺﾞｼｯｸUB"/>
                <a:cs typeface="Arial"/>
              </a:rPr>
              <a:t>企業</a:t>
            </a:r>
            <a:endParaRPr kumimoji="1" lang="ja-JP" altLang="en-US" sz="1200" dirty="0">
              <a:solidFill>
                <a:schemeClr val="bg1"/>
              </a:solidFill>
              <a:latin typeface="Arial"/>
              <a:ea typeface="HGP創英角ｺﾞｼｯｸUB"/>
              <a:cs typeface="Arial"/>
            </a:endParaRPr>
          </a:p>
        </p:txBody>
      </p:sp>
      <p:sp>
        <p:nvSpPr>
          <p:cNvPr id="31" name="角丸四角形 30"/>
          <p:cNvSpPr/>
          <p:nvPr/>
        </p:nvSpPr>
        <p:spPr bwMode="auto">
          <a:xfrm>
            <a:off x="990600" y="5500350"/>
            <a:ext cx="3048000" cy="914400"/>
          </a:xfrm>
          <a:prstGeom prst="roundRect">
            <a:avLst>
              <a:gd name="adj" fmla="val 0"/>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en-US" altLang="ja-JP" sz="1600" b="0" i="0" u="none" strike="noStrike" cap="none" normalizeH="0" baseline="0" dirty="0">
                <a:ln>
                  <a:noFill/>
                </a:ln>
                <a:solidFill>
                  <a:srgbClr val="FFFFFF"/>
                </a:solidFill>
                <a:effectLst/>
                <a:latin typeface="HGP創英角ｺﾞｼｯｸUB"/>
                <a:ea typeface="HGP創英角ｺﾞｼｯｸUB"/>
                <a:cs typeface="HGP創英角ｺﾞｼｯｸUB"/>
              </a:rPr>
              <a:t>IT</a:t>
            </a:r>
            <a:r>
              <a:rPr kumimoji="0" lang="ja-JP" altLang="en-US" sz="1600" b="0" i="0" u="none" strike="noStrike" cap="none" normalizeH="0" baseline="0" dirty="0">
                <a:ln>
                  <a:noFill/>
                </a:ln>
                <a:solidFill>
                  <a:srgbClr val="FFFFFF"/>
                </a:solidFill>
                <a:effectLst/>
                <a:latin typeface="HGP創英角ｺﾞｼｯｸUB"/>
                <a:ea typeface="HGP創英角ｺﾞｼｯｸUB"/>
                <a:cs typeface="HGP創英角ｺﾞｼｯｸUB"/>
              </a:rPr>
              <a:t>ベンダー企業の生産性向上</a:t>
            </a:r>
            <a:endParaRPr kumimoji="0" lang="en-US" altLang="ja-JP" sz="1600" b="0" i="0" u="none" strike="noStrike" cap="none" normalizeH="0" baseline="0" dirty="0">
              <a:ln>
                <a:noFill/>
              </a:ln>
              <a:solidFill>
                <a:srgbClr val="FFFFFF"/>
              </a:solidFill>
              <a:effectLst/>
              <a:latin typeface="HGP創英角ｺﾞｼｯｸUB"/>
              <a:ea typeface="HGP創英角ｺﾞｼｯｸUB"/>
              <a:cs typeface="HGP創英角ｺﾞｼｯｸUB"/>
            </a:endParaRPr>
          </a:p>
          <a:p>
            <a:pPr algn="ctr">
              <a:spcBef>
                <a:spcPts val="0"/>
              </a:spcBef>
            </a:pPr>
            <a:r>
              <a:rPr kumimoji="0" lang="en-US" altLang="ja-JP" sz="1400" dirty="0">
                <a:solidFill>
                  <a:srgbClr val="FFFFFF"/>
                </a:solidFill>
                <a:latin typeface="HGP創英角ｺﾞｼｯｸUB"/>
                <a:ea typeface="HGP創英角ｺﾞｼｯｸUB"/>
                <a:cs typeface="HGP創英角ｺﾞｼｯｸUB"/>
              </a:rPr>
              <a:t>+ </a:t>
            </a:r>
            <a:r>
              <a:rPr kumimoji="0" lang="ja-JP" altLang="en-US" sz="1400" dirty="0">
                <a:solidFill>
                  <a:srgbClr val="FFFFFF"/>
                </a:solidFill>
                <a:latin typeface="HGP創英角ｺﾞｼｯｸUB"/>
                <a:ea typeface="HGP創英角ｺﾞｼｯｸUB"/>
                <a:cs typeface="HGP創英角ｺﾞｼｯｸUB"/>
              </a:rPr>
              <a:t>ベンダーがリスクを背負わされる</a:t>
            </a:r>
          </a:p>
        </p:txBody>
      </p:sp>
      <p:sp>
        <p:nvSpPr>
          <p:cNvPr id="32" name="下矢印 31"/>
          <p:cNvSpPr/>
          <p:nvPr/>
        </p:nvSpPr>
        <p:spPr bwMode="auto">
          <a:xfrm>
            <a:off x="1752600" y="3519150"/>
            <a:ext cx="1524000" cy="2057400"/>
          </a:xfrm>
          <a:prstGeom prst="downArrow">
            <a:avLst>
              <a:gd name="adj1" fmla="val 50000"/>
              <a:gd name="adj2" fmla="val 45139"/>
            </a:avLst>
          </a:prstGeom>
          <a:solidFill>
            <a:srgbClr val="FF6666"/>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Arial" charset="0"/>
              <a:ea typeface="HG丸ｺﾞｼｯｸM-PRO" pitchFamily="50" charset="-128"/>
            </a:endParaRPr>
          </a:p>
        </p:txBody>
      </p:sp>
      <p:sp>
        <p:nvSpPr>
          <p:cNvPr id="34" name="角丸四角形 33"/>
          <p:cNvSpPr/>
          <p:nvPr/>
        </p:nvSpPr>
        <p:spPr bwMode="auto">
          <a:xfrm>
            <a:off x="5181600" y="5500350"/>
            <a:ext cx="3048000" cy="914400"/>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1600" b="0" i="0" u="none" strike="noStrike" cap="none" normalizeH="0" baseline="0" dirty="0">
                <a:ln>
                  <a:noFill/>
                </a:ln>
                <a:solidFill>
                  <a:srgbClr val="FFFFFF"/>
                </a:solidFill>
                <a:effectLst/>
                <a:latin typeface="HGP創英角ｺﾞｼｯｸUB"/>
                <a:ea typeface="HGP創英角ｺﾞｼｯｸUB"/>
                <a:cs typeface="HGP創英角ｺﾞｼｯｸUB"/>
              </a:rPr>
              <a:t>ユーザー企業の生産性向上</a:t>
            </a:r>
            <a:endParaRPr kumimoji="0" lang="en-US" altLang="ja-JP" sz="1600" b="0" i="0" u="none" strike="noStrike" cap="none" normalizeH="0" baseline="0" dirty="0">
              <a:ln>
                <a:noFill/>
              </a:ln>
              <a:solidFill>
                <a:srgbClr val="FFFFFF"/>
              </a:solidFill>
              <a:effectLst/>
              <a:latin typeface="HGP創英角ｺﾞｼｯｸUB"/>
              <a:ea typeface="HGP創英角ｺﾞｼｯｸUB"/>
              <a:cs typeface="HGP創英角ｺﾞｼｯｸUB"/>
            </a:endParaRPr>
          </a:p>
          <a:p>
            <a:pPr algn="ctr">
              <a:spcBef>
                <a:spcPts val="0"/>
              </a:spcBef>
            </a:pPr>
            <a:r>
              <a:rPr kumimoji="0" lang="en-US" altLang="ja-JP" sz="1400" dirty="0">
                <a:solidFill>
                  <a:srgbClr val="FFFFFF"/>
                </a:solidFill>
                <a:latin typeface="HGP創英角ｺﾞｼｯｸUB"/>
                <a:ea typeface="HGP創英角ｺﾞｼｯｸUB"/>
                <a:cs typeface="HGP創英角ｺﾞｼｯｸUB"/>
              </a:rPr>
              <a:t>+ </a:t>
            </a:r>
            <a:r>
              <a:rPr kumimoji="0" lang="ja-JP" altLang="en-US" sz="1400" dirty="0">
                <a:solidFill>
                  <a:srgbClr val="FFFFFF"/>
                </a:solidFill>
                <a:latin typeface="HGP創英角ｺﾞｼｯｸUB"/>
                <a:ea typeface="HGP創英角ｺﾞｼｯｸUB"/>
                <a:cs typeface="HGP創英角ｺﾞｼｯｸUB"/>
              </a:rPr>
              <a:t>ユーザーが自らリスクを担保</a:t>
            </a:r>
          </a:p>
        </p:txBody>
      </p:sp>
      <p:sp>
        <p:nvSpPr>
          <p:cNvPr id="35" name="下矢印 34"/>
          <p:cNvSpPr/>
          <p:nvPr/>
        </p:nvSpPr>
        <p:spPr bwMode="auto">
          <a:xfrm>
            <a:off x="5943600" y="3519150"/>
            <a:ext cx="1524000" cy="2057400"/>
          </a:xfrm>
          <a:prstGeom prst="downArrow">
            <a:avLst>
              <a:gd name="adj1" fmla="val 50000"/>
              <a:gd name="adj2" fmla="val 45139"/>
            </a:avLst>
          </a:prstGeom>
          <a:solidFill>
            <a:schemeClr val="tx2">
              <a:lumMod val="60000"/>
              <a:lumOff val="40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FFFFFF"/>
              </a:solidFill>
              <a:effectLst/>
              <a:latin typeface="Arial" charset="0"/>
              <a:ea typeface="HG丸ｺﾞｼｯｸM-PRO" pitchFamily="50" charset="-128"/>
            </a:endParaRPr>
          </a:p>
        </p:txBody>
      </p:sp>
      <p:sp>
        <p:nvSpPr>
          <p:cNvPr id="36" name="角丸四角形 35"/>
          <p:cNvSpPr/>
          <p:nvPr/>
        </p:nvSpPr>
        <p:spPr bwMode="auto">
          <a:xfrm>
            <a:off x="990600" y="3823950"/>
            <a:ext cx="7162800" cy="914400"/>
          </a:xfrm>
          <a:prstGeom prst="roundRect">
            <a:avLst>
              <a:gd name="adj" fmla="val 0"/>
            </a:avLst>
          </a:prstGeom>
          <a:solidFill>
            <a:srgbClr val="33ACBD"/>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fontAlgn="base">
              <a:spcAft>
                <a:spcPct val="0"/>
              </a:spcAft>
            </a:pPr>
            <a:r>
              <a:rPr kumimoji="0" lang="ja-JP" altLang="en-US" sz="2400" dirty="0">
                <a:solidFill>
                  <a:schemeClr val="bg1"/>
                </a:solidFill>
                <a:latin typeface="Arial"/>
                <a:ea typeface="HGP創英角ｺﾞｼｯｸUB"/>
                <a:cs typeface="Arial"/>
              </a:rPr>
              <a:t>エンジニアリングワークの生産性が劇的に向上</a:t>
            </a:r>
            <a:endParaRPr kumimoji="0" lang="en-US" altLang="ja-JP" sz="2400" dirty="0">
              <a:solidFill>
                <a:schemeClr val="bg1"/>
              </a:solidFill>
              <a:latin typeface="Arial"/>
              <a:ea typeface="HGP創英角ｺﾞｼｯｸUB"/>
              <a:cs typeface="Arial"/>
            </a:endParaRPr>
          </a:p>
          <a:p>
            <a:pPr marL="0" marR="0" indent="0" algn="ctr" defTabSz="914400" rtl="0" eaLnBrk="1" fontAlgn="base" latinLnBrk="0" hangingPunct="1">
              <a:lnSpc>
                <a:spcPct val="100000"/>
              </a:lnSpc>
              <a:spcAft>
                <a:spcPct val="0"/>
              </a:spcAft>
              <a:buClrTx/>
              <a:buSzTx/>
              <a:buFontTx/>
              <a:buNone/>
              <a:tabLst/>
            </a:pPr>
            <a:r>
              <a:rPr kumimoji="0" lang="ja-JP" altLang="en-US" sz="1400" b="0" i="0" u="none" strike="noStrike" cap="none" normalizeH="0" baseline="0" dirty="0">
                <a:ln>
                  <a:noFill/>
                </a:ln>
                <a:solidFill>
                  <a:schemeClr val="bg1"/>
                </a:solidFill>
                <a:effectLst/>
                <a:latin typeface="Arial"/>
                <a:ea typeface="HGP創英角ｺﾞｼｯｸUB"/>
                <a:cs typeface="Arial"/>
              </a:rPr>
              <a:t>運用の自動化</a:t>
            </a:r>
            <a:r>
              <a:rPr kumimoji="0" lang="en-US" altLang="ja-JP" sz="1400" b="0" i="0" u="none" strike="noStrike" cap="none" normalizeH="0" baseline="0" dirty="0">
                <a:ln>
                  <a:noFill/>
                </a:ln>
                <a:solidFill>
                  <a:schemeClr val="bg1"/>
                </a:solidFill>
                <a:effectLst/>
                <a:latin typeface="Arial"/>
                <a:ea typeface="HGP創英角ｺﾞｼｯｸUB"/>
                <a:cs typeface="Arial"/>
              </a:rPr>
              <a:t> </a:t>
            </a:r>
            <a:r>
              <a:rPr kumimoji="0" lang="ja-JP" altLang="en-US" sz="1400" dirty="0">
                <a:solidFill>
                  <a:schemeClr val="bg1"/>
                </a:solidFill>
                <a:latin typeface="Arial"/>
                <a:ea typeface="HGP創英角ｺﾞｼｯｸUB"/>
                <a:cs typeface="Arial"/>
              </a:rPr>
              <a:t>＋</a:t>
            </a:r>
            <a:r>
              <a:rPr kumimoji="0" lang="en-US" altLang="ja-JP" sz="1400" dirty="0">
                <a:solidFill>
                  <a:schemeClr val="bg1"/>
                </a:solidFill>
                <a:latin typeface="Arial"/>
                <a:ea typeface="HGP創英角ｺﾞｼｯｸUB"/>
                <a:cs typeface="Arial"/>
              </a:rPr>
              <a:t> </a:t>
            </a:r>
            <a:r>
              <a:rPr kumimoji="0" lang="ja-JP" altLang="en-US" sz="1400" b="0" i="0" u="none" strike="noStrike" cap="none" normalizeH="0" baseline="0" dirty="0">
                <a:ln>
                  <a:noFill/>
                </a:ln>
                <a:solidFill>
                  <a:schemeClr val="bg1"/>
                </a:solidFill>
                <a:effectLst/>
                <a:latin typeface="Arial"/>
                <a:ea typeface="HGP創英角ｺﾞｼｯｸUB"/>
                <a:cs typeface="Arial"/>
              </a:rPr>
              <a:t>調達の自動化</a:t>
            </a:r>
            <a:r>
              <a:rPr kumimoji="0" lang="ja-JP" altLang="en-US" sz="1400" dirty="0">
                <a:solidFill>
                  <a:schemeClr val="bg1"/>
                </a:solidFill>
                <a:latin typeface="Arial"/>
                <a:ea typeface="HGP創英角ｺﾞｼｯｸUB"/>
                <a:cs typeface="Arial"/>
              </a:rPr>
              <a:t>　＝</a:t>
            </a:r>
            <a:r>
              <a:rPr kumimoji="0" lang="en-US" altLang="ja-JP" sz="1400" dirty="0">
                <a:solidFill>
                  <a:schemeClr val="bg1"/>
                </a:solidFill>
                <a:latin typeface="Arial"/>
                <a:ea typeface="HGP創英角ｺﾞｼｯｸUB"/>
                <a:cs typeface="Arial"/>
              </a:rPr>
              <a:t> </a:t>
            </a:r>
            <a:r>
              <a:rPr kumimoji="0" lang="ja-JP" altLang="en-US" sz="1400" dirty="0">
                <a:solidFill>
                  <a:schemeClr val="bg1"/>
                </a:solidFill>
                <a:latin typeface="Arial"/>
                <a:ea typeface="HGP創英角ｺﾞｼｯｸUB"/>
                <a:cs typeface="Arial"/>
              </a:rPr>
              <a:t>エンジニアの調達・運用管理負担の軽減</a:t>
            </a:r>
            <a:endParaRPr kumimoji="0" lang="ja-JP" altLang="en-US" sz="1400" b="0" i="0" u="none" strike="noStrike" cap="none" normalizeH="0" baseline="0" dirty="0">
              <a:ln>
                <a:noFill/>
              </a:ln>
              <a:solidFill>
                <a:schemeClr val="bg1"/>
              </a:solidFill>
              <a:effectLst/>
              <a:latin typeface="Arial"/>
              <a:ea typeface="HGP創英角ｺﾞｼｯｸUB"/>
              <a:cs typeface="Arial"/>
            </a:endParaRPr>
          </a:p>
        </p:txBody>
      </p:sp>
      <p:sp>
        <p:nvSpPr>
          <p:cNvPr id="37" name="正方形/長方形 36"/>
          <p:cNvSpPr/>
          <p:nvPr/>
        </p:nvSpPr>
        <p:spPr>
          <a:xfrm>
            <a:off x="811808" y="3290550"/>
            <a:ext cx="1082523" cy="307777"/>
          </a:xfrm>
          <a:prstGeom prst="rect">
            <a:avLst/>
          </a:prstGeom>
        </p:spPr>
        <p:txBody>
          <a:bodyPr wrap="none">
            <a:spAutoFit/>
          </a:bodyPr>
          <a:lstStyle/>
          <a:p>
            <a:r>
              <a:rPr lang="ja-JP" altLang="en-US" sz="1400" dirty="0">
                <a:solidFill>
                  <a:srgbClr val="0000FF"/>
                </a:solidFill>
                <a:latin typeface="Arial Black"/>
                <a:ea typeface="ＭＳ Ｐゴシック"/>
                <a:cs typeface="Arial Black"/>
              </a:rPr>
              <a:t>約</a:t>
            </a:r>
            <a:r>
              <a:rPr lang="en-US" altLang="zh-TW" sz="1400" dirty="0">
                <a:solidFill>
                  <a:srgbClr val="0000FF"/>
                </a:solidFill>
                <a:latin typeface="Arial Black"/>
                <a:ea typeface="ＭＳ Ｐゴシック"/>
                <a:cs typeface="Arial Black"/>
              </a:rPr>
              <a:t>100</a:t>
            </a:r>
            <a:r>
              <a:rPr lang="zh-TW" altLang="en-US" sz="1400" dirty="0">
                <a:solidFill>
                  <a:srgbClr val="0000FF"/>
                </a:solidFill>
                <a:latin typeface="Arial Black"/>
                <a:ea typeface="ＭＳ Ｐゴシック"/>
                <a:cs typeface="Arial Black"/>
              </a:rPr>
              <a:t>万人</a:t>
            </a:r>
            <a:endParaRPr lang="ja-JP" altLang="en-US" sz="1400" dirty="0">
              <a:solidFill>
                <a:srgbClr val="0000FF"/>
              </a:solidFill>
              <a:latin typeface="Arial Black"/>
              <a:ea typeface="ＭＳ Ｐゴシック"/>
              <a:cs typeface="Arial Black"/>
            </a:endParaRPr>
          </a:p>
        </p:txBody>
      </p:sp>
      <p:sp>
        <p:nvSpPr>
          <p:cNvPr id="38" name="正方形/長方形 37"/>
          <p:cNvSpPr/>
          <p:nvPr/>
        </p:nvSpPr>
        <p:spPr>
          <a:xfrm>
            <a:off x="7086602" y="3290550"/>
            <a:ext cx="1082523" cy="307777"/>
          </a:xfrm>
          <a:prstGeom prst="rect">
            <a:avLst/>
          </a:prstGeom>
        </p:spPr>
        <p:txBody>
          <a:bodyPr wrap="none">
            <a:spAutoFit/>
          </a:bodyPr>
          <a:lstStyle/>
          <a:p>
            <a:r>
              <a:rPr lang="ja-JP" altLang="en-US" sz="1400" dirty="0">
                <a:solidFill>
                  <a:srgbClr val="0000FF"/>
                </a:solidFill>
                <a:latin typeface="Arial Black"/>
                <a:ea typeface="ＭＳ Ｐゴシック"/>
                <a:cs typeface="Arial Black"/>
              </a:rPr>
              <a:t>約</a:t>
            </a:r>
            <a:r>
              <a:rPr lang="en-US" altLang="zh-TW" sz="1400" dirty="0">
                <a:solidFill>
                  <a:srgbClr val="0000FF"/>
                </a:solidFill>
                <a:latin typeface="Arial Black"/>
                <a:ea typeface="ＭＳ Ｐゴシック"/>
                <a:cs typeface="Arial Black"/>
              </a:rPr>
              <a:t>300</a:t>
            </a:r>
            <a:r>
              <a:rPr lang="zh-TW" altLang="en-US" sz="1400" dirty="0">
                <a:solidFill>
                  <a:srgbClr val="0000FF"/>
                </a:solidFill>
                <a:latin typeface="Arial Black"/>
                <a:ea typeface="ＭＳ Ｐゴシック"/>
                <a:cs typeface="Arial Black"/>
              </a:rPr>
              <a:t>万人</a:t>
            </a:r>
            <a:endParaRPr lang="ja-JP" altLang="en-US" sz="1400" dirty="0">
              <a:solidFill>
                <a:srgbClr val="0000FF"/>
              </a:solidFill>
              <a:latin typeface="Arial Black"/>
              <a:ea typeface="ＭＳ Ｐゴシック"/>
              <a:cs typeface="Arial Black"/>
            </a:endParaRPr>
          </a:p>
        </p:txBody>
      </p:sp>
    </p:spTree>
    <p:extLst>
      <p:ext uri="{BB962C8B-B14F-4D97-AF65-F5344CB8AC3E}">
        <p14:creationId xmlns:p14="http://schemas.microsoft.com/office/powerpoint/2010/main" val="17352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par>
                                <p:cTn id="40" presetID="53" presetClass="entr" presetSubtype="16"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53" presetClass="entr" presetSubtype="16"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animEffect transition="in" filter="fade">
                                      <p:cBhvr>
                                        <p:cTn id="49" dur="500"/>
                                        <p:tgtEl>
                                          <p:spTgt spid="2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p:bldP spid="27" grpId="0"/>
      <p:bldP spid="28" grpId="0"/>
      <p:bldP spid="29" grpId="0"/>
      <p:bldP spid="36" grpId="0" animBg="1"/>
      <p:bldP spid="37" grpId="0"/>
      <p:bldP spid="3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正方形/長方形 107"/>
          <p:cNvSpPr/>
          <p:nvPr/>
        </p:nvSpPr>
        <p:spPr>
          <a:xfrm>
            <a:off x="725690" y="4157800"/>
            <a:ext cx="4367948" cy="1730293"/>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6" name="ホームベース 105"/>
          <p:cNvSpPr/>
          <p:nvPr/>
        </p:nvSpPr>
        <p:spPr>
          <a:xfrm rot="16200000">
            <a:off x="3499144" y="4115428"/>
            <a:ext cx="864083" cy="1475839"/>
          </a:xfrm>
          <a:prstGeom prst="homePlate">
            <a:avLst>
              <a:gd name="adj" fmla="val 27987"/>
            </a:avLst>
          </a:prstGeom>
          <a:solidFill>
            <a:schemeClr val="accent2">
              <a:lumMod val="40000"/>
              <a:lumOff val="60000"/>
              <a:alpha val="66275"/>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55" name="図形グループ 54"/>
          <p:cNvGrpSpPr/>
          <p:nvPr/>
        </p:nvGrpSpPr>
        <p:grpSpPr>
          <a:xfrm>
            <a:off x="3399043" y="4678100"/>
            <a:ext cx="1032014" cy="517694"/>
            <a:chOff x="887693" y="2579392"/>
            <a:chExt cx="1032014" cy="517694"/>
          </a:xfrm>
        </p:grpSpPr>
        <p:grpSp>
          <p:nvGrpSpPr>
            <p:cNvPr id="19" name="図形グループ 18"/>
            <p:cNvGrpSpPr/>
            <p:nvPr/>
          </p:nvGrpSpPr>
          <p:grpSpPr>
            <a:xfrm>
              <a:off x="887693" y="2957057"/>
              <a:ext cx="309971" cy="140029"/>
              <a:chOff x="6769100" y="1390650"/>
              <a:chExt cx="317500" cy="157483"/>
            </a:xfrm>
            <a:effectLst>
              <a:outerShdw blurRad="50800" dist="38100" dir="2700000" algn="tl" rotWithShape="0">
                <a:prstClr val="black">
                  <a:alpha val="40000"/>
                </a:prstClr>
              </a:outerShdw>
            </a:effectLst>
          </p:grpSpPr>
          <p:sp>
            <p:nvSpPr>
              <p:cNvPr id="20" name="正方形/長方形 1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円/楕円 2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 name="直線コネクタ 21"/>
              <p:cNvCxnSpPr>
                <a:stCxn id="33" idx="6"/>
                <a:endCxn id="32"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 name="図形グループ 22"/>
            <p:cNvGrpSpPr/>
            <p:nvPr/>
          </p:nvGrpSpPr>
          <p:grpSpPr>
            <a:xfrm>
              <a:off x="1248714" y="2957057"/>
              <a:ext cx="309971" cy="140029"/>
              <a:chOff x="6769100" y="1390650"/>
              <a:chExt cx="317500" cy="157483"/>
            </a:xfrm>
            <a:effectLst>
              <a:outerShdw blurRad="50800" dist="38100" dir="2700000" algn="tl" rotWithShape="0">
                <a:prstClr val="black">
                  <a:alpha val="40000"/>
                </a:prstClr>
              </a:outerShdw>
            </a:effectLst>
          </p:grpSpPr>
          <p:sp>
            <p:nvSpPr>
              <p:cNvPr id="24" name="正方形/長方形 2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円/楕円 2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6" name="直線コネクタ 25"/>
              <p:cNvCxnSpPr>
                <a:stCxn id="37" idx="6"/>
                <a:endCxn id="3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図形グループ 26"/>
            <p:cNvGrpSpPr/>
            <p:nvPr/>
          </p:nvGrpSpPr>
          <p:grpSpPr>
            <a:xfrm>
              <a:off x="1609736" y="2957057"/>
              <a:ext cx="309971" cy="140029"/>
              <a:chOff x="6769100" y="1390650"/>
              <a:chExt cx="317500" cy="157483"/>
            </a:xfrm>
            <a:effectLst>
              <a:outerShdw blurRad="50800" dist="38100" dir="2700000" algn="tl" rotWithShape="0">
                <a:prstClr val="black">
                  <a:alpha val="40000"/>
                </a:prstClr>
              </a:outerShdw>
            </a:effectLst>
          </p:grpSpPr>
          <p:sp>
            <p:nvSpPr>
              <p:cNvPr id="28" name="正方形/長方形 2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円/楕円 2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0" name="直線コネクタ 29"/>
              <p:cNvCxnSpPr>
                <a:stCxn id="41" idx="6"/>
                <a:endCxn id="4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1" name="図形グループ 30"/>
            <p:cNvGrpSpPr/>
            <p:nvPr/>
          </p:nvGrpSpPr>
          <p:grpSpPr>
            <a:xfrm>
              <a:off x="887693" y="2579392"/>
              <a:ext cx="309971" cy="140029"/>
              <a:chOff x="6769100" y="1390650"/>
              <a:chExt cx="317500" cy="157483"/>
            </a:xfrm>
            <a:effectLst>
              <a:outerShdw blurRad="50800" dist="38100" dir="2700000" algn="tl" rotWithShape="0">
                <a:prstClr val="black">
                  <a:alpha val="40000"/>
                </a:prstClr>
              </a:outerShdw>
            </a:effectLst>
          </p:grpSpPr>
          <p:sp>
            <p:nvSpPr>
              <p:cNvPr id="32" name="正方形/長方形 3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円/楕円 3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4" name="直線コネクタ 33"/>
              <p:cNvCxnSpPr>
                <a:stCxn id="45" idx="6"/>
                <a:endCxn id="4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5" name="図形グループ 34"/>
            <p:cNvGrpSpPr/>
            <p:nvPr/>
          </p:nvGrpSpPr>
          <p:grpSpPr>
            <a:xfrm>
              <a:off x="1248714" y="2579392"/>
              <a:ext cx="309971" cy="140029"/>
              <a:chOff x="6769100" y="1390650"/>
              <a:chExt cx="317500" cy="157483"/>
            </a:xfrm>
            <a:effectLst>
              <a:outerShdw blurRad="50800" dist="38100" dir="2700000" algn="tl" rotWithShape="0">
                <a:prstClr val="black">
                  <a:alpha val="40000"/>
                </a:prstClr>
              </a:outerShdw>
            </a:effectLst>
          </p:grpSpPr>
          <p:sp>
            <p:nvSpPr>
              <p:cNvPr id="36" name="正方形/長方形 3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円/楕円 3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 name="直線コネクタ 37"/>
              <p:cNvCxnSpPr>
                <a:stCxn id="49" idx="6"/>
                <a:endCxn id="4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図形グループ 38"/>
            <p:cNvGrpSpPr/>
            <p:nvPr/>
          </p:nvGrpSpPr>
          <p:grpSpPr>
            <a:xfrm>
              <a:off x="1609736" y="2579392"/>
              <a:ext cx="309971" cy="140029"/>
              <a:chOff x="6769100" y="1390650"/>
              <a:chExt cx="317500" cy="157483"/>
            </a:xfrm>
            <a:effectLst>
              <a:outerShdw blurRad="50800" dist="38100" dir="2700000" algn="tl" rotWithShape="0">
                <a:prstClr val="black">
                  <a:alpha val="40000"/>
                </a:prstClr>
              </a:outerShdw>
            </a:effectLst>
          </p:grpSpPr>
          <p:sp>
            <p:nvSpPr>
              <p:cNvPr id="40" name="正方形/長方形 3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円/楕円 4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2" name="直線コネクタ 41"/>
              <p:cNvCxnSpPr>
                <a:stCxn id="53" idx="6"/>
                <a:endCxn id="52"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3" name="図形グループ 42"/>
            <p:cNvGrpSpPr/>
            <p:nvPr/>
          </p:nvGrpSpPr>
          <p:grpSpPr>
            <a:xfrm>
              <a:off x="887693" y="2769062"/>
              <a:ext cx="309971" cy="140029"/>
              <a:chOff x="6769100" y="1390650"/>
              <a:chExt cx="317500" cy="157483"/>
            </a:xfrm>
            <a:effectLst>
              <a:outerShdw blurRad="50800" dist="38100" dir="2700000" algn="tl" rotWithShape="0">
                <a:prstClr val="black">
                  <a:alpha val="40000"/>
                </a:prstClr>
              </a:outerShdw>
            </a:effectLst>
          </p:grpSpPr>
          <p:sp>
            <p:nvSpPr>
              <p:cNvPr id="44" name="正方形/長方形 4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円/楕円 4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6" name="直線コネクタ 4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7" name="図形グループ 46"/>
            <p:cNvGrpSpPr/>
            <p:nvPr/>
          </p:nvGrpSpPr>
          <p:grpSpPr>
            <a:xfrm>
              <a:off x="1248714" y="2769062"/>
              <a:ext cx="309971" cy="140029"/>
              <a:chOff x="6769100" y="1390650"/>
              <a:chExt cx="317500" cy="157483"/>
            </a:xfrm>
            <a:effectLst>
              <a:outerShdw blurRad="50800" dist="38100" dir="2700000" algn="tl" rotWithShape="0">
                <a:prstClr val="black">
                  <a:alpha val="40000"/>
                </a:prstClr>
              </a:outerShdw>
            </a:effectLst>
          </p:grpSpPr>
          <p:sp>
            <p:nvSpPr>
              <p:cNvPr id="48" name="正方形/長方形 4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 name="円/楕円 4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0" name="直線コネクタ 4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1" name="図形グループ 50"/>
            <p:cNvGrpSpPr/>
            <p:nvPr/>
          </p:nvGrpSpPr>
          <p:grpSpPr>
            <a:xfrm>
              <a:off x="1609736" y="2769062"/>
              <a:ext cx="309971" cy="140029"/>
              <a:chOff x="6769100" y="1390650"/>
              <a:chExt cx="317500" cy="157483"/>
            </a:xfrm>
            <a:effectLst>
              <a:outerShdw blurRad="50800" dist="38100" dir="2700000" algn="tl" rotWithShape="0">
                <a:prstClr val="black">
                  <a:alpha val="40000"/>
                </a:prstClr>
              </a:outerShdw>
            </a:effectLst>
          </p:grpSpPr>
          <p:sp>
            <p:nvSpPr>
              <p:cNvPr id="52" name="正方形/長方形 5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 name="円/楕円 5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4" name="直線コネクタ 5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nvGrpSpPr>
          <p:cNvPr id="93" name="図形グループ 92"/>
          <p:cNvGrpSpPr/>
          <p:nvPr/>
        </p:nvGrpSpPr>
        <p:grpSpPr>
          <a:xfrm>
            <a:off x="1038701" y="4148044"/>
            <a:ext cx="1475839" cy="1475839"/>
            <a:chOff x="681914" y="2063752"/>
            <a:chExt cx="1475839" cy="1475839"/>
          </a:xfrm>
        </p:grpSpPr>
        <p:pic>
          <p:nvPicPr>
            <p:cNvPr id="56" name="図 55" descr="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4" y="2063752"/>
              <a:ext cx="1475839" cy="1475839"/>
            </a:xfrm>
            <a:prstGeom prst="rect">
              <a:avLst/>
            </a:prstGeom>
            <a:effectLst>
              <a:outerShdw blurRad="50800" dist="38100" dir="2700000" algn="tl" rotWithShape="0">
                <a:prstClr val="black">
                  <a:alpha val="40000"/>
                </a:prstClr>
              </a:outerShdw>
            </a:effectLst>
          </p:spPr>
        </p:pic>
        <p:grpSp>
          <p:nvGrpSpPr>
            <p:cNvPr id="57" name="図形グループ 56"/>
            <p:cNvGrpSpPr/>
            <p:nvPr/>
          </p:nvGrpSpPr>
          <p:grpSpPr>
            <a:xfrm>
              <a:off x="887693" y="2957057"/>
              <a:ext cx="309971" cy="140029"/>
              <a:chOff x="6769100" y="1390650"/>
              <a:chExt cx="317500" cy="157483"/>
            </a:xfrm>
            <a:effectLst>
              <a:outerShdw blurRad="50800" dist="38100" dir="2700000" algn="tl" rotWithShape="0">
                <a:prstClr val="black">
                  <a:alpha val="40000"/>
                </a:prstClr>
              </a:outerShdw>
            </a:effectLst>
          </p:grpSpPr>
          <p:sp>
            <p:nvSpPr>
              <p:cNvPr id="58" name="正方形/長方形 5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9" name="円/楕円 5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0" name="直線コネクタ 59"/>
              <p:cNvCxnSpPr>
                <a:stCxn id="70" idx="6"/>
                <a:endCxn id="6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1" name="図形グループ 60"/>
            <p:cNvGrpSpPr/>
            <p:nvPr/>
          </p:nvGrpSpPr>
          <p:grpSpPr>
            <a:xfrm>
              <a:off x="1248714" y="2957057"/>
              <a:ext cx="309971" cy="140029"/>
              <a:chOff x="6769100" y="1390650"/>
              <a:chExt cx="317500" cy="157483"/>
            </a:xfrm>
            <a:effectLst>
              <a:outerShdw blurRad="50800" dist="38100" dir="2700000" algn="tl" rotWithShape="0">
                <a:prstClr val="black">
                  <a:alpha val="40000"/>
                </a:prstClr>
              </a:outerShdw>
            </a:effectLst>
          </p:grpSpPr>
          <p:sp>
            <p:nvSpPr>
              <p:cNvPr id="62" name="正方形/長方形 6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3" name="円/楕円 6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4" name="直線コネクタ 63"/>
              <p:cNvCxnSpPr>
                <a:stCxn id="74" idx="6"/>
                <a:endCxn id="7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5" name="図形グループ 64"/>
            <p:cNvGrpSpPr/>
            <p:nvPr/>
          </p:nvGrpSpPr>
          <p:grpSpPr>
            <a:xfrm>
              <a:off x="1609736" y="2957057"/>
              <a:ext cx="309971" cy="140029"/>
              <a:chOff x="6769100" y="1390650"/>
              <a:chExt cx="317500" cy="157483"/>
            </a:xfrm>
            <a:effectLst>
              <a:outerShdw blurRad="50800" dist="38100" dir="2700000" algn="tl" rotWithShape="0">
                <a:prstClr val="black">
                  <a:alpha val="40000"/>
                </a:prstClr>
              </a:outerShdw>
            </a:effectLst>
          </p:grpSpPr>
          <p:sp>
            <p:nvSpPr>
              <p:cNvPr id="66" name="正方形/長方形 6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7" name="円/楕円 6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8" name="直線コネクタ 67"/>
              <p:cNvCxnSpPr>
                <a:stCxn id="78" idx="6"/>
                <a:endCxn id="7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9" name="図形グループ 68"/>
            <p:cNvGrpSpPr/>
            <p:nvPr/>
          </p:nvGrpSpPr>
          <p:grpSpPr>
            <a:xfrm>
              <a:off x="887693" y="2579392"/>
              <a:ext cx="309971" cy="140029"/>
              <a:chOff x="6769100" y="1390650"/>
              <a:chExt cx="317500" cy="157483"/>
            </a:xfrm>
            <a:effectLst>
              <a:outerShdw blurRad="50800" dist="38100" dir="2700000" algn="tl" rotWithShape="0">
                <a:prstClr val="black">
                  <a:alpha val="40000"/>
                </a:prstClr>
              </a:outerShdw>
            </a:effectLst>
          </p:grpSpPr>
          <p:sp>
            <p:nvSpPr>
              <p:cNvPr id="70" name="正方形/長方形 6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1" name="円/楕円 7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2" name="直線コネクタ 71"/>
              <p:cNvCxnSpPr>
                <a:stCxn id="82" idx="6"/>
                <a:endCxn id="8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3" name="図形グループ 72"/>
            <p:cNvGrpSpPr/>
            <p:nvPr/>
          </p:nvGrpSpPr>
          <p:grpSpPr>
            <a:xfrm>
              <a:off x="1248714" y="2579392"/>
              <a:ext cx="309971" cy="140029"/>
              <a:chOff x="6769100" y="1390650"/>
              <a:chExt cx="317500" cy="157483"/>
            </a:xfrm>
            <a:effectLst>
              <a:outerShdw blurRad="50800" dist="38100" dir="2700000" algn="tl" rotWithShape="0">
                <a:prstClr val="black">
                  <a:alpha val="40000"/>
                </a:prstClr>
              </a:outerShdw>
            </a:effectLst>
          </p:grpSpPr>
          <p:sp>
            <p:nvSpPr>
              <p:cNvPr id="74" name="正方形/長方形 7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5" name="円/楕円 7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6" name="直線コネクタ 75"/>
              <p:cNvCxnSpPr>
                <a:stCxn id="86" idx="6"/>
                <a:endCxn id="8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7" name="図形グループ 76"/>
            <p:cNvGrpSpPr/>
            <p:nvPr/>
          </p:nvGrpSpPr>
          <p:grpSpPr>
            <a:xfrm>
              <a:off x="1609736" y="2579392"/>
              <a:ext cx="309971" cy="140029"/>
              <a:chOff x="6769100" y="1390650"/>
              <a:chExt cx="317500" cy="157483"/>
            </a:xfrm>
            <a:effectLst>
              <a:outerShdw blurRad="50800" dist="38100" dir="2700000" algn="tl" rotWithShape="0">
                <a:prstClr val="black">
                  <a:alpha val="40000"/>
                </a:prstClr>
              </a:outerShdw>
            </a:effectLst>
          </p:grpSpPr>
          <p:sp>
            <p:nvSpPr>
              <p:cNvPr id="78" name="正方形/長方形 7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9" name="円/楕円 7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0" name="直線コネクタ 79"/>
              <p:cNvCxnSpPr>
                <a:stCxn id="90" idx="6"/>
                <a:endCxn id="8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1" name="図形グループ 80"/>
            <p:cNvGrpSpPr/>
            <p:nvPr/>
          </p:nvGrpSpPr>
          <p:grpSpPr>
            <a:xfrm>
              <a:off x="887693" y="2769062"/>
              <a:ext cx="309971" cy="140029"/>
              <a:chOff x="6769100" y="1390650"/>
              <a:chExt cx="317500" cy="157483"/>
            </a:xfrm>
            <a:effectLst>
              <a:outerShdw blurRad="50800" dist="38100" dir="2700000" algn="tl" rotWithShape="0">
                <a:prstClr val="black">
                  <a:alpha val="40000"/>
                </a:prstClr>
              </a:outerShdw>
            </a:effectLst>
          </p:grpSpPr>
          <p:sp>
            <p:nvSpPr>
              <p:cNvPr id="82" name="正方形/長方形 8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3" name="円/楕円 8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4" name="直線コネクタ 8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5" name="図形グループ 84"/>
            <p:cNvGrpSpPr/>
            <p:nvPr/>
          </p:nvGrpSpPr>
          <p:grpSpPr>
            <a:xfrm>
              <a:off x="1248714" y="2769062"/>
              <a:ext cx="309971" cy="140029"/>
              <a:chOff x="6769100" y="1390650"/>
              <a:chExt cx="317500" cy="157483"/>
            </a:xfrm>
            <a:effectLst>
              <a:outerShdw blurRad="50800" dist="38100" dir="2700000" algn="tl" rotWithShape="0">
                <a:prstClr val="black">
                  <a:alpha val="40000"/>
                </a:prstClr>
              </a:outerShdw>
            </a:effectLst>
          </p:grpSpPr>
          <p:sp>
            <p:nvSpPr>
              <p:cNvPr id="86" name="正方形/長方形 8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7" name="円/楕円 8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8" name="直線コネクタ 8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9" name="図形グループ 88"/>
            <p:cNvGrpSpPr/>
            <p:nvPr/>
          </p:nvGrpSpPr>
          <p:grpSpPr>
            <a:xfrm>
              <a:off x="1609736" y="2769062"/>
              <a:ext cx="309971" cy="140029"/>
              <a:chOff x="6769100" y="1390650"/>
              <a:chExt cx="317500" cy="157483"/>
            </a:xfrm>
            <a:effectLst>
              <a:outerShdw blurRad="50800" dist="38100" dir="2700000" algn="tl" rotWithShape="0">
                <a:prstClr val="black">
                  <a:alpha val="40000"/>
                </a:prstClr>
              </a:outerShdw>
            </a:effectLst>
          </p:grpSpPr>
          <p:sp>
            <p:nvSpPr>
              <p:cNvPr id="90" name="正方形/長方形 8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1" name="円/楕円 9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2" name="直線コネクタ 9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107" name="正方形/長方形 106"/>
          <p:cNvSpPr/>
          <p:nvPr/>
        </p:nvSpPr>
        <p:spPr>
          <a:xfrm>
            <a:off x="1625852" y="5425954"/>
            <a:ext cx="2579553" cy="400110"/>
          </a:xfrm>
          <a:prstGeom prst="rect">
            <a:avLst/>
          </a:prstGeom>
        </p:spPr>
        <p:txBody>
          <a:bodyPr wrap="none">
            <a:spAutoFit/>
          </a:bodyPr>
          <a:lstStyle/>
          <a:p>
            <a:pPr algn="ctr"/>
            <a:r>
              <a:rPr lang="ja-JP" altLang="ja-JP" sz="2000">
                <a:solidFill>
                  <a:srgbClr val="0432FF"/>
                </a:solidFill>
                <a:latin typeface="Meiryo" charset="-128"/>
                <a:ea typeface="Meiryo" charset="-128"/>
                <a:cs typeface="Meiryo" charset="-128"/>
              </a:rPr>
              <a:t>自分たちのシステム </a:t>
            </a:r>
            <a:endParaRPr lang="ja-JP" altLang="en-US" sz="2000">
              <a:solidFill>
                <a:srgbClr val="0432FF"/>
              </a:solidFill>
              <a:latin typeface="Meiryo" charset="-128"/>
              <a:ea typeface="Meiryo" charset="-128"/>
              <a:cs typeface="Meiryo" charset="-128"/>
            </a:endParaRPr>
          </a:p>
        </p:txBody>
      </p:sp>
      <p:sp>
        <p:nvSpPr>
          <p:cNvPr id="111" name="三角形 110"/>
          <p:cNvSpPr/>
          <p:nvPr/>
        </p:nvSpPr>
        <p:spPr>
          <a:xfrm rot="10800000">
            <a:off x="1006454" y="3667214"/>
            <a:ext cx="4087184" cy="786915"/>
          </a:xfrm>
          <a:prstGeom prst="triangle">
            <a:avLst>
              <a:gd name="adj" fmla="val 53461"/>
            </a:avLst>
          </a:prstGeom>
          <a:gradFill flip="none" rotWithShape="1">
            <a:gsLst>
              <a:gs pos="0">
                <a:srgbClr val="FF0000"/>
              </a:gs>
              <a:gs pos="100000">
                <a:schemeClr val="accent6">
                  <a:lumMod val="20000"/>
                  <a:lumOff val="80000"/>
                </a:schemeClr>
              </a:gs>
              <a:gs pos="100000">
                <a:schemeClr val="accent6">
                  <a:lumMod val="20000"/>
                  <a:lumOff val="80000"/>
                </a:schemeClr>
              </a:gs>
            </a:gsLst>
            <a:lin ang="5400000" scaled="1"/>
            <a:tileRect/>
          </a:gra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 name="タイトル 2"/>
          <p:cNvSpPr>
            <a:spLocks noGrp="1"/>
          </p:cNvSpPr>
          <p:nvPr>
            <p:ph type="title"/>
          </p:nvPr>
        </p:nvSpPr>
        <p:spPr/>
        <p:txBody>
          <a:bodyPr/>
          <a:lstStyle/>
          <a:p>
            <a:r>
              <a:rPr lang="ja-JP" altLang="ja-JP" sz="2400" dirty="0"/>
              <a:t>「セキュリティが不安でパブリッククラウドは使えない」は本当か？</a:t>
            </a:r>
            <a:endParaRPr kumimoji="1" lang="ja-JP" altLang="en-US" sz="2400" dirty="0"/>
          </a:p>
        </p:txBody>
      </p:sp>
      <p:sp>
        <p:nvSpPr>
          <p:cNvPr id="6" name="スライド番号プレースホルダー 5"/>
          <p:cNvSpPr>
            <a:spLocks noGrp="1"/>
          </p:cNvSpPr>
          <p:nvPr>
            <p:ph type="sldNum" sz="quarter" idx="12"/>
          </p:nvPr>
        </p:nvSpPr>
        <p:spPr/>
        <p:txBody>
          <a:bodyPr/>
          <a:lstStyle/>
          <a:p>
            <a:fld id="{8FF8CC5D-A65D-5946-99B5-645367A967AD}" type="slidenum">
              <a:rPr kumimoji="1" lang="ja-JP" altLang="en-US" smtClean="0"/>
              <a:t>62</a:t>
            </a:fld>
            <a:endParaRPr kumimoji="1" lang="ja-JP" altLang="en-US"/>
          </a:p>
        </p:txBody>
      </p:sp>
      <p:sp>
        <p:nvSpPr>
          <p:cNvPr id="12" name="正方形/長方形 11"/>
          <p:cNvSpPr/>
          <p:nvPr/>
        </p:nvSpPr>
        <p:spPr>
          <a:xfrm>
            <a:off x="1006454" y="1595656"/>
            <a:ext cx="4087184" cy="208041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4" name="正方形/長方形 93"/>
          <p:cNvSpPr/>
          <p:nvPr/>
        </p:nvSpPr>
        <p:spPr>
          <a:xfrm>
            <a:off x="942358" y="1528662"/>
            <a:ext cx="4087184" cy="208041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5" name="正方形/長方形 94"/>
          <p:cNvSpPr/>
          <p:nvPr/>
        </p:nvSpPr>
        <p:spPr>
          <a:xfrm>
            <a:off x="878262" y="1476273"/>
            <a:ext cx="4087184" cy="208041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6" name="正方形/長方形 95"/>
          <p:cNvSpPr/>
          <p:nvPr/>
        </p:nvSpPr>
        <p:spPr>
          <a:xfrm>
            <a:off x="814166" y="1409279"/>
            <a:ext cx="4087184" cy="2080414"/>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7" name="正方形/長方形 96"/>
          <p:cNvSpPr/>
          <p:nvPr/>
        </p:nvSpPr>
        <p:spPr>
          <a:xfrm>
            <a:off x="725690" y="1342285"/>
            <a:ext cx="4087184" cy="2080414"/>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8" name="右矢印 97"/>
          <p:cNvSpPr/>
          <p:nvPr/>
        </p:nvSpPr>
        <p:spPr>
          <a:xfrm>
            <a:off x="955403" y="1858408"/>
            <a:ext cx="1812345" cy="1477058"/>
          </a:xfrm>
          <a:prstGeom prst="rightArrow">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9" name="右矢印 98"/>
          <p:cNvSpPr/>
          <p:nvPr/>
        </p:nvSpPr>
        <p:spPr>
          <a:xfrm rot="10800000">
            <a:off x="2780793" y="1858408"/>
            <a:ext cx="1812345" cy="1477058"/>
          </a:xfrm>
          <a:prstGeom prst="rightArrow">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0" name="テキスト ボックス 99"/>
          <p:cNvSpPr txBox="1"/>
          <p:nvPr/>
        </p:nvSpPr>
        <p:spPr>
          <a:xfrm flipH="1">
            <a:off x="717357" y="2322867"/>
            <a:ext cx="1875134" cy="584775"/>
          </a:xfrm>
          <a:prstGeom prst="rect">
            <a:avLst/>
          </a:prstGeom>
          <a:noFill/>
        </p:spPr>
        <p:txBody>
          <a:bodyPr wrap="square" rtlCol="0">
            <a:spAutoFit/>
          </a:bodyPr>
          <a:lstStyle/>
          <a:p>
            <a:pPr algn="ctr"/>
            <a:r>
              <a:rPr kumimoji="1" lang="ja-JP" altLang="en-US" sz="3200">
                <a:solidFill>
                  <a:schemeClr val="bg1"/>
                </a:solidFill>
                <a:latin typeface="Meiryo" charset="-128"/>
                <a:ea typeface="Meiryo" charset="-128"/>
                <a:cs typeface="Meiryo" charset="-128"/>
              </a:rPr>
              <a:t>脅威</a:t>
            </a:r>
            <a:endParaRPr kumimoji="1" lang="ja-JP" altLang="en-US" sz="3200" dirty="0">
              <a:solidFill>
                <a:schemeClr val="bg1"/>
              </a:solidFill>
              <a:latin typeface="Meiryo" charset="-128"/>
              <a:ea typeface="Meiryo" charset="-128"/>
              <a:cs typeface="Meiryo" charset="-128"/>
            </a:endParaRPr>
          </a:p>
        </p:txBody>
      </p:sp>
      <p:sp>
        <p:nvSpPr>
          <p:cNvPr id="101" name="テキスト ボックス 100"/>
          <p:cNvSpPr txBox="1"/>
          <p:nvPr/>
        </p:nvSpPr>
        <p:spPr>
          <a:xfrm flipH="1">
            <a:off x="2897886" y="2322866"/>
            <a:ext cx="1875134" cy="584775"/>
          </a:xfrm>
          <a:prstGeom prst="rect">
            <a:avLst/>
          </a:prstGeom>
          <a:noFill/>
        </p:spPr>
        <p:txBody>
          <a:bodyPr wrap="square" rtlCol="0">
            <a:spAutoFit/>
          </a:bodyPr>
          <a:lstStyle/>
          <a:p>
            <a:pPr algn="ctr"/>
            <a:r>
              <a:rPr kumimoji="1" lang="ja-JP" altLang="en-US" sz="3200" dirty="0">
                <a:solidFill>
                  <a:schemeClr val="bg1"/>
                </a:solidFill>
                <a:latin typeface="Meiryo" charset="-128"/>
                <a:ea typeface="Meiryo" charset="-128"/>
                <a:cs typeface="Meiryo" charset="-128"/>
              </a:rPr>
              <a:t>脆弱性</a:t>
            </a:r>
          </a:p>
        </p:txBody>
      </p:sp>
      <p:sp>
        <p:nvSpPr>
          <p:cNvPr id="102" name="テキスト ボックス 101"/>
          <p:cNvSpPr txBox="1"/>
          <p:nvPr/>
        </p:nvSpPr>
        <p:spPr>
          <a:xfrm>
            <a:off x="3521438" y="1926172"/>
            <a:ext cx="1005403" cy="338554"/>
          </a:xfrm>
          <a:prstGeom prst="rect">
            <a:avLst/>
          </a:prstGeom>
          <a:noFill/>
        </p:spPr>
        <p:txBody>
          <a:bodyPr wrap="none" rtlCol="0">
            <a:spAutoFit/>
          </a:bodyPr>
          <a:lstStyle/>
          <a:p>
            <a:r>
              <a:rPr kumimoji="1" lang="ja-JP" altLang="en-US" sz="1600" b="1" dirty="0">
                <a:solidFill>
                  <a:srgbClr val="0432FF"/>
                </a:solidFill>
                <a:latin typeface="Meiryo" charset="-128"/>
                <a:ea typeface="Meiryo" charset="-128"/>
                <a:cs typeface="Meiryo" charset="-128"/>
              </a:rPr>
              <a:t>対策可能</a:t>
            </a:r>
          </a:p>
        </p:txBody>
      </p:sp>
      <p:sp>
        <p:nvSpPr>
          <p:cNvPr id="103" name="テキスト ボックス 102"/>
          <p:cNvSpPr txBox="1"/>
          <p:nvPr/>
        </p:nvSpPr>
        <p:spPr>
          <a:xfrm>
            <a:off x="888776" y="1926172"/>
            <a:ext cx="1210588" cy="338554"/>
          </a:xfrm>
          <a:prstGeom prst="rect">
            <a:avLst/>
          </a:prstGeom>
          <a:noFill/>
        </p:spPr>
        <p:txBody>
          <a:bodyPr wrap="none" rtlCol="0">
            <a:spAutoFit/>
          </a:bodyPr>
          <a:lstStyle/>
          <a:p>
            <a:r>
              <a:rPr kumimoji="1" lang="ja-JP" altLang="en-US" sz="1600">
                <a:solidFill>
                  <a:srgbClr val="FF0000"/>
                </a:solidFill>
                <a:latin typeface="Meiryo" charset="-128"/>
                <a:ea typeface="Meiryo" charset="-128"/>
                <a:cs typeface="Meiryo" charset="-128"/>
              </a:rPr>
              <a:t>対策不可能</a:t>
            </a:r>
            <a:endParaRPr kumimoji="1" lang="ja-JP" altLang="en-US" sz="1600" dirty="0">
              <a:solidFill>
                <a:srgbClr val="FF0000"/>
              </a:solidFill>
              <a:latin typeface="Meiryo" charset="-128"/>
              <a:ea typeface="Meiryo" charset="-128"/>
              <a:cs typeface="Meiryo" charset="-128"/>
            </a:endParaRPr>
          </a:p>
        </p:txBody>
      </p:sp>
      <p:sp>
        <p:nvSpPr>
          <p:cNvPr id="104" name="テキスト ボックス 103"/>
          <p:cNvSpPr txBox="1"/>
          <p:nvPr/>
        </p:nvSpPr>
        <p:spPr>
          <a:xfrm>
            <a:off x="929364" y="3026365"/>
            <a:ext cx="1163711" cy="369332"/>
          </a:xfrm>
          <a:prstGeom prst="rect">
            <a:avLst/>
          </a:prstGeom>
          <a:noFill/>
        </p:spPr>
        <p:txBody>
          <a:bodyPr wrap="square" rtlCol="0">
            <a:spAutoFit/>
          </a:bodyPr>
          <a:lstStyle/>
          <a:p>
            <a:r>
              <a:rPr kumimoji="1" lang="ja-JP" altLang="en-US" sz="900">
                <a:solidFill>
                  <a:srgbClr val="FF0000"/>
                </a:solidFill>
                <a:latin typeface="Meiryo" charset="-128"/>
                <a:ea typeface="Meiryo" charset="-128"/>
                <a:cs typeface="Meiryo" charset="-128"/>
              </a:rPr>
              <a:t>ウイルスや不正</a:t>
            </a:r>
            <a:r>
              <a:rPr kumimoji="1" lang="ja-JP" altLang="en-US" sz="900" dirty="0">
                <a:solidFill>
                  <a:srgbClr val="FF0000"/>
                </a:solidFill>
                <a:latin typeface="Meiryo" charset="-128"/>
                <a:ea typeface="Meiryo" charset="-128"/>
                <a:cs typeface="Meiryo" charset="-128"/>
              </a:rPr>
              <a:t>アクセスなどの攻撃</a:t>
            </a:r>
          </a:p>
        </p:txBody>
      </p:sp>
      <p:sp>
        <p:nvSpPr>
          <p:cNvPr id="105" name="テキスト ボックス 104"/>
          <p:cNvSpPr txBox="1"/>
          <p:nvPr/>
        </p:nvSpPr>
        <p:spPr>
          <a:xfrm>
            <a:off x="3505394" y="3012152"/>
            <a:ext cx="1267626" cy="369332"/>
          </a:xfrm>
          <a:prstGeom prst="rect">
            <a:avLst/>
          </a:prstGeom>
          <a:noFill/>
        </p:spPr>
        <p:txBody>
          <a:bodyPr wrap="square" rtlCol="0">
            <a:spAutoFit/>
          </a:bodyPr>
          <a:lstStyle/>
          <a:p>
            <a:r>
              <a:rPr kumimoji="1" lang="ja-JP" altLang="en-US" sz="900" dirty="0">
                <a:solidFill>
                  <a:srgbClr val="0432FF"/>
                </a:solidFill>
                <a:latin typeface="Meiryo" charset="-128"/>
                <a:ea typeface="Meiryo" charset="-128"/>
                <a:cs typeface="Meiryo" charset="-128"/>
              </a:rPr>
              <a:t>バグや組み合わせの不具合などの弱点</a:t>
            </a:r>
          </a:p>
        </p:txBody>
      </p:sp>
      <p:sp>
        <p:nvSpPr>
          <p:cNvPr id="112" name="四角形吹き出し 111"/>
          <p:cNvSpPr/>
          <p:nvPr/>
        </p:nvSpPr>
        <p:spPr>
          <a:xfrm>
            <a:off x="5431771" y="1863524"/>
            <a:ext cx="3025498" cy="798637"/>
          </a:xfrm>
          <a:prstGeom prst="wedgeRectCallout">
            <a:avLst>
              <a:gd name="adj1" fmla="val -75397"/>
              <a:gd name="adj2" fmla="val 46162"/>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Meiryo" charset="-128"/>
                <a:ea typeface="Meiryo" charset="-128"/>
                <a:cs typeface="Meiryo" charset="-128"/>
              </a:rPr>
              <a:t>完全な対策は不可能</a:t>
            </a:r>
          </a:p>
        </p:txBody>
      </p:sp>
      <p:sp>
        <p:nvSpPr>
          <p:cNvPr id="113" name="ホームベース 112"/>
          <p:cNvSpPr/>
          <p:nvPr/>
        </p:nvSpPr>
        <p:spPr>
          <a:xfrm flipH="1">
            <a:off x="4965443" y="4148045"/>
            <a:ext cx="3491823" cy="1740048"/>
          </a:xfrm>
          <a:prstGeom prst="homePlat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4" name="テキスト ボックス 113"/>
          <p:cNvSpPr txBox="1"/>
          <p:nvPr/>
        </p:nvSpPr>
        <p:spPr>
          <a:xfrm>
            <a:off x="5662910" y="4271652"/>
            <a:ext cx="2646878" cy="461665"/>
          </a:xfrm>
          <a:prstGeom prst="rect">
            <a:avLst/>
          </a:prstGeom>
          <a:noFill/>
        </p:spPr>
        <p:txBody>
          <a:bodyPr wrap="none" rtlCol="0">
            <a:spAutoFit/>
          </a:bodyPr>
          <a:lstStyle/>
          <a:p>
            <a:r>
              <a:rPr kumimoji="1" lang="ja-JP" altLang="en-US" sz="2400" b="1" dirty="0">
                <a:solidFill>
                  <a:schemeClr val="bg1"/>
                </a:solidFill>
                <a:latin typeface="Meiryo" charset="-128"/>
                <a:ea typeface="Meiryo" charset="-128"/>
                <a:cs typeface="Meiryo" charset="-128"/>
              </a:rPr>
              <a:t>「見える化」対策</a:t>
            </a:r>
            <a:endParaRPr kumimoji="1" lang="en-US" altLang="ja-JP" sz="2400" b="1" dirty="0">
              <a:solidFill>
                <a:schemeClr val="bg1"/>
              </a:solidFill>
              <a:latin typeface="Meiryo" charset="-128"/>
              <a:ea typeface="Meiryo" charset="-128"/>
              <a:cs typeface="Meiryo" charset="-128"/>
            </a:endParaRPr>
          </a:p>
        </p:txBody>
      </p:sp>
      <p:sp>
        <p:nvSpPr>
          <p:cNvPr id="115" name="テキスト ボックス 114"/>
          <p:cNvSpPr txBox="1"/>
          <p:nvPr/>
        </p:nvSpPr>
        <p:spPr>
          <a:xfrm>
            <a:off x="5967334" y="4706331"/>
            <a:ext cx="2256130" cy="1077218"/>
          </a:xfrm>
          <a:prstGeom prst="rect">
            <a:avLst/>
          </a:prstGeom>
          <a:noFill/>
        </p:spPr>
        <p:txBody>
          <a:bodyPr wrap="square" rtlCol="0">
            <a:spAutoFit/>
          </a:bodyPr>
          <a:lstStyle/>
          <a:p>
            <a:r>
              <a:rPr kumimoji="1" lang="ja-JP" altLang="en-US" sz="1600" dirty="0">
                <a:solidFill>
                  <a:schemeClr val="bg1"/>
                </a:solidFill>
                <a:latin typeface="Meiryo" charset="-128"/>
                <a:ea typeface="Meiryo" charset="-128"/>
                <a:cs typeface="Meiryo" charset="-128"/>
              </a:rPr>
              <a:t>システムの利用状況や動作を常時監視し、不審な動きがあれば直ちに対策する</a:t>
            </a:r>
            <a:endParaRPr kumimoji="1" lang="en-US" altLang="ja-JP" sz="1600" dirty="0">
              <a:solidFill>
                <a:schemeClr val="bg1"/>
              </a:solidFill>
              <a:latin typeface="Meiryo" charset="-128"/>
              <a:ea typeface="Meiryo" charset="-128"/>
              <a:cs typeface="Meiryo" charset="-128"/>
            </a:endParaRPr>
          </a:p>
        </p:txBody>
      </p:sp>
      <p:sp>
        <p:nvSpPr>
          <p:cNvPr id="116" name="下矢印 115"/>
          <p:cNvSpPr/>
          <p:nvPr/>
        </p:nvSpPr>
        <p:spPr>
          <a:xfrm>
            <a:off x="6498991" y="2922592"/>
            <a:ext cx="969632" cy="1023445"/>
          </a:xfrm>
          <a:prstGeom prst="down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7" name="テキスト ボックス 116"/>
          <p:cNvSpPr txBox="1"/>
          <p:nvPr/>
        </p:nvSpPr>
        <p:spPr>
          <a:xfrm>
            <a:off x="1290737" y="1430625"/>
            <a:ext cx="2954655" cy="461665"/>
          </a:xfrm>
          <a:prstGeom prst="rect">
            <a:avLst/>
          </a:prstGeom>
          <a:noFill/>
        </p:spPr>
        <p:txBody>
          <a:bodyPr wrap="none" rtlCol="0">
            <a:spAutoFit/>
          </a:bodyPr>
          <a:lstStyle/>
          <a:p>
            <a:pPr algn="ctr"/>
            <a:r>
              <a:rPr lang="ja-JP" altLang="en-US" sz="2400" b="1" dirty="0">
                <a:solidFill>
                  <a:srgbClr val="C00000"/>
                </a:solidFill>
                <a:latin typeface="Meiryo" charset="-128"/>
                <a:ea typeface="Meiryo" charset="-128"/>
                <a:cs typeface="Meiryo" charset="-128"/>
              </a:rPr>
              <a:t>セキュリティリスク</a:t>
            </a:r>
            <a:endParaRPr kumimoji="1" lang="en-US" altLang="ja-JP" sz="2400" b="1" dirty="0">
              <a:solidFill>
                <a:srgbClr val="C00000"/>
              </a:solidFill>
              <a:latin typeface="Meiryo" charset="-128"/>
              <a:ea typeface="Meiryo" charset="-128"/>
              <a:cs typeface="Meiryo" charset="-128"/>
            </a:endParaRPr>
          </a:p>
        </p:txBody>
      </p:sp>
    </p:spTree>
    <p:extLst>
      <p:ext uri="{BB962C8B-B14F-4D97-AF65-F5344CB8AC3E}">
        <p14:creationId xmlns:p14="http://schemas.microsoft.com/office/powerpoint/2010/main" val="2298562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152400"/>
            <a:ext cx="8991600" cy="533400"/>
          </a:xfrm>
        </p:spPr>
        <p:txBody>
          <a:bodyPr/>
          <a:lstStyle/>
          <a:p>
            <a:r>
              <a:rPr lang="ja-JP" altLang="en-US" sz="2800" dirty="0">
                <a:ea typeface="ＭＳ Ｐゴシック" charset="-128"/>
              </a:rPr>
              <a:t>サービス事業者とユーザーの役割分担</a:t>
            </a:r>
            <a:endParaRPr kumimoji="1" lang="ja-JP" altLang="en-US" sz="2800" dirty="0"/>
          </a:p>
        </p:txBody>
      </p:sp>
      <p:sp>
        <p:nvSpPr>
          <p:cNvPr id="3" name="正方形/長方形 2"/>
          <p:cNvSpPr/>
          <p:nvPr/>
        </p:nvSpPr>
        <p:spPr bwMode="auto">
          <a:xfrm>
            <a:off x="990600" y="3048000"/>
            <a:ext cx="7162800" cy="1066800"/>
          </a:xfrm>
          <a:prstGeom prst="rect">
            <a:avLst/>
          </a:prstGeom>
          <a:solidFill>
            <a:srgbClr val="CCFFCC"/>
          </a:solidFill>
          <a:ln w="381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20000"/>
              </a:spcBef>
              <a:spcAft>
                <a:spcPct val="0"/>
              </a:spcAft>
              <a:buClrTx/>
              <a:buSzTx/>
              <a:buFontTx/>
              <a:buNone/>
              <a:tabLst/>
            </a:pPr>
            <a:r>
              <a:rPr kumimoji="0" lang="ja-JP" altLang="en-US" sz="1800" b="0" i="0" u="none" strike="noStrike" cap="none" normalizeH="0" baseline="0" dirty="0">
                <a:ln>
                  <a:noFill/>
                </a:ln>
                <a:solidFill>
                  <a:srgbClr val="0000FF"/>
                </a:solidFill>
                <a:effectLst/>
                <a:latin typeface="メイリオ"/>
                <a:ea typeface="メイリオ"/>
                <a:cs typeface="メイリオ"/>
              </a:rPr>
              <a:t>プラットフォーム</a:t>
            </a:r>
            <a:endParaRPr kumimoji="0" lang="en-US" altLang="ja-JP" sz="1800" b="0" i="0" u="none" strike="noStrike" cap="none" normalizeH="0" baseline="0" dirty="0">
              <a:ln>
                <a:noFill/>
              </a:ln>
              <a:solidFill>
                <a:srgbClr val="0000FF"/>
              </a:solidFill>
              <a:effectLst/>
              <a:latin typeface="メイリオ"/>
              <a:ea typeface="メイリオ"/>
              <a:cs typeface="メイリオ"/>
            </a:endParaRPr>
          </a:p>
          <a:p>
            <a:pPr marL="0" marR="0" indent="0" defTabSz="914400" rtl="0" eaLnBrk="1" fontAlgn="base" latinLnBrk="0" hangingPunct="1">
              <a:lnSpc>
                <a:spcPct val="100000"/>
              </a:lnSpc>
              <a:spcBef>
                <a:spcPct val="20000"/>
              </a:spcBef>
              <a:spcAft>
                <a:spcPct val="0"/>
              </a:spcAft>
              <a:buClrTx/>
              <a:buSzTx/>
              <a:buFontTx/>
              <a:buNone/>
              <a:tabLst/>
            </a:pPr>
            <a:r>
              <a:rPr kumimoji="0" lang="ja-JP" altLang="en-US" sz="1050" dirty="0">
                <a:solidFill>
                  <a:srgbClr val="0000FF"/>
                </a:solidFill>
                <a:latin typeface="メイリオ"/>
                <a:ea typeface="メイリオ"/>
                <a:cs typeface="メイリオ"/>
              </a:rPr>
              <a:t>開発や実行に必要なソフトウェア</a:t>
            </a:r>
            <a:endParaRPr kumimoji="0" lang="en-US" altLang="ja-JP" sz="1050" b="0" i="0" u="none" strike="noStrike" cap="none" normalizeH="0" baseline="0" dirty="0">
              <a:ln>
                <a:noFill/>
              </a:ln>
              <a:solidFill>
                <a:srgbClr val="0000FF"/>
              </a:solidFill>
              <a:effectLst/>
              <a:latin typeface="メイリオ"/>
              <a:ea typeface="メイリオ"/>
              <a:cs typeface="メイリオ"/>
            </a:endParaRPr>
          </a:p>
        </p:txBody>
      </p:sp>
      <p:sp>
        <p:nvSpPr>
          <p:cNvPr id="4" name="正方形/長方形 3"/>
          <p:cNvSpPr/>
          <p:nvPr/>
        </p:nvSpPr>
        <p:spPr bwMode="auto">
          <a:xfrm>
            <a:off x="990600" y="1905000"/>
            <a:ext cx="7162800" cy="1066800"/>
          </a:xfrm>
          <a:prstGeom prst="rect">
            <a:avLst/>
          </a:prstGeom>
          <a:solidFill>
            <a:srgbClr val="FFFFCC"/>
          </a:solidFill>
          <a:ln w="381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20000"/>
              </a:spcBef>
              <a:spcAft>
                <a:spcPct val="0"/>
              </a:spcAft>
              <a:buClrTx/>
              <a:buSzTx/>
              <a:buFontTx/>
              <a:buNone/>
              <a:tabLst/>
            </a:pPr>
            <a:r>
              <a:rPr kumimoji="0" lang="ja-JP" altLang="en-US" sz="1800" dirty="0">
                <a:solidFill>
                  <a:srgbClr val="0000FF"/>
                </a:solidFill>
                <a:latin typeface="メイリオ"/>
                <a:ea typeface="メイリオ"/>
                <a:cs typeface="メイリオ"/>
              </a:rPr>
              <a:t>アプリケーション</a:t>
            </a:r>
            <a:endParaRPr kumimoji="0" lang="en-US" altLang="ja-JP" sz="1800" dirty="0">
              <a:solidFill>
                <a:srgbClr val="0000FF"/>
              </a:solidFill>
              <a:latin typeface="メイリオ"/>
              <a:ea typeface="メイリオ"/>
              <a:cs typeface="メイリオ"/>
            </a:endParaRPr>
          </a:p>
          <a:p>
            <a:pPr marL="0" marR="0" indent="0" defTabSz="914400" rtl="0" eaLnBrk="1" fontAlgn="base" latinLnBrk="0" hangingPunct="1">
              <a:lnSpc>
                <a:spcPct val="100000"/>
              </a:lnSpc>
              <a:spcBef>
                <a:spcPct val="20000"/>
              </a:spcBef>
              <a:spcAft>
                <a:spcPct val="0"/>
              </a:spcAft>
              <a:buClrTx/>
              <a:buSzTx/>
              <a:buFontTx/>
              <a:buNone/>
              <a:tabLst/>
            </a:pPr>
            <a:r>
              <a:rPr kumimoji="0" lang="ja-JP" altLang="en-US" sz="1050" dirty="0">
                <a:solidFill>
                  <a:srgbClr val="0000FF"/>
                </a:solidFill>
                <a:latin typeface="メイリオ"/>
                <a:ea typeface="メイリオ"/>
                <a:cs typeface="メイリオ"/>
              </a:rPr>
              <a:t>業務遂行に必要なソフトウェア</a:t>
            </a:r>
            <a:endParaRPr kumimoji="0" lang="en-US" altLang="ja-JP" sz="1050" b="0" i="0" u="none" strike="noStrike" cap="none" normalizeH="0" baseline="0" dirty="0">
              <a:ln>
                <a:noFill/>
              </a:ln>
              <a:solidFill>
                <a:srgbClr val="0000FF"/>
              </a:solidFill>
              <a:effectLst/>
              <a:latin typeface="メイリオ"/>
              <a:ea typeface="メイリオ"/>
              <a:cs typeface="メイリオ"/>
            </a:endParaRPr>
          </a:p>
        </p:txBody>
      </p:sp>
      <p:sp>
        <p:nvSpPr>
          <p:cNvPr id="5" name="正方形/長方形 4"/>
          <p:cNvSpPr/>
          <p:nvPr/>
        </p:nvSpPr>
        <p:spPr bwMode="auto">
          <a:xfrm>
            <a:off x="990600" y="4191000"/>
            <a:ext cx="7162800" cy="1066800"/>
          </a:xfrm>
          <a:prstGeom prst="rect">
            <a:avLst/>
          </a:prstGeom>
          <a:solidFill>
            <a:srgbClr val="EAFFFF"/>
          </a:solidFill>
          <a:ln w="381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20000"/>
              </a:spcBef>
              <a:spcAft>
                <a:spcPct val="0"/>
              </a:spcAft>
              <a:buClrTx/>
              <a:buSzTx/>
              <a:buFontTx/>
              <a:buNone/>
              <a:tabLst/>
            </a:pPr>
            <a:r>
              <a:rPr kumimoji="0" lang="ja-JP" altLang="en-US" sz="1800" b="0" i="0" u="none" strike="noStrike" cap="none" normalizeH="0" baseline="0" dirty="0">
                <a:ln>
                  <a:noFill/>
                </a:ln>
                <a:solidFill>
                  <a:srgbClr val="0000FF"/>
                </a:solidFill>
                <a:effectLst/>
                <a:latin typeface="メイリオ"/>
                <a:ea typeface="メイリオ"/>
                <a:cs typeface="メイリオ"/>
              </a:rPr>
              <a:t>インフラストラクチャ</a:t>
            </a:r>
            <a:endParaRPr kumimoji="0" lang="en-US" altLang="ja-JP" sz="1800" b="0" i="0" u="none" strike="noStrike" cap="none" normalizeH="0" baseline="0" dirty="0">
              <a:ln>
                <a:noFill/>
              </a:ln>
              <a:solidFill>
                <a:srgbClr val="0000FF"/>
              </a:solidFill>
              <a:effectLst/>
              <a:latin typeface="メイリオ"/>
              <a:ea typeface="メイリオ"/>
              <a:cs typeface="メイリオ"/>
            </a:endParaRPr>
          </a:p>
          <a:p>
            <a:pPr marL="0" marR="0" indent="0" defTabSz="914400" rtl="0" eaLnBrk="1" fontAlgn="base" latinLnBrk="0" hangingPunct="1">
              <a:lnSpc>
                <a:spcPct val="100000"/>
              </a:lnSpc>
              <a:spcBef>
                <a:spcPct val="20000"/>
              </a:spcBef>
              <a:spcAft>
                <a:spcPct val="0"/>
              </a:spcAft>
              <a:buClrTx/>
              <a:buSzTx/>
              <a:buFontTx/>
              <a:buNone/>
              <a:tabLst/>
            </a:pPr>
            <a:r>
              <a:rPr kumimoji="0" lang="ja-JP" altLang="en-US" sz="1050" dirty="0">
                <a:solidFill>
                  <a:srgbClr val="0000FF"/>
                </a:solidFill>
                <a:latin typeface="メイリオ"/>
                <a:ea typeface="メイリオ"/>
                <a:cs typeface="メイリオ"/>
              </a:rPr>
              <a:t>プロセッサ、メモリ、ストレージ、</a:t>
            </a:r>
            <a:endParaRPr kumimoji="0" lang="en-US" altLang="ja-JP" sz="1050" dirty="0">
              <a:solidFill>
                <a:srgbClr val="0000FF"/>
              </a:solidFill>
              <a:latin typeface="メイリオ"/>
              <a:ea typeface="メイリオ"/>
              <a:cs typeface="メイリオ"/>
            </a:endParaRPr>
          </a:p>
          <a:p>
            <a:pPr marL="0" marR="0" indent="0" defTabSz="914400" rtl="0" eaLnBrk="1" fontAlgn="base" latinLnBrk="0" hangingPunct="1">
              <a:lnSpc>
                <a:spcPct val="100000"/>
              </a:lnSpc>
              <a:spcBef>
                <a:spcPct val="20000"/>
              </a:spcBef>
              <a:spcAft>
                <a:spcPct val="0"/>
              </a:spcAft>
              <a:buClrTx/>
              <a:buSzTx/>
              <a:buFontTx/>
              <a:buNone/>
              <a:tabLst/>
            </a:pPr>
            <a:r>
              <a:rPr kumimoji="0" lang="ja-JP" altLang="en-US" sz="1050" dirty="0">
                <a:solidFill>
                  <a:srgbClr val="0000FF"/>
                </a:solidFill>
                <a:latin typeface="メイリオ"/>
                <a:ea typeface="メイリオ"/>
                <a:cs typeface="メイリオ"/>
              </a:rPr>
              <a:t>ネットワークなどのシステム資源、施設</a:t>
            </a:r>
            <a:endParaRPr kumimoji="0" lang="en-US" altLang="ja-JP" sz="1050" dirty="0">
              <a:solidFill>
                <a:srgbClr val="0000FF"/>
              </a:solidFill>
              <a:latin typeface="メイリオ"/>
              <a:ea typeface="メイリオ"/>
              <a:cs typeface="メイリオ"/>
            </a:endParaRPr>
          </a:p>
        </p:txBody>
      </p:sp>
      <p:sp>
        <p:nvSpPr>
          <p:cNvPr id="7" name="AutoShape 50"/>
          <p:cNvSpPr>
            <a:spLocks noChangeArrowheads="1"/>
          </p:cNvSpPr>
          <p:nvPr/>
        </p:nvSpPr>
        <p:spPr bwMode="auto">
          <a:xfrm>
            <a:off x="4876800" y="3124200"/>
            <a:ext cx="1003958" cy="2051895"/>
          </a:xfrm>
          <a:prstGeom prst="roundRect">
            <a:avLst>
              <a:gd name="adj" fmla="val 0"/>
            </a:avLst>
          </a:prstGeom>
          <a:solidFill>
            <a:srgbClr val="0432FF"/>
          </a:solidFill>
          <a:ln>
            <a:noFill/>
            <a:headEnd/>
            <a:tailEn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spcBef>
                <a:spcPts val="0"/>
              </a:spcBef>
              <a:defRPr/>
            </a:pPr>
            <a:endParaRPr lang="en-US" altLang="ja-JP" sz="1600" dirty="0">
              <a:solidFill>
                <a:srgbClr val="FFFFFF"/>
              </a:solidFill>
              <a:latin typeface="メイリオ"/>
              <a:ea typeface="メイリオ"/>
              <a:cs typeface="メイリオ"/>
            </a:endParaRPr>
          </a:p>
          <a:p>
            <a:pPr algn="ctr">
              <a:spcBef>
                <a:spcPts val="0"/>
              </a:spcBef>
              <a:defRPr/>
            </a:pPr>
            <a:endParaRPr lang="en-US" altLang="ja-JP" sz="1600" dirty="0">
              <a:solidFill>
                <a:srgbClr val="FFFFFF"/>
              </a:solidFill>
              <a:latin typeface="メイリオ"/>
              <a:ea typeface="メイリオ"/>
              <a:cs typeface="メイリオ"/>
            </a:endParaRPr>
          </a:p>
          <a:p>
            <a:pPr algn="ctr">
              <a:spcBef>
                <a:spcPts val="0"/>
              </a:spcBef>
              <a:defRPr/>
            </a:pPr>
            <a:r>
              <a:rPr lang="ja-JP" altLang="en-US" sz="1600" dirty="0">
                <a:solidFill>
                  <a:srgbClr val="FFFFFF"/>
                </a:solidFill>
                <a:latin typeface="メイリオ"/>
                <a:ea typeface="メイリオ"/>
                <a:cs typeface="メイリオ"/>
              </a:rPr>
              <a:t>サービス</a:t>
            </a:r>
            <a:endParaRPr lang="en-US" altLang="ja-JP" sz="1600" dirty="0">
              <a:solidFill>
                <a:srgbClr val="FFFFFF"/>
              </a:solidFill>
              <a:latin typeface="メイリオ"/>
              <a:ea typeface="メイリオ"/>
              <a:cs typeface="メイリオ"/>
            </a:endParaRPr>
          </a:p>
          <a:p>
            <a:pPr algn="ctr">
              <a:spcBef>
                <a:spcPts val="0"/>
              </a:spcBef>
              <a:defRPr/>
            </a:pPr>
            <a:r>
              <a:rPr lang="ja-JP" altLang="en-US" sz="1600" dirty="0">
                <a:solidFill>
                  <a:srgbClr val="FFFFFF"/>
                </a:solidFill>
                <a:latin typeface="メイリオ"/>
                <a:ea typeface="メイリオ"/>
                <a:cs typeface="メイリオ"/>
              </a:rPr>
              <a:t>事業者</a:t>
            </a:r>
            <a:endParaRPr lang="en-US" altLang="ja-JP" sz="1600" dirty="0">
              <a:solidFill>
                <a:srgbClr val="FFFFFF"/>
              </a:solidFill>
              <a:latin typeface="メイリオ"/>
              <a:ea typeface="メイリオ"/>
              <a:cs typeface="メイリオ"/>
            </a:endParaRPr>
          </a:p>
          <a:p>
            <a:pPr algn="ctr">
              <a:spcBef>
                <a:spcPts val="0"/>
              </a:spcBef>
              <a:defRPr/>
            </a:pPr>
            <a:endParaRPr lang="en-US" altLang="ja-JP" sz="1600" dirty="0">
              <a:solidFill>
                <a:srgbClr val="FFFFFF"/>
              </a:solidFill>
              <a:latin typeface="メイリオ"/>
              <a:ea typeface="メイリオ"/>
              <a:cs typeface="メイリオ"/>
            </a:endParaRPr>
          </a:p>
          <a:p>
            <a:pPr algn="ctr">
              <a:spcBef>
                <a:spcPts val="0"/>
              </a:spcBef>
              <a:defRPr/>
            </a:pPr>
            <a:endParaRPr lang="en-US" altLang="ja-JP" sz="1600" dirty="0">
              <a:solidFill>
                <a:srgbClr val="FFFFFF"/>
              </a:solidFill>
              <a:latin typeface="メイリオ"/>
              <a:ea typeface="メイリオ"/>
              <a:cs typeface="メイリオ"/>
            </a:endParaRPr>
          </a:p>
          <a:p>
            <a:pPr algn="ctr">
              <a:spcBef>
                <a:spcPts val="0"/>
              </a:spcBef>
              <a:defRPr/>
            </a:pPr>
            <a:endParaRPr lang="en-US" altLang="ja-JP" sz="1600" dirty="0">
              <a:solidFill>
                <a:srgbClr val="FFFFFF"/>
              </a:solidFill>
              <a:latin typeface="メイリオ"/>
              <a:ea typeface="メイリオ"/>
              <a:cs typeface="メイリオ"/>
            </a:endParaRPr>
          </a:p>
          <a:p>
            <a:pPr algn="ctr">
              <a:spcBef>
                <a:spcPts val="0"/>
              </a:spcBef>
              <a:defRPr/>
            </a:pPr>
            <a:endParaRPr lang="en-US" altLang="ja-JP" sz="1600" dirty="0">
              <a:solidFill>
                <a:srgbClr val="FFFFFF"/>
              </a:solidFill>
              <a:latin typeface="メイリオ"/>
              <a:ea typeface="メイリオ"/>
              <a:cs typeface="メイリオ"/>
            </a:endParaRPr>
          </a:p>
          <a:p>
            <a:pPr algn="ctr">
              <a:spcBef>
                <a:spcPts val="0"/>
              </a:spcBef>
              <a:defRPr/>
            </a:pPr>
            <a:endParaRPr lang="en-US" altLang="ja-JP" sz="1600" dirty="0">
              <a:solidFill>
                <a:srgbClr val="FFFFFF"/>
              </a:solidFill>
              <a:latin typeface="メイリオ"/>
              <a:ea typeface="メイリオ"/>
              <a:cs typeface="メイリオ"/>
            </a:endParaRPr>
          </a:p>
        </p:txBody>
      </p:sp>
      <p:sp>
        <p:nvSpPr>
          <p:cNvPr id="10" name="AutoShape 51"/>
          <p:cNvSpPr>
            <a:spLocks noChangeArrowheads="1"/>
          </p:cNvSpPr>
          <p:nvPr/>
        </p:nvSpPr>
        <p:spPr bwMode="auto">
          <a:xfrm>
            <a:off x="5943600" y="4267200"/>
            <a:ext cx="993773" cy="906943"/>
          </a:xfrm>
          <a:prstGeom prst="roundRect">
            <a:avLst>
              <a:gd name="adj" fmla="val 0"/>
            </a:avLst>
          </a:prstGeom>
          <a:solidFill>
            <a:srgbClr val="0432FF"/>
          </a:solidFill>
          <a:ln>
            <a:noFill/>
            <a:headEnd/>
            <a:tailEn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spcBef>
                <a:spcPts val="0"/>
              </a:spcBef>
              <a:defRPr/>
            </a:pPr>
            <a:r>
              <a:rPr lang="ja-JP" altLang="en-US" sz="1600" dirty="0">
                <a:solidFill>
                  <a:srgbClr val="FFFFFF"/>
                </a:solidFill>
                <a:latin typeface="メイリオ"/>
                <a:ea typeface="メイリオ"/>
                <a:cs typeface="メイリオ"/>
              </a:rPr>
              <a:t>サービス</a:t>
            </a:r>
            <a:endParaRPr lang="en-US" altLang="ja-JP" sz="1600" dirty="0">
              <a:solidFill>
                <a:srgbClr val="FFFFFF"/>
              </a:solidFill>
              <a:latin typeface="メイリオ"/>
              <a:ea typeface="メイリオ"/>
              <a:cs typeface="メイリオ"/>
            </a:endParaRPr>
          </a:p>
          <a:p>
            <a:pPr algn="ctr">
              <a:spcBef>
                <a:spcPts val="0"/>
              </a:spcBef>
              <a:defRPr/>
            </a:pPr>
            <a:r>
              <a:rPr lang="ja-JP" altLang="en-US" sz="1600" dirty="0">
                <a:solidFill>
                  <a:srgbClr val="FFFFFF"/>
                </a:solidFill>
                <a:latin typeface="メイリオ"/>
                <a:ea typeface="メイリオ"/>
                <a:cs typeface="メイリオ"/>
              </a:rPr>
              <a:t>事業者</a:t>
            </a:r>
            <a:endParaRPr lang="en-US" altLang="ja-JP" sz="1600" dirty="0">
              <a:solidFill>
                <a:srgbClr val="FFFFFF"/>
              </a:solidFill>
              <a:latin typeface="メイリオ"/>
              <a:ea typeface="メイリオ"/>
              <a:cs typeface="メイリオ"/>
            </a:endParaRPr>
          </a:p>
        </p:txBody>
      </p:sp>
      <p:sp>
        <p:nvSpPr>
          <p:cNvPr id="13" name="AutoShape 49"/>
          <p:cNvSpPr>
            <a:spLocks noChangeArrowheads="1"/>
          </p:cNvSpPr>
          <p:nvPr/>
        </p:nvSpPr>
        <p:spPr bwMode="auto">
          <a:xfrm>
            <a:off x="3808413" y="1981200"/>
            <a:ext cx="1003958" cy="3194896"/>
          </a:xfrm>
          <a:prstGeom prst="roundRect">
            <a:avLst>
              <a:gd name="adj" fmla="val 0"/>
            </a:avLst>
          </a:prstGeom>
          <a:solidFill>
            <a:srgbClr val="0432FF"/>
          </a:solidFill>
          <a:ln>
            <a:noFill/>
            <a:headEnd/>
            <a:tailEn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spcBef>
                <a:spcPts val="0"/>
              </a:spcBef>
              <a:defRPr/>
            </a:pPr>
            <a:r>
              <a:rPr lang="ja-JP" altLang="en-US" sz="1600" dirty="0">
                <a:solidFill>
                  <a:srgbClr val="FFFFFF"/>
                </a:solidFill>
                <a:latin typeface="メイリオ"/>
                <a:ea typeface="メイリオ"/>
                <a:cs typeface="メイリオ"/>
              </a:rPr>
              <a:t>サービス</a:t>
            </a:r>
            <a:endParaRPr lang="en-US" altLang="ja-JP" sz="1600" dirty="0">
              <a:solidFill>
                <a:srgbClr val="FFFFFF"/>
              </a:solidFill>
              <a:latin typeface="メイリオ"/>
              <a:ea typeface="メイリオ"/>
              <a:cs typeface="メイリオ"/>
            </a:endParaRPr>
          </a:p>
          <a:p>
            <a:pPr algn="ctr">
              <a:spcBef>
                <a:spcPts val="0"/>
              </a:spcBef>
              <a:defRPr/>
            </a:pPr>
            <a:r>
              <a:rPr lang="ja-JP" altLang="en-US" sz="1600" dirty="0">
                <a:solidFill>
                  <a:srgbClr val="FFFFFF"/>
                </a:solidFill>
                <a:latin typeface="メイリオ"/>
                <a:ea typeface="メイリオ"/>
                <a:cs typeface="メイリオ"/>
              </a:rPr>
              <a:t>事業者</a:t>
            </a:r>
            <a:endParaRPr lang="en-US" altLang="ja-JP" sz="1600" dirty="0">
              <a:solidFill>
                <a:srgbClr val="FFFFFF"/>
              </a:solidFill>
              <a:latin typeface="メイリオ"/>
              <a:ea typeface="メイリオ"/>
              <a:cs typeface="メイリオ"/>
            </a:endParaRPr>
          </a:p>
        </p:txBody>
      </p:sp>
      <p:sp>
        <p:nvSpPr>
          <p:cNvPr id="16" name="AutoShape 50"/>
          <p:cNvSpPr>
            <a:spLocks noChangeArrowheads="1"/>
          </p:cNvSpPr>
          <p:nvPr/>
        </p:nvSpPr>
        <p:spPr bwMode="auto">
          <a:xfrm>
            <a:off x="4895850" y="5410200"/>
            <a:ext cx="1003958" cy="303023"/>
          </a:xfrm>
          <a:prstGeom prst="roundRect">
            <a:avLst>
              <a:gd name="adj" fmla="val 0"/>
            </a:avLst>
          </a:prstGeom>
          <a:solidFill>
            <a:srgbClr val="FF6666"/>
          </a:solidFill>
          <a:ln>
            <a:noFill/>
            <a:headEnd/>
            <a:tailEn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spcBef>
                <a:spcPts val="0"/>
              </a:spcBef>
              <a:defRPr/>
            </a:pPr>
            <a:r>
              <a:rPr lang="en-US" altLang="ja-JP" sz="1600" dirty="0" err="1">
                <a:solidFill>
                  <a:srgbClr val="FFFFFF"/>
                </a:solidFill>
                <a:latin typeface="メイリオ"/>
                <a:ea typeface="メイリオ"/>
                <a:cs typeface="メイリオ"/>
              </a:rPr>
              <a:t>PaaS</a:t>
            </a:r>
            <a:endParaRPr lang="en-US" altLang="ja-JP" sz="1600" dirty="0">
              <a:solidFill>
                <a:srgbClr val="FFFFFF"/>
              </a:solidFill>
              <a:latin typeface="メイリオ"/>
              <a:ea typeface="メイリオ"/>
              <a:cs typeface="メイリオ"/>
            </a:endParaRPr>
          </a:p>
        </p:txBody>
      </p:sp>
      <p:sp>
        <p:nvSpPr>
          <p:cNvPr id="17" name="AutoShape 51"/>
          <p:cNvSpPr>
            <a:spLocks noChangeArrowheads="1"/>
          </p:cNvSpPr>
          <p:nvPr/>
        </p:nvSpPr>
        <p:spPr bwMode="auto">
          <a:xfrm>
            <a:off x="5962650" y="5410200"/>
            <a:ext cx="993773" cy="301071"/>
          </a:xfrm>
          <a:prstGeom prst="roundRect">
            <a:avLst>
              <a:gd name="adj" fmla="val 0"/>
            </a:avLst>
          </a:prstGeom>
          <a:solidFill>
            <a:schemeClr val="accent6">
              <a:lumMod val="75000"/>
            </a:schemeClr>
          </a:solidFill>
          <a:ln>
            <a:noFill/>
            <a:headEnd/>
            <a:tailEn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spcBef>
                <a:spcPts val="0"/>
              </a:spcBef>
              <a:defRPr/>
            </a:pPr>
            <a:r>
              <a:rPr lang="en-US" altLang="ja-JP" sz="1600" dirty="0" err="1">
                <a:solidFill>
                  <a:srgbClr val="FFFFFF"/>
                </a:solidFill>
                <a:latin typeface="メイリオ"/>
                <a:ea typeface="メイリオ"/>
                <a:cs typeface="メイリオ"/>
              </a:rPr>
              <a:t>IaaS</a:t>
            </a:r>
            <a:endParaRPr lang="en-US" altLang="ja-JP" sz="1600" dirty="0">
              <a:solidFill>
                <a:srgbClr val="FFFFFF"/>
              </a:solidFill>
              <a:latin typeface="メイリオ"/>
              <a:ea typeface="メイリオ"/>
              <a:cs typeface="メイリオ"/>
            </a:endParaRPr>
          </a:p>
        </p:txBody>
      </p:sp>
      <p:sp>
        <p:nvSpPr>
          <p:cNvPr id="18" name="AutoShape 49"/>
          <p:cNvSpPr>
            <a:spLocks noChangeArrowheads="1"/>
          </p:cNvSpPr>
          <p:nvPr/>
        </p:nvSpPr>
        <p:spPr bwMode="auto">
          <a:xfrm>
            <a:off x="3827463" y="5410200"/>
            <a:ext cx="1003958" cy="303024"/>
          </a:xfrm>
          <a:prstGeom prst="roundRect">
            <a:avLst>
              <a:gd name="adj" fmla="val 0"/>
            </a:avLst>
          </a:prstGeom>
          <a:solidFill>
            <a:srgbClr val="C00000"/>
          </a:solidFill>
          <a:ln>
            <a:noFill/>
            <a:headEnd/>
            <a:tailEn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spcBef>
                <a:spcPts val="0"/>
              </a:spcBef>
              <a:defRPr/>
            </a:pPr>
            <a:r>
              <a:rPr lang="en-US" altLang="ja-JP" sz="1600" dirty="0" err="1">
                <a:solidFill>
                  <a:srgbClr val="FFFFFF"/>
                </a:solidFill>
                <a:latin typeface="メイリオ"/>
                <a:ea typeface="メイリオ"/>
                <a:cs typeface="メイリオ"/>
              </a:rPr>
              <a:t>SaaS</a:t>
            </a:r>
            <a:endParaRPr lang="en-US" altLang="ja-JP" sz="1600" dirty="0">
              <a:solidFill>
                <a:srgbClr val="FFFFFF"/>
              </a:solidFill>
              <a:latin typeface="メイリオ"/>
              <a:ea typeface="メイリオ"/>
              <a:cs typeface="メイリオ"/>
            </a:endParaRPr>
          </a:p>
        </p:txBody>
      </p:sp>
      <p:sp>
        <p:nvSpPr>
          <p:cNvPr id="19" name="AutoShape 49"/>
          <p:cNvSpPr>
            <a:spLocks noChangeArrowheads="1"/>
          </p:cNvSpPr>
          <p:nvPr/>
        </p:nvSpPr>
        <p:spPr bwMode="auto">
          <a:xfrm>
            <a:off x="6997042" y="1979247"/>
            <a:ext cx="1003958" cy="3194896"/>
          </a:xfrm>
          <a:prstGeom prst="roundRect">
            <a:avLst>
              <a:gd name="adj" fmla="val 0"/>
            </a:avLst>
          </a:prstGeom>
          <a:solidFill>
            <a:schemeClr val="accent3">
              <a:lumMod val="50000"/>
            </a:schemeClr>
          </a:solidFill>
          <a:ln>
            <a:noFill/>
            <a:headEnd/>
            <a:tailEn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spcBef>
                <a:spcPts val="0"/>
              </a:spcBef>
              <a:defRPr/>
            </a:pPr>
            <a:r>
              <a:rPr lang="ja-JP" altLang="en-US" sz="1600" dirty="0">
                <a:solidFill>
                  <a:srgbClr val="FFFFFF"/>
                </a:solidFill>
                <a:latin typeface="メイリオ"/>
                <a:ea typeface="メイリオ"/>
                <a:cs typeface="メイリオ"/>
              </a:rPr>
              <a:t>ユーザー</a:t>
            </a:r>
            <a:endParaRPr lang="en-US" altLang="ja-JP" sz="1600" dirty="0">
              <a:solidFill>
                <a:srgbClr val="FFFFFF"/>
              </a:solidFill>
              <a:latin typeface="メイリオ"/>
              <a:ea typeface="メイリオ"/>
              <a:cs typeface="メイリオ"/>
            </a:endParaRPr>
          </a:p>
        </p:txBody>
      </p:sp>
      <p:sp>
        <p:nvSpPr>
          <p:cNvPr id="20" name="AutoShape 51"/>
          <p:cNvSpPr>
            <a:spLocks noChangeArrowheads="1"/>
          </p:cNvSpPr>
          <p:nvPr/>
        </p:nvSpPr>
        <p:spPr bwMode="auto">
          <a:xfrm>
            <a:off x="7007227" y="5410200"/>
            <a:ext cx="993773" cy="301071"/>
          </a:xfrm>
          <a:prstGeom prst="roundRect">
            <a:avLst>
              <a:gd name="adj" fmla="val 0"/>
            </a:avLst>
          </a:prstGeom>
          <a:ln>
            <a:noFill/>
            <a:headEnd/>
            <a:tailEnd/>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spcBef>
                <a:spcPts val="0"/>
              </a:spcBef>
              <a:defRPr/>
            </a:pPr>
            <a:r>
              <a:rPr lang="ja-JP" altLang="en-US" sz="1600" dirty="0">
                <a:solidFill>
                  <a:srgbClr val="FFFFFF"/>
                </a:solidFill>
                <a:latin typeface="メイリオ"/>
                <a:ea typeface="メイリオ"/>
                <a:cs typeface="メイリオ"/>
              </a:rPr>
              <a:t>自社所有</a:t>
            </a:r>
            <a:endParaRPr lang="en-US" altLang="ja-JP" sz="1600" dirty="0">
              <a:solidFill>
                <a:srgbClr val="FFFFFF"/>
              </a:solidFill>
              <a:latin typeface="メイリオ"/>
              <a:ea typeface="メイリオ"/>
              <a:cs typeface="メイリオ"/>
            </a:endParaRPr>
          </a:p>
        </p:txBody>
      </p:sp>
      <p:sp>
        <p:nvSpPr>
          <p:cNvPr id="21" name="AutoShape 50"/>
          <p:cNvSpPr>
            <a:spLocks noChangeArrowheads="1"/>
          </p:cNvSpPr>
          <p:nvPr/>
        </p:nvSpPr>
        <p:spPr bwMode="auto">
          <a:xfrm>
            <a:off x="5933415" y="1981200"/>
            <a:ext cx="1003958" cy="2051895"/>
          </a:xfrm>
          <a:prstGeom prst="roundRect">
            <a:avLst>
              <a:gd name="adj" fmla="val 0"/>
            </a:avLst>
          </a:prstGeom>
          <a:solidFill>
            <a:schemeClr val="accent3">
              <a:lumMod val="50000"/>
            </a:schemeClr>
          </a:solidFill>
          <a:ln>
            <a:noFill/>
            <a:headEnd/>
            <a:tailEn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spcBef>
                <a:spcPts val="0"/>
              </a:spcBef>
              <a:defRPr/>
            </a:pPr>
            <a:r>
              <a:rPr lang="ja-JP" altLang="en-US" sz="1600" dirty="0">
                <a:solidFill>
                  <a:srgbClr val="FFFFFF"/>
                </a:solidFill>
                <a:latin typeface="メイリオ"/>
                <a:ea typeface="メイリオ"/>
                <a:cs typeface="メイリオ"/>
              </a:rPr>
              <a:t>ユーザー</a:t>
            </a:r>
            <a:endParaRPr lang="en-US" altLang="ja-JP" sz="1600" dirty="0">
              <a:solidFill>
                <a:srgbClr val="FFFFFF"/>
              </a:solidFill>
              <a:latin typeface="メイリオ"/>
              <a:ea typeface="メイリオ"/>
              <a:cs typeface="メイリオ"/>
            </a:endParaRPr>
          </a:p>
        </p:txBody>
      </p:sp>
      <p:sp>
        <p:nvSpPr>
          <p:cNvPr id="22" name="AutoShape 51"/>
          <p:cNvSpPr>
            <a:spLocks noChangeArrowheads="1"/>
          </p:cNvSpPr>
          <p:nvPr/>
        </p:nvSpPr>
        <p:spPr bwMode="auto">
          <a:xfrm>
            <a:off x="4876800" y="1981200"/>
            <a:ext cx="993773" cy="906943"/>
          </a:xfrm>
          <a:prstGeom prst="roundRect">
            <a:avLst>
              <a:gd name="adj" fmla="val 0"/>
            </a:avLst>
          </a:prstGeom>
          <a:solidFill>
            <a:schemeClr val="accent3">
              <a:lumMod val="50000"/>
            </a:schemeClr>
          </a:solidFill>
          <a:ln>
            <a:noFill/>
            <a:headEnd/>
            <a:tailEn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spcBef>
                <a:spcPts val="0"/>
              </a:spcBef>
              <a:defRPr/>
            </a:pPr>
            <a:r>
              <a:rPr lang="ja-JP" altLang="en-US" sz="1600" dirty="0">
                <a:solidFill>
                  <a:srgbClr val="FFFFFF"/>
                </a:solidFill>
                <a:latin typeface="メイリオ"/>
                <a:ea typeface="メイリオ"/>
                <a:cs typeface="メイリオ"/>
              </a:rPr>
              <a:t>ユーザー</a:t>
            </a:r>
            <a:endParaRPr lang="en-US" altLang="ja-JP" sz="1600" dirty="0">
              <a:solidFill>
                <a:srgbClr val="FFFFFF"/>
              </a:solidFill>
              <a:latin typeface="メイリオ"/>
              <a:ea typeface="メイリオ"/>
              <a:cs typeface="メイリオ"/>
            </a:endParaRPr>
          </a:p>
        </p:txBody>
      </p:sp>
    </p:spTree>
    <p:extLst>
      <p:ext uri="{BB962C8B-B14F-4D97-AF65-F5344CB8AC3E}">
        <p14:creationId xmlns:p14="http://schemas.microsoft.com/office/powerpoint/2010/main" val="147485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正方形/長方形 141"/>
          <p:cNvSpPr/>
          <p:nvPr/>
        </p:nvSpPr>
        <p:spPr>
          <a:xfrm>
            <a:off x="685784" y="5301279"/>
            <a:ext cx="3890483" cy="1240983"/>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8" name="正方形/長方形 127"/>
          <p:cNvSpPr/>
          <p:nvPr/>
        </p:nvSpPr>
        <p:spPr>
          <a:xfrm>
            <a:off x="681518" y="848779"/>
            <a:ext cx="3110575" cy="1572110"/>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ja-JP" dirty="0"/>
              <a:t>所有しているシステムをパブリックへ移行するための勘所</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64</a:t>
            </a:fld>
            <a:endParaRPr kumimoji="1" lang="ja-JP" altLang="en-US"/>
          </a:p>
        </p:txBody>
      </p:sp>
      <p:sp>
        <p:nvSpPr>
          <p:cNvPr id="4" name="正方形/長方形 3"/>
          <p:cNvSpPr/>
          <p:nvPr/>
        </p:nvSpPr>
        <p:spPr>
          <a:xfrm>
            <a:off x="4800600" y="3076311"/>
            <a:ext cx="1209268" cy="1910049"/>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a:solidFill>
                  <a:srgbClr val="FFFFFF"/>
                </a:solidFill>
                <a:latin typeface="Meiryo" charset="-128"/>
                <a:ea typeface="Meiryo" charset="-128"/>
                <a:cs typeface="Meiryo" charset="-128"/>
              </a:rPr>
              <a:t>IaaS</a:t>
            </a:r>
            <a:endParaRPr kumimoji="1" lang="ja-JP" altLang="en-US" sz="1400" dirty="0">
              <a:solidFill>
                <a:srgbClr val="FFFFFF"/>
              </a:solidFill>
              <a:latin typeface="Meiryo" charset="-128"/>
              <a:ea typeface="Meiryo" charset="-128"/>
              <a:cs typeface="Meiryo" charset="-128"/>
            </a:endParaRPr>
          </a:p>
        </p:txBody>
      </p:sp>
      <p:sp>
        <p:nvSpPr>
          <p:cNvPr id="5" name="正方形/長方形 4"/>
          <p:cNvSpPr/>
          <p:nvPr/>
        </p:nvSpPr>
        <p:spPr>
          <a:xfrm>
            <a:off x="6084168" y="2102367"/>
            <a:ext cx="1193822" cy="2881488"/>
          </a:xfrm>
          <a:prstGeom prst="rect">
            <a:avLst/>
          </a:prstGeom>
          <a:solidFill>
            <a:srgbClr val="407AA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a:solidFill>
                  <a:srgbClr val="FFFFFF"/>
                </a:solidFill>
                <a:latin typeface="Meiryo" charset="-128"/>
                <a:ea typeface="Meiryo" charset="-128"/>
                <a:cs typeface="Meiryo" charset="-128"/>
              </a:rPr>
              <a:t>PaaS</a:t>
            </a:r>
            <a:endParaRPr kumimoji="1" lang="ja-JP" altLang="en-US" sz="1400" dirty="0">
              <a:solidFill>
                <a:srgbClr val="FFFFFF"/>
              </a:solidFill>
              <a:latin typeface="Meiryo" charset="-128"/>
              <a:ea typeface="Meiryo" charset="-128"/>
              <a:cs typeface="Meiryo" charset="-128"/>
            </a:endParaRPr>
          </a:p>
        </p:txBody>
      </p:sp>
      <p:sp>
        <p:nvSpPr>
          <p:cNvPr id="6" name="正方形/長方形 5"/>
          <p:cNvSpPr/>
          <p:nvPr/>
        </p:nvSpPr>
        <p:spPr>
          <a:xfrm>
            <a:off x="7380312" y="836713"/>
            <a:ext cx="1209268" cy="4147142"/>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solidFill>
                  <a:srgbClr val="FFFFFF"/>
                </a:solidFill>
                <a:latin typeface="Meiryo" charset="-128"/>
                <a:ea typeface="Meiryo" charset="-128"/>
                <a:cs typeface="Meiryo" charset="-128"/>
              </a:rPr>
              <a:t>SaaS</a:t>
            </a:r>
            <a:endParaRPr kumimoji="1" lang="ja-JP" altLang="en-US" sz="1400" dirty="0">
              <a:solidFill>
                <a:srgbClr val="FFFFFF"/>
              </a:solidFill>
              <a:latin typeface="Meiryo" charset="-128"/>
              <a:ea typeface="Meiryo" charset="-128"/>
              <a:cs typeface="Meiryo" charset="-128"/>
            </a:endParaRPr>
          </a:p>
        </p:txBody>
      </p:sp>
      <p:grpSp>
        <p:nvGrpSpPr>
          <p:cNvPr id="127" name="図形グループ 126"/>
          <p:cNvGrpSpPr/>
          <p:nvPr/>
        </p:nvGrpSpPr>
        <p:grpSpPr>
          <a:xfrm>
            <a:off x="1174495" y="1273353"/>
            <a:ext cx="2184448" cy="939150"/>
            <a:chOff x="1187624" y="4653136"/>
            <a:chExt cx="2184448" cy="939150"/>
          </a:xfrm>
        </p:grpSpPr>
        <p:grpSp>
          <p:nvGrpSpPr>
            <p:cNvPr id="7" name="図形グループ 6"/>
            <p:cNvGrpSpPr/>
            <p:nvPr/>
          </p:nvGrpSpPr>
          <p:grpSpPr>
            <a:xfrm>
              <a:off x="1187624" y="4653565"/>
              <a:ext cx="317500" cy="157483"/>
              <a:chOff x="6769100" y="1390650"/>
              <a:chExt cx="317500" cy="157483"/>
            </a:xfrm>
          </p:grpSpPr>
          <p:sp>
            <p:nvSpPr>
              <p:cNvPr id="8" name="正方形/長方形 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円/楕円 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 name="直線コネクタ 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 name="図形グループ 10"/>
            <p:cNvGrpSpPr/>
            <p:nvPr/>
          </p:nvGrpSpPr>
          <p:grpSpPr>
            <a:xfrm>
              <a:off x="1187624" y="4847027"/>
              <a:ext cx="317500" cy="157483"/>
              <a:chOff x="6769100" y="1390650"/>
              <a:chExt cx="317500" cy="157483"/>
            </a:xfrm>
          </p:grpSpPr>
          <p:sp>
            <p:nvSpPr>
              <p:cNvPr id="12" name="正方形/長方形 1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円/楕円 1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4" name="直線コネクタ 1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 name="図形グループ 14"/>
            <p:cNvGrpSpPr/>
            <p:nvPr/>
          </p:nvGrpSpPr>
          <p:grpSpPr>
            <a:xfrm>
              <a:off x="1187624" y="5028620"/>
              <a:ext cx="317500" cy="157483"/>
              <a:chOff x="6769100" y="1390650"/>
              <a:chExt cx="317500" cy="157483"/>
            </a:xfrm>
          </p:grpSpPr>
          <p:sp>
            <p:nvSpPr>
              <p:cNvPr id="16" name="正方形/長方形 1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 name="円/楕円 1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 name="直線コネクタ 1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9" name="図形グループ 18"/>
            <p:cNvGrpSpPr/>
            <p:nvPr/>
          </p:nvGrpSpPr>
          <p:grpSpPr>
            <a:xfrm>
              <a:off x="1187624" y="5429721"/>
              <a:ext cx="317500" cy="157483"/>
              <a:chOff x="6769100" y="1390650"/>
              <a:chExt cx="317500" cy="157483"/>
            </a:xfrm>
          </p:grpSpPr>
          <p:sp>
            <p:nvSpPr>
              <p:cNvPr id="20" name="正方形/長方形 1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円/楕円 2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 name="直線コネクタ 2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 name="図形グループ 22"/>
            <p:cNvGrpSpPr/>
            <p:nvPr/>
          </p:nvGrpSpPr>
          <p:grpSpPr>
            <a:xfrm>
              <a:off x="1187624" y="5225202"/>
              <a:ext cx="317500" cy="157483"/>
              <a:chOff x="6769100" y="1390650"/>
              <a:chExt cx="317500" cy="157483"/>
            </a:xfrm>
          </p:grpSpPr>
          <p:sp>
            <p:nvSpPr>
              <p:cNvPr id="24" name="正方形/長方形 2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円/楕円 2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6" name="直線コネクタ 2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図形グループ 26"/>
            <p:cNvGrpSpPr/>
            <p:nvPr/>
          </p:nvGrpSpPr>
          <p:grpSpPr>
            <a:xfrm>
              <a:off x="1557878" y="4656106"/>
              <a:ext cx="317500" cy="157483"/>
              <a:chOff x="6769100" y="1390650"/>
              <a:chExt cx="317500" cy="157483"/>
            </a:xfrm>
          </p:grpSpPr>
          <p:sp>
            <p:nvSpPr>
              <p:cNvPr id="28" name="正方形/長方形 2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円/楕円 2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0" name="直線コネクタ 2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1" name="図形グループ 30"/>
            <p:cNvGrpSpPr/>
            <p:nvPr/>
          </p:nvGrpSpPr>
          <p:grpSpPr>
            <a:xfrm>
              <a:off x="1557878" y="4849568"/>
              <a:ext cx="317500" cy="157483"/>
              <a:chOff x="6769100" y="1390650"/>
              <a:chExt cx="317500" cy="157483"/>
            </a:xfrm>
          </p:grpSpPr>
          <p:sp>
            <p:nvSpPr>
              <p:cNvPr id="32" name="正方形/長方形 3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円/楕円 3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4" name="直線コネクタ 3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5" name="図形グループ 34"/>
            <p:cNvGrpSpPr/>
            <p:nvPr/>
          </p:nvGrpSpPr>
          <p:grpSpPr>
            <a:xfrm>
              <a:off x="1557878" y="5031161"/>
              <a:ext cx="317500" cy="157483"/>
              <a:chOff x="6769100" y="1390650"/>
              <a:chExt cx="317500" cy="157483"/>
            </a:xfrm>
          </p:grpSpPr>
          <p:sp>
            <p:nvSpPr>
              <p:cNvPr id="36" name="正方形/長方形 3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円/楕円 3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 name="直線コネクタ 3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図形グループ 38"/>
            <p:cNvGrpSpPr/>
            <p:nvPr/>
          </p:nvGrpSpPr>
          <p:grpSpPr>
            <a:xfrm>
              <a:off x="1557878" y="5432262"/>
              <a:ext cx="317500" cy="157483"/>
              <a:chOff x="6769100" y="1390650"/>
              <a:chExt cx="317500" cy="157483"/>
            </a:xfrm>
          </p:grpSpPr>
          <p:sp>
            <p:nvSpPr>
              <p:cNvPr id="40" name="正方形/長方形 3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円/楕円 4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2" name="直線コネクタ 4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3" name="図形グループ 42"/>
            <p:cNvGrpSpPr/>
            <p:nvPr/>
          </p:nvGrpSpPr>
          <p:grpSpPr>
            <a:xfrm>
              <a:off x="1557878" y="5227743"/>
              <a:ext cx="317500" cy="157483"/>
              <a:chOff x="6769100" y="1390650"/>
              <a:chExt cx="317500" cy="157483"/>
            </a:xfrm>
          </p:grpSpPr>
          <p:sp>
            <p:nvSpPr>
              <p:cNvPr id="44" name="正方形/長方形 4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円/楕円 4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6" name="直線コネクタ 4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7" name="図形グループ 46"/>
            <p:cNvGrpSpPr/>
            <p:nvPr/>
          </p:nvGrpSpPr>
          <p:grpSpPr>
            <a:xfrm>
              <a:off x="1932528" y="4658647"/>
              <a:ext cx="317500" cy="157483"/>
              <a:chOff x="6769100" y="1390650"/>
              <a:chExt cx="317500" cy="157483"/>
            </a:xfrm>
          </p:grpSpPr>
          <p:sp>
            <p:nvSpPr>
              <p:cNvPr id="48" name="正方形/長方形 4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 name="円/楕円 4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0" name="直線コネクタ 4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1" name="図形グループ 50"/>
            <p:cNvGrpSpPr/>
            <p:nvPr/>
          </p:nvGrpSpPr>
          <p:grpSpPr>
            <a:xfrm>
              <a:off x="1932528" y="4852109"/>
              <a:ext cx="317500" cy="157483"/>
              <a:chOff x="6769100" y="1390650"/>
              <a:chExt cx="317500" cy="157483"/>
            </a:xfrm>
          </p:grpSpPr>
          <p:sp>
            <p:nvSpPr>
              <p:cNvPr id="52" name="正方形/長方形 5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 name="円/楕円 5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4" name="直線コネクタ 5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5" name="図形グループ 54"/>
            <p:cNvGrpSpPr/>
            <p:nvPr/>
          </p:nvGrpSpPr>
          <p:grpSpPr>
            <a:xfrm>
              <a:off x="1932528" y="5033702"/>
              <a:ext cx="317500" cy="157483"/>
              <a:chOff x="6769100" y="1390650"/>
              <a:chExt cx="317500" cy="157483"/>
            </a:xfrm>
          </p:grpSpPr>
          <p:sp>
            <p:nvSpPr>
              <p:cNvPr id="56" name="正方形/長方形 5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7" name="円/楕円 5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8" name="直線コネクタ 5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9" name="図形グループ 58"/>
            <p:cNvGrpSpPr/>
            <p:nvPr/>
          </p:nvGrpSpPr>
          <p:grpSpPr>
            <a:xfrm>
              <a:off x="1932528" y="5434803"/>
              <a:ext cx="317500" cy="157483"/>
              <a:chOff x="6769100" y="1390650"/>
              <a:chExt cx="317500" cy="157483"/>
            </a:xfrm>
          </p:grpSpPr>
          <p:sp>
            <p:nvSpPr>
              <p:cNvPr id="60" name="正方形/長方形 5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円/楕円 6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2" name="直線コネクタ 6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3" name="図形グループ 62"/>
            <p:cNvGrpSpPr/>
            <p:nvPr/>
          </p:nvGrpSpPr>
          <p:grpSpPr>
            <a:xfrm>
              <a:off x="1932528" y="5230284"/>
              <a:ext cx="317500" cy="157483"/>
              <a:chOff x="6769100" y="1390650"/>
              <a:chExt cx="317500" cy="157483"/>
            </a:xfrm>
          </p:grpSpPr>
          <p:sp>
            <p:nvSpPr>
              <p:cNvPr id="64" name="正方形/長方形 6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5" name="円/楕円 6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6" name="直線コネクタ 6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7" name="図形グループ 66"/>
            <p:cNvGrpSpPr/>
            <p:nvPr/>
          </p:nvGrpSpPr>
          <p:grpSpPr>
            <a:xfrm>
              <a:off x="2309668" y="4653136"/>
              <a:ext cx="317500" cy="157483"/>
              <a:chOff x="6769100" y="1390650"/>
              <a:chExt cx="317500" cy="157483"/>
            </a:xfrm>
          </p:grpSpPr>
          <p:sp>
            <p:nvSpPr>
              <p:cNvPr id="68" name="正方形/長方形 6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9" name="円/楕円 6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0" name="直線コネクタ 6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1" name="図形グループ 70"/>
            <p:cNvGrpSpPr/>
            <p:nvPr/>
          </p:nvGrpSpPr>
          <p:grpSpPr>
            <a:xfrm>
              <a:off x="2679922" y="4655677"/>
              <a:ext cx="317500" cy="157483"/>
              <a:chOff x="6769100" y="1390650"/>
              <a:chExt cx="317500" cy="157483"/>
            </a:xfrm>
          </p:grpSpPr>
          <p:sp>
            <p:nvSpPr>
              <p:cNvPr id="72" name="正方形/長方形 7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3" name="円/楕円 7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4" name="直線コネクタ 7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5" name="図形グループ 74"/>
            <p:cNvGrpSpPr/>
            <p:nvPr/>
          </p:nvGrpSpPr>
          <p:grpSpPr>
            <a:xfrm>
              <a:off x="3054572" y="4658218"/>
              <a:ext cx="317500" cy="157483"/>
              <a:chOff x="6769100" y="1390650"/>
              <a:chExt cx="317500" cy="157483"/>
            </a:xfrm>
          </p:grpSpPr>
          <p:sp>
            <p:nvSpPr>
              <p:cNvPr id="76" name="正方形/長方形 7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7" name="円/楕円 7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8" name="直線コネクタ 7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9" name="図形グループ 78"/>
            <p:cNvGrpSpPr/>
            <p:nvPr/>
          </p:nvGrpSpPr>
          <p:grpSpPr>
            <a:xfrm>
              <a:off x="2309668" y="4851227"/>
              <a:ext cx="317500" cy="157483"/>
              <a:chOff x="6769100" y="1390650"/>
              <a:chExt cx="317500" cy="157483"/>
            </a:xfrm>
          </p:grpSpPr>
          <p:sp>
            <p:nvSpPr>
              <p:cNvPr id="80" name="正方形/長方形 7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1" name="円/楕円 8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2" name="直線コネクタ 8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3" name="図形グループ 82"/>
            <p:cNvGrpSpPr/>
            <p:nvPr/>
          </p:nvGrpSpPr>
          <p:grpSpPr>
            <a:xfrm>
              <a:off x="2679922" y="4853768"/>
              <a:ext cx="317500" cy="157483"/>
              <a:chOff x="6769100" y="1390650"/>
              <a:chExt cx="317500" cy="157483"/>
            </a:xfrm>
          </p:grpSpPr>
          <p:sp>
            <p:nvSpPr>
              <p:cNvPr id="84" name="正方形/長方形 8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5" name="円/楕円 8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6" name="直線コネクタ 8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7" name="図形グループ 86"/>
            <p:cNvGrpSpPr/>
            <p:nvPr/>
          </p:nvGrpSpPr>
          <p:grpSpPr>
            <a:xfrm>
              <a:off x="3054572" y="4856309"/>
              <a:ext cx="317500" cy="157483"/>
              <a:chOff x="6769100" y="1390650"/>
              <a:chExt cx="317500" cy="157483"/>
            </a:xfrm>
          </p:grpSpPr>
          <p:sp>
            <p:nvSpPr>
              <p:cNvPr id="88" name="正方形/長方形 8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9" name="円/楕円 8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0" name="直線コネクタ 8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1" name="図形グループ 90"/>
            <p:cNvGrpSpPr/>
            <p:nvPr/>
          </p:nvGrpSpPr>
          <p:grpSpPr>
            <a:xfrm>
              <a:off x="2307178" y="5219268"/>
              <a:ext cx="317500" cy="157483"/>
              <a:chOff x="6769100" y="1390650"/>
              <a:chExt cx="317500" cy="157483"/>
            </a:xfrm>
          </p:grpSpPr>
          <p:sp>
            <p:nvSpPr>
              <p:cNvPr id="92" name="正方形/長方形 9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3" name="円/楕円 9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4" name="直線コネクタ 9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5" name="図形グループ 94"/>
            <p:cNvGrpSpPr/>
            <p:nvPr/>
          </p:nvGrpSpPr>
          <p:grpSpPr>
            <a:xfrm>
              <a:off x="2307178" y="5035953"/>
              <a:ext cx="317500" cy="157483"/>
              <a:chOff x="6769100" y="1390650"/>
              <a:chExt cx="317500" cy="157483"/>
            </a:xfrm>
          </p:grpSpPr>
          <p:sp>
            <p:nvSpPr>
              <p:cNvPr id="96" name="正方形/長方形 9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7" name="円/楕円 9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8" name="直線コネクタ 9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9" name="図形グループ 98"/>
            <p:cNvGrpSpPr/>
            <p:nvPr/>
          </p:nvGrpSpPr>
          <p:grpSpPr>
            <a:xfrm>
              <a:off x="2677432" y="5221809"/>
              <a:ext cx="317500" cy="157483"/>
              <a:chOff x="6769100" y="1390650"/>
              <a:chExt cx="317500" cy="157483"/>
            </a:xfrm>
          </p:grpSpPr>
          <p:sp>
            <p:nvSpPr>
              <p:cNvPr id="100" name="正方形/長方形 9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1" name="円/楕円 10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2" name="直線コネクタ 10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3" name="図形グループ 102"/>
            <p:cNvGrpSpPr/>
            <p:nvPr/>
          </p:nvGrpSpPr>
          <p:grpSpPr>
            <a:xfrm>
              <a:off x="2677432" y="5038494"/>
              <a:ext cx="317500" cy="157483"/>
              <a:chOff x="6769100" y="1390650"/>
              <a:chExt cx="317500" cy="157483"/>
            </a:xfrm>
          </p:grpSpPr>
          <p:sp>
            <p:nvSpPr>
              <p:cNvPr id="104" name="正方形/長方形 10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5" name="円/楕円 10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6" name="直線コネクタ 10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7" name="図形グループ 106"/>
            <p:cNvGrpSpPr/>
            <p:nvPr/>
          </p:nvGrpSpPr>
          <p:grpSpPr>
            <a:xfrm>
              <a:off x="3052082" y="5224350"/>
              <a:ext cx="317500" cy="157483"/>
              <a:chOff x="6769100" y="1390650"/>
              <a:chExt cx="317500" cy="157483"/>
            </a:xfrm>
          </p:grpSpPr>
          <p:sp>
            <p:nvSpPr>
              <p:cNvPr id="108" name="正方形/長方形 10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9" name="円/楕円 10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0" name="直線コネクタ 10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図形グループ 110"/>
            <p:cNvGrpSpPr/>
            <p:nvPr/>
          </p:nvGrpSpPr>
          <p:grpSpPr>
            <a:xfrm>
              <a:off x="3052082" y="5041035"/>
              <a:ext cx="317500" cy="157483"/>
              <a:chOff x="6769100" y="1390650"/>
              <a:chExt cx="317500" cy="157483"/>
            </a:xfrm>
          </p:grpSpPr>
          <p:sp>
            <p:nvSpPr>
              <p:cNvPr id="112" name="正方形/長方形 11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3" name="円/楕円 11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4" name="直線コネクタ 11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5" name="図形グループ 114"/>
            <p:cNvGrpSpPr/>
            <p:nvPr/>
          </p:nvGrpSpPr>
          <p:grpSpPr>
            <a:xfrm>
              <a:off x="2307178" y="5417359"/>
              <a:ext cx="317500" cy="157483"/>
              <a:chOff x="6769100" y="1390650"/>
              <a:chExt cx="317500" cy="157483"/>
            </a:xfrm>
          </p:grpSpPr>
          <p:sp>
            <p:nvSpPr>
              <p:cNvPr id="116" name="正方形/長方形 11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7" name="円/楕円 11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8" name="直線コネクタ 117"/>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9" name="図形グループ 118"/>
            <p:cNvGrpSpPr/>
            <p:nvPr/>
          </p:nvGrpSpPr>
          <p:grpSpPr>
            <a:xfrm>
              <a:off x="2677432" y="5419900"/>
              <a:ext cx="317500" cy="157483"/>
              <a:chOff x="6769100" y="1390650"/>
              <a:chExt cx="317500" cy="157483"/>
            </a:xfrm>
          </p:grpSpPr>
          <p:sp>
            <p:nvSpPr>
              <p:cNvPr id="120" name="正方形/長方形 11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1" name="円/楕円 12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2" name="直線コネクタ 12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3" name="図形グループ 122"/>
            <p:cNvGrpSpPr/>
            <p:nvPr/>
          </p:nvGrpSpPr>
          <p:grpSpPr>
            <a:xfrm>
              <a:off x="3052082" y="5422441"/>
              <a:ext cx="317500" cy="157483"/>
              <a:chOff x="6769100" y="1390650"/>
              <a:chExt cx="317500" cy="157483"/>
            </a:xfrm>
          </p:grpSpPr>
          <p:sp>
            <p:nvSpPr>
              <p:cNvPr id="124" name="正方形/長方形 12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5" name="円/楕円 12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6" name="直線コネクタ 12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129" name="テキスト ボックス 128"/>
          <p:cNvSpPr txBox="1"/>
          <p:nvPr/>
        </p:nvSpPr>
        <p:spPr>
          <a:xfrm>
            <a:off x="681518" y="957740"/>
            <a:ext cx="3170402" cy="369332"/>
          </a:xfrm>
          <a:prstGeom prst="rect">
            <a:avLst/>
          </a:prstGeom>
          <a:noFill/>
        </p:spPr>
        <p:txBody>
          <a:bodyPr wrap="square" rtlCol="0">
            <a:spAutoFit/>
          </a:bodyPr>
          <a:lstStyle/>
          <a:p>
            <a:pPr algn="ctr"/>
            <a:r>
              <a:rPr kumimoji="1" lang="ja-JP" altLang="en-US" dirty="0">
                <a:solidFill>
                  <a:schemeClr val="tx1">
                    <a:lumMod val="50000"/>
                    <a:lumOff val="50000"/>
                  </a:schemeClr>
                </a:solidFill>
                <a:latin typeface="Meiryo" charset="-128"/>
                <a:ea typeface="Meiryo" charset="-128"/>
                <a:cs typeface="Meiryo" charset="-128"/>
              </a:rPr>
              <a:t>オンプレミスシステム</a:t>
            </a:r>
          </a:p>
        </p:txBody>
      </p:sp>
      <p:sp>
        <p:nvSpPr>
          <p:cNvPr id="133" name="右矢印 132"/>
          <p:cNvSpPr/>
          <p:nvPr/>
        </p:nvSpPr>
        <p:spPr>
          <a:xfrm>
            <a:off x="3894415" y="838262"/>
            <a:ext cx="3485897" cy="392794"/>
          </a:xfrm>
          <a:prstGeom prst="rightArrow">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000" dirty="0">
              <a:solidFill>
                <a:srgbClr val="FFFFFF"/>
              </a:solidFill>
              <a:latin typeface="Meiryo" charset="-128"/>
              <a:ea typeface="Meiryo" charset="-128"/>
              <a:cs typeface="Meiryo" charset="-128"/>
            </a:endParaRPr>
          </a:p>
        </p:txBody>
      </p:sp>
      <p:sp>
        <p:nvSpPr>
          <p:cNvPr id="134" name="曲折矢印 133"/>
          <p:cNvSpPr/>
          <p:nvPr/>
        </p:nvSpPr>
        <p:spPr>
          <a:xfrm rot="5400000">
            <a:off x="4975448" y="201665"/>
            <a:ext cx="826027" cy="2988093"/>
          </a:xfrm>
          <a:prstGeom prst="bentArrow">
            <a:avLst>
              <a:gd name="adj1" fmla="val 25000"/>
              <a:gd name="adj2" fmla="val 25000"/>
              <a:gd name="adj3" fmla="val 25000"/>
              <a:gd name="adj4" fmla="val 57746"/>
            </a:avLst>
          </a:prstGeom>
          <a:solidFill>
            <a:srgbClr val="407AA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000" dirty="0">
              <a:solidFill>
                <a:srgbClr val="FFFFFF"/>
              </a:solidFill>
              <a:latin typeface="Meiryo" charset="-128"/>
              <a:ea typeface="Meiryo" charset="-128"/>
              <a:cs typeface="Meiryo" charset="-128"/>
            </a:endParaRPr>
          </a:p>
        </p:txBody>
      </p:sp>
      <p:sp>
        <p:nvSpPr>
          <p:cNvPr id="135" name="曲折矢印 134"/>
          <p:cNvSpPr/>
          <p:nvPr/>
        </p:nvSpPr>
        <p:spPr>
          <a:xfrm rot="5400000">
            <a:off x="4040983" y="1465178"/>
            <a:ext cx="1464569" cy="1757704"/>
          </a:xfrm>
          <a:prstGeom prst="bentArrow">
            <a:avLst>
              <a:gd name="adj1" fmla="val 14957"/>
              <a:gd name="adj2" fmla="val 13877"/>
              <a:gd name="adj3" fmla="val 15671"/>
              <a:gd name="adj4" fmla="val 34420"/>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000" dirty="0">
              <a:solidFill>
                <a:srgbClr val="FFFFFF"/>
              </a:solidFill>
              <a:latin typeface="Meiryo" charset="-128"/>
              <a:ea typeface="Meiryo" charset="-128"/>
              <a:cs typeface="Meiryo" charset="-128"/>
            </a:endParaRPr>
          </a:p>
        </p:txBody>
      </p:sp>
      <p:sp>
        <p:nvSpPr>
          <p:cNvPr id="136" name="四角形吹き出し 135"/>
          <p:cNvSpPr/>
          <p:nvPr/>
        </p:nvSpPr>
        <p:spPr>
          <a:xfrm>
            <a:off x="696492" y="2646223"/>
            <a:ext cx="3170402" cy="2274934"/>
          </a:xfrm>
          <a:prstGeom prst="wedgeRectCallout">
            <a:avLst>
              <a:gd name="adj1" fmla="val 79284"/>
              <a:gd name="adj2" fmla="val -76564"/>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228600" indent="-228600">
              <a:buFont typeface="+mj-lt"/>
              <a:buAutoNum type="arabicPeriod"/>
            </a:pPr>
            <a:r>
              <a:rPr kumimoji="1" lang="ja-JP" altLang="en-US" sz="1400" b="1" dirty="0">
                <a:solidFill>
                  <a:srgbClr val="FFFFFF"/>
                </a:solidFill>
                <a:latin typeface="Meiryo" charset="-128"/>
                <a:ea typeface="Meiryo" charset="-128"/>
                <a:cs typeface="Meiryo" charset="-128"/>
              </a:rPr>
              <a:t>コスト</a:t>
            </a:r>
          </a:p>
          <a:p>
            <a:pPr marL="269875" lvl="1"/>
            <a:r>
              <a:rPr kumimoji="1" lang="en-US" altLang="ja-JP" sz="1200" dirty="0">
                <a:solidFill>
                  <a:srgbClr val="FFFFFF"/>
                </a:solidFill>
                <a:latin typeface="Meiryo" charset="-128"/>
                <a:ea typeface="Meiryo" charset="-128"/>
                <a:cs typeface="Meiryo" charset="-128"/>
              </a:rPr>
              <a:t>5</a:t>
            </a:r>
            <a:r>
              <a:rPr kumimoji="1" lang="ja-JP" altLang="en-US" sz="1200" dirty="0">
                <a:solidFill>
                  <a:srgbClr val="FFFFFF"/>
                </a:solidFill>
                <a:latin typeface="Meiryo" charset="-128"/>
                <a:ea typeface="Meiryo" charset="-128"/>
                <a:cs typeface="Meiryo" charset="-128"/>
              </a:rPr>
              <a:t>年間の</a:t>
            </a:r>
            <a:r>
              <a:rPr kumimoji="1" lang="en-US" altLang="ja-JP" sz="1200" dirty="0">
                <a:solidFill>
                  <a:srgbClr val="FFFFFF"/>
                </a:solidFill>
                <a:latin typeface="Meiryo" charset="-128"/>
                <a:ea typeface="Meiryo" charset="-128"/>
                <a:cs typeface="Meiryo" charset="-128"/>
              </a:rPr>
              <a:t>TCO</a:t>
            </a:r>
          </a:p>
          <a:p>
            <a:pPr marL="228600" indent="-228600">
              <a:buFont typeface="+mj-lt"/>
              <a:buAutoNum type="arabicPeriod"/>
            </a:pPr>
            <a:r>
              <a:rPr lang="en-US" altLang="ja-JP" sz="1400" b="1" dirty="0">
                <a:solidFill>
                  <a:srgbClr val="FFFFFF"/>
                </a:solidFill>
                <a:latin typeface="Meiryo" charset="-128"/>
                <a:ea typeface="Meiryo" charset="-128"/>
                <a:cs typeface="Meiryo" charset="-128"/>
              </a:rPr>
              <a:t>BCP</a:t>
            </a:r>
            <a:endParaRPr lang="ja-JP" altLang="en-US" sz="1400" b="1" dirty="0">
              <a:solidFill>
                <a:srgbClr val="FFFFFF"/>
              </a:solidFill>
              <a:latin typeface="Meiryo" charset="-128"/>
              <a:ea typeface="Meiryo" charset="-128"/>
              <a:cs typeface="Meiryo" charset="-128"/>
            </a:endParaRPr>
          </a:p>
          <a:p>
            <a:pPr marL="228600" lvl="1"/>
            <a:r>
              <a:rPr lang="ja-JP" altLang="en-US" sz="1200" dirty="0">
                <a:solidFill>
                  <a:srgbClr val="FFFFFF"/>
                </a:solidFill>
                <a:latin typeface="Meiryo" charset="-128"/>
                <a:ea typeface="Meiryo" charset="-128"/>
                <a:cs typeface="Meiryo" charset="-128"/>
              </a:rPr>
              <a:t>遠隔多重化構成など</a:t>
            </a:r>
          </a:p>
          <a:p>
            <a:pPr marL="228600" indent="-228600">
              <a:buFont typeface="+mj-lt"/>
              <a:buAutoNum type="arabicPeriod"/>
            </a:pPr>
            <a:r>
              <a:rPr kumimoji="1" lang="ja-JP" altLang="en-US" sz="1400" b="1" dirty="0">
                <a:solidFill>
                  <a:srgbClr val="FFFFFF"/>
                </a:solidFill>
                <a:latin typeface="Meiryo" charset="-128"/>
                <a:ea typeface="Meiryo" charset="-128"/>
                <a:cs typeface="Meiryo" charset="-128"/>
              </a:rPr>
              <a:t>バックアップ／アーカイブ</a:t>
            </a:r>
          </a:p>
          <a:p>
            <a:pPr marL="228600" lvl="1"/>
            <a:r>
              <a:rPr kumimoji="1" lang="ja-JP" altLang="en-US" sz="1200" dirty="0">
                <a:solidFill>
                  <a:srgbClr val="FFFFFF"/>
                </a:solidFill>
                <a:latin typeface="Meiryo" charset="-128"/>
                <a:ea typeface="Meiryo" charset="-128"/>
                <a:cs typeface="Meiryo" charset="-128"/>
              </a:rPr>
              <a:t>電子メール、業務データなど</a:t>
            </a:r>
          </a:p>
          <a:p>
            <a:pPr marL="228600" indent="-228600">
              <a:buFont typeface="+mj-lt"/>
              <a:buAutoNum type="arabicPeriod"/>
            </a:pPr>
            <a:r>
              <a:rPr kumimoji="1" lang="ja-JP" altLang="en-US" sz="1400" b="1" dirty="0">
                <a:solidFill>
                  <a:srgbClr val="FFFFFF"/>
                </a:solidFill>
                <a:latin typeface="Meiryo" charset="-128"/>
                <a:ea typeface="Meiryo" charset="-128"/>
                <a:cs typeface="Meiryo" charset="-128"/>
              </a:rPr>
              <a:t>ユーザーの利便性</a:t>
            </a:r>
          </a:p>
          <a:p>
            <a:pPr marL="228600" lvl="1"/>
            <a:r>
              <a:rPr kumimoji="1" lang="ja-JP" altLang="en-US" sz="1200" dirty="0">
                <a:solidFill>
                  <a:srgbClr val="FFFFFF"/>
                </a:solidFill>
                <a:latin typeface="Meiryo" charset="-128"/>
                <a:ea typeface="Meiryo" charset="-128"/>
                <a:cs typeface="Meiryo" charset="-128"/>
              </a:rPr>
              <a:t>応答時間、グローバル対応など</a:t>
            </a:r>
          </a:p>
          <a:p>
            <a:pPr marL="228600" indent="-228600">
              <a:buFont typeface="+mj-lt"/>
              <a:buAutoNum type="arabicPeriod"/>
            </a:pPr>
            <a:r>
              <a:rPr kumimoji="1" lang="ja-JP" altLang="en-US" sz="1400" b="1" dirty="0">
                <a:solidFill>
                  <a:srgbClr val="FFFFFF"/>
                </a:solidFill>
                <a:latin typeface="Meiryo" charset="-128"/>
                <a:ea typeface="Meiryo" charset="-128"/>
                <a:cs typeface="Meiryo" charset="-128"/>
              </a:rPr>
              <a:t>ガバナンス</a:t>
            </a:r>
          </a:p>
          <a:p>
            <a:pPr marL="228600" lvl="1"/>
            <a:r>
              <a:rPr kumimoji="1" lang="ja-JP" altLang="en-US" sz="1200" dirty="0">
                <a:solidFill>
                  <a:srgbClr val="FFFFFF"/>
                </a:solidFill>
                <a:latin typeface="Meiryo" charset="-128"/>
                <a:ea typeface="Meiryo" charset="-128"/>
                <a:cs typeface="Meiryo" charset="-128"/>
              </a:rPr>
              <a:t>見える化、管理機能など</a:t>
            </a:r>
          </a:p>
        </p:txBody>
      </p:sp>
      <p:sp>
        <p:nvSpPr>
          <p:cNvPr id="137" name="円/楕円 136"/>
          <p:cNvSpPr/>
          <p:nvPr/>
        </p:nvSpPr>
        <p:spPr>
          <a:xfrm>
            <a:off x="4572001" y="764704"/>
            <a:ext cx="1437867" cy="1410109"/>
          </a:xfrm>
          <a:prstGeom prst="ellipse">
            <a:avLst/>
          </a:prstGeom>
          <a:noFill/>
          <a:ln w="38100">
            <a:solidFill>
              <a:schemeClr val="accent6">
                <a:lumMod val="75000"/>
              </a:schemeClr>
            </a:solidFill>
            <a:prstDash val="sys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0" name="テキスト ボックス 139"/>
          <p:cNvSpPr txBox="1"/>
          <p:nvPr/>
        </p:nvSpPr>
        <p:spPr>
          <a:xfrm>
            <a:off x="1060714" y="5364192"/>
            <a:ext cx="3457269" cy="1154162"/>
          </a:xfrm>
          <a:prstGeom prst="rect">
            <a:avLst/>
          </a:prstGeom>
          <a:noFill/>
        </p:spPr>
        <p:txBody>
          <a:bodyPr wrap="square" rtlCol="0">
            <a:spAutoFit/>
          </a:bodyPr>
          <a:lstStyle/>
          <a:p>
            <a:r>
              <a:rPr kumimoji="1" lang="ja-JP" altLang="en-US" sz="1400" dirty="0">
                <a:solidFill>
                  <a:schemeClr val="bg1"/>
                </a:solidFill>
                <a:latin typeface="Meiryo" charset="-128"/>
                <a:ea typeface="Meiryo" charset="-128"/>
                <a:cs typeface="Meiryo" charset="-128"/>
              </a:rPr>
              <a:t>そのまま移行すれば</a:t>
            </a:r>
          </a:p>
          <a:p>
            <a:pPr marL="171450" indent="-171450">
              <a:buFont typeface="Wingdings" charset="2"/>
              <a:buChar char="ü"/>
            </a:pPr>
            <a:r>
              <a:rPr kumimoji="1" lang="ja-JP" altLang="en-US" sz="1100" dirty="0">
                <a:solidFill>
                  <a:schemeClr val="bg1"/>
                </a:solidFill>
                <a:latin typeface="Meiryo" charset="-128"/>
                <a:ea typeface="Meiryo" charset="-128"/>
                <a:cs typeface="Meiryo" charset="-128"/>
              </a:rPr>
              <a:t>オンプレミスよりもコストが嵩む</a:t>
            </a:r>
          </a:p>
          <a:p>
            <a:pPr marL="171450" indent="-171450">
              <a:buFont typeface="Wingdings" charset="2"/>
              <a:buChar char="ü"/>
            </a:pPr>
            <a:r>
              <a:rPr kumimoji="1" lang="ja-JP" altLang="en-US" sz="1100" dirty="0">
                <a:solidFill>
                  <a:schemeClr val="bg1"/>
                </a:solidFill>
                <a:latin typeface="Meiryo" charset="-128"/>
                <a:ea typeface="Meiryo" charset="-128"/>
                <a:cs typeface="Meiryo" charset="-128"/>
              </a:rPr>
              <a:t>運用管理負担が増える</a:t>
            </a:r>
          </a:p>
          <a:p>
            <a:pPr marL="171450" indent="-171450">
              <a:buFont typeface="Wingdings" charset="2"/>
              <a:buChar char="ü"/>
            </a:pPr>
            <a:r>
              <a:rPr kumimoji="1" lang="ja-JP" altLang="en-US" sz="1100" dirty="0">
                <a:solidFill>
                  <a:schemeClr val="bg1"/>
                </a:solidFill>
                <a:latin typeface="Meiryo" charset="-128"/>
                <a:ea typeface="Meiryo" charset="-128"/>
                <a:cs typeface="Meiryo" charset="-128"/>
              </a:rPr>
              <a:t>機能面で利用部門のニーズに応えられない</a:t>
            </a:r>
          </a:p>
          <a:p>
            <a:pPr marL="171450" indent="-171450">
              <a:buFont typeface="Wingdings" charset="2"/>
              <a:buChar char="ü"/>
            </a:pPr>
            <a:r>
              <a:rPr kumimoji="1" lang="ja-JP" altLang="en-US" sz="1100" dirty="0">
                <a:solidFill>
                  <a:schemeClr val="bg1"/>
                </a:solidFill>
                <a:latin typeface="Meiryo" charset="-128"/>
                <a:ea typeface="Meiryo" charset="-128"/>
                <a:cs typeface="Meiryo" charset="-128"/>
              </a:rPr>
              <a:t>サービスレベルが低下する</a:t>
            </a:r>
          </a:p>
          <a:p>
            <a:pPr marL="171450" indent="-171450">
              <a:buFont typeface="Wingdings" charset="2"/>
              <a:buChar char="ü"/>
            </a:pPr>
            <a:r>
              <a:rPr kumimoji="1" lang="ja-JP" altLang="en-US" sz="1100" dirty="0">
                <a:solidFill>
                  <a:schemeClr val="bg1"/>
                </a:solidFill>
                <a:latin typeface="Meiryo" charset="-128"/>
                <a:ea typeface="Meiryo" charset="-128"/>
                <a:cs typeface="Meiryo" charset="-128"/>
              </a:rPr>
              <a:t>セキュリティが担保できない</a:t>
            </a:r>
          </a:p>
        </p:txBody>
      </p:sp>
      <p:sp>
        <p:nvSpPr>
          <p:cNvPr id="143" name="ホームベース 142"/>
          <p:cNvSpPr/>
          <p:nvPr/>
        </p:nvSpPr>
        <p:spPr>
          <a:xfrm rot="16200000">
            <a:off x="5902600" y="3851015"/>
            <a:ext cx="1439214" cy="3943280"/>
          </a:xfrm>
          <a:prstGeom prst="homePlate">
            <a:avLst>
              <a:gd name="adj" fmla="val 14646"/>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4" name="テキスト ボックス 143"/>
          <p:cNvSpPr txBox="1"/>
          <p:nvPr/>
        </p:nvSpPr>
        <p:spPr>
          <a:xfrm>
            <a:off x="4682510" y="5611384"/>
            <a:ext cx="3939014" cy="738664"/>
          </a:xfrm>
          <a:prstGeom prst="rect">
            <a:avLst/>
          </a:prstGeom>
          <a:noFill/>
        </p:spPr>
        <p:txBody>
          <a:bodyPr wrap="square" rtlCol="0">
            <a:spAutoFit/>
          </a:bodyPr>
          <a:lstStyle/>
          <a:p>
            <a:pPr marL="171450" indent="-171450">
              <a:buFont typeface="Wingdings" charset="2"/>
              <a:buChar char="Ø"/>
            </a:pPr>
            <a:r>
              <a:rPr kumimoji="1" lang="ja-JP" altLang="en-US" sz="1400" dirty="0">
                <a:solidFill>
                  <a:schemeClr val="bg1"/>
                </a:solidFill>
                <a:latin typeface="Meiryo" charset="-128"/>
                <a:ea typeface="Meiryo" charset="-128"/>
                <a:cs typeface="Meiryo" charset="-128"/>
              </a:rPr>
              <a:t>上記、組み合わせの最適解を考える</a:t>
            </a:r>
          </a:p>
          <a:p>
            <a:pPr marL="171450" indent="-171450">
              <a:buFont typeface="Wingdings" charset="2"/>
              <a:buChar char="Ø"/>
            </a:pPr>
            <a:r>
              <a:rPr kumimoji="1" lang="ja-JP" altLang="en-US" sz="1400" dirty="0">
                <a:solidFill>
                  <a:schemeClr val="bg1"/>
                </a:solidFill>
                <a:latin typeface="Meiryo" charset="-128"/>
                <a:ea typeface="Meiryo" charset="-128"/>
                <a:cs typeface="Meiryo" charset="-128"/>
              </a:rPr>
              <a:t>クラウド前提のアーキテクチャに見直す</a:t>
            </a:r>
          </a:p>
          <a:p>
            <a:pPr marL="171450" indent="-171450">
              <a:buFont typeface="Wingdings" charset="2"/>
              <a:buChar char="Ø"/>
            </a:pPr>
            <a:r>
              <a:rPr kumimoji="1" lang="ja-JP" altLang="en-US" sz="1400" dirty="0">
                <a:solidFill>
                  <a:schemeClr val="bg1"/>
                </a:solidFill>
                <a:latin typeface="Meiryo" charset="-128"/>
                <a:ea typeface="Meiryo" charset="-128"/>
                <a:cs typeface="Meiryo" charset="-128"/>
              </a:rPr>
              <a:t>情報システム部門の役割を再構築する</a:t>
            </a:r>
          </a:p>
        </p:txBody>
      </p:sp>
    </p:spTree>
    <p:extLst>
      <p:ext uri="{BB962C8B-B14F-4D97-AF65-F5344CB8AC3E}">
        <p14:creationId xmlns:p14="http://schemas.microsoft.com/office/powerpoint/2010/main" val="11391939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830355" y="2775338"/>
            <a:ext cx="7499634" cy="1307324"/>
          </a:xfrm>
          <a:prstGeom prst="rect">
            <a:avLst/>
          </a:prstGeom>
          <a:solidFill>
            <a:srgbClr val="33ACB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dirty="0">
                <a:solidFill>
                  <a:srgbClr val="FFFFFF"/>
                </a:solidFill>
                <a:effectLst/>
                <a:latin typeface="Arial"/>
                <a:ea typeface="HGP創英角ｺﾞｼｯｸUB" pitchFamily="50" charset="-128"/>
                <a:cs typeface="Arial"/>
              </a:rPr>
              <a:t>第</a:t>
            </a:r>
            <a:r>
              <a:rPr lang="en-US" altLang="ja-JP" sz="2800" dirty="0">
                <a:solidFill>
                  <a:srgbClr val="FFFFFF"/>
                </a:solidFill>
                <a:effectLst/>
                <a:latin typeface="Arial"/>
                <a:ea typeface="HGP創英角ｺﾞｼｯｸUB" pitchFamily="50" charset="-128"/>
                <a:cs typeface="Arial"/>
              </a:rPr>
              <a:t>4</a:t>
            </a:r>
            <a:r>
              <a:rPr lang="ja-JP" altLang="en-US" sz="2800" dirty="0">
                <a:solidFill>
                  <a:srgbClr val="FFFFFF"/>
                </a:solidFill>
                <a:effectLst/>
                <a:latin typeface="Arial"/>
                <a:ea typeface="HGP創英角ｺﾞｼｯｸUB" pitchFamily="50" charset="-128"/>
                <a:cs typeface="Arial"/>
              </a:rPr>
              <a:t>章　モバイルとウェアラブル</a:t>
            </a:r>
            <a:endParaRPr lang="en-US" altLang="ja-JP" sz="2800" dirty="0">
              <a:solidFill>
                <a:srgbClr val="FFFFFF"/>
              </a:solidFill>
              <a:effectLst/>
              <a:latin typeface="Arial"/>
              <a:ea typeface="HGP創英角ｺﾞｼｯｸUB" pitchFamily="50" charset="-128"/>
              <a:cs typeface="Arial"/>
            </a:endParaRPr>
          </a:p>
        </p:txBody>
      </p:sp>
      <p:sp>
        <p:nvSpPr>
          <p:cNvPr id="7" name="正方形/長方形 6"/>
          <p:cNvSpPr/>
          <p:nvPr/>
        </p:nvSpPr>
        <p:spPr>
          <a:xfrm>
            <a:off x="830354" y="2775338"/>
            <a:ext cx="83270" cy="1307324"/>
          </a:xfrm>
          <a:prstGeom prst="rect">
            <a:avLst/>
          </a:prstGeom>
          <a:solidFill>
            <a:srgbClr val="CC0000"/>
          </a:solidFill>
          <a:ln>
            <a:noFill/>
          </a:ln>
        </p:spPr>
        <p:style>
          <a:lnRef idx="2">
            <a:schemeClr val="dk1"/>
          </a:lnRef>
          <a:fillRef idx="1">
            <a:schemeClr val="lt1"/>
          </a:fillRef>
          <a:effectRef idx="0">
            <a:schemeClr val="dk1"/>
          </a:effectRef>
          <a:fontRef idx="minor">
            <a:schemeClr val="dk1"/>
          </a:fontRef>
        </p:style>
        <p:txBody>
          <a:bodyPr rtlCol="0" anchor="ctr"/>
          <a:lstStyle/>
          <a:p>
            <a:pPr algn="r"/>
            <a:endParaRPr lang="en-US" altLang="ja-JP" sz="2400" dirty="0">
              <a:solidFill>
                <a:srgbClr val="FFFFFF"/>
              </a:solidFill>
              <a:effectLst/>
              <a:latin typeface="Arial"/>
              <a:ea typeface="HGP創英角ｺﾞｼｯｸUB" pitchFamily="50" charset="-128"/>
              <a:cs typeface="Arial"/>
            </a:endParaRPr>
          </a:p>
        </p:txBody>
      </p:sp>
      <p:pic>
        <p:nvPicPr>
          <p:cNvPr id="8" name="図 7"/>
          <p:cNvPicPr>
            <a:picLocks noChangeAspect="1"/>
          </p:cNvPicPr>
          <p:nvPr/>
        </p:nvPicPr>
        <p:blipFill>
          <a:blip r:embed="rId2"/>
          <a:stretch>
            <a:fillRect/>
          </a:stretch>
        </p:blipFill>
        <p:spPr>
          <a:xfrm>
            <a:off x="8128001" y="6690381"/>
            <a:ext cx="882650" cy="15069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19725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p:cNvSpPr/>
          <p:nvPr/>
        </p:nvSpPr>
        <p:spPr>
          <a:xfrm>
            <a:off x="904876" y="1079500"/>
            <a:ext cx="3633787" cy="5302250"/>
          </a:xfrm>
          <a:prstGeom prst="rect">
            <a:avLst/>
          </a:prstGeom>
          <a:solidFill>
            <a:schemeClr val="bg1"/>
          </a:solidFill>
          <a:ln w="19050" cmpd="sng">
            <a:solidFill>
              <a:schemeClr val="bg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正方形/長方形 32"/>
          <p:cNvSpPr/>
          <p:nvPr/>
        </p:nvSpPr>
        <p:spPr>
          <a:xfrm>
            <a:off x="4602163" y="1079500"/>
            <a:ext cx="3633787" cy="5302250"/>
          </a:xfrm>
          <a:prstGeom prst="rect">
            <a:avLst/>
          </a:prstGeom>
          <a:solidFill>
            <a:schemeClr val="bg1"/>
          </a:solidFill>
          <a:ln w="19050" cmpd="sng">
            <a:solidFill>
              <a:srgbClr val="33ACBD"/>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3" name="タイトル 2"/>
          <p:cNvSpPr>
            <a:spLocks noGrp="1"/>
          </p:cNvSpPr>
          <p:nvPr>
            <p:ph type="title"/>
          </p:nvPr>
        </p:nvSpPr>
        <p:spPr/>
        <p:txBody>
          <a:bodyPr/>
          <a:lstStyle/>
          <a:p>
            <a:r>
              <a:rPr kumimoji="1" lang="ja-JP" altLang="en-US" dirty="0">
                <a:solidFill>
                  <a:schemeClr val="tx1">
                    <a:lumMod val="50000"/>
                    <a:lumOff val="50000"/>
                  </a:schemeClr>
                </a:solidFill>
              </a:rPr>
              <a:t>コレ</a:t>
            </a:r>
            <a:r>
              <a:rPr kumimoji="1" lang="en-US" altLang="ja-JP" dirty="0">
                <a:solidFill>
                  <a:schemeClr val="tx1">
                    <a:lumMod val="50000"/>
                    <a:lumOff val="50000"/>
                  </a:schemeClr>
                </a:solidFill>
              </a:rPr>
              <a:t>1</a:t>
            </a:r>
            <a:r>
              <a:rPr kumimoji="1" lang="ja-JP" altLang="en-US" dirty="0">
                <a:solidFill>
                  <a:schemeClr val="tx1">
                    <a:lumMod val="50000"/>
                    <a:lumOff val="50000"/>
                  </a:schemeClr>
                </a:solidFill>
              </a:rPr>
              <a:t>枚でわかるモバイルと</a:t>
            </a:r>
            <a:r>
              <a:rPr kumimoji="1" lang="ja-JP" altLang="en-US" dirty="0" smtClean="0">
                <a:solidFill>
                  <a:schemeClr val="tx1">
                    <a:lumMod val="50000"/>
                    <a:lumOff val="50000"/>
                  </a:schemeClr>
                </a:solidFill>
              </a:rPr>
              <a:t>ウェアラブル</a:t>
            </a:r>
            <a:endParaRPr kumimoji="1" lang="ja-JP" altLang="en-US" dirty="0">
              <a:solidFill>
                <a:schemeClr val="tx1">
                  <a:lumMod val="50000"/>
                  <a:lumOff val="50000"/>
                </a:schemeClr>
              </a:solidFill>
            </a:endParaRPr>
          </a:p>
        </p:txBody>
      </p:sp>
      <p:sp>
        <p:nvSpPr>
          <p:cNvPr id="4" name="円/楕円 3"/>
          <p:cNvSpPr/>
          <p:nvPr/>
        </p:nvSpPr>
        <p:spPr>
          <a:xfrm>
            <a:off x="4085432" y="3924457"/>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フローチャート: 論理積ゲート 4"/>
          <p:cNvSpPr/>
          <p:nvPr/>
        </p:nvSpPr>
        <p:spPr>
          <a:xfrm rot="16200000">
            <a:off x="4026854" y="4903786"/>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フローチャート: 論理積ゲート 5"/>
          <p:cNvSpPr/>
          <p:nvPr/>
        </p:nvSpPr>
        <p:spPr>
          <a:xfrm rot="10800000">
            <a:off x="3581398" y="4941607"/>
            <a:ext cx="765137" cy="405090"/>
          </a:xfrm>
          <a:prstGeom prst="flowChartDelay">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フローチャート: 論理積ゲート 6"/>
          <p:cNvSpPr/>
          <p:nvPr/>
        </p:nvSpPr>
        <p:spPr>
          <a:xfrm>
            <a:off x="4836358" y="4941610"/>
            <a:ext cx="765137" cy="405090"/>
          </a:xfrm>
          <a:prstGeom prst="flowChartDelay">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79" name="図形グループ 78"/>
          <p:cNvGrpSpPr/>
          <p:nvPr/>
        </p:nvGrpSpPr>
        <p:grpSpPr>
          <a:xfrm>
            <a:off x="5118100" y="4941610"/>
            <a:ext cx="190500" cy="405090"/>
            <a:chOff x="5118100" y="4941610"/>
            <a:chExt cx="190500" cy="405090"/>
          </a:xfrm>
        </p:grpSpPr>
        <p:sp>
          <p:nvSpPr>
            <p:cNvPr id="9" name="正方形/長方形 8"/>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正方形/長方形 9"/>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角丸四角形 7"/>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12" name="図 11"/>
          <p:cNvPicPr>
            <a:picLocks noChangeAspect="1"/>
          </p:cNvPicPr>
          <p:nvPr/>
        </p:nvPicPr>
        <p:blipFill>
          <a:blip r:embed="rId2">
            <a:clrChange>
              <a:clrFrom>
                <a:srgbClr val="FFFFFF"/>
              </a:clrFrom>
              <a:clrTo>
                <a:srgbClr val="FFFFFF">
                  <a:alpha val="0"/>
                </a:srgbClr>
              </a:clrTo>
            </a:clrChange>
          </a:blip>
          <a:stretch>
            <a:fillRect/>
          </a:stretch>
        </p:blipFill>
        <p:spPr>
          <a:xfrm>
            <a:off x="6038839" y="4839209"/>
            <a:ext cx="679541" cy="593816"/>
          </a:xfrm>
          <a:prstGeom prst="rect">
            <a:avLst/>
          </a:prstGeom>
        </p:spPr>
      </p:pic>
      <p:pic>
        <p:nvPicPr>
          <p:cNvPr id="13" name="図 12"/>
          <p:cNvPicPr>
            <a:picLocks noChangeAspect="1"/>
          </p:cNvPicPr>
          <p:nvPr/>
        </p:nvPicPr>
        <p:blipFill>
          <a:blip r:embed="rId3">
            <a:clrChange>
              <a:clrFrom>
                <a:srgbClr val="FFFFFF"/>
              </a:clrFrom>
              <a:clrTo>
                <a:srgbClr val="FFFFFF">
                  <a:alpha val="0"/>
                </a:srgbClr>
              </a:clrTo>
            </a:clrChange>
          </a:blip>
          <a:stretch>
            <a:fillRect/>
          </a:stretch>
        </p:blipFill>
        <p:spPr>
          <a:xfrm>
            <a:off x="5557850" y="4882559"/>
            <a:ext cx="341289" cy="550466"/>
          </a:xfrm>
          <a:prstGeom prst="rect">
            <a:avLst/>
          </a:prstGeom>
        </p:spPr>
      </p:pic>
      <p:pic>
        <p:nvPicPr>
          <p:cNvPr id="14" name="図 13"/>
          <p:cNvPicPr>
            <a:picLocks noChangeAspect="1"/>
          </p:cNvPicPr>
          <p:nvPr/>
        </p:nvPicPr>
        <p:blipFill>
          <a:blip r:embed="rId4">
            <a:clrChange>
              <a:clrFrom>
                <a:srgbClr val="FFFFFF"/>
              </a:clrFrom>
              <a:clrTo>
                <a:srgbClr val="FFFFFF">
                  <a:alpha val="0"/>
                </a:srgbClr>
              </a:clrTo>
            </a:clrChange>
          </a:blip>
          <a:stretch>
            <a:fillRect/>
          </a:stretch>
        </p:blipFill>
        <p:spPr>
          <a:xfrm>
            <a:off x="7212051" y="4859525"/>
            <a:ext cx="681672" cy="722281"/>
          </a:xfrm>
          <a:prstGeom prst="rect">
            <a:avLst/>
          </a:prstGeom>
        </p:spPr>
      </p:pic>
      <p:grpSp>
        <p:nvGrpSpPr>
          <p:cNvPr id="23" name="図形グループ 22"/>
          <p:cNvGrpSpPr/>
          <p:nvPr/>
        </p:nvGrpSpPr>
        <p:grpSpPr>
          <a:xfrm>
            <a:off x="1317401" y="4971459"/>
            <a:ext cx="960184" cy="932098"/>
            <a:chOff x="1084515" y="4732057"/>
            <a:chExt cx="960184" cy="932098"/>
          </a:xfrm>
        </p:grpSpPr>
        <p:grpSp>
          <p:nvGrpSpPr>
            <p:cNvPr id="18" name="図形グループ 17"/>
            <p:cNvGrpSpPr/>
            <p:nvPr/>
          </p:nvGrpSpPr>
          <p:grpSpPr>
            <a:xfrm>
              <a:off x="1084515" y="4879904"/>
              <a:ext cx="681672" cy="784251"/>
              <a:chOff x="2405315" y="4754508"/>
              <a:chExt cx="681672" cy="784251"/>
            </a:xfrm>
          </p:grpSpPr>
          <p:pic>
            <p:nvPicPr>
              <p:cNvPr id="11" name="図 10"/>
              <p:cNvPicPr>
                <a:picLocks noChangeAspect="1"/>
              </p:cNvPicPr>
              <p:nvPr/>
            </p:nvPicPr>
            <p:blipFill>
              <a:blip r:embed="rId4">
                <a:clrChange>
                  <a:clrFrom>
                    <a:srgbClr val="FFFFFF"/>
                  </a:clrFrom>
                  <a:clrTo>
                    <a:srgbClr val="FFFFFF">
                      <a:alpha val="0"/>
                    </a:srgbClr>
                  </a:clrTo>
                </a:clrChange>
              </a:blip>
              <a:stretch>
                <a:fillRect/>
              </a:stretch>
            </p:blipFill>
            <p:spPr>
              <a:xfrm>
                <a:off x="2405315" y="4816478"/>
                <a:ext cx="681672" cy="722281"/>
              </a:xfrm>
              <a:prstGeom prst="rect">
                <a:avLst/>
              </a:prstGeom>
            </p:spPr>
          </p:pic>
          <p:sp>
            <p:nvSpPr>
              <p:cNvPr id="17" name="正方形/長方形 16"/>
              <p:cNvSpPr/>
              <p:nvPr/>
            </p:nvSpPr>
            <p:spPr>
              <a:xfrm>
                <a:off x="2405315" y="4754508"/>
                <a:ext cx="681672" cy="566792"/>
              </a:xfrm>
              <a:prstGeom prst="rect">
                <a:avLst/>
              </a:prstGeom>
              <a:solidFill>
                <a:srgbClr val="FFFFFF"/>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15" name="図 14"/>
            <p:cNvPicPr>
              <a:picLocks noChangeAspect="1"/>
            </p:cNvPicPr>
            <p:nvPr/>
          </p:nvPicPr>
          <p:blipFill>
            <a:blip r:embed="rId2">
              <a:clrChange>
                <a:clrFrom>
                  <a:srgbClr val="FFFFFF"/>
                </a:clrFrom>
                <a:clrTo>
                  <a:srgbClr val="FFFFFF">
                    <a:alpha val="0"/>
                  </a:srgbClr>
                </a:clrTo>
              </a:clrChange>
            </a:blip>
            <a:stretch>
              <a:fillRect/>
            </a:stretch>
          </p:blipFill>
          <p:spPr>
            <a:xfrm rot="10800000">
              <a:off x="1086645" y="4732057"/>
              <a:ext cx="679541" cy="593816"/>
            </a:xfrm>
            <a:prstGeom prst="rect">
              <a:avLst/>
            </a:prstGeom>
          </p:spPr>
        </p:pic>
        <p:sp>
          <p:nvSpPr>
            <p:cNvPr id="20" name="台形 19"/>
            <p:cNvSpPr/>
            <p:nvPr/>
          </p:nvSpPr>
          <p:spPr>
            <a:xfrm>
              <a:off x="1250950" y="5212971"/>
              <a:ext cx="361950" cy="196850"/>
            </a:xfrm>
            <a:prstGeom prst="trapezoid">
              <a:avLst/>
            </a:prstGeom>
            <a:solidFill>
              <a:schemeClr val="tx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角丸四角形 20"/>
            <p:cNvSpPr/>
            <p:nvPr/>
          </p:nvSpPr>
          <p:spPr>
            <a:xfrm>
              <a:off x="1766186" y="4732057"/>
              <a:ext cx="278513" cy="677761"/>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 name="角丸四角形 21"/>
            <p:cNvSpPr/>
            <p:nvPr/>
          </p:nvSpPr>
          <p:spPr>
            <a:xfrm>
              <a:off x="1836037" y="4802575"/>
              <a:ext cx="45719" cy="243557"/>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24" name="図 23"/>
          <p:cNvPicPr>
            <a:picLocks noChangeAspect="1"/>
          </p:cNvPicPr>
          <p:nvPr/>
        </p:nvPicPr>
        <p:blipFill>
          <a:blip r:embed="rId4">
            <a:clrChange>
              <a:clrFrom>
                <a:srgbClr val="FFFFFF"/>
              </a:clrFrom>
              <a:clrTo>
                <a:srgbClr val="FFFFFF">
                  <a:alpha val="0"/>
                </a:srgbClr>
              </a:clrTo>
            </a:clrChange>
          </a:blip>
          <a:stretch>
            <a:fillRect/>
          </a:stretch>
        </p:blipFill>
        <p:spPr>
          <a:xfrm>
            <a:off x="2381979" y="4922695"/>
            <a:ext cx="685680" cy="726528"/>
          </a:xfrm>
          <a:prstGeom prst="rect">
            <a:avLst/>
          </a:prstGeom>
        </p:spPr>
      </p:pic>
      <p:sp>
        <p:nvSpPr>
          <p:cNvPr id="28" name="角丸四角形 27"/>
          <p:cNvSpPr/>
          <p:nvPr/>
        </p:nvSpPr>
        <p:spPr>
          <a:xfrm>
            <a:off x="2394679" y="5560455"/>
            <a:ext cx="662622" cy="128639"/>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9" name="図 28"/>
          <p:cNvPicPr>
            <a:picLocks noChangeAspect="1"/>
          </p:cNvPicPr>
          <p:nvPr/>
        </p:nvPicPr>
        <p:blipFill>
          <a:blip r:embed="rId4">
            <a:clrChange>
              <a:clrFrom>
                <a:srgbClr val="FFFFFF"/>
              </a:clrFrom>
              <a:clrTo>
                <a:srgbClr val="FFFFFF">
                  <a:alpha val="0"/>
                </a:srgbClr>
              </a:clrTo>
            </a:clrChange>
          </a:blip>
          <a:stretch>
            <a:fillRect/>
          </a:stretch>
        </p:blipFill>
        <p:spPr>
          <a:xfrm>
            <a:off x="3175000" y="4952409"/>
            <a:ext cx="469900" cy="371257"/>
          </a:xfrm>
          <a:prstGeom prst="rect">
            <a:avLst/>
          </a:prstGeom>
        </p:spPr>
      </p:pic>
      <p:grpSp>
        <p:nvGrpSpPr>
          <p:cNvPr id="43" name="図形グループ 42"/>
          <p:cNvGrpSpPr/>
          <p:nvPr/>
        </p:nvGrpSpPr>
        <p:grpSpPr>
          <a:xfrm>
            <a:off x="4715098" y="4248150"/>
            <a:ext cx="441102" cy="177800"/>
            <a:chOff x="4715098" y="3962400"/>
            <a:chExt cx="441102" cy="177800"/>
          </a:xfrm>
        </p:grpSpPr>
        <p:sp>
          <p:nvSpPr>
            <p:cNvPr id="32" name="角丸四角形 31"/>
            <p:cNvSpPr/>
            <p:nvPr/>
          </p:nvSpPr>
          <p:spPr>
            <a:xfrm>
              <a:off x="4715098" y="3962400"/>
              <a:ext cx="441102" cy="58091"/>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角丸四角形 29"/>
            <p:cNvSpPr/>
            <p:nvPr/>
          </p:nvSpPr>
          <p:spPr>
            <a:xfrm>
              <a:off x="4735624"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角丸四角形 30"/>
            <p:cNvSpPr/>
            <p:nvPr/>
          </p:nvSpPr>
          <p:spPr>
            <a:xfrm>
              <a:off x="4950049"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39" name="図 38" descr="MC90044180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5128" y="1413517"/>
            <a:ext cx="2055118" cy="2055118"/>
          </a:xfrm>
          <a:prstGeom prst="rect">
            <a:avLst/>
          </a:prstGeom>
        </p:spPr>
      </p:pic>
      <p:pic>
        <p:nvPicPr>
          <p:cNvPr id="40" name="図 39"/>
          <p:cNvPicPr>
            <a:picLocks noChangeAspect="1"/>
          </p:cNvPicPr>
          <p:nvPr/>
        </p:nvPicPr>
        <p:blipFill>
          <a:blip r:embed="rId6">
            <a:clrChange>
              <a:clrFrom>
                <a:srgbClr val="FEFEFE"/>
              </a:clrFrom>
              <a:clrTo>
                <a:srgbClr val="FEFEFE">
                  <a:alpha val="0"/>
                </a:srgbClr>
              </a:clrTo>
            </a:clrChange>
          </a:blip>
          <a:stretch>
            <a:fillRect/>
          </a:stretch>
        </p:blipFill>
        <p:spPr>
          <a:xfrm>
            <a:off x="2236144" y="1874999"/>
            <a:ext cx="1021406" cy="895433"/>
          </a:xfrm>
          <a:prstGeom prst="rect">
            <a:avLst/>
          </a:prstGeom>
        </p:spPr>
      </p:pic>
      <p:sp>
        <p:nvSpPr>
          <p:cNvPr id="41" name="角丸四角形 40"/>
          <p:cNvSpPr/>
          <p:nvPr/>
        </p:nvSpPr>
        <p:spPr>
          <a:xfrm>
            <a:off x="4654550" y="4102099"/>
            <a:ext cx="780578" cy="2126139"/>
          </a:xfrm>
          <a:prstGeom prst="roundRect">
            <a:avLst>
              <a:gd name="adj" fmla="val 10159"/>
            </a:avLst>
          </a:prstGeom>
          <a:noFill/>
          <a:ln>
            <a:solidFill>
              <a:schemeClr val="accent6">
                <a:lumMod val="75000"/>
              </a:schemeClr>
            </a:solidFill>
            <a:prstDash val="sys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角丸四角形 41"/>
          <p:cNvSpPr/>
          <p:nvPr/>
        </p:nvSpPr>
        <p:spPr>
          <a:xfrm>
            <a:off x="5489800" y="4655059"/>
            <a:ext cx="1311050" cy="1573180"/>
          </a:xfrm>
          <a:prstGeom prst="roundRect">
            <a:avLst>
              <a:gd name="adj" fmla="val 7341"/>
            </a:avLst>
          </a:prstGeom>
          <a:noFill/>
          <a:ln>
            <a:solidFill>
              <a:schemeClr val="accent6">
                <a:lumMod val="75000"/>
              </a:schemeClr>
            </a:solidFill>
            <a:prstDash val="sys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 name="テキスト ボックス 43"/>
          <p:cNvSpPr txBox="1"/>
          <p:nvPr/>
        </p:nvSpPr>
        <p:spPr>
          <a:xfrm>
            <a:off x="3193428" y="5293248"/>
            <a:ext cx="404014" cy="246221"/>
          </a:xfrm>
          <a:prstGeom prst="rect">
            <a:avLst/>
          </a:prstGeom>
          <a:noFill/>
        </p:spPr>
        <p:txBody>
          <a:bodyPr wrap="none" rtlCol="0">
            <a:spAutoFit/>
          </a:bodyPr>
          <a:lstStyle/>
          <a:p>
            <a:pPr algn="ctr"/>
            <a:r>
              <a:rPr kumimoji="1" lang="en-US" altLang="ja-JP" sz="1000" dirty="0">
                <a:solidFill>
                  <a:srgbClr val="800000"/>
                </a:solidFill>
              </a:rPr>
              <a:t>PDA</a:t>
            </a:r>
            <a:endParaRPr kumimoji="1" lang="ja-JP" altLang="en-US" sz="1000" dirty="0">
              <a:solidFill>
                <a:srgbClr val="800000"/>
              </a:solidFill>
            </a:endParaRPr>
          </a:p>
        </p:txBody>
      </p:sp>
      <p:sp>
        <p:nvSpPr>
          <p:cNvPr id="45" name="テキスト ボックス 44"/>
          <p:cNvSpPr txBox="1"/>
          <p:nvPr/>
        </p:nvSpPr>
        <p:spPr>
          <a:xfrm>
            <a:off x="5809790" y="5977096"/>
            <a:ext cx="662060" cy="246221"/>
          </a:xfrm>
          <a:prstGeom prst="rect">
            <a:avLst/>
          </a:prstGeom>
          <a:noFill/>
        </p:spPr>
        <p:txBody>
          <a:bodyPr wrap="none" rtlCol="0">
            <a:spAutoFit/>
          </a:bodyPr>
          <a:lstStyle/>
          <a:p>
            <a:pPr algn="ctr"/>
            <a:r>
              <a:rPr kumimoji="1" lang="ja-JP" altLang="en-US" sz="1000" dirty="0">
                <a:solidFill>
                  <a:srgbClr val="FF6600"/>
                </a:solidFill>
              </a:rPr>
              <a:t>モバイル</a:t>
            </a:r>
          </a:p>
        </p:txBody>
      </p:sp>
      <p:sp>
        <p:nvSpPr>
          <p:cNvPr id="46" name="テキスト ボックス 45"/>
          <p:cNvSpPr txBox="1"/>
          <p:nvPr/>
        </p:nvSpPr>
        <p:spPr>
          <a:xfrm>
            <a:off x="4623388" y="5977096"/>
            <a:ext cx="861134" cy="246221"/>
          </a:xfrm>
          <a:prstGeom prst="rect">
            <a:avLst/>
          </a:prstGeom>
          <a:noFill/>
        </p:spPr>
        <p:txBody>
          <a:bodyPr wrap="none" rtlCol="0">
            <a:spAutoFit/>
          </a:bodyPr>
          <a:lstStyle/>
          <a:p>
            <a:pPr algn="ctr"/>
            <a:r>
              <a:rPr lang="ja-JP" altLang="en-US" sz="1000" dirty="0">
                <a:solidFill>
                  <a:srgbClr val="FF6600"/>
                </a:solidFill>
              </a:rPr>
              <a:t>ウェア</a:t>
            </a:r>
            <a:r>
              <a:rPr kumimoji="1" lang="ja-JP" altLang="en-US" sz="1000" dirty="0">
                <a:solidFill>
                  <a:srgbClr val="FF6600"/>
                </a:solidFill>
              </a:rPr>
              <a:t>ラブル</a:t>
            </a:r>
          </a:p>
        </p:txBody>
      </p:sp>
      <p:cxnSp>
        <p:nvCxnSpPr>
          <p:cNvPr id="49" name="直線矢印コネクタ 48"/>
          <p:cNvCxnSpPr>
            <a:endCxn id="21" idx="0"/>
          </p:cNvCxnSpPr>
          <p:nvPr/>
        </p:nvCxnSpPr>
        <p:spPr>
          <a:xfrm flipH="1">
            <a:off x="2138329" y="2770432"/>
            <a:ext cx="243650" cy="2201027"/>
          </a:xfrm>
          <a:prstGeom prst="straightConnector1">
            <a:avLst/>
          </a:prstGeom>
          <a:ln>
            <a:solidFill>
              <a:schemeClr val="accent5">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40" idx="2"/>
            <a:endCxn id="24" idx="0"/>
          </p:cNvCxnSpPr>
          <p:nvPr/>
        </p:nvCxnSpPr>
        <p:spPr>
          <a:xfrm flipH="1">
            <a:off x="2724819" y="2770432"/>
            <a:ext cx="22028" cy="2152263"/>
          </a:xfrm>
          <a:prstGeom prst="straightConnector1">
            <a:avLst/>
          </a:prstGeom>
          <a:ln>
            <a:solidFill>
              <a:schemeClr val="accent5">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直線矢印コネクタ 56"/>
          <p:cNvCxnSpPr>
            <a:endCxn id="14" idx="0"/>
          </p:cNvCxnSpPr>
          <p:nvPr/>
        </p:nvCxnSpPr>
        <p:spPr>
          <a:xfrm>
            <a:off x="6851650" y="2876550"/>
            <a:ext cx="701237" cy="1982975"/>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正方形/長方形 34"/>
          <p:cNvSpPr/>
          <p:nvPr/>
        </p:nvSpPr>
        <p:spPr>
          <a:xfrm>
            <a:off x="1279076" y="4102100"/>
            <a:ext cx="1821497" cy="42055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PC</a:t>
            </a:r>
            <a:r>
              <a:rPr kumimoji="1" lang="ja-JP" altLang="en-US" sz="1200" dirty="0">
                <a:solidFill>
                  <a:srgbClr val="FFFFFF"/>
                </a:solidFill>
                <a:latin typeface="ＭＳ Ｐゴシック"/>
                <a:ea typeface="ＭＳ Ｐゴシック"/>
                <a:cs typeface="ＭＳ Ｐゴシック"/>
              </a:rPr>
              <a:t>アプリケーション</a:t>
            </a:r>
          </a:p>
        </p:txBody>
      </p:sp>
      <p:sp>
        <p:nvSpPr>
          <p:cNvPr id="37" name="角丸四角形 36"/>
          <p:cNvSpPr/>
          <p:nvPr/>
        </p:nvSpPr>
        <p:spPr>
          <a:xfrm>
            <a:off x="1279076" y="3136900"/>
            <a:ext cx="2943674" cy="469900"/>
          </a:xfrm>
          <a:prstGeom prst="roundRect">
            <a:avLst/>
          </a:prstGeom>
          <a:solidFill>
            <a:schemeClr val="accent2">
              <a:lumMod val="60000"/>
              <a:lumOff val="40000"/>
              <a:alpha val="59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自社ネットワーク</a:t>
            </a:r>
          </a:p>
        </p:txBody>
      </p:sp>
      <p:cxnSp>
        <p:nvCxnSpPr>
          <p:cNvPr id="61" name="直線矢印コネクタ 60"/>
          <p:cNvCxnSpPr>
            <a:endCxn id="12" idx="0"/>
          </p:cNvCxnSpPr>
          <p:nvPr/>
        </p:nvCxnSpPr>
        <p:spPr>
          <a:xfrm>
            <a:off x="6378610" y="2876550"/>
            <a:ext cx="0" cy="1962659"/>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6" name="直線矢印コネクタ 65"/>
          <p:cNvCxnSpPr>
            <a:endCxn id="13" idx="0"/>
          </p:cNvCxnSpPr>
          <p:nvPr/>
        </p:nvCxnSpPr>
        <p:spPr>
          <a:xfrm flipH="1">
            <a:off x="5728495" y="2876550"/>
            <a:ext cx="380205" cy="2006009"/>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9" name="直線矢印コネクタ 68"/>
          <p:cNvCxnSpPr/>
          <p:nvPr/>
        </p:nvCxnSpPr>
        <p:spPr>
          <a:xfrm flipH="1">
            <a:off x="5210200" y="2876550"/>
            <a:ext cx="688939" cy="2065057"/>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3" name="直線矢印コネクタ 72"/>
          <p:cNvCxnSpPr/>
          <p:nvPr/>
        </p:nvCxnSpPr>
        <p:spPr>
          <a:xfrm flipH="1">
            <a:off x="5090659" y="2876550"/>
            <a:ext cx="637836" cy="1371600"/>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正方形/長方形 35"/>
          <p:cNvSpPr/>
          <p:nvPr/>
        </p:nvSpPr>
        <p:spPr>
          <a:xfrm>
            <a:off x="5538799" y="4102100"/>
            <a:ext cx="2354923" cy="420550"/>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Web</a:t>
            </a:r>
            <a:r>
              <a:rPr kumimoji="1" lang="ja-JP" altLang="en-US" sz="1200" dirty="0">
                <a:solidFill>
                  <a:srgbClr val="FFFFFF"/>
                </a:solidFill>
                <a:latin typeface="ＭＳ Ｐゴシック"/>
                <a:ea typeface="ＭＳ Ｐゴシック"/>
                <a:cs typeface="ＭＳ Ｐゴシック"/>
              </a:rPr>
              <a:t>ブラウザー</a:t>
            </a:r>
          </a:p>
        </p:txBody>
      </p:sp>
      <p:sp>
        <p:nvSpPr>
          <p:cNvPr id="38" name="角丸四角形 37"/>
          <p:cNvSpPr/>
          <p:nvPr/>
        </p:nvSpPr>
        <p:spPr>
          <a:xfrm>
            <a:off x="4950049" y="3136900"/>
            <a:ext cx="2943674" cy="469900"/>
          </a:xfrm>
          <a:prstGeom prst="roundRect">
            <a:avLst/>
          </a:prstGeom>
          <a:solidFill>
            <a:schemeClr val="tx2">
              <a:lumMod val="60000"/>
              <a:lumOff val="40000"/>
              <a:alpha val="59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インターネット</a:t>
            </a:r>
          </a:p>
        </p:txBody>
      </p:sp>
      <p:sp>
        <p:nvSpPr>
          <p:cNvPr id="75" name="テキスト ボックス 74"/>
          <p:cNvSpPr txBox="1"/>
          <p:nvPr/>
        </p:nvSpPr>
        <p:spPr>
          <a:xfrm>
            <a:off x="5809790" y="2510538"/>
            <a:ext cx="774571" cy="307777"/>
          </a:xfrm>
          <a:prstGeom prst="rect">
            <a:avLst/>
          </a:prstGeom>
          <a:noFill/>
        </p:spPr>
        <p:txBody>
          <a:bodyPr wrap="none" rtlCol="0">
            <a:spAutoFit/>
          </a:bodyPr>
          <a:lstStyle/>
          <a:p>
            <a:r>
              <a:rPr kumimoji="1" lang="ja-JP" altLang="en-US" sz="1400" dirty="0">
                <a:solidFill>
                  <a:schemeClr val="bg1"/>
                </a:solidFill>
              </a:rPr>
              <a:t>クラウド</a:t>
            </a:r>
          </a:p>
        </p:txBody>
      </p:sp>
      <p:sp>
        <p:nvSpPr>
          <p:cNvPr id="76" name="テキスト ボックス 75"/>
          <p:cNvSpPr txBox="1"/>
          <p:nvPr/>
        </p:nvSpPr>
        <p:spPr>
          <a:xfrm>
            <a:off x="2274882" y="2356649"/>
            <a:ext cx="888785" cy="307777"/>
          </a:xfrm>
          <a:prstGeom prst="rect">
            <a:avLst/>
          </a:prstGeom>
          <a:noFill/>
        </p:spPr>
        <p:txBody>
          <a:bodyPr wrap="none" rtlCol="0">
            <a:spAutoFit/>
          </a:bodyPr>
          <a:lstStyle/>
          <a:p>
            <a:r>
              <a:rPr kumimoji="1" lang="ja-JP" altLang="en-US" sz="1400" dirty="0">
                <a:solidFill>
                  <a:schemeClr val="bg1"/>
                </a:solidFill>
              </a:rPr>
              <a:t>サーバー</a:t>
            </a:r>
          </a:p>
        </p:txBody>
      </p:sp>
      <p:sp>
        <p:nvSpPr>
          <p:cNvPr id="77" name="テキスト ボックス 76"/>
          <p:cNvSpPr txBox="1"/>
          <p:nvPr/>
        </p:nvSpPr>
        <p:spPr>
          <a:xfrm>
            <a:off x="1550250" y="1151907"/>
            <a:ext cx="2349139" cy="523220"/>
          </a:xfrm>
          <a:prstGeom prst="rect">
            <a:avLst/>
          </a:prstGeom>
          <a:noFill/>
        </p:spPr>
        <p:txBody>
          <a:bodyPr wrap="none" rtlCol="0">
            <a:spAutoFit/>
          </a:bodyPr>
          <a:lstStyle/>
          <a:p>
            <a:pPr algn="ctr"/>
            <a:r>
              <a:rPr kumimoji="1" lang="en-US" altLang="ja-JP" sz="2800" dirty="0">
                <a:solidFill>
                  <a:srgbClr val="800000"/>
                </a:solidFill>
                <a:latin typeface="ＤＦＰ太丸ゴシック体"/>
                <a:ea typeface="ＤＦＰ太丸ゴシック体"/>
                <a:cs typeface="ＤＦＰ太丸ゴシック体"/>
              </a:rPr>
              <a:t>2007</a:t>
            </a:r>
            <a:r>
              <a:rPr kumimoji="1" lang="ja-JP" altLang="en-US" sz="2800" dirty="0">
                <a:solidFill>
                  <a:srgbClr val="800000"/>
                </a:solidFill>
                <a:latin typeface="ＤＦＰ太丸ゴシック体"/>
                <a:ea typeface="ＤＦＰ太丸ゴシック体"/>
                <a:cs typeface="ＤＦＰ太丸ゴシック体"/>
              </a:rPr>
              <a:t>年以前</a:t>
            </a:r>
          </a:p>
        </p:txBody>
      </p:sp>
      <p:sp>
        <p:nvSpPr>
          <p:cNvPr id="78" name="テキスト ボックス 77"/>
          <p:cNvSpPr txBox="1"/>
          <p:nvPr/>
        </p:nvSpPr>
        <p:spPr>
          <a:xfrm>
            <a:off x="5242783" y="1160814"/>
            <a:ext cx="2349139" cy="523220"/>
          </a:xfrm>
          <a:prstGeom prst="rect">
            <a:avLst/>
          </a:prstGeom>
          <a:noFill/>
        </p:spPr>
        <p:txBody>
          <a:bodyPr wrap="none" rtlCol="0">
            <a:spAutoFit/>
          </a:bodyPr>
          <a:lstStyle/>
          <a:p>
            <a:pPr algn="ctr"/>
            <a:r>
              <a:rPr kumimoji="1" lang="en-US" altLang="ja-JP" sz="2800" dirty="0">
                <a:solidFill>
                  <a:srgbClr val="0000FF"/>
                </a:solidFill>
                <a:latin typeface="ＤＦＰ太丸ゴシック体"/>
                <a:ea typeface="ＤＦＰ太丸ゴシック体"/>
                <a:cs typeface="ＤＦＰ太丸ゴシック体"/>
              </a:rPr>
              <a:t>2007</a:t>
            </a:r>
            <a:r>
              <a:rPr kumimoji="1" lang="ja-JP" altLang="en-US" sz="2800" dirty="0">
                <a:solidFill>
                  <a:srgbClr val="0000FF"/>
                </a:solidFill>
                <a:latin typeface="ＤＦＰ太丸ゴシック体"/>
                <a:ea typeface="ＤＦＰ太丸ゴシック体"/>
                <a:cs typeface="ＤＦＰ太丸ゴシック体"/>
              </a:rPr>
              <a:t>年以降</a:t>
            </a:r>
          </a:p>
        </p:txBody>
      </p:sp>
    </p:spTree>
    <p:extLst>
      <p:ext uri="{BB962C8B-B14F-4D97-AF65-F5344CB8AC3E}">
        <p14:creationId xmlns:p14="http://schemas.microsoft.com/office/powerpoint/2010/main" val="1076239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solidFill>
                  <a:schemeClr val="tx1">
                    <a:lumMod val="50000"/>
                    <a:lumOff val="50000"/>
                  </a:schemeClr>
                </a:solidFill>
              </a:rPr>
              <a:t>「ムーアの法則」と「メトカーフの</a:t>
            </a:r>
            <a:r>
              <a:rPr lang="ja-JP" altLang="ja-JP">
                <a:solidFill>
                  <a:schemeClr val="tx1">
                    <a:lumMod val="50000"/>
                    <a:lumOff val="50000"/>
                  </a:schemeClr>
                </a:solidFill>
              </a:rPr>
              <a:t>法則</a:t>
            </a:r>
            <a:r>
              <a:rPr lang="ja-JP" altLang="ja-JP" smtClean="0">
                <a:solidFill>
                  <a:schemeClr val="tx1">
                    <a:lumMod val="50000"/>
                    <a:lumOff val="50000"/>
                  </a:schemeClr>
                </a:solidFill>
              </a:rPr>
              <a:t>」</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67</a:t>
            </a:fld>
            <a:endParaRPr kumimoji="1" lang="ja-JP" altLang="en-US"/>
          </a:p>
        </p:txBody>
      </p:sp>
      <p:cxnSp>
        <p:nvCxnSpPr>
          <p:cNvPr id="5" name="直線矢印コネクタ 4"/>
          <p:cNvCxnSpPr/>
          <p:nvPr/>
        </p:nvCxnSpPr>
        <p:spPr>
          <a:xfrm flipV="1">
            <a:off x="730250" y="2209800"/>
            <a:ext cx="0" cy="3968750"/>
          </a:xfrm>
          <a:prstGeom prst="straightConnector1">
            <a:avLst/>
          </a:prstGeom>
          <a:ln>
            <a:solidFill>
              <a:srgbClr val="33ACBD"/>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a:off x="730250" y="6178550"/>
            <a:ext cx="3302000" cy="0"/>
          </a:xfrm>
          <a:prstGeom prst="straightConnector1">
            <a:avLst/>
          </a:prstGeom>
          <a:ln>
            <a:solidFill>
              <a:srgbClr val="33ACBD"/>
            </a:solidFill>
            <a:tailEnd type="arrow"/>
          </a:ln>
        </p:spPr>
        <p:style>
          <a:lnRef idx="2">
            <a:schemeClr val="accent1"/>
          </a:lnRef>
          <a:fillRef idx="0">
            <a:schemeClr val="accent1"/>
          </a:fillRef>
          <a:effectRef idx="1">
            <a:schemeClr val="accent1"/>
          </a:effectRef>
          <a:fontRef idx="minor">
            <a:schemeClr val="tx1"/>
          </a:fontRef>
        </p:style>
      </p:cxnSp>
      <p:grpSp>
        <p:nvGrpSpPr>
          <p:cNvPr id="12" name="図形グループ 11"/>
          <p:cNvGrpSpPr/>
          <p:nvPr/>
        </p:nvGrpSpPr>
        <p:grpSpPr>
          <a:xfrm>
            <a:off x="3896630" y="2203481"/>
            <a:ext cx="161020" cy="300733"/>
            <a:chOff x="5118100" y="4941610"/>
            <a:chExt cx="190500" cy="405090"/>
          </a:xfrm>
        </p:grpSpPr>
        <p:sp>
          <p:nvSpPr>
            <p:cNvPr id="13" name="正方形/長方形 12"/>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 name="正方形/長方形 13"/>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 name="角丸四角形 14"/>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6" name="図形グループ 15"/>
          <p:cNvGrpSpPr/>
          <p:nvPr/>
        </p:nvGrpSpPr>
        <p:grpSpPr>
          <a:xfrm>
            <a:off x="3341735" y="2216181"/>
            <a:ext cx="441102" cy="177800"/>
            <a:chOff x="4715098" y="3962400"/>
            <a:chExt cx="441102" cy="177800"/>
          </a:xfrm>
        </p:grpSpPr>
        <p:sp>
          <p:nvSpPr>
            <p:cNvPr id="17" name="角丸四角形 16"/>
            <p:cNvSpPr/>
            <p:nvPr/>
          </p:nvSpPr>
          <p:spPr>
            <a:xfrm>
              <a:off x="4715098" y="3962400"/>
              <a:ext cx="441102" cy="58091"/>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 name="角丸四角形 17"/>
            <p:cNvSpPr/>
            <p:nvPr/>
          </p:nvSpPr>
          <p:spPr>
            <a:xfrm>
              <a:off x="4735624"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角丸四角形 18"/>
            <p:cNvSpPr/>
            <p:nvPr/>
          </p:nvSpPr>
          <p:spPr>
            <a:xfrm>
              <a:off x="4950049"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0" name="図形グループ 19"/>
          <p:cNvGrpSpPr/>
          <p:nvPr/>
        </p:nvGrpSpPr>
        <p:grpSpPr>
          <a:xfrm>
            <a:off x="1565275" y="4234477"/>
            <a:ext cx="806939" cy="688305"/>
            <a:chOff x="758730" y="3198675"/>
            <a:chExt cx="806939" cy="688305"/>
          </a:xfrm>
        </p:grpSpPr>
        <p:sp>
          <p:nvSpPr>
            <p:cNvPr id="21" name="正方形/長方形 20"/>
            <p:cNvSpPr/>
            <p:nvPr/>
          </p:nvSpPr>
          <p:spPr>
            <a:xfrm>
              <a:off x="1253932" y="3267470"/>
              <a:ext cx="311737" cy="579575"/>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 name="角丸四角形 21"/>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角丸四角形 22"/>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 name="台形 23"/>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5" name="図形グループ 24"/>
          <p:cNvGrpSpPr/>
          <p:nvPr/>
        </p:nvGrpSpPr>
        <p:grpSpPr>
          <a:xfrm>
            <a:off x="2203078" y="3309600"/>
            <a:ext cx="681672" cy="722281"/>
            <a:chOff x="2667295" y="1059799"/>
            <a:chExt cx="681672" cy="722281"/>
          </a:xfrm>
        </p:grpSpPr>
        <p:sp>
          <p:nvSpPr>
            <p:cNvPr id="26" name="角丸四角形 25"/>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27" name="図 26"/>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8" name="図形グループ 27"/>
          <p:cNvGrpSpPr/>
          <p:nvPr/>
        </p:nvGrpSpPr>
        <p:grpSpPr>
          <a:xfrm>
            <a:off x="2985241" y="2556433"/>
            <a:ext cx="679541" cy="593816"/>
            <a:chOff x="-62676" y="3965594"/>
            <a:chExt cx="679541" cy="593816"/>
          </a:xfrm>
        </p:grpSpPr>
        <p:sp>
          <p:nvSpPr>
            <p:cNvPr id="29" name="角丸四角形 28"/>
            <p:cNvSpPr/>
            <p:nvPr/>
          </p:nvSpPr>
          <p:spPr>
            <a:xfrm>
              <a:off x="-37276" y="4051300"/>
              <a:ext cx="627392" cy="489060"/>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30" name="図 29"/>
            <p:cNvPicPr>
              <a:picLocks noChangeAspect="1"/>
            </p:cNvPicPr>
            <p:nvPr/>
          </p:nvPicPr>
          <p:blipFill>
            <a:blip r:embed="rId4">
              <a:clrChange>
                <a:clrFrom>
                  <a:srgbClr val="FFFFFF"/>
                </a:clrFrom>
                <a:clrTo>
                  <a:srgbClr val="FFFFFF">
                    <a:alpha val="0"/>
                  </a:srgbClr>
                </a:clrTo>
              </a:clrChange>
            </a:blip>
            <a:stretch>
              <a:fillRect/>
            </a:stretch>
          </p:blipFill>
          <p:spPr>
            <a:xfrm>
              <a:off x="-62676" y="3965594"/>
              <a:ext cx="679541" cy="593816"/>
            </a:xfrm>
            <a:prstGeom prst="rect">
              <a:avLst/>
            </a:prstGeom>
          </p:spPr>
        </p:pic>
      </p:grpSp>
      <p:grpSp>
        <p:nvGrpSpPr>
          <p:cNvPr id="31" name="図形グループ 30"/>
          <p:cNvGrpSpPr/>
          <p:nvPr/>
        </p:nvGrpSpPr>
        <p:grpSpPr>
          <a:xfrm>
            <a:off x="2839996" y="2759134"/>
            <a:ext cx="341289" cy="550466"/>
            <a:chOff x="1140657" y="4229811"/>
            <a:chExt cx="341289" cy="550466"/>
          </a:xfrm>
        </p:grpSpPr>
        <p:sp>
          <p:nvSpPr>
            <p:cNvPr id="32" name="角丸四角形 31"/>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33" name="図 32"/>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42" name="図形グループ 41"/>
          <p:cNvGrpSpPr/>
          <p:nvPr/>
        </p:nvGrpSpPr>
        <p:grpSpPr>
          <a:xfrm>
            <a:off x="866775" y="5090994"/>
            <a:ext cx="889000" cy="938937"/>
            <a:chOff x="2679700" y="3562350"/>
            <a:chExt cx="889000" cy="938937"/>
          </a:xfrm>
        </p:grpSpPr>
        <p:sp>
          <p:nvSpPr>
            <p:cNvPr id="34" name="正方形/長方形 33"/>
            <p:cNvSpPr/>
            <p:nvPr/>
          </p:nvSpPr>
          <p:spPr>
            <a:xfrm>
              <a:off x="2679700" y="3562350"/>
              <a:ext cx="647700" cy="830315"/>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 name="正方形/長方形 37"/>
            <p:cNvSpPr/>
            <p:nvPr/>
          </p:nvSpPr>
          <p:spPr>
            <a:xfrm>
              <a:off x="3155950" y="3823105"/>
              <a:ext cx="412750" cy="678182"/>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 name="正方形/長方形 34"/>
            <p:cNvSpPr/>
            <p:nvPr/>
          </p:nvSpPr>
          <p:spPr>
            <a:xfrm>
              <a:off x="3260725" y="4126305"/>
              <a:ext cx="196850" cy="5199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円/楕円 35"/>
            <p:cNvSpPr/>
            <p:nvPr/>
          </p:nvSpPr>
          <p:spPr>
            <a:xfrm>
              <a:off x="3181350" y="3917581"/>
              <a:ext cx="165100" cy="175177"/>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円/楕円 36"/>
            <p:cNvSpPr/>
            <p:nvPr/>
          </p:nvSpPr>
          <p:spPr>
            <a:xfrm>
              <a:off x="3378200" y="3917581"/>
              <a:ext cx="165100" cy="175177"/>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0" name="直線コネクタ 39"/>
            <p:cNvCxnSpPr>
              <a:stCxn id="34" idx="0"/>
              <a:endCxn id="34" idx="2"/>
            </p:cNvCxnSpPr>
            <p:nvPr/>
          </p:nvCxnSpPr>
          <p:spPr>
            <a:xfrm>
              <a:off x="3003550" y="3562350"/>
              <a:ext cx="0" cy="830315"/>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 name="正方形/長方形 40"/>
            <p:cNvSpPr/>
            <p:nvPr/>
          </p:nvSpPr>
          <p:spPr>
            <a:xfrm>
              <a:off x="2733675" y="3679025"/>
              <a:ext cx="174625" cy="239647"/>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43" name="正方形/長方形 42"/>
          <p:cNvSpPr/>
          <p:nvPr/>
        </p:nvSpPr>
        <p:spPr>
          <a:xfrm>
            <a:off x="730250" y="1143000"/>
            <a:ext cx="3308350" cy="83820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rgbClr val="FFFFFF"/>
                </a:solidFill>
                <a:latin typeface="ＭＳ Ｐゴシック"/>
                <a:ea typeface="ＭＳ Ｐゴシック"/>
                <a:cs typeface="ＭＳ Ｐゴシック"/>
              </a:rPr>
              <a:t>ムーアの法則</a:t>
            </a:r>
            <a:endParaRPr kumimoji="1" lang="en-US" altLang="ja-JP" sz="2400" dirty="0">
              <a:solidFill>
                <a:srgbClr val="FFFFFF"/>
              </a:solidFill>
              <a:latin typeface="ＭＳ Ｐゴシック"/>
              <a:ea typeface="ＭＳ Ｐゴシック"/>
              <a:cs typeface="ＭＳ Ｐゴシック"/>
            </a:endParaRPr>
          </a:p>
          <a:p>
            <a:pPr algn="ctr"/>
            <a:r>
              <a:rPr lang="ja-JP" altLang="ja-JP" sz="1200" dirty="0">
                <a:solidFill>
                  <a:schemeClr val="bg1"/>
                </a:solidFill>
              </a:rPr>
              <a:t>半導体の集積密度は</a:t>
            </a:r>
            <a:r>
              <a:rPr lang="ja-JP" altLang="en-US" sz="1200" dirty="0">
                <a:solidFill>
                  <a:schemeClr val="bg1"/>
                </a:solidFill>
              </a:rPr>
              <a:t>、</a:t>
            </a:r>
            <a:endParaRPr lang="en-US" altLang="ja-JP" sz="1200" dirty="0">
              <a:solidFill>
                <a:schemeClr val="bg1"/>
              </a:solidFill>
            </a:endParaRPr>
          </a:p>
          <a:p>
            <a:pPr algn="ctr"/>
            <a:r>
              <a:rPr lang="en-US" altLang="ja-JP" sz="1200" dirty="0">
                <a:solidFill>
                  <a:schemeClr val="bg1"/>
                </a:solidFill>
              </a:rPr>
              <a:t>18</a:t>
            </a:r>
            <a:r>
              <a:rPr lang="ja-JP" altLang="ja-JP" sz="1200" dirty="0">
                <a:solidFill>
                  <a:schemeClr val="bg1"/>
                </a:solidFill>
              </a:rPr>
              <a:t>～</a:t>
            </a:r>
            <a:r>
              <a:rPr lang="en-US" altLang="ja-JP" sz="1200" dirty="0">
                <a:solidFill>
                  <a:schemeClr val="bg1"/>
                </a:solidFill>
              </a:rPr>
              <a:t>24</a:t>
            </a:r>
            <a:r>
              <a:rPr lang="ja-JP" altLang="ja-JP" sz="1200" dirty="0">
                <a:solidFill>
                  <a:schemeClr val="bg1"/>
                </a:solidFill>
              </a:rPr>
              <a:t>ヶ月で倍増する </a:t>
            </a:r>
            <a:endParaRPr kumimoji="1" lang="en-US" altLang="ja-JP" sz="1200" dirty="0">
              <a:solidFill>
                <a:schemeClr val="bg1"/>
              </a:solidFill>
              <a:latin typeface="ＭＳ Ｐゴシック"/>
              <a:ea typeface="ＭＳ Ｐゴシック"/>
              <a:cs typeface="ＭＳ Ｐゴシック"/>
            </a:endParaRPr>
          </a:p>
        </p:txBody>
      </p:sp>
      <p:sp>
        <p:nvSpPr>
          <p:cNvPr id="44" name="テキスト ボックス 43"/>
          <p:cNvSpPr txBox="1"/>
          <p:nvPr/>
        </p:nvSpPr>
        <p:spPr>
          <a:xfrm>
            <a:off x="734369" y="2197780"/>
            <a:ext cx="400110" cy="990015"/>
          </a:xfrm>
          <a:prstGeom prst="rect">
            <a:avLst/>
          </a:prstGeom>
          <a:noFill/>
        </p:spPr>
        <p:txBody>
          <a:bodyPr vert="eaVert" wrap="none" rtlCol="0">
            <a:spAutoFit/>
          </a:bodyPr>
          <a:lstStyle/>
          <a:p>
            <a:pPr algn="r"/>
            <a:r>
              <a:rPr kumimoji="1" lang="ja-JP" altLang="en-US" sz="1400" dirty="0">
                <a:solidFill>
                  <a:srgbClr val="33ACBD"/>
                </a:solidFill>
              </a:rPr>
              <a:t>価格性能比</a:t>
            </a:r>
          </a:p>
        </p:txBody>
      </p:sp>
      <p:sp>
        <p:nvSpPr>
          <p:cNvPr id="45" name="テキスト ボックス 44"/>
          <p:cNvSpPr txBox="1"/>
          <p:nvPr/>
        </p:nvSpPr>
        <p:spPr>
          <a:xfrm>
            <a:off x="3648006" y="5870773"/>
            <a:ext cx="364202" cy="307777"/>
          </a:xfrm>
          <a:prstGeom prst="rect">
            <a:avLst/>
          </a:prstGeom>
          <a:noFill/>
        </p:spPr>
        <p:txBody>
          <a:bodyPr wrap="none" rtlCol="0">
            <a:spAutoFit/>
          </a:bodyPr>
          <a:lstStyle/>
          <a:p>
            <a:r>
              <a:rPr kumimoji="1" lang="ja-JP" altLang="en-US" sz="1400" dirty="0">
                <a:solidFill>
                  <a:srgbClr val="33ACBD"/>
                </a:solidFill>
              </a:rPr>
              <a:t>年</a:t>
            </a:r>
          </a:p>
        </p:txBody>
      </p:sp>
      <p:cxnSp>
        <p:nvCxnSpPr>
          <p:cNvPr id="46" name="直線矢印コネクタ 45"/>
          <p:cNvCxnSpPr/>
          <p:nvPr/>
        </p:nvCxnSpPr>
        <p:spPr>
          <a:xfrm flipV="1">
            <a:off x="5090884" y="2209800"/>
            <a:ext cx="0" cy="3968750"/>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 name="直線矢印コネクタ 46"/>
          <p:cNvCxnSpPr/>
          <p:nvPr/>
        </p:nvCxnSpPr>
        <p:spPr>
          <a:xfrm>
            <a:off x="5090884" y="6178550"/>
            <a:ext cx="3302000" cy="0"/>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8" name="正方形/長方形 77"/>
          <p:cNvSpPr/>
          <p:nvPr/>
        </p:nvSpPr>
        <p:spPr>
          <a:xfrm>
            <a:off x="5090884" y="1143000"/>
            <a:ext cx="3308350" cy="83820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rgbClr val="FFFFFF"/>
                </a:solidFill>
                <a:latin typeface="ＭＳ Ｐゴシック"/>
                <a:ea typeface="ＭＳ Ｐゴシック"/>
                <a:cs typeface="ＭＳ Ｐゴシック"/>
              </a:rPr>
              <a:t>メトカーフの法則</a:t>
            </a:r>
            <a:endParaRPr kumimoji="1" lang="en-US" altLang="ja-JP" sz="2400" dirty="0">
              <a:solidFill>
                <a:srgbClr val="FFFFFF"/>
              </a:solidFill>
              <a:latin typeface="ＭＳ Ｐゴシック"/>
              <a:ea typeface="ＭＳ Ｐゴシック"/>
              <a:cs typeface="ＭＳ Ｐゴシック"/>
            </a:endParaRPr>
          </a:p>
          <a:p>
            <a:pPr algn="ctr"/>
            <a:r>
              <a:rPr lang="ja-JP" altLang="ja-JP" sz="1200" dirty="0">
                <a:solidFill>
                  <a:schemeClr val="bg1"/>
                </a:solidFill>
              </a:rPr>
              <a:t>通信ネットワークの価値は、</a:t>
            </a:r>
            <a:endParaRPr lang="en-US" altLang="ja-JP" sz="1200" dirty="0">
              <a:solidFill>
                <a:schemeClr val="bg1"/>
              </a:solidFill>
            </a:endParaRPr>
          </a:p>
          <a:p>
            <a:pPr algn="ctr"/>
            <a:r>
              <a:rPr lang="ja-JP" altLang="ja-JP" sz="1200" dirty="0">
                <a:solidFill>
                  <a:schemeClr val="bg1"/>
                </a:solidFill>
              </a:rPr>
              <a:t>接続するシステムの数の二乗に比例する </a:t>
            </a:r>
            <a:endParaRPr kumimoji="1" lang="en-US" altLang="ja-JP" sz="1200" dirty="0">
              <a:solidFill>
                <a:schemeClr val="bg1"/>
              </a:solidFill>
              <a:latin typeface="ＭＳ Ｐゴシック"/>
              <a:ea typeface="ＭＳ Ｐゴシック"/>
              <a:cs typeface="ＭＳ Ｐゴシック"/>
            </a:endParaRPr>
          </a:p>
        </p:txBody>
      </p:sp>
      <p:sp>
        <p:nvSpPr>
          <p:cNvPr id="79" name="テキスト ボックス 78"/>
          <p:cNvSpPr txBox="1"/>
          <p:nvPr/>
        </p:nvSpPr>
        <p:spPr>
          <a:xfrm>
            <a:off x="5099050" y="2209800"/>
            <a:ext cx="400110" cy="1584027"/>
          </a:xfrm>
          <a:prstGeom prst="rect">
            <a:avLst/>
          </a:prstGeom>
          <a:noFill/>
        </p:spPr>
        <p:txBody>
          <a:bodyPr vert="eaVert" wrap="none" rtlCol="0">
            <a:spAutoFit/>
          </a:bodyPr>
          <a:lstStyle/>
          <a:p>
            <a:pPr algn="r"/>
            <a:r>
              <a:rPr kumimoji="1" lang="ja-JP" altLang="en-US" sz="1400" dirty="0">
                <a:solidFill>
                  <a:schemeClr val="accent3">
                    <a:lumMod val="75000"/>
                  </a:schemeClr>
                </a:solidFill>
              </a:rPr>
              <a:t>ネットワークの価値</a:t>
            </a:r>
          </a:p>
        </p:txBody>
      </p:sp>
      <p:sp>
        <p:nvSpPr>
          <p:cNvPr id="80" name="テキスト ボックス 79"/>
          <p:cNvSpPr txBox="1"/>
          <p:nvPr/>
        </p:nvSpPr>
        <p:spPr>
          <a:xfrm>
            <a:off x="6688509" y="5855096"/>
            <a:ext cx="1710725" cy="307777"/>
          </a:xfrm>
          <a:prstGeom prst="rect">
            <a:avLst/>
          </a:prstGeom>
          <a:noFill/>
        </p:spPr>
        <p:txBody>
          <a:bodyPr wrap="none" rtlCol="0">
            <a:spAutoFit/>
          </a:bodyPr>
          <a:lstStyle/>
          <a:p>
            <a:r>
              <a:rPr kumimoji="1" lang="ja-JP" altLang="en-US" sz="1400" dirty="0">
                <a:solidFill>
                  <a:schemeClr val="accent3">
                    <a:lumMod val="75000"/>
                  </a:schemeClr>
                </a:solidFill>
              </a:rPr>
              <a:t>接続するシステム数</a:t>
            </a:r>
          </a:p>
        </p:txBody>
      </p:sp>
      <p:grpSp>
        <p:nvGrpSpPr>
          <p:cNvPr id="8" name="図形グループ 7"/>
          <p:cNvGrpSpPr/>
          <p:nvPr/>
        </p:nvGrpSpPr>
        <p:grpSpPr>
          <a:xfrm>
            <a:off x="5337235" y="5307395"/>
            <a:ext cx="723840" cy="563378"/>
            <a:chOff x="5337235" y="5307395"/>
            <a:chExt cx="723840" cy="563378"/>
          </a:xfrm>
        </p:grpSpPr>
        <p:cxnSp>
          <p:nvCxnSpPr>
            <p:cNvPr id="84" name="直線コネクタ 83"/>
            <p:cNvCxnSpPr>
              <a:stCxn id="87" idx="2"/>
              <a:endCxn id="105" idx="0"/>
            </p:cNvCxnSpPr>
            <p:nvPr/>
          </p:nvCxnSpPr>
          <p:spPr>
            <a:xfrm>
              <a:off x="5695950" y="5515542"/>
              <a:ext cx="251737" cy="17891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87" name="正方形/長方形 86"/>
            <p:cNvSpPr/>
            <p:nvPr/>
          </p:nvSpPr>
          <p:spPr>
            <a:xfrm>
              <a:off x="5584825" y="5307395"/>
              <a:ext cx="222250" cy="20814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9" name="直線コネクタ 88"/>
            <p:cNvCxnSpPr>
              <a:stCxn id="87" idx="2"/>
              <a:endCxn id="95" idx="0"/>
            </p:cNvCxnSpPr>
            <p:nvPr/>
          </p:nvCxnSpPr>
          <p:spPr>
            <a:xfrm>
              <a:off x="5695950" y="5515542"/>
              <a:ext cx="3684" cy="158579"/>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92" name="直線コネクタ 91"/>
            <p:cNvCxnSpPr>
              <a:stCxn id="87" idx="2"/>
              <a:endCxn id="101" idx="0"/>
            </p:cNvCxnSpPr>
            <p:nvPr/>
          </p:nvCxnSpPr>
          <p:spPr>
            <a:xfrm flipH="1">
              <a:off x="5446097" y="5515542"/>
              <a:ext cx="249853" cy="17891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nvGrpSpPr>
            <p:cNvPr id="93" name="図形グループ 92"/>
            <p:cNvGrpSpPr/>
            <p:nvPr/>
          </p:nvGrpSpPr>
          <p:grpSpPr>
            <a:xfrm>
              <a:off x="5593104" y="5674121"/>
              <a:ext cx="222250" cy="196652"/>
              <a:chOff x="758730" y="3198675"/>
              <a:chExt cx="702795" cy="688305"/>
            </a:xfrm>
          </p:grpSpPr>
          <p:sp>
            <p:nvSpPr>
              <p:cNvPr id="95" name="角丸四角形 94"/>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6" name="角丸四角形 95"/>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7" name="台形 96"/>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99" name="図形グループ 98"/>
            <p:cNvGrpSpPr/>
            <p:nvPr/>
          </p:nvGrpSpPr>
          <p:grpSpPr>
            <a:xfrm>
              <a:off x="5337235" y="5674121"/>
              <a:ext cx="222250" cy="196652"/>
              <a:chOff x="758730" y="3198675"/>
              <a:chExt cx="702795" cy="688305"/>
            </a:xfrm>
          </p:grpSpPr>
          <p:sp>
            <p:nvSpPr>
              <p:cNvPr id="100" name="角丸四角形 99"/>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1" name="角丸四角形 100"/>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2" name="台形 101"/>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03" name="図形グループ 102"/>
            <p:cNvGrpSpPr/>
            <p:nvPr/>
          </p:nvGrpSpPr>
          <p:grpSpPr>
            <a:xfrm>
              <a:off x="5838825" y="5674121"/>
              <a:ext cx="222250" cy="196652"/>
              <a:chOff x="758730" y="3198675"/>
              <a:chExt cx="702795" cy="688305"/>
            </a:xfrm>
          </p:grpSpPr>
          <p:sp>
            <p:nvSpPr>
              <p:cNvPr id="104" name="角丸四角形 103"/>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5" name="角丸四角形 104"/>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6" name="台形 105"/>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6" name="図形グループ 5"/>
          <p:cNvGrpSpPr/>
          <p:nvPr/>
        </p:nvGrpSpPr>
        <p:grpSpPr>
          <a:xfrm>
            <a:off x="6017122" y="3683314"/>
            <a:ext cx="1505233" cy="1343883"/>
            <a:chOff x="6017122" y="3683314"/>
            <a:chExt cx="1505233" cy="1343883"/>
          </a:xfrm>
        </p:grpSpPr>
        <p:cxnSp>
          <p:nvCxnSpPr>
            <p:cNvPr id="146" name="直線コネクタ 145"/>
            <p:cNvCxnSpPr>
              <a:stCxn id="147" idx="2"/>
              <a:endCxn id="160" idx="0"/>
            </p:cNvCxnSpPr>
            <p:nvPr/>
          </p:nvCxnSpPr>
          <p:spPr>
            <a:xfrm>
              <a:off x="6371335" y="4670434"/>
              <a:ext cx="251737" cy="17891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47" name="正方形/長方形 146"/>
            <p:cNvSpPr/>
            <p:nvPr/>
          </p:nvSpPr>
          <p:spPr>
            <a:xfrm>
              <a:off x="6260210" y="4462287"/>
              <a:ext cx="222250" cy="20814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48" name="直線コネクタ 147"/>
            <p:cNvCxnSpPr>
              <a:stCxn id="147" idx="2"/>
              <a:endCxn id="151" idx="0"/>
            </p:cNvCxnSpPr>
            <p:nvPr/>
          </p:nvCxnSpPr>
          <p:spPr>
            <a:xfrm>
              <a:off x="6371335" y="4670434"/>
              <a:ext cx="3684" cy="158579"/>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49" name="直線コネクタ 148"/>
            <p:cNvCxnSpPr>
              <a:stCxn id="147" idx="2"/>
              <a:endCxn id="156" idx="0"/>
            </p:cNvCxnSpPr>
            <p:nvPr/>
          </p:nvCxnSpPr>
          <p:spPr>
            <a:xfrm flipH="1">
              <a:off x="6125984" y="4670434"/>
              <a:ext cx="245351" cy="18045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nvGrpSpPr>
            <p:cNvPr id="150" name="図形グループ 149"/>
            <p:cNvGrpSpPr/>
            <p:nvPr/>
          </p:nvGrpSpPr>
          <p:grpSpPr>
            <a:xfrm>
              <a:off x="6268489" y="4829013"/>
              <a:ext cx="222250" cy="196652"/>
              <a:chOff x="758730" y="3198675"/>
              <a:chExt cx="702795" cy="688305"/>
            </a:xfrm>
          </p:grpSpPr>
          <p:sp>
            <p:nvSpPr>
              <p:cNvPr id="151" name="角丸四角形 150"/>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2" name="角丸四角形 151"/>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3" name="台形 152"/>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54" name="図形グループ 153"/>
            <p:cNvGrpSpPr/>
            <p:nvPr/>
          </p:nvGrpSpPr>
          <p:grpSpPr>
            <a:xfrm>
              <a:off x="6017122" y="4830545"/>
              <a:ext cx="222250" cy="196652"/>
              <a:chOff x="758730" y="3198675"/>
              <a:chExt cx="702795" cy="688305"/>
            </a:xfrm>
          </p:grpSpPr>
          <p:sp>
            <p:nvSpPr>
              <p:cNvPr id="155" name="角丸四角形 154"/>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6" name="角丸四角形 155"/>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7" name="台形 156"/>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58" name="図形グループ 157"/>
            <p:cNvGrpSpPr/>
            <p:nvPr/>
          </p:nvGrpSpPr>
          <p:grpSpPr>
            <a:xfrm>
              <a:off x="6514210" y="4829013"/>
              <a:ext cx="222250" cy="196652"/>
              <a:chOff x="758730" y="3198675"/>
              <a:chExt cx="702795" cy="688305"/>
            </a:xfrm>
          </p:grpSpPr>
          <p:sp>
            <p:nvSpPr>
              <p:cNvPr id="159" name="角丸四角形 158"/>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0" name="角丸四角形 159"/>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1" name="台形 160"/>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cxnSp>
          <p:nvCxnSpPr>
            <p:cNvPr id="162" name="直線コネクタ 161"/>
            <p:cNvCxnSpPr>
              <a:stCxn id="163" idx="2"/>
              <a:endCxn id="176" idx="0"/>
            </p:cNvCxnSpPr>
            <p:nvPr/>
          </p:nvCxnSpPr>
          <p:spPr>
            <a:xfrm>
              <a:off x="7157230" y="4671966"/>
              <a:ext cx="251737" cy="17891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63" name="正方形/長方形 162"/>
            <p:cNvSpPr/>
            <p:nvPr/>
          </p:nvSpPr>
          <p:spPr>
            <a:xfrm>
              <a:off x="7046105" y="4463819"/>
              <a:ext cx="222250" cy="20814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4" name="直線コネクタ 163"/>
            <p:cNvCxnSpPr>
              <a:stCxn id="163" idx="2"/>
              <a:endCxn id="167" idx="0"/>
            </p:cNvCxnSpPr>
            <p:nvPr/>
          </p:nvCxnSpPr>
          <p:spPr>
            <a:xfrm>
              <a:off x="7157230" y="4671966"/>
              <a:ext cx="3684" cy="158579"/>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65" name="直線コネクタ 164"/>
            <p:cNvCxnSpPr>
              <a:stCxn id="163" idx="2"/>
              <a:endCxn id="172" idx="0"/>
            </p:cNvCxnSpPr>
            <p:nvPr/>
          </p:nvCxnSpPr>
          <p:spPr>
            <a:xfrm flipH="1">
              <a:off x="6907377" y="4671966"/>
              <a:ext cx="249853" cy="17891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nvGrpSpPr>
            <p:cNvPr id="166" name="図形グループ 165"/>
            <p:cNvGrpSpPr/>
            <p:nvPr/>
          </p:nvGrpSpPr>
          <p:grpSpPr>
            <a:xfrm>
              <a:off x="7054384" y="4830545"/>
              <a:ext cx="222250" cy="196652"/>
              <a:chOff x="758730" y="3198675"/>
              <a:chExt cx="702795" cy="688305"/>
            </a:xfrm>
          </p:grpSpPr>
          <p:sp>
            <p:nvSpPr>
              <p:cNvPr id="167" name="角丸四角形 166"/>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8" name="角丸四角形 167"/>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9" name="台形 168"/>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70" name="図形グループ 169"/>
            <p:cNvGrpSpPr/>
            <p:nvPr/>
          </p:nvGrpSpPr>
          <p:grpSpPr>
            <a:xfrm>
              <a:off x="6798515" y="4830545"/>
              <a:ext cx="222250" cy="196652"/>
              <a:chOff x="758730" y="3198675"/>
              <a:chExt cx="702795" cy="688305"/>
            </a:xfrm>
          </p:grpSpPr>
          <p:sp>
            <p:nvSpPr>
              <p:cNvPr id="171" name="角丸四角形 170"/>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2" name="角丸四角形 171"/>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3" name="台形 172"/>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74" name="図形グループ 173"/>
            <p:cNvGrpSpPr/>
            <p:nvPr/>
          </p:nvGrpSpPr>
          <p:grpSpPr>
            <a:xfrm>
              <a:off x="7300105" y="4830545"/>
              <a:ext cx="222250" cy="196652"/>
              <a:chOff x="758730" y="3198675"/>
              <a:chExt cx="702795" cy="688305"/>
            </a:xfrm>
          </p:grpSpPr>
          <p:sp>
            <p:nvSpPr>
              <p:cNvPr id="175" name="角丸四角形 174"/>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6" name="角丸四角形 175"/>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7" name="台形 176"/>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cxnSp>
          <p:nvCxnSpPr>
            <p:cNvPr id="181" name="直線コネクタ 180"/>
            <p:cNvCxnSpPr>
              <a:stCxn id="182" idx="0"/>
              <a:endCxn id="196" idx="2"/>
            </p:cNvCxnSpPr>
            <p:nvPr/>
          </p:nvCxnSpPr>
          <p:spPr>
            <a:xfrm flipV="1">
              <a:off x="6779829" y="3879966"/>
              <a:ext cx="247226" cy="18636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82" name="正方形/長方形 181"/>
            <p:cNvSpPr/>
            <p:nvPr/>
          </p:nvSpPr>
          <p:spPr>
            <a:xfrm>
              <a:off x="6668704" y="4066334"/>
              <a:ext cx="222250" cy="20814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3" name="直線コネクタ 182"/>
            <p:cNvCxnSpPr>
              <a:stCxn id="182" idx="0"/>
              <a:endCxn id="188" idx="2"/>
            </p:cNvCxnSpPr>
            <p:nvPr/>
          </p:nvCxnSpPr>
          <p:spPr>
            <a:xfrm flipV="1">
              <a:off x="6779829" y="3879966"/>
              <a:ext cx="1505" cy="18636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84" name="直線コネクタ 183"/>
            <p:cNvCxnSpPr>
              <a:stCxn id="182" idx="0"/>
              <a:endCxn id="192" idx="2"/>
            </p:cNvCxnSpPr>
            <p:nvPr/>
          </p:nvCxnSpPr>
          <p:spPr>
            <a:xfrm flipH="1" flipV="1">
              <a:off x="6525465" y="3879966"/>
              <a:ext cx="254364" cy="18636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nvGrpSpPr>
            <p:cNvPr id="185" name="図形グループ 184"/>
            <p:cNvGrpSpPr/>
            <p:nvPr/>
          </p:nvGrpSpPr>
          <p:grpSpPr>
            <a:xfrm>
              <a:off x="6670209" y="3683314"/>
              <a:ext cx="222250" cy="196652"/>
              <a:chOff x="758730" y="3198675"/>
              <a:chExt cx="702795" cy="688305"/>
            </a:xfrm>
          </p:grpSpPr>
          <p:sp>
            <p:nvSpPr>
              <p:cNvPr id="186" name="角丸四角形 185"/>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7" name="角丸四角形 186"/>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8" name="台形 187"/>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89" name="図形グループ 188"/>
            <p:cNvGrpSpPr/>
            <p:nvPr/>
          </p:nvGrpSpPr>
          <p:grpSpPr>
            <a:xfrm>
              <a:off x="6414340" y="3683314"/>
              <a:ext cx="222250" cy="196652"/>
              <a:chOff x="758730" y="3198675"/>
              <a:chExt cx="702795" cy="688305"/>
            </a:xfrm>
          </p:grpSpPr>
          <p:sp>
            <p:nvSpPr>
              <p:cNvPr id="190" name="角丸四角形 189"/>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1" name="角丸四角形 190"/>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2" name="台形 191"/>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93" name="図形グループ 192"/>
            <p:cNvGrpSpPr/>
            <p:nvPr/>
          </p:nvGrpSpPr>
          <p:grpSpPr>
            <a:xfrm>
              <a:off x="6915930" y="3683314"/>
              <a:ext cx="222250" cy="196652"/>
              <a:chOff x="758730" y="3198675"/>
              <a:chExt cx="702795" cy="688305"/>
            </a:xfrm>
          </p:grpSpPr>
          <p:sp>
            <p:nvSpPr>
              <p:cNvPr id="194" name="角丸四角形 193"/>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5" name="角丸四角形 194"/>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6" name="台形 195"/>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cxnSp>
          <p:nvCxnSpPr>
            <p:cNvPr id="209" name="直線コネクタ 208"/>
            <p:cNvCxnSpPr>
              <a:stCxn id="182" idx="2"/>
              <a:endCxn id="147" idx="0"/>
            </p:cNvCxnSpPr>
            <p:nvPr/>
          </p:nvCxnSpPr>
          <p:spPr>
            <a:xfrm flipH="1">
              <a:off x="6371335" y="4274481"/>
              <a:ext cx="408494" cy="187806"/>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212" name="直線コネクタ 211"/>
            <p:cNvCxnSpPr>
              <a:stCxn id="163" idx="1"/>
              <a:endCxn id="147" idx="3"/>
            </p:cNvCxnSpPr>
            <p:nvPr/>
          </p:nvCxnSpPr>
          <p:spPr>
            <a:xfrm flipH="1" flipV="1">
              <a:off x="6482460" y="4566361"/>
              <a:ext cx="563645" cy="1532"/>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215" name="直線コネクタ 214"/>
            <p:cNvCxnSpPr>
              <a:stCxn id="163" idx="0"/>
              <a:endCxn id="182" idx="2"/>
            </p:cNvCxnSpPr>
            <p:nvPr/>
          </p:nvCxnSpPr>
          <p:spPr>
            <a:xfrm flipH="1" flipV="1">
              <a:off x="6779829" y="4274481"/>
              <a:ext cx="377401" cy="18933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4" name="図形グループ 3"/>
          <p:cNvGrpSpPr/>
          <p:nvPr/>
        </p:nvGrpSpPr>
        <p:grpSpPr>
          <a:xfrm>
            <a:off x="7097509" y="2213922"/>
            <a:ext cx="1338728" cy="1329409"/>
            <a:chOff x="7097509" y="2213922"/>
            <a:chExt cx="1338728" cy="1329409"/>
          </a:xfrm>
        </p:grpSpPr>
        <p:pic>
          <p:nvPicPr>
            <p:cNvPr id="218" name="図 217" descr="MC900431594.PNG"/>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7109087" y="2216181"/>
              <a:ext cx="1327150" cy="1327150"/>
            </a:xfrm>
            <a:prstGeom prst="rect">
              <a:avLst/>
            </a:prstGeom>
          </p:spPr>
        </p:pic>
        <p:grpSp>
          <p:nvGrpSpPr>
            <p:cNvPr id="219" name="図形グループ 218"/>
            <p:cNvGrpSpPr/>
            <p:nvPr/>
          </p:nvGrpSpPr>
          <p:grpSpPr>
            <a:xfrm>
              <a:off x="7315303" y="2610181"/>
              <a:ext cx="222193" cy="186213"/>
              <a:chOff x="758730" y="3198675"/>
              <a:chExt cx="806939" cy="688305"/>
            </a:xfrm>
          </p:grpSpPr>
          <p:sp>
            <p:nvSpPr>
              <p:cNvPr id="220" name="正方形/長方形 219"/>
              <p:cNvSpPr/>
              <p:nvPr/>
            </p:nvSpPr>
            <p:spPr>
              <a:xfrm>
                <a:off x="1253932" y="3267470"/>
                <a:ext cx="311737" cy="579575"/>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1" name="角丸四角形 220"/>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2" name="角丸四角形 221"/>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3" name="台形 222"/>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24" name="図形グループ 223"/>
            <p:cNvGrpSpPr/>
            <p:nvPr/>
          </p:nvGrpSpPr>
          <p:grpSpPr>
            <a:xfrm>
              <a:off x="7514826" y="3247373"/>
              <a:ext cx="187701" cy="195404"/>
              <a:chOff x="2667295" y="1059799"/>
              <a:chExt cx="681672" cy="722281"/>
            </a:xfrm>
          </p:grpSpPr>
          <p:sp>
            <p:nvSpPr>
              <p:cNvPr id="225" name="角丸四角形 224"/>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226" name="図 225"/>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27" name="図形グループ 226"/>
            <p:cNvGrpSpPr/>
            <p:nvPr/>
          </p:nvGrpSpPr>
          <p:grpSpPr>
            <a:xfrm>
              <a:off x="7569398" y="3001293"/>
              <a:ext cx="93975" cy="148922"/>
              <a:chOff x="1140657" y="4229811"/>
              <a:chExt cx="341289" cy="550466"/>
            </a:xfrm>
          </p:grpSpPr>
          <p:sp>
            <p:nvSpPr>
              <p:cNvPr id="228" name="角丸四角形 227"/>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29" name="図 228"/>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230" name="図形グループ 229"/>
            <p:cNvGrpSpPr/>
            <p:nvPr/>
          </p:nvGrpSpPr>
          <p:grpSpPr>
            <a:xfrm>
              <a:off x="7889965" y="3150249"/>
              <a:ext cx="222193" cy="186213"/>
              <a:chOff x="758730" y="3198675"/>
              <a:chExt cx="806939" cy="688305"/>
            </a:xfrm>
          </p:grpSpPr>
          <p:sp>
            <p:nvSpPr>
              <p:cNvPr id="231" name="正方形/長方形 230"/>
              <p:cNvSpPr/>
              <p:nvPr/>
            </p:nvSpPr>
            <p:spPr>
              <a:xfrm>
                <a:off x="1253932" y="3267470"/>
                <a:ext cx="311737" cy="579575"/>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2" name="角丸四角形 231"/>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3" name="角丸四角形 232"/>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4" name="台形 233"/>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35" name="図形グループ 234"/>
            <p:cNvGrpSpPr/>
            <p:nvPr/>
          </p:nvGrpSpPr>
          <p:grpSpPr>
            <a:xfrm>
              <a:off x="7097509" y="2720924"/>
              <a:ext cx="187701" cy="195404"/>
              <a:chOff x="2667295" y="1059799"/>
              <a:chExt cx="681672" cy="722281"/>
            </a:xfrm>
          </p:grpSpPr>
          <p:sp>
            <p:nvSpPr>
              <p:cNvPr id="236" name="角丸四角形 235"/>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237" name="図 236"/>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38" name="図形グループ 237"/>
            <p:cNvGrpSpPr/>
            <p:nvPr/>
          </p:nvGrpSpPr>
          <p:grpSpPr>
            <a:xfrm>
              <a:off x="7573135" y="2464131"/>
              <a:ext cx="93975" cy="148922"/>
              <a:chOff x="1140657" y="4229811"/>
              <a:chExt cx="341289" cy="550466"/>
            </a:xfrm>
          </p:grpSpPr>
          <p:sp>
            <p:nvSpPr>
              <p:cNvPr id="239" name="角丸四角形 238"/>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40" name="図 239"/>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241" name="図形グループ 240"/>
            <p:cNvGrpSpPr/>
            <p:nvPr/>
          </p:nvGrpSpPr>
          <p:grpSpPr>
            <a:xfrm>
              <a:off x="7652383" y="2738912"/>
              <a:ext cx="222193" cy="186213"/>
              <a:chOff x="758730" y="3198675"/>
              <a:chExt cx="806939" cy="688305"/>
            </a:xfrm>
          </p:grpSpPr>
          <p:sp>
            <p:nvSpPr>
              <p:cNvPr id="242" name="正方形/長方形 241"/>
              <p:cNvSpPr/>
              <p:nvPr/>
            </p:nvSpPr>
            <p:spPr>
              <a:xfrm>
                <a:off x="1253932" y="3267470"/>
                <a:ext cx="311737" cy="579575"/>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3" name="角丸四角形 242"/>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4" name="角丸四角形 243"/>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5" name="台形 244"/>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46" name="図形グループ 245"/>
            <p:cNvGrpSpPr/>
            <p:nvPr/>
          </p:nvGrpSpPr>
          <p:grpSpPr>
            <a:xfrm>
              <a:off x="7989631" y="2562120"/>
              <a:ext cx="187701" cy="195404"/>
              <a:chOff x="2667295" y="1059799"/>
              <a:chExt cx="681672" cy="722281"/>
            </a:xfrm>
          </p:grpSpPr>
          <p:sp>
            <p:nvSpPr>
              <p:cNvPr id="247" name="角丸四角形 246"/>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248" name="図 247"/>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49" name="図形グループ 248"/>
            <p:cNvGrpSpPr/>
            <p:nvPr/>
          </p:nvGrpSpPr>
          <p:grpSpPr>
            <a:xfrm>
              <a:off x="8036135" y="2833938"/>
              <a:ext cx="93975" cy="148922"/>
              <a:chOff x="1140657" y="4229811"/>
              <a:chExt cx="341289" cy="550466"/>
            </a:xfrm>
          </p:grpSpPr>
          <p:sp>
            <p:nvSpPr>
              <p:cNvPr id="250" name="角丸四角形 249"/>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51" name="図 250"/>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252" name="図形グループ 251"/>
            <p:cNvGrpSpPr/>
            <p:nvPr/>
          </p:nvGrpSpPr>
          <p:grpSpPr>
            <a:xfrm>
              <a:off x="7212244" y="3057142"/>
              <a:ext cx="222193" cy="186213"/>
              <a:chOff x="758730" y="3198675"/>
              <a:chExt cx="806939" cy="688305"/>
            </a:xfrm>
          </p:grpSpPr>
          <p:sp>
            <p:nvSpPr>
              <p:cNvPr id="253" name="正方形/長方形 252"/>
              <p:cNvSpPr/>
              <p:nvPr/>
            </p:nvSpPr>
            <p:spPr>
              <a:xfrm>
                <a:off x="1253932" y="3267470"/>
                <a:ext cx="311737" cy="579575"/>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4" name="角丸四角形 253"/>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5" name="角丸四角形 254"/>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6" name="台形 255"/>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57" name="図形グループ 256"/>
            <p:cNvGrpSpPr/>
            <p:nvPr/>
          </p:nvGrpSpPr>
          <p:grpSpPr>
            <a:xfrm>
              <a:off x="7182590" y="2389419"/>
              <a:ext cx="187701" cy="195404"/>
              <a:chOff x="2667295" y="1059799"/>
              <a:chExt cx="681672" cy="722281"/>
            </a:xfrm>
          </p:grpSpPr>
          <p:sp>
            <p:nvSpPr>
              <p:cNvPr id="258" name="角丸四角形 257"/>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259" name="図 258"/>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60" name="図形グループ 259"/>
            <p:cNvGrpSpPr/>
            <p:nvPr/>
          </p:nvGrpSpPr>
          <p:grpSpPr>
            <a:xfrm>
              <a:off x="7837517" y="2556433"/>
              <a:ext cx="93975" cy="148922"/>
              <a:chOff x="1140657" y="4229811"/>
              <a:chExt cx="341289" cy="550466"/>
            </a:xfrm>
          </p:grpSpPr>
          <p:sp>
            <p:nvSpPr>
              <p:cNvPr id="261" name="角丸四角形 260"/>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62" name="図 261"/>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263" name="図形グループ 262"/>
            <p:cNvGrpSpPr/>
            <p:nvPr/>
          </p:nvGrpSpPr>
          <p:grpSpPr>
            <a:xfrm>
              <a:off x="7662312" y="2213922"/>
              <a:ext cx="222193" cy="186213"/>
              <a:chOff x="758730" y="3198675"/>
              <a:chExt cx="806939" cy="688305"/>
            </a:xfrm>
          </p:grpSpPr>
          <p:sp>
            <p:nvSpPr>
              <p:cNvPr id="264" name="正方形/長方形 263"/>
              <p:cNvSpPr/>
              <p:nvPr/>
            </p:nvSpPr>
            <p:spPr>
              <a:xfrm>
                <a:off x="1253932" y="3267470"/>
                <a:ext cx="311737" cy="579575"/>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5" name="角丸四角形 264"/>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6" name="角丸四角形 265"/>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7" name="台形 266"/>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68" name="図形グループ 267"/>
            <p:cNvGrpSpPr/>
            <p:nvPr/>
          </p:nvGrpSpPr>
          <p:grpSpPr>
            <a:xfrm>
              <a:off x="8218729" y="2893000"/>
              <a:ext cx="187701" cy="195404"/>
              <a:chOff x="2667295" y="1059799"/>
              <a:chExt cx="681672" cy="722281"/>
            </a:xfrm>
          </p:grpSpPr>
          <p:sp>
            <p:nvSpPr>
              <p:cNvPr id="269" name="角丸四角形 268"/>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270" name="図 269"/>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71" name="図形グループ 270"/>
            <p:cNvGrpSpPr/>
            <p:nvPr/>
          </p:nvGrpSpPr>
          <p:grpSpPr>
            <a:xfrm>
              <a:off x="8083122" y="2312361"/>
              <a:ext cx="93975" cy="148922"/>
              <a:chOff x="1140657" y="4229811"/>
              <a:chExt cx="341289" cy="550466"/>
            </a:xfrm>
          </p:grpSpPr>
          <p:sp>
            <p:nvSpPr>
              <p:cNvPr id="272" name="角丸四角形 271"/>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73" name="図 272"/>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275" name="図形グループ 274"/>
            <p:cNvGrpSpPr/>
            <p:nvPr/>
          </p:nvGrpSpPr>
          <p:grpSpPr>
            <a:xfrm>
              <a:off x="7384791" y="2283503"/>
              <a:ext cx="204690" cy="100289"/>
              <a:chOff x="6769100" y="1390650"/>
              <a:chExt cx="317500" cy="157483"/>
            </a:xfrm>
          </p:grpSpPr>
          <p:sp>
            <p:nvSpPr>
              <p:cNvPr id="276" name="正方形/長方形 27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7" name="円/楕円 27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78" name="直線コネクタ 277"/>
              <p:cNvCxnSpPr>
                <a:stCxn id="277" idx="6"/>
                <a:endCxn id="27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9" name="図形グループ 278"/>
            <p:cNvGrpSpPr/>
            <p:nvPr/>
          </p:nvGrpSpPr>
          <p:grpSpPr>
            <a:xfrm>
              <a:off x="7759272" y="3392632"/>
              <a:ext cx="204690" cy="100289"/>
              <a:chOff x="6769100" y="1390650"/>
              <a:chExt cx="317500" cy="157483"/>
            </a:xfrm>
          </p:grpSpPr>
          <p:sp>
            <p:nvSpPr>
              <p:cNvPr id="280" name="正方形/長方形 27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1" name="円/楕円 28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82" name="直線コネクタ 281"/>
              <p:cNvCxnSpPr>
                <a:stCxn id="281" idx="6"/>
                <a:endCxn id="28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83" name="図形グループ 282"/>
            <p:cNvGrpSpPr/>
            <p:nvPr/>
          </p:nvGrpSpPr>
          <p:grpSpPr>
            <a:xfrm>
              <a:off x="8186023" y="2492904"/>
              <a:ext cx="204690" cy="100289"/>
              <a:chOff x="6769100" y="1390650"/>
              <a:chExt cx="317500" cy="157483"/>
            </a:xfrm>
          </p:grpSpPr>
          <p:sp>
            <p:nvSpPr>
              <p:cNvPr id="284" name="正方形/長方形 28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5" name="円/楕円 28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86" name="直線コネクタ 285"/>
              <p:cNvCxnSpPr>
                <a:stCxn id="285" idx="6"/>
                <a:endCxn id="28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87" name="図形グループ 286"/>
            <p:cNvGrpSpPr/>
            <p:nvPr/>
          </p:nvGrpSpPr>
          <p:grpSpPr>
            <a:xfrm>
              <a:off x="7292532" y="2897402"/>
              <a:ext cx="204690" cy="100289"/>
              <a:chOff x="6769100" y="1390650"/>
              <a:chExt cx="317500" cy="157483"/>
            </a:xfrm>
          </p:grpSpPr>
          <p:sp>
            <p:nvSpPr>
              <p:cNvPr id="288" name="正方形/長方形 28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9" name="円/楕円 28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90" name="直線コネクタ 289"/>
              <p:cNvCxnSpPr>
                <a:stCxn id="289" idx="6"/>
                <a:endCxn id="28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91" name="図形グループ 290"/>
            <p:cNvGrpSpPr/>
            <p:nvPr/>
          </p:nvGrpSpPr>
          <p:grpSpPr>
            <a:xfrm>
              <a:off x="7731875" y="2969948"/>
              <a:ext cx="204690" cy="100289"/>
              <a:chOff x="6769100" y="1390650"/>
              <a:chExt cx="317500" cy="157483"/>
            </a:xfrm>
          </p:grpSpPr>
          <p:sp>
            <p:nvSpPr>
              <p:cNvPr id="292" name="正方形/長方形 29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3" name="円/楕円 29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94" name="直線コネクタ 293"/>
              <p:cNvCxnSpPr>
                <a:stCxn id="293" idx="6"/>
                <a:endCxn id="292"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960268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clrChange>
              <a:clrFrom>
                <a:srgbClr val="FFFFFF"/>
              </a:clrFrom>
              <a:clrTo>
                <a:srgbClr val="FFFFFF">
                  <a:alpha val="0"/>
                </a:srgbClr>
              </a:clrTo>
            </a:clrChange>
          </a:blip>
          <a:stretch>
            <a:fillRect/>
          </a:stretch>
        </p:blipFill>
        <p:spPr>
          <a:xfrm>
            <a:off x="4909866" y="1495615"/>
            <a:ext cx="679541" cy="593816"/>
          </a:xfrm>
          <a:prstGeom prst="rect">
            <a:avLst/>
          </a:prstGeom>
        </p:spPr>
      </p:pic>
      <p:pic>
        <p:nvPicPr>
          <p:cNvPr id="6" name="図 5"/>
          <p:cNvPicPr>
            <a:picLocks noChangeAspect="1"/>
          </p:cNvPicPr>
          <p:nvPr/>
        </p:nvPicPr>
        <p:blipFill>
          <a:blip r:embed="rId3">
            <a:clrChange>
              <a:clrFrom>
                <a:srgbClr val="FFFFFF"/>
              </a:clrFrom>
              <a:clrTo>
                <a:srgbClr val="FFFFFF">
                  <a:alpha val="0"/>
                </a:srgbClr>
              </a:clrTo>
            </a:clrChange>
          </a:blip>
          <a:stretch>
            <a:fillRect/>
          </a:stretch>
        </p:blipFill>
        <p:spPr>
          <a:xfrm>
            <a:off x="5857452" y="1531536"/>
            <a:ext cx="341289" cy="550466"/>
          </a:xfrm>
          <a:prstGeom prst="rect">
            <a:avLst/>
          </a:prstGeom>
        </p:spPr>
      </p:pic>
      <p:sp>
        <p:nvSpPr>
          <p:cNvPr id="10" name="正方形/長方形 9"/>
          <p:cNvSpPr/>
          <p:nvPr/>
        </p:nvSpPr>
        <p:spPr>
          <a:xfrm>
            <a:off x="1320390" y="2341353"/>
            <a:ext cx="3155812" cy="386861"/>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パソコン</a:t>
            </a:r>
          </a:p>
        </p:txBody>
      </p:sp>
      <p:sp>
        <p:nvSpPr>
          <p:cNvPr id="11" name="正方形/長方形 10"/>
          <p:cNvSpPr/>
          <p:nvPr/>
        </p:nvSpPr>
        <p:spPr>
          <a:xfrm>
            <a:off x="1320390" y="3507800"/>
            <a:ext cx="3155812" cy="386861"/>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使うときに電源を入れる</a:t>
            </a:r>
          </a:p>
        </p:txBody>
      </p:sp>
      <p:sp>
        <p:nvSpPr>
          <p:cNvPr id="12" name="正方形/長方形 11"/>
          <p:cNvSpPr/>
          <p:nvPr/>
        </p:nvSpPr>
        <p:spPr>
          <a:xfrm>
            <a:off x="4636276" y="2341352"/>
            <a:ext cx="3155812" cy="386861"/>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モバイルデバイス</a:t>
            </a:r>
          </a:p>
        </p:txBody>
      </p:sp>
      <p:sp>
        <p:nvSpPr>
          <p:cNvPr id="13" name="正方形/長方形 12"/>
          <p:cNvSpPr/>
          <p:nvPr/>
        </p:nvSpPr>
        <p:spPr>
          <a:xfrm>
            <a:off x="4636276" y="3507799"/>
            <a:ext cx="3155812" cy="386861"/>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solidFill>
                  <a:srgbClr val="FFFFFF"/>
                </a:solidFill>
                <a:latin typeface="ＭＳ Ｐゴシック"/>
                <a:ea typeface="ＭＳ Ｐゴシック"/>
                <a:cs typeface="ＭＳ Ｐゴシック"/>
              </a:rPr>
              <a:t>常に電源が入っている</a:t>
            </a:r>
            <a:endParaRPr kumimoji="1" lang="ja-JP" altLang="en-US" sz="1600" dirty="0">
              <a:solidFill>
                <a:srgbClr val="FFFFFF"/>
              </a:solidFill>
              <a:latin typeface="ＭＳ Ｐゴシック"/>
              <a:ea typeface="ＭＳ Ｐゴシック"/>
              <a:cs typeface="ＭＳ Ｐゴシック"/>
            </a:endParaRPr>
          </a:p>
        </p:txBody>
      </p:sp>
      <p:sp>
        <p:nvSpPr>
          <p:cNvPr id="14" name="正方形/長方形 13"/>
          <p:cNvSpPr/>
          <p:nvPr/>
        </p:nvSpPr>
        <p:spPr>
          <a:xfrm>
            <a:off x="1329035" y="2886477"/>
            <a:ext cx="1501706" cy="386861"/>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移動できない</a:t>
            </a:r>
          </a:p>
        </p:txBody>
      </p:sp>
      <p:sp>
        <p:nvSpPr>
          <p:cNvPr id="15" name="正方形/長方形 14"/>
          <p:cNvSpPr/>
          <p:nvPr/>
        </p:nvSpPr>
        <p:spPr>
          <a:xfrm>
            <a:off x="2983140" y="2886477"/>
            <a:ext cx="4808947" cy="386861"/>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移動できる</a:t>
            </a:r>
          </a:p>
        </p:txBody>
      </p:sp>
      <p:sp>
        <p:nvSpPr>
          <p:cNvPr id="16" name="正方形/長方形 15"/>
          <p:cNvSpPr/>
          <p:nvPr/>
        </p:nvSpPr>
        <p:spPr>
          <a:xfrm>
            <a:off x="1320390" y="4076366"/>
            <a:ext cx="3155812" cy="386861"/>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使うときにネットワークにつなぐ</a:t>
            </a:r>
          </a:p>
        </p:txBody>
      </p:sp>
      <p:sp>
        <p:nvSpPr>
          <p:cNvPr id="17" name="正方形/長方形 16"/>
          <p:cNvSpPr/>
          <p:nvPr/>
        </p:nvSpPr>
        <p:spPr>
          <a:xfrm>
            <a:off x="4636276" y="4076365"/>
            <a:ext cx="3155812" cy="386861"/>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solidFill>
                  <a:srgbClr val="FFFFFF"/>
                </a:solidFill>
                <a:latin typeface="ＭＳ Ｐゴシック"/>
                <a:ea typeface="ＭＳ Ｐゴシック"/>
                <a:cs typeface="ＭＳ Ｐゴシック"/>
              </a:rPr>
              <a:t>常にネットワークにつながっている</a:t>
            </a:r>
            <a:endParaRPr kumimoji="1" lang="ja-JP" altLang="en-US" sz="1600" dirty="0">
              <a:solidFill>
                <a:srgbClr val="FFFFFF"/>
              </a:solidFill>
              <a:latin typeface="ＭＳ Ｐゴシック"/>
              <a:ea typeface="ＭＳ Ｐゴシック"/>
              <a:cs typeface="ＭＳ Ｐゴシック"/>
            </a:endParaRPr>
          </a:p>
        </p:txBody>
      </p:sp>
      <p:sp>
        <p:nvSpPr>
          <p:cNvPr id="18" name="正方形/長方形 17"/>
          <p:cNvSpPr/>
          <p:nvPr/>
        </p:nvSpPr>
        <p:spPr>
          <a:xfrm>
            <a:off x="1320390" y="4615627"/>
            <a:ext cx="3155812" cy="386861"/>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使うにはある程度の知識が必要</a:t>
            </a:r>
          </a:p>
        </p:txBody>
      </p:sp>
      <p:sp>
        <p:nvSpPr>
          <p:cNvPr id="19" name="正方形/長方形 18"/>
          <p:cNvSpPr/>
          <p:nvPr/>
        </p:nvSpPr>
        <p:spPr>
          <a:xfrm>
            <a:off x="4636276" y="4615626"/>
            <a:ext cx="3155812" cy="386861"/>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solidFill>
                  <a:srgbClr val="FFFFFF"/>
                </a:solidFill>
                <a:latin typeface="ＭＳ Ｐゴシック"/>
                <a:ea typeface="ＭＳ Ｐゴシック"/>
                <a:cs typeface="ＭＳ Ｐゴシック"/>
              </a:rPr>
              <a:t>直感的に操作できる</a:t>
            </a:r>
            <a:endParaRPr kumimoji="1" lang="ja-JP" altLang="en-US" sz="1600" dirty="0">
              <a:solidFill>
                <a:srgbClr val="FFFFFF"/>
              </a:solidFill>
              <a:latin typeface="ＭＳ Ｐゴシック"/>
              <a:ea typeface="ＭＳ Ｐゴシック"/>
              <a:cs typeface="ＭＳ Ｐゴシック"/>
            </a:endParaRPr>
          </a:p>
        </p:txBody>
      </p:sp>
      <p:sp>
        <p:nvSpPr>
          <p:cNvPr id="20" name="正方形/長方形 19"/>
          <p:cNvSpPr/>
          <p:nvPr/>
        </p:nvSpPr>
        <p:spPr>
          <a:xfrm>
            <a:off x="1320390" y="5154888"/>
            <a:ext cx="3155812" cy="386861"/>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クラウドは必須ではない</a:t>
            </a:r>
          </a:p>
        </p:txBody>
      </p:sp>
      <p:sp>
        <p:nvSpPr>
          <p:cNvPr id="21" name="正方形/長方形 20"/>
          <p:cNvSpPr/>
          <p:nvPr/>
        </p:nvSpPr>
        <p:spPr>
          <a:xfrm>
            <a:off x="4636276" y="5154887"/>
            <a:ext cx="3155812" cy="386861"/>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クラウドとの連携が前提</a:t>
            </a:r>
          </a:p>
        </p:txBody>
      </p:sp>
      <p:grpSp>
        <p:nvGrpSpPr>
          <p:cNvPr id="24" name="図形グループ 23"/>
          <p:cNvGrpSpPr/>
          <p:nvPr/>
        </p:nvGrpSpPr>
        <p:grpSpPr>
          <a:xfrm>
            <a:off x="6617551" y="1560753"/>
            <a:ext cx="190500" cy="484256"/>
            <a:chOff x="5118100" y="4941610"/>
            <a:chExt cx="190500" cy="405090"/>
          </a:xfrm>
        </p:grpSpPr>
        <p:sp>
          <p:nvSpPr>
            <p:cNvPr id="25" name="正方形/長方形 24"/>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 name="正方形/長方形 25"/>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 name="角丸四角形 26"/>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8" name="図形グループ 27"/>
          <p:cNvGrpSpPr/>
          <p:nvPr/>
        </p:nvGrpSpPr>
        <p:grpSpPr>
          <a:xfrm>
            <a:off x="7151398" y="1757571"/>
            <a:ext cx="441102" cy="177800"/>
            <a:chOff x="4715098" y="3962400"/>
            <a:chExt cx="441102" cy="177800"/>
          </a:xfrm>
        </p:grpSpPr>
        <p:sp>
          <p:nvSpPr>
            <p:cNvPr id="29" name="角丸四角形 28"/>
            <p:cNvSpPr/>
            <p:nvPr/>
          </p:nvSpPr>
          <p:spPr>
            <a:xfrm>
              <a:off x="4715098" y="3962400"/>
              <a:ext cx="441102" cy="58091"/>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角丸四角形 29"/>
            <p:cNvSpPr/>
            <p:nvPr/>
          </p:nvSpPr>
          <p:spPr>
            <a:xfrm>
              <a:off x="4735624"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角丸四角形 30"/>
            <p:cNvSpPr/>
            <p:nvPr/>
          </p:nvSpPr>
          <p:spPr>
            <a:xfrm>
              <a:off x="4950049"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32" name="図形グループ 31"/>
          <p:cNvGrpSpPr/>
          <p:nvPr/>
        </p:nvGrpSpPr>
        <p:grpSpPr>
          <a:xfrm>
            <a:off x="1740769" y="1348672"/>
            <a:ext cx="960184" cy="932098"/>
            <a:chOff x="1084515" y="4732057"/>
            <a:chExt cx="960184" cy="932098"/>
          </a:xfrm>
        </p:grpSpPr>
        <p:grpSp>
          <p:nvGrpSpPr>
            <p:cNvPr id="33" name="図形グループ 32"/>
            <p:cNvGrpSpPr/>
            <p:nvPr/>
          </p:nvGrpSpPr>
          <p:grpSpPr>
            <a:xfrm>
              <a:off x="1084515" y="4879904"/>
              <a:ext cx="681672" cy="784251"/>
              <a:chOff x="2405315" y="4754508"/>
              <a:chExt cx="681672" cy="784251"/>
            </a:xfrm>
          </p:grpSpPr>
          <p:pic>
            <p:nvPicPr>
              <p:cNvPr id="38" name="図 37"/>
              <p:cNvPicPr>
                <a:picLocks noChangeAspect="1"/>
              </p:cNvPicPr>
              <p:nvPr/>
            </p:nvPicPr>
            <p:blipFill>
              <a:blip r:embed="rId4">
                <a:clrChange>
                  <a:clrFrom>
                    <a:srgbClr val="FFFFFF"/>
                  </a:clrFrom>
                  <a:clrTo>
                    <a:srgbClr val="FFFFFF">
                      <a:alpha val="0"/>
                    </a:srgbClr>
                  </a:clrTo>
                </a:clrChange>
              </a:blip>
              <a:stretch>
                <a:fillRect/>
              </a:stretch>
            </p:blipFill>
            <p:spPr>
              <a:xfrm>
                <a:off x="2405315" y="4816478"/>
                <a:ext cx="681672" cy="722281"/>
              </a:xfrm>
              <a:prstGeom prst="rect">
                <a:avLst/>
              </a:prstGeom>
            </p:spPr>
          </p:pic>
          <p:sp>
            <p:nvSpPr>
              <p:cNvPr id="39" name="正方形/長方形 38"/>
              <p:cNvSpPr/>
              <p:nvPr/>
            </p:nvSpPr>
            <p:spPr>
              <a:xfrm>
                <a:off x="2405315" y="4754508"/>
                <a:ext cx="681672" cy="566792"/>
              </a:xfrm>
              <a:prstGeom prst="rect">
                <a:avLst/>
              </a:prstGeom>
              <a:solidFill>
                <a:srgbClr val="FFFFFF"/>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34" name="図 33"/>
            <p:cNvPicPr>
              <a:picLocks noChangeAspect="1"/>
            </p:cNvPicPr>
            <p:nvPr/>
          </p:nvPicPr>
          <p:blipFill>
            <a:blip r:embed="rId2">
              <a:clrChange>
                <a:clrFrom>
                  <a:srgbClr val="FFFFFF"/>
                </a:clrFrom>
                <a:clrTo>
                  <a:srgbClr val="FFFFFF">
                    <a:alpha val="0"/>
                  </a:srgbClr>
                </a:clrTo>
              </a:clrChange>
            </a:blip>
            <a:stretch>
              <a:fillRect/>
            </a:stretch>
          </p:blipFill>
          <p:spPr>
            <a:xfrm rot="10800000">
              <a:off x="1086645" y="4732057"/>
              <a:ext cx="679541" cy="593816"/>
            </a:xfrm>
            <a:prstGeom prst="rect">
              <a:avLst/>
            </a:prstGeom>
          </p:spPr>
        </p:pic>
        <p:sp>
          <p:nvSpPr>
            <p:cNvPr id="35" name="台形 34"/>
            <p:cNvSpPr/>
            <p:nvPr/>
          </p:nvSpPr>
          <p:spPr>
            <a:xfrm>
              <a:off x="1250950" y="5212971"/>
              <a:ext cx="361950" cy="196850"/>
            </a:xfrm>
            <a:prstGeom prst="trapezoid">
              <a:avLst/>
            </a:prstGeom>
            <a:solidFill>
              <a:schemeClr val="tx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角丸四角形 35"/>
            <p:cNvSpPr/>
            <p:nvPr/>
          </p:nvSpPr>
          <p:spPr>
            <a:xfrm>
              <a:off x="1766186" y="4732057"/>
              <a:ext cx="278513" cy="677761"/>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角丸四角形 36"/>
            <p:cNvSpPr/>
            <p:nvPr/>
          </p:nvSpPr>
          <p:spPr>
            <a:xfrm>
              <a:off x="1836037" y="4802575"/>
              <a:ext cx="45719" cy="243557"/>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 name="図形グループ 1"/>
          <p:cNvGrpSpPr/>
          <p:nvPr/>
        </p:nvGrpSpPr>
        <p:grpSpPr>
          <a:xfrm>
            <a:off x="3214254" y="1349613"/>
            <a:ext cx="685680" cy="766399"/>
            <a:chOff x="2381979" y="4922695"/>
            <a:chExt cx="685680" cy="766399"/>
          </a:xfrm>
        </p:grpSpPr>
        <p:pic>
          <p:nvPicPr>
            <p:cNvPr id="40" name="図 39"/>
            <p:cNvPicPr>
              <a:picLocks noChangeAspect="1"/>
            </p:cNvPicPr>
            <p:nvPr/>
          </p:nvPicPr>
          <p:blipFill>
            <a:blip r:embed="rId4">
              <a:clrChange>
                <a:clrFrom>
                  <a:srgbClr val="FFFFFF"/>
                </a:clrFrom>
                <a:clrTo>
                  <a:srgbClr val="FFFFFF">
                    <a:alpha val="0"/>
                  </a:srgbClr>
                </a:clrTo>
              </a:clrChange>
            </a:blip>
            <a:stretch>
              <a:fillRect/>
            </a:stretch>
          </p:blipFill>
          <p:spPr>
            <a:xfrm>
              <a:off x="2381979" y="4922695"/>
              <a:ext cx="685680" cy="726528"/>
            </a:xfrm>
            <a:prstGeom prst="rect">
              <a:avLst/>
            </a:prstGeom>
          </p:spPr>
        </p:pic>
        <p:sp>
          <p:nvSpPr>
            <p:cNvPr id="41" name="角丸四角形 40"/>
            <p:cNvSpPr/>
            <p:nvPr/>
          </p:nvSpPr>
          <p:spPr>
            <a:xfrm>
              <a:off x="2394679" y="5560455"/>
              <a:ext cx="662622" cy="128639"/>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3" name="タイトル 2"/>
          <p:cNvSpPr>
            <a:spLocks noGrp="1"/>
          </p:cNvSpPr>
          <p:nvPr>
            <p:ph type="title"/>
          </p:nvPr>
        </p:nvSpPr>
        <p:spPr/>
        <p:txBody>
          <a:bodyPr/>
          <a:lstStyle/>
          <a:p>
            <a:r>
              <a:rPr lang="ja-JP" altLang="ja-JP" dirty="0">
                <a:solidFill>
                  <a:schemeClr val="tx1">
                    <a:lumMod val="50000"/>
                    <a:lumOff val="50000"/>
                  </a:schemeClr>
                </a:solidFill>
              </a:rPr>
              <a:t>パソコンとモバイルデバイス</a:t>
            </a:r>
            <a:r>
              <a:rPr lang="ja-JP" altLang="ja-JP">
                <a:solidFill>
                  <a:schemeClr val="tx1">
                    <a:lumMod val="50000"/>
                    <a:lumOff val="50000"/>
                  </a:schemeClr>
                </a:solidFill>
              </a:rPr>
              <a:t>の</a:t>
            </a:r>
            <a:r>
              <a:rPr lang="ja-JP" altLang="ja-JP" smtClean="0">
                <a:solidFill>
                  <a:schemeClr val="tx1">
                    <a:lumMod val="50000"/>
                    <a:lumOff val="50000"/>
                  </a:schemeClr>
                </a:solidFill>
              </a:rPr>
              <a:t>違い</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6538750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9" descr="C:\Users\Shoji Okoshi\AppData\Local\Microsoft\Windows\Temporary Internet Files\Content.IE5\LL9Y74CK\MC90043432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651" y="4000500"/>
            <a:ext cx="7186168" cy="21851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8" descr="C:\Users\Shoji Okoshi\AppData\Local\Microsoft\Windows\Temporary Internet Files\Content.IE5\C4GRY3M6\MC90043485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39" y="1437679"/>
            <a:ext cx="1233987" cy="1233987"/>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descr="MC90044180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3701" y="846180"/>
            <a:ext cx="2055118" cy="2055118"/>
          </a:xfrm>
          <a:prstGeom prst="rect">
            <a:avLst/>
          </a:prstGeom>
        </p:spPr>
      </p:pic>
      <p:sp>
        <p:nvSpPr>
          <p:cNvPr id="7" name="左右矢印 6"/>
          <p:cNvSpPr/>
          <p:nvPr/>
        </p:nvSpPr>
        <p:spPr>
          <a:xfrm rot="3144600">
            <a:off x="1893838" y="2950750"/>
            <a:ext cx="2323189" cy="436960"/>
          </a:xfrm>
          <a:prstGeom prst="leftRightArrow">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左右矢印 7"/>
          <p:cNvSpPr/>
          <p:nvPr/>
        </p:nvSpPr>
        <p:spPr>
          <a:xfrm rot="8281530">
            <a:off x="4053319" y="2989232"/>
            <a:ext cx="2475381" cy="436960"/>
          </a:xfrm>
          <a:prstGeom prst="leftRightArrow">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Freeform 84"/>
          <p:cNvSpPr>
            <a:spLocks/>
          </p:cNvSpPr>
          <p:nvPr/>
        </p:nvSpPr>
        <p:spPr bwMode="auto">
          <a:xfrm>
            <a:off x="4005134" y="3233733"/>
            <a:ext cx="2138567" cy="2951871"/>
          </a:xfrm>
          <a:custGeom>
            <a:avLst/>
            <a:gdLst>
              <a:gd name="T0" fmla="*/ 442 w 1320"/>
              <a:gd name="T1" fmla="*/ 1166 h 1822"/>
              <a:gd name="T2" fmla="*/ 446 w 1320"/>
              <a:gd name="T3" fmla="*/ 1288 h 1822"/>
              <a:gd name="T4" fmla="*/ 440 w 1320"/>
              <a:gd name="T5" fmla="*/ 1332 h 1822"/>
              <a:gd name="T6" fmla="*/ 442 w 1320"/>
              <a:gd name="T7" fmla="*/ 1630 h 1822"/>
              <a:gd name="T8" fmla="*/ 446 w 1320"/>
              <a:gd name="T9" fmla="*/ 1652 h 1822"/>
              <a:gd name="T10" fmla="*/ 456 w 1320"/>
              <a:gd name="T11" fmla="*/ 1656 h 1822"/>
              <a:gd name="T12" fmla="*/ 458 w 1320"/>
              <a:gd name="T13" fmla="*/ 1822 h 1822"/>
              <a:gd name="T14" fmla="*/ 1318 w 1320"/>
              <a:gd name="T15" fmla="*/ 1816 h 1822"/>
              <a:gd name="T16" fmla="*/ 1308 w 1320"/>
              <a:gd name="T17" fmla="*/ 1676 h 1822"/>
              <a:gd name="T18" fmla="*/ 1282 w 1320"/>
              <a:gd name="T19" fmla="*/ 1644 h 1822"/>
              <a:gd name="T20" fmla="*/ 1168 w 1320"/>
              <a:gd name="T21" fmla="*/ 1608 h 1822"/>
              <a:gd name="T22" fmla="*/ 1084 w 1320"/>
              <a:gd name="T23" fmla="*/ 1638 h 1822"/>
              <a:gd name="T24" fmla="*/ 1096 w 1320"/>
              <a:gd name="T25" fmla="*/ 1606 h 1822"/>
              <a:gd name="T26" fmla="*/ 1112 w 1320"/>
              <a:gd name="T27" fmla="*/ 1536 h 1822"/>
              <a:gd name="T28" fmla="*/ 1132 w 1320"/>
              <a:gd name="T29" fmla="*/ 1334 h 1822"/>
              <a:gd name="T30" fmla="*/ 1144 w 1320"/>
              <a:gd name="T31" fmla="*/ 1112 h 1822"/>
              <a:gd name="T32" fmla="*/ 1130 w 1320"/>
              <a:gd name="T33" fmla="*/ 878 h 1822"/>
              <a:gd name="T34" fmla="*/ 1106 w 1320"/>
              <a:gd name="T35" fmla="*/ 734 h 1822"/>
              <a:gd name="T36" fmla="*/ 1046 w 1320"/>
              <a:gd name="T37" fmla="*/ 560 h 1822"/>
              <a:gd name="T38" fmla="*/ 830 w 1320"/>
              <a:gd name="T39" fmla="*/ 436 h 1822"/>
              <a:gd name="T40" fmla="*/ 758 w 1320"/>
              <a:gd name="T41" fmla="*/ 380 h 1822"/>
              <a:gd name="T42" fmla="*/ 758 w 1320"/>
              <a:gd name="T43" fmla="*/ 368 h 1822"/>
              <a:gd name="T44" fmla="*/ 744 w 1320"/>
              <a:gd name="T45" fmla="*/ 314 h 1822"/>
              <a:gd name="T46" fmla="*/ 748 w 1320"/>
              <a:gd name="T47" fmla="*/ 242 h 1822"/>
              <a:gd name="T48" fmla="*/ 740 w 1320"/>
              <a:gd name="T49" fmla="*/ 92 h 1822"/>
              <a:gd name="T50" fmla="*/ 660 w 1320"/>
              <a:gd name="T51" fmla="*/ 16 h 1822"/>
              <a:gd name="T52" fmla="*/ 590 w 1320"/>
              <a:gd name="T53" fmla="*/ 0 h 1822"/>
              <a:gd name="T54" fmla="*/ 504 w 1320"/>
              <a:gd name="T55" fmla="*/ 22 h 1822"/>
              <a:gd name="T56" fmla="*/ 436 w 1320"/>
              <a:gd name="T57" fmla="*/ 62 h 1822"/>
              <a:gd name="T58" fmla="*/ 396 w 1320"/>
              <a:gd name="T59" fmla="*/ 96 h 1822"/>
              <a:gd name="T60" fmla="*/ 394 w 1320"/>
              <a:gd name="T61" fmla="*/ 130 h 1822"/>
              <a:gd name="T62" fmla="*/ 420 w 1320"/>
              <a:gd name="T63" fmla="*/ 228 h 1822"/>
              <a:gd name="T64" fmla="*/ 442 w 1320"/>
              <a:gd name="T65" fmla="*/ 256 h 1822"/>
              <a:gd name="T66" fmla="*/ 434 w 1320"/>
              <a:gd name="T67" fmla="*/ 310 h 1822"/>
              <a:gd name="T68" fmla="*/ 446 w 1320"/>
              <a:gd name="T69" fmla="*/ 336 h 1822"/>
              <a:gd name="T70" fmla="*/ 470 w 1320"/>
              <a:gd name="T71" fmla="*/ 348 h 1822"/>
              <a:gd name="T72" fmla="*/ 492 w 1320"/>
              <a:gd name="T73" fmla="*/ 408 h 1822"/>
              <a:gd name="T74" fmla="*/ 562 w 1320"/>
              <a:gd name="T75" fmla="*/ 436 h 1822"/>
              <a:gd name="T76" fmla="*/ 582 w 1320"/>
              <a:gd name="T77" fmla="*/ 470 h 1822"/>
              <a:gd name="T78" fmla="*/ 464 w 1320"/>
              <a:gd name="T79" fmla="*/ 604 h 1822"/>
              <a:gd name="T80" fmla="*/ 396 w 1320"/>
              <a:gd name="T81" fmla="*/ 806 h 1822"/>
              <a:gd name="T82" fmla="*/ 372 w 1320"/>
              <a:gd name="T83" fmla="*/ 810 h 1822"/>
              <a:gd name="T84" fmla="*/ 260 w 1320"/>
              <a:gd name="T85" fmla="*/ 732 h 1822"/>
              <a:gd name="T86" fmla="*/ 198 w 1320"/>
              <a:gd name="T87" fmla="*/ 668 h 1822"/>
              <a:gd name="T88" fmla="*/ 132 w 1320"/>
              <a:gd name="T89" fmla="*/ 668 h 1822"/>
              <a:gd name="T90" fmla="*/ 84 w 1320"/>
              <a:gd name="T91" fmla="*/ 662 h 1822"/>
              <a:gd name="T92" fmla="*/ 10 w 1320"/>
              <a:gd name="T93" fmla="*/ 590 h 1822"/>
              <a:gd name="T94" fmla="*/ 42 w 1320"/>
              <a:gd name="T95" fmla="*/ 648 h 1822"/>
              <a:gd name="T96" fmla="*/ 36 w 1320"/>
              <a:gd name="T97" fmla="*/ 662 h 1822"/>
              <a:gd name="T98" fmla="*/ 50 w 1320"/>
              <a:gd name="T99" fmla="*/ 698 h 1822"/>
              <a:gd name="T100" fmla="*/ 64 w 1320"/>
              <a:gd name="T101" fmla="*/ 730 h 1822"/>
              <a:gd name="T102" fmla="*/ 88 w 1320"/>
              <a:gd name="T103" fmla="*/ 760 h 1822"/>
              <a:gd name="T104" fmla="*/ 102 w 1320"/>
              <a:gd name="T105" fmla="*/ 790 h 1822"/>
              <a:gd name="T106" fmla="*/ 124 w 1320"/>
              <a:gd name="T107" fmla="*/ 820 h 1822"/>
              <a:gd name="T108" fmla="*/ 158 w 1320"/>
              <a:gd name="T109" fmla="*/ 844 h 1822"/>
              <a:gd name="T110" fmla="*/ 436 w 1320"/>
              <a:gd name="T111" fmla="*/ 1016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0" h="1822">
                <a:moveTo>
                  <a:pt x="436" y="1016"/>
                </a:moveTo>
                <a:lnTo>
                  <a:pt x="436" y="1016"/>
                </a:lnTo>
                <a:lnTo>
                  <a:pt x="442" y="1020"/>
                </a:lnTo>
                <a:lnTo>
                  <a:pt x="444" y="1026"/>
                </a:lnTo>
                <a:lnTo>
                  <a:pt x="442" y="1166"/>
                </a:lnTo>
                <a:lnTo>
                  <a:pt x="442" y="1166"/>
                </a:lnTo>
                <a:lnTo>
                  <a:pt x="442" y="1182"/>
                </a:lnTo>
                <a:lnTo>
                  <a:pt x="444" y="1224"/>
                </a:lnTo>
                <a:lnTo>
                  <a:pt x="444" y="1224"/>
                </a:lnTo>
                <a:lnTo>
                  <a:pt x="444" y="1240"/>
                </a:lnTo>
                <a:lnTo>
                  <a:pt x="446" y="1288"/>
                </a:lnTo>
                <a:lnTo>
                  <a:pt x="446" y="1288"/>
                </a:lnTo>
                <a:lnTo>
                  <a:pt x="446" y="1296"/>
                </a:lnTo>
                <a:lnTo>
                  <a:pt x="444" y="1304"/>
                </a:lnTo>
                <a:lnTo>
                  <a:pt x="438" y="1318"/>
                </a:lnTo>
                <a:lnTo>
                  <a:pt x="438" y="1318"/>
                </a:lnTo>
                <a:lnTo>
                  <a:pt x="438" y="1326"/>
                </a:lnTo>
                <a:lnTo>
                  <a:pt x="440" y="1332"/>
                </a:lnTo>
                <a:lnTo>
                  <a:pt x="440" y="1334"/>
                </a:lnTo>
                <a:lnTo>
                  <a:pt x="440" y="1334"/>
                </a:lnTo>
                <a:lnTo>
                  <a:pt x="442" y="1342"/>
                </a:lnTo>
                <a:lnTo>
                  <a:pt x="444" y="1350"/>
                </a:lnTo>
                <a:lnTo>
                  <a:pt x="442" y="1630"/>
                </a:lnTo>
                <a:lnTo>
                  <a:pt x="442" y="1630"/>
                </a:lnTo>
                <a:lnTo>
                  <a:pt x="442" y="1646"/>
                </a:lnTo>
                <a:lnTo>
                  <a:pt x="442" y="1646"/>
                </a:lnTo>
                <a:lnTo>
                  <a:pt x="442" y="1646"/>
                </a:lnTo>
                <a:lnTo>
                  <a:pt x="442" y="1648"/>
                </a:lnTo>
                <a:lnTo>
                  <a:pt x="444" y="1650"/>
                </a:lnTo>
                <a:lnTo>
                  <a:pt x="446" y="1652"/>
                </a:lnTo>
                <a:lnTo>
                  <a:pt x="450" y="1652"/>
                </a:lnTo>
                <a:lnTo>
                  <a:pt x="450" y="1652"/>
                </a:lnTo>
                <a:lnTo>
                  <a:pt x="450" y="1652"/>
                </a:lnTo>
                <a:lnTo>
                  <a:pt x="452" y="1652"/>
                </a:lnTo>
                <a:lnTo>
                  <a:pt x="454" y="1654"/>
                </a:lnTo>
                <a:lnTo>
                  <a:pt x="456" y="1656"/>
                </a:lnTo>
                <a:lnTo>
                  <a:pt x="456" y="1658"/>
                </a:lnTo>
                <a:lnTo>
                  <a:pt x="454" y="1814"/>
                </a:lnTo>
                <a:lnTo>
                  <a:pt x="454" y="1814"/>
                </a:lnTo>
                <a:lnTo>
                  <a:pt x="454" y="1816"/>
                </a:lnTo>
                <a:lnTo>
                  <a:pt x="456" y="1820"/>
                </a:lnTo>
                <a:lnTo>
                  <a:pt x="458" y="1822"/>
                </a:lnTo>
                <a:lnTo>
                  <a:pt x="460" y="1822"/>
                </a:lnTo>
                <a:lnTo>
                  <a:pt x="1312" y="1822"/>
                </a:lnTo>
                <a:lnTo>
                  <a:pt x="1312" y="1822"/>
                </a:lnTo>
                <a:lnTo>
                  <a:pt x="1314" y="1822"/>
                </a:lnTo>
                <a:lnTo>
                  <a:pt x="1318" y="1820"/>
                </a:lnTo>
                <a:lnTo>
                  <a:pt x="1318" y="1816"/>
                </a:lnTo>
                <a:lnTo>
                  <a:pt x="1320" y="1814"/>
                </a:lnTo>
                <a:lnTo>
                  <a:pt x="1320" y="1814"/>
                </a:lnTo>
                <a:lnTo>
                  <a:pt x="1318" y="1766"/>
                </a:lnTo>
                <a:lnTo>
                  <a:pt x="1314" y="1702"/>
                </a:lnTo>
                <a:lnTo>
                  <a:pt x="1314" y="1702"/>
                </a:lnTo>
                <a:lnTo>
                  <a:pt x="1308" y="1676"/>
                </a:lnTo>
                <a:lnTo>
                  <a:pt x="1302" y="1660"/>
                </a:lnTo>
                <a:lnTo>
                  <a:pt x="1298" y="1654"/>
                </a:lnTo>
                <a:lnTo>
                  <a:pt x="1296" y="1652"/>
                </a:lnTo>
                <a:lnTo>
                  <a:pt x="1296" y="1652"/>
                </a:lnTo>
                <a:lnTo>
                  <a:pt x="1282" y="1644"/>
                </a:lnTo>
                <a:lnTo>
                  <a:pt x="1282" y="1644"/>
                </a:lnTo>
                <a:lnTo>
                  <a:pt x="1204" y="1608"/>
                </a:lnTo>
                <a:lnTo>
                  <a:pt x="1204" y="1608"/>
                </a:lnTo>
                <a:lnTo>
                  <a:pt x="1198" y="1606"/>
                </a:lnTo>
                <a:lnTo>
                  <a:pt x="1192" y="1604"/>
                </a:lnTo>
                <a:lnTo>
                  <a:pt x="1180" y="1606"/>
                </a:lnTo>
                <a:lnTo>
                  <a:pt x="1168" y="1608"/>
                </a:lnTo>
                <a:lnTo>
                  <a:pt x="1168" y="1608"/>
                </a:lnTo>
                <a:lnTo>
                  <a:pt x="1154" y="1614"/>
                </a:lnTo>
                <a:lnTo>
                  <a:pt x="1088" y="1638"/>
                </a:lnTo>
                <a:lnTo>
                  <a:pt x="1088" y="1638"/>
                </a:lnTo>
                <a:lnTo>
                  <a:pt x="1086" y="1638"/>
                </a:lnTo>
                <a:lnTo>
                  <a:pt x="1084" y="1638"/>
                </a:lnTo>
                <a:lnTo>
                  <a:pt x="1082" y="1636"/>
                </a:lnTo>
                <a:lnTo>
                  <a:pt x="1084" y="1632"/>
                </a:lnTo>
                <a:lnTo>
                  <a:pt x="1088" y="1616"/>
                </a:lnTo>
                <a:lnTo>
                  <a:pt x="1088" y="1616"/>
                </a:lnTo>
                <a:lnTo>
                  <a:pt x="1090" y="1610"/>
                </a:lnTo>
                <a:lnTo>
                  <a:pt x="1096" y="1606"/>
                </a:lnTo>
                <a:lnTo>
                  <a:pt x="1096" y="1606"/>
                </a:lnTo>
                <a:lnTo>
                  <a:pt x="1100" y="1602"/>
                </a:lnTo>
                <a:lnTo>
                  <a:pt x="1104" y="1596"/>
                </a:lnTo>
                <a:lnTo>
                  <a:pt x="1110" y="1552"/>
                </a:lnTo>
                <a:lnTo>
                  <a:pt x="1110" y="1552"/>
                </a:lnTo>
                <a:lnTo>
                  <a:pt x="1112" y="1536"/>
                </a:lnTo>
                <a:lnTo>
                  <a:pt x="1122" y="1496"/>
                </a:lnTo>
                <a:lnTo>
                  <a:pt x="1122" y="1496"/>
                </a:lnTo>
                <a:lnTo>
                  <a:pt x="1124" y="1480"/>
                </a:lnTo>
                <a:lnTo>
                  <a:pt x="1132" y="1350"/>
                </a:lnTo>
                <a:lnTo>
                  <a:pt x="1132" y="1350"/>
                </a:lnTo>
                <a:lnTo>
                  <a:pt x="1132" y="1334"/>
                </a:lnTo>
                <a:lnTo>
                  <a:pt x="1146" y="1232"/>
                </a:lnTo>
                <a:lnTo>
                  <a:pt x="1146" y="1232"/>
                </a:lnTo>
                <a:lnTo>
                  <a:pt x="1148" y="1216"/>
                </a:lnTo>
                <a:lnTo>
                  <a:pt x="1146" y="1128"/>
                </a:lnTo>
                <a:lnTo>
                  <a:pt x="1146" y="1128"/>
                </a:lnTo>
                <a:lnTo>
                  <a:pt x="1144" y="1112"/>
                </a:lnTo>
                <a:lnTo>
                  <a:pt x="1140" y="990"/>
                </a:lnTo>
                <a:lnTo>
                  <a:pt x="1140" y="990"/>
                </a:lnTo>
                <a:lnTo>
                  <a:pt x="1140" y="974"/>
                </a:lnTo>
                <a:lnTo>
                  <a:pt x="1132" y="894"/>
                </a:lnTo>
                <a:lnTo>
                  <a:pt x="1132" y="894"/>
                </a:lnTo>
                <a:lnTo>
                  <a:pt x="1130" y="878"/>
                </a:lnTo>
                <a:lnTo>
                  <a:pt x="1110" y="782"/>
                </a:lnTo>
                <a:lnTo>
                  <a:pt x="1110" y="782"/>
                </a:lnTo>
                <a:lnTo>
                  <a:pt x="1108" y="766"/>
                </a:lnTo>
                <a:lnTo>
                  <a:pt x="1108" y="750"/>
                </a:lnTo>
                <a:lnTo>
                  <a:pt x="1108" y="750"/>
                </a:lnTo>
                <a:lnTo>
                  <a:pt x="1106" y="734"/>
                </a:lnTo>
                <a:lnTo>
                  <a:pt x="1106" y="734"/>
                </a:lnTo>
                <a:lnTo>
                  <a:pt x="1082" y="664"/>
                </a:lnTo>
                <a:lnTo>
                  <a:pt x="1054" y="576"/>
                </a:lnTo>
                <a:lnTo>
                  <a:pt x="1054" y="576"/>
                </a:lnTo>
                <a:lnTo>
                  <a:pt x="1052" y="568"/>
                </a:lnTo>
                <a:lnTo>
                  <a:pt x="1046" y="560"/>
                </a:lnTo>
                <a:lnTo>
                  <a:pt x="1030" y="542"/>
                </a:lnTo>
                <a:lnTo>
                  <a:pt x="1010" y="526"/>
                </a:lnTo>
                <a:lnTo>
                  <a:pt x="1010" y="526"/>
                </a:lnTo>
                <a:lnTo>
                  <a:pt x="996" y="516"/>
                </a:lnTo>
                <a:lnTo>
                  <a:pt x="830" y="436"/>
                </a:lnTo>
                <a:lnTo>
                  <a:pt x="830" y="436"/>
                </a:lnTo>
                <a:lnTo>
                  <a:pt x="824" y="432"/>
                </a:lnTo>
                <a:lnTo>
                  <a:pt x="818" y="426"/>
                </a:lnTo>
                <a:lnTo>
                  <a:pt x="776" y="384"/>
                </a:lnTo>
                <a:lnTo>
                  <a:pt x="776" y="384"/>
                </a:lnTo>
                <a:lnTo>
                  <a:pt x="770" y="382"/>
                </a:lnTo>
                <a:lnTo>
                  <a:pt x="758" y="380"/>
                </a:lnTo>
                <a:lnTo>
                  <a:pt x="750" y="376"/>
                </a:lnTo>
                <a:lnTo>
                  <a:pt x="750" y="376"/>
                </a:lnTo>
                <a:lnTo>
                  <a:pt x="752" y="374"/>
                </a:lnTo>
                <a:lnTo>
                  <a:pt x="752" y="374"/>
                </a:lnTo>
                <a:lnTo>
                  <a:pt x="756" y="370"/>
                </a:lnTo>
                <a:lnTo>
                  <a:pt x="758" y="368"/>
                </a:lnTo>
                <a:lnTo>
                  <a:pt x="758" y="366"/>
                </a:lnTo>
                <a:lnTo>
                  <a:pt x="758" y="354"/>
                </a:lnTo>
                <a:lnTo>
                  <a:pt x="758" y="354"/>
                </a:lnTo>
                <a:lnTo>
                  <a:pt x="750" y="340"/>
                </a:lnTo>
                <a:lnTo>
                  <a:pt x="744" y="314"/>
                </a:lnTo>
                <a:lnTo>
                  <a:pt x="744" y="314"/>
                </a:lnTo>
                <a:lnTo>
                  <a:pt x="740" y="298"/>
                </a:lnTo>
                <a:lnTo>
                  <a:pt x="738" y="282"/>
                </a:lnTo>
                <a:lnTo>
                  <a:pt x="738" y="282"/>
                </a:lnTo>
                <a:lnTo>
                  <a:pt x="738" y="276"/>
                </a:lnTo>
                <a:lnTo>
                  <a:pt x="740" y="268"/>
                </a:lnTo>
                <a:lnTo>
                  <a:pt x="748" y="242"/>
                </a:lnTo>
                <a:lnTo>
                  <a:pt x="748" y="242"/>
                </a:lnTo>
                <a:lnTo>
                  <a:pt x="750" y="226"/>
                </a:lnTo>
                <a:lnTo>
                  <a:pt x="752" y="122"/>
                </a:lnTo>
                <a:lnTo>
                  <a:pt x="752" y="122"/>
                </a:lnTo>
                <a:lnTo>
                  <a:pt x="748" y="108"/>
                </a:lnTo>
                <a:lnTo>
                  <a:pt x="740" y="92"/>
                </a:lnTo>
                <a:lnTo>
                  <a:pt x="740" y="92"/>
                </a:lnTo>
                <a:lnTo>
                  <a:pt x="732" y="80"/>
                </a:lnTo>
                <a:lnTo>
                  <a:pt x="674" y="20"/>
                </a:lnTo>
                <a:lnTo>
                  <a:pt x="674" y="20"/>
                </a:lnTo>
                <a:lnTo>
                  <a:pt x="668" y="18"/>
                </a:lnTo>
                <a:lnTo>
                  <a:pt x="660" y="16"/>
                </a:lnTo>
                <a:lnTo>
                  <a:pt x="638" y="14"/>
                </a:lnTo>
                <a:lnTo>
                  <a:pt x="638" y="14"/>
                </a:lnTo>
                <a:lnTo>
                  <a:pt x="624" y="10"/>
                </a:lnTo>
                <a:lnTo>
                  <a:pt x="598" y="0"/>
                </a:lnTo>
                <a:lnTo>
                  <a:pt x="598" y="0"/>
                </a:lnTo>
                <a:lnTo>
                  <a:pt x="590" y="0"/>
                </a:lnTo>
                <a:lnTo>
                  <a:pt x="582" y="0"/>
                </a:lnTo>
                <a:lnTo>
                  <a:pt x="552" y="10"/>
                </a:lnTo>
                <a:lnTo>
                  <a:pt x="552" y="10"/>
                </a:lnTo>
                <a:lnTo>
                  <a:pt x="538" y="16"/>
                </a:lnTo>
                <a:lnTo>
                  <a:pt x="504" y="22"/>
                </a:lnTo>
                <a:lnTo>
                  <a:pt x="504" y="22"/>
                </a:lnTo>
                <a:lnTo>
                  <a:pt x="498" y="26"/>
                </a:lnTo>
                <a:lnTo>
                  <a:pt x="492" y="30"/>
                </a:lnTo>
                <a:lnTo>
                  <a:pt x="448" y="56"/>
                </a:lnTo>
                <a:lnTo>
                  <a:pt x="448" y="56"/>
                </a:lnTo>
                <a:lnTo>
                  <a:pt x="444" y="60"/>
                </a:lnTo>
                <a:lnTo>
                  <a:pt x="436" y="62"/>
                </a:lnTo>
                <a:lnTo>
                  <a:pt x="424" y="64"/>
                </a:lnTo>
                <a:lnTo>
                  <a:pt x="406" y="86"/>
                </a:lnTo>
                <a:lnTo>
                  <a:pt x="406" y="86"/>
                </a:lnTo>
                <a:lnTo>
                  <a:pt x="400" y="90"/>
                </a:lnTo>
                <a:lnTo>
                  <a:pt x="396" y="96"/>
                </a:lnTo>
                <a:lnTo>
                  <a:pt x="396" y="96"/>
                </a:lnTo>
                <a:lnTo>
                  <a:pt x="396" y="96"/>
                </a:lnTo>
                <a:lnTo>
                  <a:pt x="394" y="102"/>
                </a:lnTo>
                <a:lnTo>
                  <a:pt x="392" y="108"/>
                </a:lnTo>
                <a:lnTo>
                  <a:pt x="390" y="118"/>
                </a:lnTo>
                <a:lnTo>
                  <a:pt x="392" y="124"/>
                </a:lnTo>
                <a:lnTo>
                  <a:pt x="394" y="130"/>
                </a:lnTo>
                <a:lnTo>
                  <a:pt x="416" y="136"/>
                </a:lnTo>
                <a:lnTo>
                  <a:pt x="416" y="136"/>
                </a:lnTo>
                <a:lnTo>
                  <a:pt x="418" y="142"/>
                </a:lnTo>
                <a:lnTo>
                  <a:pt x="420" y="150"/>
                </a:lnTo>
                <a:lnTo>
                  <a:pt x="420" y="228"/>
                </a:lnTo>
                <a:lnTo>
                  <a:pt x="420" y="228"/>
                </a:lnTo>
                <a:lnTo>
                  <a:pt x="422" y="234"/>
                </a:lnTo>
                <a:lnTo>
                  <a:pt x="426" y="240"/>
                </a:lnTo>
                <a:lnTo>
                  <a:pt x="432" y="244"/>
                </a:lnTo>
                <a:lnTo>
                  <a:pt x="432" y="244"/>
                </a:lnTo>
                <a:lnTo>
                  <a:pt x="438" y="250"/>
                </a:lnTo>
                <a:lnTo>
                  <a:pt x="442" y="256"/>
                </a:lnTo>
                <a:lnTo>
                  <a:pt x="442" y="258"/>
                </a:lnTo>
                <a:lnTo>
                  <a:pt x="442" y="258"/>
                </a:lnTo>
                <a:lnTo>
                  <a:pt x="444" y="264"/>
                </a:lnTo>
                <a:lnTo>
                  <a:pt x="444" y="272"/>
                </a:lnTo>
                <a:lnTo>
                  <a:pt x="434" y="310"/>
                </a:lnTo>
                <a:lnTo>
                  <a:pt x="434" y="310"/>
                </a:lnTo>
                <a:lnTo>
                  <a:pt x="432" y="318"/>
                </a:lnTo>
                <a:lnTo>
                  <a:pt x="434" y="324"/>
                </a:lnTo>
                <a:lnTo>
                  <a:pt x="436" y="328"/>
                </a:lnTo>
                <a:lnTo>
                  <a:pt x="436" y="328"/>
                </a:lnTo>
                <a:lnTo>
                  <a:pt x="440" y="334"/>
                </a:lnTo>
                <a:lnTo>
                  <a:pt x="446" y="336"/>
                </a:lnTo>
                <a:lnTo>
                  <a:pt x="454" y="336"/>
                </a:lnTo>
                <a:lnTo>
                  <a:pt x="454" y="336"/>
                </a:lnTo>
                <a:lnTo>
                  <a:pt x="458" y="338"/>
                </a:lnTo>
                <a:lnTo>
                  <a:pt x="464" y="342"/>
                </a:lnTo>
                <a:lnTo>
                  <a:pt x="470" y="348"/>
                </a:lnTo>
                <a:lnTo>
                  <a:pt x="470" y="348"/>
                </a:lnTo>
                <a:lnTo>
                  <a:pt x="476" y="376"/>
                </a:lnTo>
                <a:lnTo>
                  <a:pt x="476" y="376"/>
                </a:lnTo>
                <a:lnTo>
                  <a:pt x="482" y="386"/>
                </a:lnTo>
                <a:lnTo>
                  <a:pt x="488" y="398"/>
                </a:lnTo>
                <a:lnTo>
                  <a:pt x="492" y="408"/>
                </a:lnTo>
                <a:lnTo>
                  <a:pt x="492" y="408"/>
                </a:lnTo>
                <a:lnTo>
                  <a:pt x="500" y="422"/>
                </a:lnTo>
                <a:lnTo>
                  <a:pt x="506" y="432"/>
                </a:lnTo>
                <a:lnTo>
                  <a:pt x="506" y="432"/>
                </a:lnTo>
                <a:lnTo>
                  <a:pt x="512" y="436"/>
                </a:lnTo>
                <a:lnTo>
                  <a:pt x="518" y="438"/>
                </a:lnTo>
                <a:lnTo>
                  <a:pt x="562" y="436"/>
                </a:lnTo>
                <a:lnTo>
                  <a:pt x="562" y="436"/>
                </a:lnTo>
                <a:lnTo>
                  <a:pt x="568" y="438"/>
                </a:lnTo>
                <a:lnTo>
                  <a:pt x="572" y="442"/>
                </a:lnTo>
                <a:lnTo>
                  <a:pt x="578" y="456"/>
                </a:lnTo>
                <a:lnTo>
                  <a:pt x="578" y="456"/>
                </a:lnTo>
                <a:lnTo>
                  <a:pt x="582" y="470"/>
                </a:lnTo>
                <a:lnTo>
                  <a:pt x="582" y="472"/>
                </a:lnTo>
                <a:lnTo>
                  <a:pt x="580" y="472"/>
                </a:lnTo>
                <a:lnTo>
                  <a:pt x="482" y="548"/>
                </a:lnTo>
                <a:lnTo>
                  <a:pt x="482" y="548"/>
                </a:lnTo>
                <a:lnTo>
                  <a:pt x="476" y="562"/>
                </a:lnTo>
                <a:lnTo>
                  <a:pt x="464" y="604"/>
                </a:lnTo>
                <a:lnTo>
                  <a:pt x="464" y="604"/>
                </a:lnTo>
                <a:lnTo>
                  <a:pt x="460" y="618"/>
                </a:lnTo>
                <a:lnTo>
                  <a:pt x="404" y="774"/>
                </a:lnTo>
                <a:lnTo>
                  <a:pt x="404" y="774"/>
                </a:lnTo>
                <a:lnTo>
                  <a:pt x="400" y="790"/>
                </a:lnTo>
                <a:lnTo>
                  <a:pt x="396" y="806"/>
                </a:lnTo>
                <a:lnTo>
                  <a:pt x="396" y="806"/>
                </a:lnTo>
                <a:lnTo>
                  <a:pt x="392" y="812"/>
                </a:lnTo>
                <a:lnTo>
                  <a:pt x="386" y="814"/>
                </a:lnTo>
                <a:lnTo>
                  <a:pt x="386" y="814"/>
                </a:lnTo>
                <a:lnTo>
                  <a:pt x="380" y="812"/>
                </a:lnTo>
                <a:lnTo>
                  <a:pt x="372" y="810"/>
                </a:lnTo>
                <a:lnTo>
                  <a:pt x="346" y="796"/>
                </a:lnTo>
                <a:lnTo>
                  <a:pt x="346" y="796"/>
                </a:lnTo>
                <a:lnTo>
                  <a:pt x="334" y="788"/>
                </a:lnTo>
                <a:lnTo>
                  <a:pt x="268" y="740"/>
                </a:lnTo>
                <a:lnTo>
                  <a:pt x="268" y="740"/>
                </a:lnTo>
                <a:lnTo>
                  <a:pt x="260" y="732"/>
                </a:lnTo>
                <a:lnTo>
                  <a:pt x="260" y="732"/>
                </a:lnTo>
                <a:lnTo>
                  <a:pt x="252" y="722"/>
                </a:lnTo>
                <a:lnTo>
                  <a:pt x="212" y="674"/>
                </a:lnTo>
                <a:lnTo>
                  <a:pt x="212" y="674"/>
                </a:lnTo>
                <a:lnTo>
                  <a:pt x="206" y="670"/>
                </a:lnTo>
                <a:lnTo>
                  <a:pt x="198" y="668"/>
                </a:lnTo>
                <a:lnTo>
                  <a:pt x="166" y="660"/>
                </a:lnTo>
                <a:lnTo>
                  <a:pt x="166" y="660"/>
                </a:lnTo>
                <a:lnTo>
                  <a:pt x="158" y="660"/>
                </a:lnTo>
                <a:lnTo>
                  <a:pt x="150" y="662"/>
                </a:lnTo>
                <a:lnTo>
                  <a:pt x="132" y="668"/>
                </a:lnTo>
                <a:lnTo>
                  <a:pt x="132" y="668"/>
                </a:lnTo>
                <a:lnTo>
                  <a:pt x="124" y="668"/>
                </a:lnTo>
                <a:lnTo>
                  <a:pt x="116" y="670"/>
                </a:lnTo>
                <a:lnTo>
                  <a:pt x="98" y="668"/>
                </a:lnTo>
                <a:lnTo>
                  <a:pt x="98" y="668"/>
                </a:lnTo>
                <a:lnTo>
                  <a:pt x="90" y="666"/>
                </a:lnTo>
                <a:lnTo>
                  <a:pt x="84" y="662"/>
                </a:lnTo>
                <a:lnTo>
                  <a:pt x="20" y="590"/>
                </a:lnTo>
                <a:lnTo>
                  <a:pt x="20" y="590"/>
                </a:lnTo>
                <a:lnTo>
                  <a:pt x="18" y="588"/>
                </a:lnTo>
                <a:lnTo>
                  <a:pt x="14" y="588"/>
                </a:lnTo>
                <a:lnTo>
                  <a:pt x="12" y="588"/>
                </a:lnTo>
                <a:lnTo>
                  <a:pt x="10" y="590"/>
                </a:lnTo>
                <a:lnTo>
                  <a:pt x="0" y="592"/>
                </a:lnTo>
                <a:lnTo>
                  <a:pt x="0" y="592"/>
                </a:lnTo>
                <a:lnTo>
                  <a:pt x="2" y="600"/>
                </a:lnTo>
                <a:lnTo>
                  <a:pt x="6" y="606"/>
                </a:lnTo>
                <a:lnTo>
                  <a:pt x="42" y="648"/>
                </a:lnTo>
                <a:lnTo>
                  <a:pt x="42" y="648"/>
                </a:lnTo>
                <a:lnTo>
                  <a:pt x="42" y="650"/>
                </a:lnTo>
                <a:lnTo>
                  <a:pt x="44" y="654"/>
                </a:lnTo>
                <a:lnTo>
                  <a:pt x="42" y="656"/>
                </a:lnTo>
                <a:lnTo>
                  <a:pt x="40" y="658"/>
                </a:lnTo>
                <a:lnTo>
                  <a:pt x="40" y="658"/>
                </a:lnTo>
                <a:lnTo>
                  <a:pt x="36" y="662"/>
                </a:lnTo>
                <a:lnTo>
                  <a:pt x="34" y="670"/>
                </a:lnTo>
                <a:lnTo>
                  <a:pt x="34" y="672"/>
                </a:lnTo>
                <a:lnTo>
                  <a:pt x="34" y="672"/>
                </a:lnTo>
                <a:lnTo>
                  <a:pt x="34" y="680"/>
                </a:lnTo>
                <a:lnTo>
                  <a:pt x="38" y="686"/>
                </a:lnTo>
                <a:lnTo>
                  <a:pt x="50" y="698"/>
                </a:lnTo>
                <a:lnTo>
                  <a:pt x="50" y="698"/>
                </a:lnTo>
                <a:lnTo>
                  <a:pt x="54" y="704"/>
                </a:lnTo>
                <a:lnTo>
                  <a:pt x="56" y="712"/>
                </a:lnTo>
                <a:lnTo>
                  <a:pt x="50" y="722"/>
                </a:lnTo>
                <a:lnTo>
                  <a:pt x="50" y="722"/>
                </a:lnTo>
                <a:lnTo>
                  <a:pt x="64" y="730"/>
                </a:lnTo>
                <a:lnTo>
                  <a:pt x="80" y="742"/>
                </a:lnTo>
                <a:lnTo>
                  <a:pt x="80" y="742"/>
                </a:lnTo>
                <a:lnTo>
                  <a:pt x="84" y="748"/>
                </a:lnTo>
                <a:lnTo>
                  <a:pt x="88" y="754"/>
                </a:lnTo>
                <a:lnTo>
                  <a:pt x="88" y="760"/>
                </a:lnTo>
                <a:lnTo>
                  <a:pt x="88" y="760"/>
                </a:lnTo>
                <a:lnTo>
                  <a:pt x="90" y="768"/>
                </a:lnTo>
                <a:lnTo>
                  <a:pt x="94" y="774"/>
                </a:lnTo>
                <a:lnTo>
                  <a:pt x="94" y="776"/>
                </a:lnTo>
                <a:lnTo>
                  <a:pt x="94" y="776"/>
                </a:lnTo>
                <a:lnTo>
                  <a:pt x="98" y="782"/>
                </a:lnTo>
                <a:lnTo>
                  <a:pt x="102" y="790"/>
                </a:lnTo>
                <a:lnTo>
                  <a:pt x="104" y="798"/>
                </a:lnTo>
                <a:lnTo>
                  <a:pt x="104" y="798"/>
                </a:lnTo>
                <a:lnTo>
                  <a:pt x="106" y="804"/>
                </a:lnTo>
                <a:lnTo>
                  <a:pt x="112" y="810"/>
                </a:lnTo>
                <a:lnTo>
                  <a:pt x="112" y="810"/>
                </a:lnTo>
                <a:lnTo>
                  <a:pt x="124" y="820"/>
                </a:lnTo>
                <a:lnTo>
                  <a:pt x="126" y="822"/>
                </a:lnTo>
                <a:lnTo>
                  <a:pt x="126" y="822"/>
                </a:lnTo>
                <a:lnTo>
                  <a:pt x="138" y="830"/>
                </a:lnTo>
                <a:lnTo>
                  <a:pt x="154" y="840"/>
                </a:lnTo>
                <a:lnTo>
                  <a:pt x="154" y="840"/>
                </a:lnTo>
                <a:lnTo>
                  <a:pt x="158" y="844"/>
                </a:lnTo>
                <a:lnTo>
                  <a:pt x="160" y="850"/>
                </a:lnTo>
                <a:lnTo>
                  <a:pt x="152" y="902"/>
                </a:lnTo>
                <a:lnTo>
                  <a:pt x="152" y="902"/>
                </a:lnTo>
                <a:lnTo>
                  <a:pt x="154" y="908"/>
                </a:lnTo>
                <a:lnTo>
                  <a:pt x="158" y="912"/>
                </a:lnTo>
                <a:lnTo>
                  <a:pt x="436" y="10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テキスト ボックス 9"/>
          <p:cNvSpPr txBox="1"/>
          <p:nvPr/>
        </p:nvSpPr>
        <p:spPr>
          <a:xfrm>
            <a:off x="1012651" y="1092269"/>
            <a:ext cx="3212087" cy="369332"/>
          </a:xfrm>
          <a:prstGeom prst="rect">
            <a:avLst/>
          </a:prstGeom>
          <a:noFill/>
        </p:spPr>
        <p:txBody>
          <a:bodyPr wrap="none" rtlCol="0">
            <a:spAutoFit/>
          </a:bodyPr>
          <a:lstStyle/>
          <a:p>
            <a:r>
              <a:rPr kumimoji="1" lang="en-US" altLang="ja-JP" dirty="0"/>
              <a:t>GPS</a:t>
            </a:r>
            <a:r>
              <a:rPr kumimoji="1" lang="ja-JP" altLang="en-US" dirty="0"/>
              <a:t>（</a:t>
            </a:r>
            <a:r>
              <a:rPr kumimoji="1" lang="en-US" altLang="ja-JP" dirty="0"/>
              <a:t>Global Positioning System</a:t>
            </a:r>
            <a:r>
              <a:rPr kumimoji="1" lang="ja-JP" altLang="en-US" dirty="0"/>
              <a:t>）</a:t>
            </a:r>
          </a:p>
        </p:txBody>
      </p:sp>
      <p:sp>
        <p:nvSpPr>
          <p:cNvPr id="11" name="テキスト ボックス 10"/>
          <p:cNvSpPr txBox="1"/>
          <p:nvPr/>
        </p:nvSpPr>
        <p:spPr>
          <a:xfrm>
            <a:off x="5888242" y="1092269"/>
            <a:ext cx="938077" cy="369332"/>
          </a:xfrm>
          <a:prstGeom prst="rect">
            <a:avLst/>
          </a:prstGeom>
          <a:noFill/>
        </p:spPr>
        <p:txBody>
          <a:bodyPr wrap="none" rtlCol="0">
            <a:spAutoFit/>
          </a:bodyPr>
          <a:lstStyle/>
          <a:p>
            <a:r>
              <a:rPr kumimoji="1" lang="ja-JP" altLang="en-US" dirty="0"/>
              <a:t>クラウド</a:t>
            </a:r>
          </a:p>
        </p:txBody>
      </p:sp>
      <p:sp>
        <p:nvSpPr>
          <p:cNvPr id="12" name="テキスト ボックス 11"/>
          <p:cNvSpPr txBox="1"/>
          <p:nvPr/>
        </p:nvSpPr>
        <p:spPr>
          <a:xfrm>
            <a:off x="5439859" y="3282014"/>
            <a:ext cx="1265090" cy="369332"/>
          </a:xfrm>
          <a:prstGeom prst="rect">
            <a:avLst/>
          </a:prstGeom>
          <a:noFill/>
        </p:spPr>
        <p:txBody>
          <a:bodyPr wrap="none" rtlCol="0">
            <a:spAutoFit/>
          </a:bodyPr>
          <a:lstStyle/>
          <a:p>
            <a:r>
              <a:rPr kumimoji="1" lang="ja-JP" altLang="en-US" dirty="0"/>
              <a:t>地図データ</a:t>
            </a:r>
          </a:p>
        </p:txBody>
      </p:sp>
      <p:sp>
        <p:nvSpPr>
          <p:cNvPr id="13" name="テキスト ボックス 12"/>
          <p:cNvSpPr txBox="1"/>
          <p:nvPr/>
        </p:nvSpPr>
        <p:spPr>
          <a:xfrm>
            <a:off x="3049538" y="2601816"/>
            <a:ext cx="1107996" cy="369332"/>
          </a:xfrm>
          <a:prstGeom prst="rect">
            <a:avLst/>
          </a:prstGeom>
          <a:noFill/>
        </p:spPr>
        <p:txBody>
          <a:bodyPr wrap="none" rtlCol="0">
            <a:spAutoFit/>
          </a:bodyPr>
          <a:lstStyle/>
          <a:p>
            <a:r>
              <a:rPr kumimoji="1" lang="ja-JP" altLang="en-US" dirty="0"/>
              <a:t>位置情報</a:t>
            </a:r>
          </a:p>
        </p:txBody>
      </p:sp>
      <p:sp>
        <p:nvSpPr>
          <p:cNvPr id="2" name="タイトル 1"/>
          <p:cNvSpPr>
            <a:spLocks noGrp="1"/>
          </p:cNvSpPr>
          <p:nvPr>
            <p:ph type="title"/>
          </p:nvPr>
        </p:nvSpPr>
        <p:spPr/>
        <p:txBody>
          <a:bodyPr/>
          <a:lstStyle/>
          <a:p>
            <a:r>
              <a:rPr lang="ja-JP" altLang="en-US" dirty="0">
                <a:solidFill>
                  <a:schemeClr val="tx1">
                    <a:lumMod val="50000"/>
                    <a:lumOff val="50000"/>
                  </a:schemeClr>
                </a:solidFill>
              </a:rPr>
              <a:t>モバイルデバイスが変えた</a:t>
            </a:r>
            <a:r>
              <a:rPr lang="en-US" altLang="ja-JP" dirty="0">
                <a:solidFill>
                  <a:schemeClr val="tx1">
                    <a:lumMod val="50000"/>
                    <a:lumOff val="50000"/>
                  </a:schemeClr>
                </a:solidFill>
              </a:rPr>
              <a:t>IT</a:t>
            </a:r>
            <a:r>
              <a:rPr lang="ja-JP" altLang="en-US" dirty="0">
                <a:solidFill>
                  <a:schemeClr val="tx1">
                    <a:lumMod val="50000"/>
                    <a:lumOff val="50000"/>
                  </a:schemeClr>
                </a:solidFill>
              </a:rPr>
              <a:t>利用</a:t>
            </a:r>
            <a:r>
              <a:rPr lang="ja-JP" altLang="en-US" dirty="0" smtClean="0">
                <a:solidFill>
                  <a:schemeClr val="tx1">
                    <a:lumMod val="50000"/>
                    <a:lumOff val="50000"/>
                  </a:schemeClr>
                </a:solidFill>
              </a:rPr>
              <a:t>シーン</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770666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577626" y="790864"/>
            <a:ext cx="8026822" cy="5806487"/>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2" name="タイトル 1"/>
          <p:cNvSpPr>
            <a:spLocks noGrp="1"/>
          </p:cNvSpPr>
          <p:nvPr>
            <p:ph type="title"/>
          </p:nvPr>
        </p:nvSpPr>
        <p:spPr/>
        <p:txBody>
          <a:bodyPr/>
          <a:lstStyle/>
          <a:p>
            <a:r>
              <a:rPr lang="en-US" altLang="ja-JP" dirty="0" err="1">
                <a:solidFill>
                  <a:schemeClr val="tx1">
                    <a:lumMod val="50000"/>
                    <a:lumOff val="50000"/>
                  </a:schemeClr>
                </a:solidFill>
              </a:rPr>
              <a:t>IoT</a:t>
            </a:r>
            <a:r>
              <a:rPr lang="ja-JP" altLang="en-US" dirty="0">
                <a:solidFill>
                  <a:schemeClr val="tx1">
                    <a:lumMod val="50000"/>
                    <a:lumOff val="50000"/>
                  </a:schemeClr>
                </a:solidFill>
              </a:rPr>
              <a:t>の２つの意味</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7</a:t>
            </a:fld>
            <a:endParaRPr kumimoji="1" lang="ja-JP" altLang="en-US"/>
          </a:p>
        </p:txBody>
      </p:sp>
      <p:sp>
        <p:nvSpPr>
          <p:cNvPr id="4" name="正方形/長方形 3"/>
          <p:cNvSpPr/>
          <p:nvPr/>
        </p:nvSpPr>
        <p:spPr>
          <a:xfrm>
            <a:off x="755650" y="1110348"/>
            <a:ext cx="7632700" cy="2571402"/>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5" name="正方形/長方形 4"/>
          <p:cNvSpPr/>
          <p:nvPr/>
        </p:nvSpPr>
        <p:spPr>
          <a:xfrm>
            <a:off x="756111" y="3831370"/>
            <a:ext cx="7613853" cy="261813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endParaRPr kumimoji="1" lang="ja-JP" altLang="en-US" sz="1200" dirty="0">
              <a:solidFill>
                <a:srgbClr val="FFFFFF"/>
              </a:solidFill>
              <a:latin typeface="メイリオ"/>
              <a:ea typeface="メイリオ"/>
              <a:cs typeface="メイリオ"/>
            </a:endParaRPr>
          </a:p>
        </p:txBody>
      </p:sp>
      <p:sp>
        <p:nvSpPr>
          <p:cNvPr id="7" name="円/楕円 6"/>
          <p:cNvSpPr/>
          <p:nvPr/>
        </p:nvSpPr>
        <p:spPr>
          <a:xfrm>
            <a:off x="1886709" y="1474753"/>
            <a:ext cx="1898455" cy="1898455"/>
          </a:xfrm>
          <a:prstGeom prst="ellipse">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円/楕円 7"/>
          <p:cNvSpPr/>
          <p:nvPr/>
        </p:nvSpPr>
        <p:spPr>
          <a:xfrm>
            <a:off x="5340912" y="1474753"/>
            <a:ext cx="1898455" cy="1898455"/>
          </a:xfrm>
          <a:prstGeom prst="ellipse">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円/楕円 8"/>
          <p:cNvSpPr/>
          <p:nvPr/>
        </p:nvSpPr>
        <p:spPr>
          <a:xfrm>
            <a:off x="3604851" y="4410865"/>
            <a:ext cx="1898455" cy="1898455"/>
          </a:xfrm>
          <a:prstGeom prst="ellipse">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 name="上矢印 17"/>
          <p:cNvSpPr/>
          <p:nvPr/>
        </p:nvSpPr>
        <p:spPr>
          <a:xfrm rot="12915436">
            <a:off x="4839237" y="3227669"/>
            <a:ext cx="1152128" cy="1359365"/>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上矢印 18"/>
          <p:cNvSpPr/>
          <p:nvPr/>
        </p:nvSpPr>
        <p:spPr>
          <a:xfrm rot="8765260" flipV="1">
            <a:off x="3015170" y="3229746"/>
            <a:ext cx="1152128" cy="1359365"/>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 name="上矢印 19"/>
          <p:cNvSpPr/>
          <p:nvPr/>
        </p:nvSpPr>
        <p:spPr>
          <a:xfrm rot="16200000" flipV="1">
            <a:off x="3986974" y="1733435"/>
            <a:ext cx="1152128" cy="1359365"/>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 name="テキスト ボックス 21"/>
          <p:cNvSpPr txBox="1"/>
          <p:nvPr/>
        </p:nvSpPr>
        <p:spPr>
          <a:xfrm>
            <a:off x="3604851" y="5116934"/>
            <a:ext cx="1898455" cy="584775"/>
          </a:xfrm>
          <a:prstGeom prst="rect">
            <a:avLst/>
          </a:prstGeom>
          <a:noFill/>
        </p:spPr>
        <p:txBody>
          <a:bodyPr wrap="square" rtlCol="0" anchor="ctr">
            <a:spAutoFit/>
          </a:bodyPr>
          <a:lstStyle/>
          <a:p>
            <a:pPr algn="ctr"/>
            <a:r>
              <a:rPr kumimoji="1" lang="ja-JP" altLang="en-US" sz="2000" b="1" dirty="0">
                <a:solidFill>
                  <a:schemeClr val="bg1"/>
                </a:solidFill>
                <a:latin typeface="Meiryo" charset="-128"/>
                <a:ea typeface="Meiryo" charset="-128"/>
                <a:cs typeface="Meiryo" charset="-128"/>
              </a:rPr>
              <a:t>データ収集</a:t>
            </a:r>
          </a:p>
          <a:p>
            <a:pPr algn="ctr"/>
            <a:r>
              <a:rPr lang="ja-JP" altLang="en-US" sz="1200" b="1" dirty="0">
                <a:solidFill>
                  <a:schemeClr val="bg1"/>
                </a:solidFill>
                <a:latin typeface="Meiryo" charset="-128"/>
                <a:ea typeface="Meiryo" charset="-128"/>
                <a:cs typeface="Meiryo" charset="-128"/>
              </a:rPr>
              <a:t>モニタリング</a:t>
            </a:r>
            <a:endParaRPr kumimoji="1" lang="ja-JP" altLang="en-US" sz="1200" b="1" dirty="0">
              <a:solidFill>
                <a:schemeClr val="bg1"/>
              </a:solidFill>
              <a:latin typeface="Meiryo" charset="-128"/>
              <a:ea typeface="Meiryo" charset="-128"/>
              <a:cs typeface="Meiryo" charset="-128"/>
            </a:endParaRPr>
          </a:p>
        </p:txBody>
      </p:sp>
      <p:sp>
        <p:nvSpPr>
          <p:cNvPr id="23" name="テキスト ボックス 22"/>
          <p:cNvSpPr txBox="1"/>
          <p:nvPr/>
        </p:nvSpPr>
        <p:spPr>
          <a:xfrm>
            <a:off x="1886709" y="2060196"/>
            <a:ext cx="1898455" cy="769441"/>
          </a:xfrm>
          <a:prstGeom prst="rect">
            <a:avLst/>
          </a:prstGeom>
          <a:noFill/>
        </p:spPr>
        <p:txBody>
          <a:bodyPr wrap="square" rtlCol="0" anchor="ctr">
            <a:spAutoFit/>
          </a:bodyPr>
          <a:lstStyle/>
          <a:p>
            <a:pPr algn="ctr"/>
            <a:r>
              <a:rPr kumimoji="1" lang="ja-JP" altLang="en-US" sz="2000" b="1" dirty="0">
                <a:solidFill>
                  <a:schemeClr val="bg1"/>
                </a:solidFill>
                <a:latin typeface="Meiryo" charset="-128"/>
                <a:ea typeface="Meiryo" charset="-128"/>
                <a:cs typeface="Meiryo" charset="-128"/>
              </a:rPr>
              <a:t>データ解析</a:t>
            </a:r>
            <a:endParaRPr kumimoji="1" lang="en-US" altLang="ja-JP" sz="2000" b="1" dirty="0">
              <a:solidFill>
                <a:schemeClr val="bg1"/>
              </a:solidFill>
              <a:latin typeface="Meiryo" charset="-128"/>
              <a:ea typeface="Meiryo" charset="-128"/>
              <a:cs typeface="Meiryo" charset="-128"/>
            </a:endParaRPr>
          </a:p>
          <a:p>
            <a:pPr algn="ctr"/>
            <a:r>
              <a:rPr kumimoji="1" lang="ja-JP" altLang="en-US" sz="1200" b="1" dirty="0">
                <a:solidFill>
                  <a:schemeClr val="bg1"/>
                </a:solidFill>
                <a:latin typeface="Meiryo" charset="-128"/>
                <a:ea typeface="Meiryo" charset="-128"/>
                <a:cs typeface="Meiryo" charset="-128"/>
              </a:rPr>
              <a:t>原因解明・発見</a:t>
            </a:r>
            <a:r>
              <a:rPr lang="ja-JP" altLang="en-US" sz="1200" b="1" dirty="0">
                <a:solidFill>
                  <a:schemeClr val="bg1"/>
                </a:solidFill>
                <a:latin typeface="Meiryo" charset="-128"/>
                <a:ea typeface="Meiryo" charset="-128"/>
                <a:cs typeface="Meiryo" charset="-128"/>
              </a:rPr>
              <a:t>／</a:t>
            </a:r>
            <a:r>
              <a:rPr kumimoji="1" lang="ja-JP" altLang="en-US" sz="1200" b="1" dirty="0">
                <a:solidFill>
                  <a:schemeClr val="bg1"/>
                </a:solidFill>
                <a:latin typeface="Meiryo" charset="-128"/>
                <a:ea typeface="Meiryo" charset="-128"/>
                <a:cs typeface="Meiryo" charset="-128"/>
              </a:rPr>
              <a:t>洞察</a:t>
            </a:r>
          </a:p>
          <a:p>
            <a:pPr algn="ctr"/>
            <a:r>
              <a:rPr kumimoji="1" lang="ja-JP" altLang="en-US" sz="1200" b="1" dirty="0">
                <a:solidFill>
                  <a:schemeClr val="bg1"/>
                </a:solidFill>
                <a:latin typeface="Meiryo" charset="-128"/>
                <a:ea typeface="Meiryo" charset="-128"/>
                <a:cs typeface="Meiryo" charset="-128"/>
              </a:rPr>
              <a:t>計画の最適化</a:t>
            </a:r>
          </a:p>
        </p:txBody>
      </p:sp>
      <p:sp>
        <p:nvSpPr>
          <p:cNvPr id="24" name="テキスト ボックス 23"/>
          <p:cNvSpPr txBox="1"/>
          <p:nvPr/>
        </p:nvSpPr>
        <p:spPr>
          <a:xfrm>
            <a:off x="5340912" y="2071059"/>
            <a:ext cx="1898455" cy="769441"/>
          </a:xfrm>
          <a:prstGeom prst="rect">
            <a:avLst/>
          </a:prstGeom>
          <a:noFill/>
        </p:spPr>
        <p:txBody>
          <a:bodyPr wrap="square" rtlCol="0" anchor="ctr">
            <a:spAutoFit/>
          </a:bodyPr>
          <a:lstStyle/>
          <a:p>
            <a:pPr algn="ctr"/>
            <a:r>
              <a:rPr kumimoji="1" lang="ja-JP" altLang="en-US" sz="2000" b="1" dirty="0">
                <a:solidFill>
                  <a:schemeClr val="bg1"/>
                </a:solidFill>
                <a:latin typeface="Meiryo" charset="-128"/>
                <a:ea typeface="Meiryo" charset="-128"/>
                <a:cs typeface="Meiryo" charset="-128"/>
              </a:rPr>
              <a:t>データ活用</a:t>
            </a:r>
          </a:p>
          <a:p>
            <a:pPr algn="ctr"/>
            <a:r>
              <a:rPr kumimoji="1" lang="ja-JP" altLang="en-US" sz="1200" b="1" dirty="0">
                <a:solidFill>
                  <a:schemeClr val="bg1"/>
                </a:solidFill>
                <a:latin typeface="Meiryo" charset="-128"/>
                <a:ea typeface="Meiryo" charset="-128"/>
                <a:cs typeface="Meiryo" charset="-128"/>
              </a:rPr>
              <a:t>業務処理・情報提供</a:t>
            </a:r>
          </a:p>
          <a:p>
            <a:pPr algn="ctr"/>
            <a:r>
              <a:rPr kumimoji="1" lang="ja-JP" altLang="en-US" sz="1200" b="1" dirty="0">
                <a:solidFill>
                  <a:schemeClr val="bg1"/>
                </a:solidFill>
                <a:latin typeface="Meiryo" charset="-128"/>
                <a:ea typeface="Meiryo" charset="-128"/>
                <a:cs typeface="Meiryo" charset="-128"/>
              </a:rPr>
              <a:t>機器制御</a:t>
            </a:r>
          </a:p>
        </p:txBody>
      </p:sp>
      <p:pic>
        <p:nvPicPr>
          <p:cNvPr id="25" name="図 24" descr="imgres.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0755" y="4988805"/>
            <a:ext cx="1149597" cy="789023"/>
          </a:xfrm>
          <a:prstGeom prst="rect">
            <a:avLst/>
          </a:prstGeom>
          <a:effectLst>
            <a:outerShdw blurRad="50800" dist="76200" dir="2700000" algn="tl" rotWithShape="0">
              <a:prstClr val="black">
                <a:alpha val="40000"/>
              </a:prstClr>
            </a:outerShdw>
          </a:effectLst>
        </p:spPr>
      </p:pic>
      <p:grpSp>
        <p:nvGrpSpPr>
          <p:cNvPr id="26" name="図形グループ 25"/>
          <p:cNvGrpSpPr/>
          <p:nvPr/>
        </p:nvGrpSpPr>
        <p:grpSpPr>
          <a:xfrm>
            <a:off x="1764615" y="5007946"/>
            <a:ext cx="265954" cy="577851"/>
            <a:chOff x="1946324" y="4125162"/>
            <a:chExt cx="969964" cy="2007872"/>
          </a:xfrm>
        </p:grpSpPr>
        <p:sp>
          <p:nvSpPr>
            <p:cNvPr id="27" name="円/楕円 2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28" name="フローチャート: 論理積ゲート 2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29" name="図形グループ 28"/>
          <p:cNvGrpSpPr/>
          <p:nvPr/>
        </p:nvGrpSpPr>
        <p:grpSpPr>
          <a:xfrm>
            <a:off x="2289822" y="5007946"/>
            <a:ext cx="265954" cy="577850"/>
            <a:chOff x="1946324" y="4125162"/>
            <a:chExt cx="969964" cy="2007867"/>
          </a:xfrm>
        </p:grpSpPr>
        <p:sp>
          <p:nvSpPr>
            <p:cNvPr id="30" name="円/楕円 2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31" name="フローチャート: 論理積ゲート 30"/>
            <p:cNvSpPr/>
            <p:nvPr/>
          </p:nvSpPr>
          <p:spPr>
            <a:xfrm rot="16200000">
              <a:off x="1887745" y="5104486"/>
              <a:ext cx="1087122" cy="969964"/>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32" name="図形グループ 31"/>
          <p:cNvGrpSpPr/>
          <p:nvPr/>
        </p:nvGrpSpPr>
        <p:grpSpPr>
          <a:xfrm>
            <a:off x="2027219" y="5219119"/>
            <a:ext cx="265954" cy="577850"/>
            <a:chOff x="1946324" y="4125162"/>
            <a:chExt cx="969964" cy="2007867"/>
          </a:xfrm>
        </p:grpSpPr>
        <p:sp>
          <p:nvSpPr>
            <p:cNvPr id="33" name="円/楕円 3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34" name="フローチャート: 論理積ゲート 33"/>
            <p:cNvSpPr/>
            <p:nvPr/>
          </p:nvSpPr>
          <p:spPr>
            <a:xfrm rot="16200000">
              <a:off x="1887745" y="5104486"/>
              <a:ext cx="1087122" cy="969964"/>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sp>
        <p:nvSpPr>
          <p:cNvPr id="37" name="テキスト ボックス 36"/>
          <p:cNvSpPr txBox="1"/>
          <p:nvPr/>
        </p:nvSpPr>
        <p:spPr>
          <a:xfrm>
            <a:off x="7234393" y="6130614"/>
            <a:ext cx="1082348" cy="307777"/>
          </a:xfrm>
          <a:prstGeom prst="rect">
            <a:avLst/>
          </a:prstGeom>
          <a:noFill/>
          <a:effectLst>
            <a:outerShdw blurRad="50800" dist="76200" dir="2700000" algn="tl" rotWithShape="0">
              <a:prstClr val="black">
                <a:alpha val="40000"/>
              </a:prstClr>
            </a:outerShdw>
          </a:effectLst>
        </p:spPr>
        <p:txBody>
          <a:bodyPr wrap="none" rtlCol="0">
            <a:spAutoFit/>
          </a:bodyPr>
          <a:lstStyle/>
          <a:p>
            <a:pPr algn="r"/>
            <a:r>
              <a:rPr kumimoji="1" lang="ja-JP" altLang="en-US" sz="1400" b="1" dirty="0">
                <a:solidFill>
                  <a:schemeClr val="bg1"/>
                </a:solidFill>
                <a:latin typeface="メイリオ"/>
                <a:ea typeface="メイリオ"/>
                <a:cs typeface="メイリオ"/>
              </a:rPr>
              <a:t>ヒト・モノ</a:t>
            </a:r>
          </a:p>
        </p:txBody>
      </p:sp>
      <p:sp>
        <p:nvSpPr>
          <p:cNvPr id="38" name="テキスト ボックス 37"/>
          <p:cNvSpPr txBox="1"/>
          <p:nvPr/>
        </p:nvSpPr>
        <p:spPr>
          <a:xfrm>
            <a:off x="5798103" y="1185710"/>
            <a:ext cx="2518638" cy="307777"/>
          </a:xfrm>
          <a:prstGeom prst="rect">
            <a:avLst/>
          </a:prstGeom>
          <a:noFill/>
          <a:effectLst>
            <a:outerShdw blurRad="50800" dist="76200" dir="2700000" algn="tl" rotWithShape="0">
              <a:prstClr val="black">
                <a:alpha val="40000"/>
              </a:prstClr>
            </a:outerShdw>
          </a:effectLst>
        </p:spPr>
        <p:txBody>
          <a:bodyPr wrap="none" rtlCol="0">
            <a:spAutoFit/>
          </a:bodyPr>
          <a:lstStyle/>
          <a:p>
            <a:pPr algn="r"/>
            <a:r>
              <a:rPr kumimoji="1" lang="ja-JP" altLang="en-US" sz="1400" b="1" dirty="0">
                <a:solidFill>
                  <a:srgbClr val="FFFFFF"/>
                </a:solidFill>
                <a:latin typeface="メイリオ"/>
                <a:ea typeface="メイリオ"/>
                <a:cs typeface="メイリオ"/>
              </a:rPr>
              <a:t>クラウドコンピューティング</a:t>
            </a:r>
          </a:p>
        </p:txBody>
      </p:sp>
      <p:sp>
        <p:nvSpPr>
          <p:cNvPr id="42" name="上矢印 41"/>
          <p:cNvSpPr/>
          <p:nvPr/>
        </p:nvSpPr>
        <p:spPr>
          <a:xfrm rot="16200000" flipV="1">
            <a:off x="2787094" y="4943410"/>
            <a:ext cx="732497" cy="833361"/>
          </a:xfrm>
          <a:prstGeom prst="upArrow">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3" name="上矢印 42"/>
          <p:cNvSpPr/>
          <p:nvPr/>
        </p:nvSpPr>
        <p:spPr>
          <a:xfrm rot="5400000" flipH="1" flipV="1">
            <a:off x="5612901" y="4943410"/>
            <a:ext cx="732497" cy="833361"/>
          </a:xfrm>
          <a:prstGeom prst="upArrow">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テキスト ボックス 60"/>
          <p:cNvSpPr txBox="1"/>
          <p:nvPr/>
        </p:nvSpPr>
        <p:spPr>
          <a:xfrm>
            <a:off x="1043608" y="4509120"/>
            <a:ext cx="2262158" cy="369332"/>
          </a:xfrm>
          <a:prstGeom prst="rect">
            <a:avLst/>
          </a:prstGeom>
          <a:noFill/>
          <a:effectLst>
            <a:outerShdw blurRad="50800" dist="76200" dir="2700000" algn="tl" rotWithShape="0">
              <a:prstClr val="black">
                <a:alpha val="40000"/>
              </a:prstClr>
            </a:outerShdw>
          </a:effectLst>
        </p:spPr>
        <p:txBody>
          <a:bodyPr wrap="none" rtlCol="0">
            <a:spAutoFit/>
          </a:bodyPr>
          <a:lstStyle/>
          <a:p>
            <a:pPr algn="r"/>
            <a:r>
              <a:rPr kumimoji="1" lang="ja-JP" altLang="en-US" b="1">
                <a:solidFill>
                  <a:srgbClr val="FFFFFF"/>
                </a:solidFill>
                <a:latin typeface="メイリオ"/>
                <a:ea typeface="メイリオ"/>
                <a:cs typeface="メイリオ"/>
              </a:rPr>
              <a:t>日常生活・社会活動</a:t>
            </a:r>
            <a:endParaRPr kumimoji="1" lang="ja-JP" altLang="en-US" b="1" dirty="0">
              <a:solidFill>
                <a:srgbClr val="FFFFFF"/>
              </a:solidFill>
              <a:latin typeface="メイリオ"/>
              <a:ea typeface="メイリオ"/>
              <a:cs typeface="メイリオ"/>
            </a:endParaRPr>
          </a:p>
        </p:txBody>
      </p:sp>
      <p:sp>
        <p:nvSpPr>
          <p:cNvPr id="62" name="テキスト ボックス 61"/>
          <p:cNvSpPr txBox="1"/>
          <p:nvPr/>
        </p:nvSpPr>
        <p:spPr>
          <a:xfrm>
            <a:off x="6014713" y="4509120"/>
            <a:ext cx="2262158" cy="369332"/>
          </a:xfrm>
          <a:prstGeom prst="rect">
            <a:avLst/>
          </a:prstGeom>
          <a:noFill/>
          <a:effectLst>
            <a:outerShdw blurRad="50800" dist="76200" dir="2700000" algn="tl" rotWithShape="0">
              <a:prstClr val="black">
                <a:alpha val="40000"/>
              </a:prstClr>
            </a:outerShdw>
          </a:effectLst>
        </p:spPr>
        <p:txBody>
          <a:bodyPr wrap="none" rtlCol="0">
            <a:spAutoFit/>
          </a:bodyPr>
          <a:lstStyle/>
          <a:p>
            <a:pPr algn="r"/>
            <a:r>
              <a:rPr kumimoji="1" lang="ja-JP" altLang="en-US" b="1" dirty="0">
                <a:solidFill>
                  <a:srgbClr val="FFFFFF"/>
                </a:solidFill>
                <a:latin typeface="メイリオ"/>
                <a:ea typeface="メイリオ"/>
                <a:cs typeface="メイリオ"/>
              </a:rPr>
              <a:t>環境変化・産業活動</a:t>
            </a:r>
          </a:p>
        </p:txBody>
      </p:sp>
      <p:sp>
        <p:nvSpPr>
          <p:cNvPr id="63" name="テキスト ボックス 62"/>
          <p:cNvSpPr txBox="1"/>
          <p:nvPr/>
        </p:nvSpPr>
        <p:spPr>
          <a:xfrm>
            <a:off x="1111567" y="6109084"/>
            <a:ext cx="2469985" cy="30777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kumimoji="1" lang="ja-JP" altLang="en-US" sz="1400" b="1" dirty="0">
                <a:solidFill>
                  <a:schemeClr val="bg1"/>
                </a:solidFill>
                <a:latin typeface="メイリオ"/>
                <a:ea typeface="メイリオ"/>
                <a:cs typeface="メイリオ"/>
              </a:rPr>
              <a:t>現実世界／</a:t>
            </a:r>
            <a:r>
              <a:rPr kumimoji="1" lang="en-US" altLang="ja-JP" sz="1400" b="1" dirty="0">
                <a:solidFill>
                  <a:schemeClr val="bg1"/>
                </a:solidFill>
                <a:latin typeface="メイリオ"/>
                <a:ea typeface="メイリオ"/>
                <a:cs typeface="メイリオ"/>
              </a:rPr>
              <a:t>Physical World</a:t>
            </a:r>
            <a:endParaRPr kumimoji="1" lang="ja-JP" altLang="en-US" sz="1400" b="1" dirty="0">
              <a:solidFill>
                <a:schemeClr val="bg1"/>
              </a:solidFill>
              <a:latin typeface="メイリオ"/>
              <a:ea typeface="メイリオ"/>
              <a:cs typeface="メイリオ"/>
            </a:endParaRPr>
          </a:p>
        </p:txBody>
      </p:sp>
      <p:grpSp>
        <p:nvGrpSpPr>
          <p:cNvPr id="64" name="図形グループ 63"/>
          <p:cNvGrpSpPr/>
          <p:nvPr/>
        </p:nvGrpSpPr>
        <p:grpSpPr>
          <a:xfrm>
            <a:off x="928414" y="6065849"/>
            <a:ext cx="140847" cy="285806"/>
            <a:chOff x="1305189" y="2570455"/>
            <a:chExt cx="969964" cy="2007872"/>
          </a:xfrm>
          <a:solidFill>
            <a:schemeClr val="bg1">
              <a:lumMod val="85000"/>
            </a:schemeClr>
          </a:solidFill>
        </p:grpSpPr>
        <p:sp>
          <p:nvSpPr>
            <p:cNvPr id="65" name="円/楕円 64"/>
            <p:cNvSpPr/>
            <p:nvPr/>
          </p:nvSpPr>
          <p:spPr>
            <a:xfrm>
              <a:off x="1305189" y="2570455"/>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6" name="フローチャート: 論理積ゲート 65"/>
            <p:cNvSpPr/>
            <p:nvPr/>
          </p:nvSpPr>
          <p:spPr>
            <a:xfrm rot="16200000">
              <a:off x="1246611" y="3549784"/>
              <a:ext cx="1087122" cy="969963"/>
            </a:xfrm>
            <a:prstGeom prst="flowChartDelay">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67" name="図形グループ 66"/>
          <p:cNvGrpSpPr/>
          <p:nvPr/>
        </p:nvGrpSpPr>
        <p:grpSpPr>
          <a:xfrm>
            <a:off x="868098" y="1226153"/>
            <a:ext cx="435120" cy="221430"/>
            <a:chOff x="896286" y="1234200"/>
            <a:chExt cx="462010" cy="243850"/>
          </a:xfrm>
        </p:grpSpPr>
        <p:grpSp>
          <p:nvGrpSpPr>
            <p:cNvPr id="68" name="図形グループ 67"/>
            <p:cNvGrpSpPr/>
            <p:nvPr/>
          </p:nvGrpSpPr>
          <p:grpSpPr>
            <a:xfrm>
              <a:off x="896286" y="1234200"/>
              <a:ext cx="195054" cy="110026"/>
              <a:chOff x="6769100" y="1390650"/>
              <a:chExt cx="317500" cy="157483"/>
            </a:xfrm>
          </p:grpSpPr>
          <p:sp>
            <p:nvSpPr>
              <p:cNvPr id="74" name="正方形/長方形 7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5" name="円/楕円 7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6" name="直線コネクタ 75"/>
              <p:cNvCxnSpPr>
                <a:stCxn id="75" idx="6"/>
                <a:endCxn id="7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69" name="図形グループ 68"/>
            <p:cNvGrpSpPr/>
            <p:nvPr/>
          </p:nvGrpSpPr>
          <p:grpSpPr>
            <a:xfrm>
              <a:off x="902307" y="1368024"/>
              <a:ext cx="195054" cy="110026"/>
              <a:chOff x="6769100" y="1390650"/>
              <a:chExt cx="317500" cy="157483"/>
            </a:xfrm>
          </p:grpSpPr>
          <p:sp>
            <p:nvSpPr>
              <p:cNvPr id="71" name="正方形/長方形 7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2" name="円/楕円 7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3" name="直線コネクタ 72"/>
              <p:cNvCxnSpPr>
                <a:stCxn id="72" idx="6"/>
                <a:endCxn id="71"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0" name="フローチャート: 磁気ディスク 69"/>
            <p:cNvSpPr/>
            <p:nvPr/>
          </p:nvSpPr>
          <p:spPr>
            <a:xfrm>
              <a:off x="1128131" y="1234598"/>
              <a:ext cx="230165" cy="24164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sp>
        <p:nvSpPr>
          <p:cNvPr id="77" name="テキスト ボックス 76"/>
          <p:cNvSpPr txBox="1"/>
          <p:nvPr/>
        </p:nvSpPr>
        <p:spPr>
          <a:xfrm>
            <a:off x="1336332" y="1183409"/>
            <a:ext cx="2604374" cy="307777"/>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1400" b="1" dirty="0">
                <a:solidFill>
                  <a:srgbClr val="FFFFFF"/>
                </a:solidFill>
                <a:latin typeface="メイリオ"/>
                <a:ea typeface="メイリオ"/>
                <a:cs typeface="メイリオ"/>
              </a:rPr>
              <a:t>サイバー世界／</a:t>
            </a:r>
            <a:r>
              <a:rPr kumimoji="1" lang="en-US" altLang="ja-JP" sz="1400" b="1" dirty="0">
                <a:solidFill>
                  <a:srgbClr val="FFFFFF"/>
                </a:solidFill>
                <a:latin typeface="メイリオ"/>
                <a:ea typeface="メイリオ"/>
                <a:cs typeface="メイリオ"/>
              </a:rPr>
              <a:t>Cyber World</a:t>
            </a:r>
            <a:endParaRPr kumimoji="1" lang="ja-JP" altLang="en-US" sz="1400" b="1" dirty="0">
              <a:solidFill>
                <a:srgbClr val="FFFFFF"/>
              </a:solidFill>
              <a:latin typeface="メイリオ"/>
              <a:ea typeface="メイリオ"/>
              <a:cs typeface="メイリオ"/>
            </a:endParaRPr>
          </a:p>
        </p:txBody>
      </p:sp>
      <p:sp>
        <p:nvSpPr>
          <p:cNvPr id="78" name="テキスト ボックス 77"/>
          <p:cNvSpPr txBox="1"/>
          <p:nvPr/>
        </p:nvSpPr>
        <p:spPr>
          <a:xfrm>
            <a:off x="774386" y="802571"/>
            <a:ext cx="6909827" cy="307777"/>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400" b="1" dirty="0">
                <a:solidFill>
                  <a:srgbClr val="0000FF"/>
                </a:solidFill>
                <a:latin typeface="メイリオ"/>
                <a:ea typeface="メイリオ"/>
                <a:cs typeface="メイリオ"/>
              </a:rPr>
              <a:t>Cyber Physical System</a:t>
            </a:r>
            <a:r>
              <a:rPr lang="ja-JP" altLang="en-US" sz="1400" dirty="0">
                <a:solidFill>
                  <a:srgbClr val="0000FF"/>
                </a:solidFill>
                <a:latin typeface="メイリオ"/>
                <a:ea typeface="メイリオ"/>
                <a:cs typeface="メイリオ"/>
              </a:rPr>
              <a:t>／現実世界とサイバー世界が緊密に結合されたシステム</a:t>
            </a:r>
            <a:endParaRPr kumimoji="1" lang="ja-JP" altLang="en-US" sz="1400" dirty="0">
              <a:solidFill>
                <a:srgbClr val="0000FF"/>
              </a:solidFill>
              <a:latin typeface="メイリオ"/>
              <a:ea typeface="メイリオ"/>
              <a:cs typeface="メイリオ"/>
            </a:endParaRPr>
          </a:p>
        </p:txBody>
      </p:sp>
      <p:sp>
        <p:nvSpPr>
          <p:cNvPr id="50" name="左右矢印 49"/>
          <p:cNvSpPr/>
          <p:nvPr/>
        </p:nvSpPr>
        <p:spPr>
          <a:xfrm>
            <a:off x="3166810" y="5606330"/>
            <a:ext cx="2800707" cy="539258"/>
          </a:xfrm>
          <a:prstGeom prst="leftRightArrow">
            <a:avLst>
              <a:gd name="adj1" fmla="val 70217"/>
              <a:gd name="adj2" fmla="val 50000"/>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solidFill>
                  <a:srgbClr val="FFFFFF"/>
                </a:solidFill>
                <a:latin typeface="Meiryo" charset="-128"/>
                <a:ea typeface="Meiryo" charset="-128"/>
                <a:cs typeface="Meiryo" charset="-128"/>
              </a:rPr>
              <a:t>現実世界をデジタルデータに変換</a:t>
            </a:r>
            <a:endParaRPr kumimoji="1" lang="en-US" altLang="ja-JP" sz="1100" dirty="0">
              <a:solidFill>
                <a:srgbClr val="FFFFFF"/>
              </a:solidFill>
              <a:latin typeface="Meiryo" charset="-128"/>
              <a:ea typeface="Meiryo" charset="-128"/>
              <a:cs typeface="Meiryo" charset="-128"/>
            </a:endParaRPr>
          </a:p>
          <a:p>
            <a:pPr algn="ctr"/>
            <a:r>
              <a:rPr lang="ja-JP" altLang="en-US" sz="600" dirty="0">
                <a:solidFill>
                  <a:srgbClr val="FFFFFF"/>
                </a:solidFill>
                <a:latin typeface="Meiryo" charset="-128"/>
                <a:ea typeface="Meiryo" charset="-128"/>
                <a:cs typeface="Meiryo" charset="-128"/>
              </a:rPr>
              <a:t>モノそのものや、それを取り囲む環境の状態とその変化</a:t>
            </a:r>
            <a:endParaRPr kumimoji="1" lang="ja-JP" altLang="en-US" sz="600" dirty="0">
              <a:solidFill>
                <a:srgbClr val="FFFFFF"/>
              </a:solidFill>
              <a:latin typeface="Meiryo" charset="-128"/>
              <a:ea typeface="Meiryo" charset="-128"/>
              <a:cs typeface="Meiryo" charset="-128"/>
            </a:endParaRPr>
          </a:p>
        </p:txBody>
      </p:sp>
      <p:sp>
        <p:nvSpPr>
          <p:cNvPr id="10" name="正方形/長方形 9"/>
          <p:cNvSpPr/>
          <p:nvPr/>
        </p:nvSpPr>
        <p:spPr>
          <a:xfrm>
            <a:off x="683569" y="3584368"/>
            <a:ext cx="7776864" cy="2938815"/>
          </a:xfrm>
          <a:prstGeom prst="rect">
            <a:avLst/>
          </a:prstGeom>
          <a:noFill/>
          <a:ln w="57150">
            <a:solidFill>
              <a:srgbClr val="FF6666"/>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2" name="正方形/長方形 51"/>
          <p:cNvSpPr/>
          <p:nvPr/>
        </p:nvSpPr>
        <p:spPr>
          <a:xfrm>
            <a:off x="539554" y="772317"/>
            <a:ext cx="8064894" cy="5825033"/>
          </a:xfrm>
          <a:prstGeom prst="rect">
            <a:avLst/>
          </a:prstGeom>
          <a:noFill/>
          <a:ln w="57150">
            <a:solidFill>
              <a:srgbClr val="7030A0"/>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 name="四角形吹き出し 48"/>
          <p:cNvSpPr/>
          <p:nvPr/>
        </p:nvSpPr>
        <p:spPr>
          <a:xfrm>
            <a:off x="6062134" y="2813151"/>
            <a:ext cx="2466097" cy="964565"/>
          </a:xfrm>
          <a:prstGeom prst="wedgeRectCallout">
            <a:avLst>
              <a:gd name="adj1" fmla="val 48846"/>
              <a:gd name="adj2" fmla="val -92713"/>
            </a:avLst>
          </a:prstGeom>
          <a:solidFill>
            <a:schemeClr val="accent4">
              <a:lumMod val="75000"/>
              <a:alpha val="67451"/>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400" b="1" dirty="0">
                <a:solidFill>
                  <a:schemeClr val="bg1"/>
                </a:solidFill>
                <a:latin typeface="メイリオ"/>
                <a:ea typeface="メイリオ"/>
                <a:cs typeface="メイリオ"/>
              </a:rPr>
              <a:t>広義の</a:t>
            </a:r>
            <a:r>
              <a:rPr lang="en-US" altLang="ja-JP" sz="1400" b="1" dirty="0" err="1">
                <a:solidFill>
                  <a:schemeClr val="bg1"/>
                </a:solidFill>
                <a:latin typeface="メイリオ"/>
                <a:ea typeface="メイリオ"/>
                <a:cs typeface="メイリオ"/>
              </a:rPr>
              <a:t>IoT</a:t>
            </a:r>
            <a:r>
              <a:rPr lang="ja-JP" altLang="en-US" sz="1400" b="1" dirty="0">
                <a:solidFill>
                  <a:schemeClr val="bg1"/>
                </a:solidFill>
                <a:latin typeface="メイリオ"/>
                <a:ea typeface="メイリオ"/>
                <a:cs typeface="メイリオ"/>
              </a:rPr>
              <a:t>＝</a:t>
            </a:r>
            <a:r>
              <a:rPr lang="en-US" altLang="ja-JP" sz="1400" b="1" dirty="0">
                <a:solidFill>
                  <a:schemeClr val="bg1"/>
                </a:solidFill>
                <a:latin typeface="メイリオ"/>
                <a:ea typeface="メイリオ"/>
                <a:cs typeface="メイリオ"/>
              </a:rPr>
              <a:t>CPS</a:t>
            </a:r>
          </a:p>
          <a:p>
            <a:r>
              <a:rPr lang="ja-JP" altLang="en-US" sz="1200" dirty="0">
                <a:solidFill>
                  <a:schemeClr val="bg1"/>
                </a:solidFill>
                <a:latin typeface="Meiryo" charset="-128"/>
                <a:ea typeface="Meiryo" charset="-128"/>
                <a:cs typeface="Meiryo" charset="-128"/>
              </a:rPr>
              <a:t>デジタルデータで現実世界を捉え、アナログな現実世界を動かす仕組み</a:t>
            </a:r>
          </a:p>
        </p:txBody>
      </p:sp>
      <p:sp>
        <p:nvSpPr>
          <p:cNvPr id="6" name="四角形吹き出し 5"/>
          <p:cNvSpPr/>
          <p:nvPr/>
        </p:nvSpPr>
        <p:spPr>
          <a:xfrm>
            <a:off x="249817" y="3490811"/>
            <a:ext cx="2433363" cy="964565"/>
          </a:xfrm>
          <a:prstGeom prst="wedgeRectCallout">
            <a:avLst>
              <a:gd name="adj1" fmla="val 63300"/>
              <a:gd name="adj2" fmla="val 33515"/>
            </a:avLst>
          </a:prstGeom>
          <a:solidFill>
            <a:srgbClr val="FF6666">
              <a:alpha val="67451"/>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400" b="1" dirty="0">
                <a:solidFill>
                  <a:schemeClr val="bg1"/>
                </a:solidFill>
                <a:latin typeface="メイリオ"/>
                <a:ea typeface="メイリオ"/>
                <a:cs typeface="メイリオ"/>
              </a:rPr>
              <a:t>狭義の</a:t>
            </a:r>
            <a:r>
              <a:rPr lang="en-US" altLang="ja-JP" sz="1400" b="1" dirty="0" err="1">
                <a:solidFill>
                  <a:schemeClr val="bg1"/>
                </a:solidFill>
                <a:latin typeface="メイリオ"/>
                <a:ea typeface="メイリオ"/>
                <a:cs typeface="メイリオ"/>
              </a:rPr>
              <a:t>IoT</a:t>
            </a:r>
            <a:endParaRPr lang="en-US" altLang="ja-JP" sz="1400" b="1" dirty="0">
              <a:solidFill>
                <a:schemeClr val="bg1"/>
              </a:solidFill>
              <a:latin typeface="メイリオ"/>
              <a:ea typeface="メイリオ"/>
              <a:cs typeface="メイリオ"/>
            </a:endParaRPr>
          </a:p>
          <a:p>
            <a:r>
              <a:rPr lang="ja-JP" altLang="en-US" sz="1200" dirty="0">
                <a:solidFill>
                  <a:schemeClr val="bg1"/>
                </a:solidFill>
                <a:latin typeface="メイリオ"/>
                <a:ea typeface="メイリオ"/>
                <a:cs typeface="メイリオ"/>
              </a:rPr>
              <a:t>現実世界の出来事をデジタルデータに変換し、ネットに送り出す機器や仕組み</a:t>
            </a:r>
          </a:p>
        </p:txBody>
      </p:sp>
    </p:spTree>
    <p:extLst>
      <p:ext uri="{BB962C8B-B14F-4D97-AF65-F5344CB8AC3E}">
        <p14:creationId xmlns:p14="http://schemas.microsoft.com/office/powerpoint/2010/main" val="20153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dissolve">
                                      <p:cBhvr>
                                        <p:cTn id="15" dur="500"/>
                                        <p:tgtEl>
                                          <p:spTgt spid="5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2" grpId="0" animBg="1"/>
      <p:bldP spid="49"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p:cNvSpPr/>
          <p:nvPr/>
        </p:nvSpPr>
        <p:spPr>
          <a:xfrm>
            <a:off x="1568450" y="1250950"/>
            <a:ext cx="6007100" cy="2692400"/>
          </a:xfrm>
          <a:prstGeom prst="rect">
            <a:avLst/>
          </a:prstGeom>
          <a:solidFill>
            <a:srgbClr val="CCFFC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 name="フローチャート: 磁気ディスク 16"/>
          <p:cNvSpPr/>
          <p:nvPr/>
        </p:nvSpPr>
        <p:spPr>
          <a:xfrm>
            <a:off x="3023951" y="939800"/>
            <a:ext cx="3092924" cy="1809750"/>
          </a:xfrm>
          <a:prstGeom prst="flowChartMagneticDisk">
            <a:avLst/>
          </a:prstGeom>
          <a:solidFill>
            <a:srgbClr val="FFFBD2"/>
          </a:solidFill>
          <a:ln w="9525" cmpd="sng">
            <a:solidFill>
              <a:schemeClr val="bg1">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solidFill>
                  <a:schemeClr val="tx1">
                    <a:lumMod val="50000"/>
                    <a:lumOff val="50000"/>
                  </a:schemeClr>
                </a:solidFill>
              </a:rPr>
              <a:t>ユーザーからの簡便な情報発信</a:t>
            </a:r>
            <a:r>
              <a:rPr kumimoji="1" lang="ja-JP" altLang="en-US">
                <a:solidFill>
                  <a:schemeClr val="tx1">
                    <a:lumMod val="50000"/>
                    <a:lumOff val="50000"/>
                  </a:schemeClr>
                </a:solidFill>
              </a:rPr>
              <a:t>と</a:t>
            </a:r>
            <a:r>
              <a:rPr kumimoji="1" lang="ja-JP" altLang="en-US" smtClean="0">
                <a:solidFill>
                  <a:schemeClr val="tx1">
                    <a:lumMod val="50000"/>
                    <a:lumOff val="50000"/>
                  </a:schemeClr>
                </a:solidFill>
              </a:rPr>
              <a:t>共有</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70</a:t>
            </a:fld>
            <a:endParaRPr kumimoji="1" lang="ja-JP" altLang="en-US"/>
          </a:p>
        </p:txBody>
      </p:sp>
      <p:pic>
        <p:nvPicPr>
          <p:cNvPr id="4" name="図 3" descr="SocialMediaIconcollage-1024x69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028" y="3041062"/>
            <a:ext cx="3092924" cy="2093160"/>
          </a:xfrm>
          <a:prstGeom prst="ellipse">
            <a:avLst/>
          </a:prstGeom>
          <a:ln>
            <a:noFill/>
          </a:ln>
          <a:effectLst>
            <a:softEdge rad="112500"/>
          </a:effectLst>
        </p:spPr>
      </p:pic>
      <p:pic>
        <p:nvPicPr>
          <p:cNvPr id="12" name="図 11"/>
          <p:cNvPicPr>
            <a:picLocks noChangeAspect="1"/>
          </p:cNvPicPr>
          <p:nvPr/>
        </p:nvPicPr>
        <p:blipFill>
          <a:blip r:embed="rId3">
            <a:clrChange>
              <a:clrFrom>
                <a:srgbClr val="FEFEFE"/>
              </a:clrFrom>
              <a:clrTo>
                <a:srgbClr val="FEFEFE">
                  <a:alpha val="0"/>
                </a:srgbClr>
              </a:clrTo>
            </a:clrChange>
          </a:blip>
          <a:stretch>
            <a:fillRect/>
          </a:stretch>
        </p:blipFill>
        <p:spPr>
          <a:xfrm>
            <a:off x="4977280" y="2128630"/>
            <a:ext cx="625872" cy="513874"/>
          </a:xfrm>
          <a:prstGeom prst="rect">
            <a:avLst/>
          </a:prstGeom>
        </p:spPr>
      </p:pic>
      <p:pic>
        <p:nvPicPr>
          <p:cNvPr id="13" name="図 12"/>
          <p:cNvPicPr>
            <a:picLocks noChangeAspect="1"/>
          </p:cNvPicPr>
          <p:nvPr/>
        </p:nvPicPr>
        <p:blipFill>
          <a:blip r:embed="rId4">
            <a:clrChange>
              <a:clrFrom>
                <a:srgbClr val="FEFEFE"/>
              </a:clrFrom>
              <a:clrTo>
                <a:srgbClr val="FEFEFE">
                  <a:alpha val="0"/>
                </a:srgbClr>
              </a:clrTo>
            </a:clrChange>
          </a:blip>
          <a:stretch>
            <a:fillRect/>
          </a:stretch>
        </p:blipFill>
        <p:spPr>
          <a:xfrm>
            <a:off x="5056338" y="1510007"/>
            <a:ext cx="546814" cy="527050"/>
          </a:xfrm>
          <a:prstGeom prst="rect">
            <a:avLst/>
          </a:prstGeom>
        </p:spPr>
      </p:pic>
      <p:pic>
        <p:nvPicPr>
          <p:cNvPr id="14" name="図 13"/>
          <p:cNvPicPr>
            <a:picLocks noChangeAspect="1"/>
          </p:cNvPicPr>
          <p:nvPr/>
        </p:nvPicPr>
        <p:blipFill>
          <a:blip r:embed="rId5">
            <a:clrChange>
              <a:clrFrom>
                <a:srgbClr val="FEFEFE"/>
              </a:clrFrom>
              <a:clrTo>
                <a:srgbClr val="FEFEFE">
                  <a:alpha val="0"/>
                </a:srgbClr>
              </a:clrTo>
            </a:clrChange>
          </a:blip>
          <a:stretch>
            <a:fillRect/>
          </a:stretch>
        </p:blipFill>
        <p:spPr>
          <a:xfrm>
            <a:off x="3462387" y="1510007"/>
            <a:ext cx="671988" cy="487521"/>
          </a:xfrm>
          <a:prstGeom prst="rect">
            <a:avLst/>
          </a:prstGeom>
        </p:spPr>
      </p:pic>
      <p:pic>
        <p:nvPicPr>
          <p:cNvPr id="15" name="図 14"/>
          <p:cNvPicPr>
            <a:picLocks noChangeAspect="1"/>
          </p:cNvPicPr>
          <p:nvPr/>
        </p:nvPicPr>
        <p:blipFill>
          <a:blip r:embed="rId6">
            <a:clrChange>
              <a:clrFrom>
                <a:srgbClr val="FEFEFE"/>
              </a:clrFrom>
              <a:clrTo>
                <a:srgbClr val="FEFEFE">
                  <a:alpha val="0"/>
                </a:srgbClr>
              </a:clrTo>
            </a:clrChange>
          </a:blip>
          <a:stretch>
            <a:fillRect/>
          </a:stretch>
        </p:blipFill>
        <p:spPr>
          <a:xfrm>
            <a:off x="3548032" y="2115454"/>
            <a:ext cx="586343" cy="527050"/>
          </a:xfrm>
          <a:prstGeom prst="rect">
            <a:avLst/>
          </a:prstGeom>
        </p:spPr>
      </p:pic>
      <p:pic>
        <p:nvPicPr>
          <p:cNvPr id="16" name="図 15"/>
          <p:cNvPicPr>
            <a:picLocks noChangeAspect="1"/>
          </p:cNvPicPr>
          <p:nvPr/>
        </p:nvPicPr>
        <p:blipFill>
          <a:blip r:embed="rId7">
            <a:clrChange>
              <a:clrFrom>
                <a:srgbClr val="FEFEFE"/>
              </a:clrFrom>
              <a:clrTo>
                <a:srgbClr val="FEFEFE">
                  <a:alpha val="0"/>
                </a:srgbClr>
              </a:clrTo>
            </a:clrChange>
          </a:blip>
          <a:stretch>
            <a:fillRect/>
          </a:stretch>
        </p:blipFill>
        <p:spPr>
          <a:xfrm>
            <a:off x="4312015" y="1832653"/>
            <a:ext cx="516795" cy="546326"/>
          </a:xfrm>
          <a:prstGeom prst="rect">
            <a:avLst/>
          </a:prstGeom>
        </p:spPr>
      </p:pic>
      <p:sp>
        <p:nvSpPr>
          <p:cNvPr id="18" name="テキスト ボックス 17"/>
          <p:cNvSpPr txBox="1"/>
          <p:nvPr/>
        </p:nvSpPr>
        <p:spPr>
          <a:xfrm>
            <a:off x="3817142" y="1054100"/>
            <a:ext cx="1337226" cy="369332"/>
          </a:xfrm>
          <a:prstGeom prst="rect">
            <a:avLst/>
          </a:prstGeom>
          <a:noFill/>
        </p:spPr>
        <p:txBody>
          <a:bodyPr wrap="none" rtlCol="0">
            <a:spAutoFit/>
          </a:bodyPr>
          <a:lstStyle/>
          <a:p>
            <a:r>
              <a:rPr kumimoji="1" lang="ja-JP" altLang="en-US" dirty="0">
                <a:latin typeface="HGP創英角ｺﾞｼｯｸUB"/>
                <a:ea typeface="HGP創英角ｺﾞｼｯｸUB"/>
                <a:cs typeface="HGP創英角ｺﾞｼｯｸUB"/>
              </a:rPr>
              <a:t>ビッグデータ</a:t>
            </a:r>
          </a:p>
        </p:txBody>
      </p:sp>
      <p:pic>
        <p:nvPicPr>
          <p:cNvPr id="19" name="図 18" descr="arrow-58-512.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7322022">
            <a:off x="2583755" y="2363777"/>
            <a:ext cx="1310410" cy="1310410"/>
          </a:xfrm>
          <a:prstGeom prst="rect">
            <a:avLst/>
          </a:prstGeom>
          <a:effectLst>
            <a:outerShdw blurRad="50800" dist="38100" dir="2700000" algn="tl" rotWithShape="0">
              <a:prstClr val="black">
                <a:alpha val="40000"/>
              </a:prstClr>
            </a:outerShdw>
          </a:effectLst>
        </p:spPr>
      </p:pic>
      <p:pic>
        <p:nvPicPr>
          <p:cNvPr id="20" name="図 19" descr="arrow-58-512.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4277978" flipH="1">
            <a:off x="5231821" y="2363777"/>
            <a:ext cx="1310410" cy="1310410"/>
          </a:xfrm>
          <a:prstGeom prst="rect">
            <a:avLst/>
          </a:prstGeom>
          <a:effectLst>
            <a:outerShdw blurRad="50800" dist="38100" dir="2700000" algn="tl" rotWithShape="0">
              <a:prstClr val="black">
                <a:alpha val="40000"/>
              </a:prstClr>
            </a:outerShdw>
          </a:effectLst>
        </p:spPr>
      </p:pic>
      <p:pic>
        <p:nvPicPr>
          <p:cNvPr id="21" name="図 20"/>
          <p:cNvPicPr>
            <a:picLocks noChangeAspect="1"/>
          </p:cNvPicPr>
          <p:nvPr/>
        </p:nvPicPr>
        <p:blipFill>
          <a:blip r:embed="rId9">
            <a:clrChange>
              <a:clrFrom>
                <a:srgbClr val="FFFFFF"/>
              </a:clrFrom>
              <a:clrTo>
                <a:srgbClr val="FFFFFF">
                  <a:alpha val="0"/>
                </a:srgbClr>
              </a:clrTo>
            </a:clrChange>
          </a:blip>
          <a:stretch>
            <a:fillRect/>
          </a:stretch>
        </p:blipFill>
        <p:spPr>
          <a:xfrm>
            <a:off x="5477555" y="5341407"/>
            <a:ext cx="341289" cy="550466"/>
          </a:xfrm>
          <a:prstGeom prst="rect">
            <a:avLst/>
          </a:prstGeom>
        </p:spPr>
      </p:pic>
      <p:grpSp>
        <p:nvGrpSpPr>
          <p:cNvPr id="31" name="図形グループ 30"/>
          <p:cNvGrpSpPr/>
          <p:nvPr/>
        </p:nvGrpSpPr>
        <p:grpSpPr>
          <a:xfrm>
            <a:off x="2604090" y="5107964"/>
            <a:ext cx="530176" cy="1101571"/>
            <a:chOff x="1946324" y="4125162"/>
            <a:chExt cx="969964" cy="2007872"/>
          </a:xfrm>
        </p:grpSpPr>
        <p:sp>
          <p:nvSpPr>
            <p:cNvPr id="22" name="円/楕円 2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フローチャート: 論理積ゲート 2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5" name="フローチャート: 論理積ゲート 24"/>
          <p:cNvSpPr/>
          <p:nvPr/>
        </p:nvSpPr>
        <p:spPr>
          <a:xfrm>
            <a:off x="3066039" y="5752530"/>
            <a:ext cx="373808" cy="243167"/>
          </a:xfrm>
          <a:prstGeom prst="flowChartDelay">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32" name="図形グループ 31"/>
          <p:cNvGrpSpPr/>
          <p:nvPr/>
        </p:nvGrpSpPr>
        <p:grpSpPr>
          <a:xfrm>
            <a:off x="6003123" y="5106785"/>
            <a:ext cx="530176" cy="1101571"/>
            <a:chOff x="1946324" y="4125162"/>
            <a:chExt cx="969964" cy="2007872"/>
          </a:xfrm>
        </p:grpSpPr>
        <p:sp>
          <p:nvSpPr>
            <p:cNvPr id="33" name="円/楕円 3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 name="フローチャート: 論理積ゲート 3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35" name="フローチャート: 論理積ゲート 34"/>
          <p:cNvSpPr/>
          <p:nvPr/>
        </p:nvSpPr>
        <p:spPr>
          <a:xfrm flipH="1">
            <a:off x="5717928" y="5751351"/>
            <a:ext cx="373808" cy="243167"/>
          </a:xfrm>
          <a:prstGeom prst="flowChartDelay">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40" name="図 39"/>
          <p:cNvPicPr>
            <a:picLocks noChangeAspect="1"/>
          </p:cNvPicPr>
          <p:nvPr/>
        </p:nvPicPr>
        <p:blipFill>
          <a:blip r:embed="rId10">
            <a:clrChange>
              <a:clrFrom>
                <a:srgbClr val="FFFFFF"/>
              </a:clrFrom>
              <a:clrTo>
                <a:srgbClr val="FFFFFF">
                  <a:alpha val="0"/>
                </a:srgbClr>
              </a:clrTo>
            </a:clrChange>
          </a:blip>
          <a:stretch>
            <a:fillRect/>
          </a:stretch>
        </p:blipFill>
        <p:spPr>
          <a:xfrm>
            <a:off x="4229577" y="5204963"/>
            <a:ext cx="681672" cy="722281"/>
          </a:xfrm>
          <a:prstGeom prst="rect">
            <a:avLst/>
          </a:prstGeom>
        </p:spPr>
      </p:pic>
      <p:grpSp>
        <p:nvGrpSpPr>
          <p:cNvPr id="41" name="図形グループ 40"/>
          <p:cNvGrpSpPr/>
          <p:nvPr/>
        </p:nvGrpSpPr>
        <p:grpSpPr>
          <a:xfrm>
            <a:off x="4341655" y="5433908"/>
            <a:ext cx="457516" cy="941963"/>
            <a:chOff x="1946324" y="4125162"/>
            <a:chExt cx="969964" cy="2007872"/>
          </a:xfrm>
        </p:grpSpPr>
        <p:sp>
          <p:nvSpPr>
            <p:cNvPr id="42" name="円/楕円 4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3" name="フローチャート: 論理積ゲート 4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4" name="図形グループ 43"/>
          <p:cNvGrpSpPr/>
          <p:nvPr/>
        </p:nvGrpSpPr>
        <p:grpSpPr>
          <a:xfrm>
            <a:off x="6717711" y="4032651"/>
            <a:ext cx="530176" cy="1101571"/>
            <a:chOff x="1946324" y="4125162"/>
            <a:chExt cx="969964" cy="2007872"/>
          </a:xfrm>
        </p:grpSpPr>
        <p:sp>
          <p:nvSpPr>
            <p:cNvPr id="45" name="円/楕円 4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フローチャート: 論理積ゲート 4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47" name="フローチャート: 論理積ゲート 46"/>
          <p:cNvSpPr/>
          <p:nvPr/>
        </p:nvSpPr>
        <p:spPr>
          <a:xfrm>
            <a:off x="2426066" y="4677217"/>
            <a:ext cx="373808" cy="243167"/>
          </a:xfrm>
          <a:prstGeom prst="flowChartDelay">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52" name="図 51"/>
          <p:cNvPicPr>
            <a:picLocks noChangeAspect="1"/>
          </p:cNvPicPr>
          <p:nvPr/>
        </p:nvPicPr>
        <p:blipFill>
          <a:blip r:embed="rId9">
            <a:clrChange>
              <a:clrFrom>
                <a:srgbClr val="FFFFFF"/>
              </a:clrFrom>
              <a:clrTo>
                <a:srgbClr val="FFFFFF">
                  <a:alpha val="0"/>
                </a:srgbClr>
              </a:clrTo>
            </a:clrChange>
          </a:blip>
          <a:stretch>
            <a:fillRect/>
          </a:stretch>
        </p:blipFill>
        <p:spPr>
          <a:xfrm>
            <a:off x="2574610" y="4188721"/>
            <a:ext cx="341289" cy="550466"/>
          </a:xfrm>
          <a:prstGeom prst="rect">
            <a:avLst/>
          </a:prstGeom>
        </p:spPr>
      </p:pic>
      <p:grpSp>
        <p:nvGrpSpPr>
          <p:cNvPr id="53" name="図形グループ 52"/>
          <p:cNvGrpSpPr/>
          <p:nvPr/>
        </p:nvGrpSpPr>
        <p:grpSpPr>
          <a:xfrm>
            <a:off x="1958335" y="4027942"/>
            <a:ext cx="530176" cy="1101571"/>
            <a:chOff x="1946324" y="4125162"/>
            <a:chExt cx="969964" cy="2007872"/>
          </a:xfrm>
        </p:grpSpPr>
        <p:sp>
          <p:nvSpPr>
            <p:cNvPr id="54" name="円/楕円 5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5" name="フローチャート: 論理積ゲート 5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56" name="フローチャート: 論理積ゲート 55"/>
          <p:cNvSpPr/>
          <p:nvPr/>
        </p:nvSpPr>
        <p:spPr>
          <a:xfrm flipH="1">
            <a:off x="6420102" y="4677217"/>
            <a:ext cx="373808" cy="243167"/>
          </a:xfrm>
          <a:prstGeom prst="flowChartDelay">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テキスト ボックス 57"/>
          <p:cNvSpPr txBox="1"/>
          <p:nvPr/>
        </p:nvSpPr>
        <p:spPr>
          <a:xfrm>
            <a:off x="1727352" y="1423432"/>
            <a:ext cx="1188547" cy="461665"/>
          </a:xfrm>
          <a:prstGeom prst="rect">
            <a:avLst/>
          </a:prstGeom>
          <a:noFill/>
        </p:spPr>
        <p:txBody>
          <a:bodyPr wrap="none" rtlCol="0">
            <a:spAutoFit/>
          </a:bodyPr>
          <a:lstStyle/>
          <a:p>
            <a:pPr algn="ctr"/>
            <a:r>
              <a:rPr kumimoji="1" lang="ja-JP" altLang="en-US" sz="2400" dirty="0">
                <a:solidFill>
                  <a:srgbClr val="3366FF"/>
                </a:solidFill>
                <a:latin typeface="HGP創英角ｺﾞｼｯｸUB"/>
                <a:ea typeface="HGP創英角ｺﾞｼｯｸUB"/>
                <a:cs typeface="HGP創英角ｺﾞｼｯｸUB"/>
              </a:rPr>
              <a:t>クラウド</a:t>
            </a:r>
          </a:p>
        </p:txBody>
      </p:sp>
      <p:sp>
        <p:nvSpPr>
          <p:cNvPr id="59" name="テキスト ボックス 58"/>
          <p:cNvSpPr txBox="1"/>
          <p:nvPr/>
        </p:nvSpPr>
        <p:spPr>
          <a:xfrm>
            <a:off x="1710375" y="3033271"/>
            <a:ext cx="1222510" cy="646331"/>
          </a:xfrm>
          <a:prstGeom prst="rect">
            <a:avLst/>
          </a:prstGeom>
          <a:noFill/>
        </p:spPr>
        <p:txBody>
          <a:bodyPr wrap="none" rtlCol="0">
            <a:spAutoFit/>
          </a:bodyPr>
          <a:lstStyle/>
          <a:p>
            <a:pPr algn="ctr"/>
            <a:r>
              <a:rPr kumimoji="1" lang="en-US" altLang="ja-JP" sz="2800" dirty="0">
                <a:solidFill>
                  <a:srgbClr val="3366FF"/>
                </a:solidFill>
                <a:latin typeface="Arial Black"/>
                <a:ea typeface="HGP創英角ｺﾞｼｯｸUB"/>
                <a:cs typeface="Arial Black"/>
              </a:rPr>
              <a:t>UGM</a:t>
            </a:r>
          </a:p>
          <a:p>
            <a:pPr algn="ctr"/>
            <a:r>
              <a:rPr lang="en-US" altLang="ja-JP" sz="800" dirty="0">
                <a:solidFill>
                  <a:srgbClr val="3366FF"/>
                </a:solidFill>
                <a:latin typeface="Arial"/>
                <a:ea typeface="HGP創英角ｺﾞｼｯｸUB"/>
                <a:cs typeface="Arial"/>
              </a:rPr>
              <a:t>User Generated Media </a:t>
            </a:r>
            <a:endParaRPr kumimoji="1" lang="ja-JP" altLang="en-US" sz="800" dirty="0">
              <a:solidFill>
                <a:srgbClr val="3366FF"/>
              </a:solidFill>
              <a:latin typeface="Arial"/>
              <a:ea typeface="HGP創英角ｺﾞｼｯｸUB"/>
              <a:cs typeface="Arial"/>
            </a:endParaRPr>
          </a:p>
        </p:txBody>
      </p:sp>
      <p:sp>
        <p:nvSpPr>
          <p:cNvPr id="60" name="テキスト ボックス 59"/>
          <p:cNvSpPr txBox="1"/>
          <p:nvPr/>
        </p:nvSpPr>
        <p:spPr>
          <a:xfrm>
            <a:off x="6169380" y="3033271"/>
            <a:ext cx="1249060" cy="646331"/>
          </a:xfrm>
          <a:prstGeom prst="rect">
            <a:avLst/>
          </a:prstGeom>
          <a:noFill/>
        </p:spPr>
        <p:txBody>
          <a:bodyPr wrap="none" rtlCol="0">
            <a:spAutoFit/>
          </a:bodyPr>
          <a:lstStyle/>
          <a:p>
            <a:pPr algn="ctr"/>
            <a:r>
              <a:rPr kumimoji="1" lang="en-US" altLang="ja-JP" sz="2800" dirty="0">
                <a:solidFill>
                  <a:srgbClr val="3366FF"/>
                </a:solidFill>
                <a:latin typeface="Arial Black"/>
                <a:ea typeface="HGP創英角ｺﾞｼｯｸUB"/>
                <a:cs typeface="Arial Black"/>
              </a:rPr>
              <a:t>SNS</a:t>
            </a:r>
          </a:p>
          <a:p>
            <a:pPr algn="ctr"/>
            <a:r>
              <a:rPr lang="en-US" altLang="ja-JP" sz="800" dirty="0">
                <a:solidFill>
                  <a:srgbClr val="3366FF"/>
                </a:solidFill>
                <a:latin typeface="Arial"/>
                <a:ea typeface="HGP創英角ｺﾞｼｯｸUB"/>
                <a:cs typeface="Arial"/>
              </a:rPr>
              <a:t>Social Network Service </a:t>
            </a:r>
            <a:endParaRPr kumimoji="1" lang="ja-JP" altLang="en-US" sz="800" dirty="0">
              <a:solidFill>
                <a:srgbClr val="3366FF"/>
              </a:solidFill>
              <a:latin typeface="Arial"/>
              <a:ea typeface="HGP創英角ｺﾞｼｯｸUB"/>
              <a:cs typeface="Arial"/>
            </a:endParaRPr>
          </a:p>
        </p:txBody>
      </p:sp>
      <p:pic>
        <p:nvPicPr>
          <p:cNvPr id="61" name="図 60"/>
          <p:cNvPicPr>
            <a:picLocks noChangeAspect="1"/>
          </p:cNvPicPr>
          <p:nvPr/>
        </p:nvPicPr>
        <p:blipFill>
          <a:blip r:embed="rId11">
            <a:clrChange>
              <a:clrFrom>
                <a:srgbClr val="FFFFFF"/>
              </a:clrFrom>
              <a:clrTo>
                <a:srgbClr val="FFFFFF">
                  <a:alpha val="0"/>
                </a:srgbClr>
              </a:clrTo>
            </a:clrChange>
          </a:blip>
          <a:stretch>
            <a:fillRect/>
          </a:stretch>
        </p:blipFill>
        <p:spPr>
          <a:xfrm>
            <a:off x="3208261" y="5222720"/>
            <a:ext cx="679541" cy="593816"/>
          </a:xfrm>
          <a:prstGeom prst="rect">
            <a:avLst/>
          </a:prstGeom>
        </p:spPr>
      </p:pic>
      <p:pic>
        <p:nvPicPr>
          <p:cNvPr id="62" name="図 61"/>
          <p:cNvPicPr>
            <a:picLocks noChangeAspect="1"/>
          </p:cNvPicPr>
          <p:nvPr/>
        </p:nvPicPr>
        <p:blipFill>
          <a:blip r:embed="rId11">
            <a:clrChange>
              <a:clrFrom>
                <a:srgbClr val="FFFFFF"/>
              </a:clrFrom>
              <a:clrTo>
                <a:srgbClr val="FFFFFF">
                  <a:alpha val="0"/>
                </a:srgbClr>
              </a:clrTo>
            </a:clrChange>
          </a:blip>
          <a:stretch>
            <a:fillRect/>
          </a:stretch>
        </p:blipFill>
        <p:spPr>
          <a:xfrm>
            <a:off x="6003123" y="4146428"/>
            <a:ext cx="679541" cy="593816"/>
          </a:xfrm>
          <a:prstGeom prst="rect">
            <a:avLst/>
          </a:prstGeom>
        </p:spPr>
      </p:pic>
    </p:spTree>
    <p:extLst>
      <p:ext uri="{BB962C8B-B14F-4D97-AF65-F5344CB8AC3E}">
        <p14:creationId xmlns:p14="http://schemas.microsoft.com/office/powerpoint/2010/main" val="11243939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直角三角形 46"/>
          <p:cNvSpPr/>
          <p:nvPr/>
        </p:nvSpPr>
        <p:spPr>
          <a:xfrm flipH="1" flipV="1">
            <a:off x="5034002" y="1460959"/>
            <a:ext cx="2401847" cy="4207208"/>
          </a:xfrm>
          <a:prstGeom prst="rtTriangle">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solidFill>
                  <a:schemeClr val="tx1">
                    <a:lumMod val="50000"/>
                    <a:lumOff val="50000"/>
                  </a:schemeClr>
                </a:solidFill>
              </a:rPr>
              <a:t>ウェアラブル・デバイス</a:t>
            </a:r>
            <a:r>
              <a:rPr kumimoji="1" lang="ja-JP" altLang="en-US">
                <a:solidFill>
                  <a:schemeClr val="tx1">
                    <a:lumMod val="50000"/>
                    <a:lumOff val="50000"/>
                  </a:schemeClr>
                </a:solidFill>
              </a:rPr>
              <a:t>の</a:t>
            </a:r>
            <a:r>
              <a:rPr kumimoji="1" lang="ja-JP" altLang="en-US" smtClean="0">
                <a:solidFill>
                  <a:schemeClr val="tx1">
                    <a:lumMod val="50000"/>
                    <a:lumOff val="50000"/>
                  </a:schemeClr>
                </a:solidFill>
              </a:rPr>
              <a:t>登場</a:t>
            </a:r>
            <a:endParaRPr kumimoji="1" lang="ja-JP" altLang="en-US" dirty="0">
              <a:solidFill>
                <a:schemeClr val="tx1">
                  <a:lumMod val="50000"/>
                  <a:lumOff val="50000"/>
                </a:schemeClr>
              </a:solidFill>
            </a:endParaRPr>
          </a:p>
        </p:txBody>
      </p:sp>
      <p:sp>
        <p:nvSpPr>
          <p:cNvPr id="24" name="円/楕円 23"/>
          <p:cNvSpPr/>
          <p:nvPr/>
        </p:nvSpPr>
        <p:spPr>
          <a:xfrm>
            <a:off x="1645486" y="1277456"/>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フローチャート: 論理積ゲート 24"/>
          <p:cNvSpPr/>
          <p:nvPr/>
        </p:nvSpPr>
        <p:spPr>
          <a:xfrm rot="16200000">
            <a:off x="1586908" y="2256785"/>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 name="フローチャート: 論理積ゲート 26"/>
          <p:cNvSpPr/>
          <p:nvPr/>
        </p:nvSpPr>
        <p:spPr>
          <a:xfrm>
            <a:off x="2396412" y="2294609"/>
            <a:ext cx="765137" cy="405090"/>
          </a:xfrm>
          <a:prstGeom prst="flowChartDelay">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28" name="図形グループ 27"/>
          <p:cNvGrpSpPr/>
          <p:nvPr/>
        </p:nvGrpSpPr>
        <p:grpSpPr>
          <a:xfrm>
            <a:off x="2678154" y="2294609"/>
            <a:ext cx="190500" cy="405090"/>
            <a:chOff x="5118100" y="4941610"/>
            <a:chExt cx="190500" cy="405090"/>
          </a:xfrm>
        </p:grpSpPr>
        <p:sp>
          <p:nvSpPr>
            <p:cNvPr id="29" name="正方形/長方形 28"/>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正方形/長方形 29"/>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角丸四角形 30"/>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32" name="図 31"/>
          <p:cNvPicPr>
            <a:picLocks noChangeAspect="1"/>
          </p:cNvPicPr>
          <p:nvPr/>
        </p:nvPicPr>
        <p:blipFill>
          <a:blip r:embed="rId2">
            <a:clrChange>
              <a:clrFrom>
                <a:srgbClr val="FFFFFF"/>
              </a:clrFrom>
              <a:clrTo>
                <a:srgbClr val="FFFFFF">
                  <a:alpha val="0"/>
                </a:srgbClr>
              </a:clrTo>
            </a:clrChange>
          </a:blip>
          <a:stretch>
            <a:fillRect/>
          </a:stretch>
        </p:blipFill>
        <p:spPr>
          <a:xfrm>
            <a:off x="4195794" y="3583100"/>
            <a:ext cx="679541" cy="593816"/>
          </a:xfrm>
          <a:prstGeom prst="rect">
            <a:avLst/>
          </a:prstGeom>
        </p:spPr>
      </p:pic>
      <p:pic>
        <p:nvPicPr>
          <p:cNvPr id="33" name="図 32"/>
          <p:cNvPicPr>
            <a:picLocks noChangeAspect="1"/>
          </p:cNvPicPr>
          <p:nvPr/>
        </p:nvPicPr>
        <p:blipFill>
          <a:blip r:embed="rId3">
            <a:clrChange>
              <a:clrFrom>
                <a:srgbClr val="FFFFFF"/>
              </a:clrFrom>
              <a:clrTo>
                <a:srgbClr val="FFFFFF">
                  <a:alpha val="0"/>
                </a:srgbClr>
              </a:clrTo>
            </a:clrChange>
          </a:blip>
          <a:stretch>
            <a:fillRect/>
          </a:stretch>
        </p:blipFill>
        <p:spPr>
          <a:xfrm>
            <a:off x="3788723" y="3583100"/>
            <a:ext cx="368166" cy="593816"/>
          </a:xfrm>
          <a:prstGeom prst="rect">
            <a:avLst/>
          </a:prstGeom>
        </p:spPr>
      </p:pic>
      <p:pic>
        <p:nvPicPr>
          <p:cNvPr id="34" name="図 33"/>
          <p:cNvPicPr>
            <a:picLocks noChangeAspect="1"/>
          </p:cNvPicPr>
          <p:nvPr/>
        </p:nvPicPr>
        <p:blipFill>
          <a:blip r:embed="rId4">
            <a:clrChange>
              <a:clrFrom>
                <a:srgbClr val="FFFFFF"/>
              </a:clrFrom>
              <a:clrTo>
                <a:srgbClr val="FFFFFF">
                  <a:alpha val="0"/>
                </a:srgbClr>
              </a:clrTo>
            </a:clrChange>
          </a:blip>
          <a:stretch>
            <a:fillRect/>
          </a:stretch>
        </p:blipFill>
        <p:spPr>
          <a:xfrm>
            <a:off x="5140407" y="5185880"/>
            <a:ext cx="681672" cy="722281"/>
          </a:xfrm>
          <a:prstGeom prst="rect">
            <a:avLst/>
          </a:prstGeom>
        </p:spPr>
      </p:pic>
      <p:grpSp>
        <p:nvGrpSpPr>
          <p:cNvPr id="35" name="図形グループ 34"/>
          <p:cNvGrpSpPr/>
          <p:nvPr/>
        </p:nvGrpSpPr>
        <p:grpSpPr>
          <a:xfrm>
            <a:off x="2275152" y="1601149"/>
            <a:ext cx="441102" cy="177800"/>
            <a:chOff x="4715098" y="3962400"/>
            <a:chExt cx="441102" cy="177800"/>
          </a:xfrm>
        </p:grpSpPr>
        <p:sp>
          <p:nvSpPr>
            <p:cNvPr id="36" name="角丸四角形 35"/>
            <p:cNvSpPr/>
            <p:nvPr/>
          </p:nvSpPr>
          <p:spPr>
            <a:xfrm>
              <a:off x="4715098" y="3962400"/>
              <a:ext cx="441102" cy="58091"/>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角丸四角形 36"/>
            <p:cNvSpPr/>
            <p:nvPr/>
          </p:nvSpPr>
          <p:spPr>
            <a:xfrm>
              <a:off x="4735624"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 name="角丸四角形 37"/>
            <p:cNvSpPr/>
            <p:nvPr/>
          </p:nvSpPr>
          <p:spPr>
            <a:xfrm>
              <a:off x="4950049"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39" name="左右矢印 38"/>
          <p:cNvSpPr/>
          <p:nvPr/>
        </p:nvSpPr>
        <p:spPr>
          <a:xfrm>
            <a:off x="2824204" y="3640878"/>
            <a:ext cx="870744" cy="479988"/>
          </a:xfrm>
          <a:prstGeom prst="leftRightArrow">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 name="左右矢印 39"/>
          <p:cNvSpPr/>
          <p:nvPr/>
        </p:nvSpPr>
        <p:spPr>
          <a:xfrm>
            <a:off x="2868655" y="5307027"/>
            <a:ext cx="2165349" cy="479988"/>
          </a:xfrm>
          <a:prstGeom prst="leftRightArrow">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角丸四角形 40"/>
          <p:cNvSpPr/>
          <p:nvPr/>
        </p:nvSpPr>
        <p:spPr>
          <a:xfrm>
            <a:off x="1384300" y="2839556"/>
            <a:ext cx="6437351" cy="1549400"/>
          </a:xfrm>
          <a:prstGeom prst="roundRect">
            <a:avLst/>
          </a:prstGeom>
          <a:noFill/>
          <a:ln>
            <a:solidFill>
              <a:schemeClr val="bg1">
                <a:lumMod val="65000"/>
              </a:schemeClr>
            </a:solidFill>
            <a:prstDash val="sys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角丸四角形 41"/>
          <p:cNvSpPr/>
          <p:nvPr/>
        </p:nvSpPr>
        <p:spPr>
          <a:xfrm>
            <a:off x="1384300" y="4475177"/>
            <a:ext cx="6437351" cy="1549400"/>
          </a:xfrm>
          <a:prstGeom prst="roundRect">
            <a:avLst/>
          </a:prstGeom>
          <a:noFill/>
          <a:ln>
            <a:solidFill>
              <a:schemeClr val="bg1">
                <a:lumMod val="65000"/>
              </a:schemeClr>
            </a:solidFill>
            <a:prstDash val="sys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 name="角丸四角形 2"/>
          <p:cNvSpPr/>
          <p:nvPr/>
        </p:nvSpPr>
        <p:spPr>
          <a:xfrm>
            <a:off x="1384300" y="1220306"/>
            <a:ext cx="6437351" cy="1549400"/>
          </a:xfrm>
          <a:prstGeom prst="roundRect">
            <a:avLst/>
          </a:prstGeom>
          <a:noFill/>
          <a:ln>
            <a:solidFill>
              <a:srgbClr val="FF6600"/>
            </a:solidFill>
            <a:prstDash val="sysDash"/>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 name="テキスト ボックス 43"/>
          <p:cNvSpPr txBox="1"/>
          <p:nvPr/>
        </p:nvSpPr>
        <p:spPr>
          <a:xfrm>
            <a:off x="3161550" y="2076679"/>
            <a:ext cx="1782572" cy="369332"/>
          </a:xfrm>
          <a:prstGeom prst="rect">
            <a:avLst/>
          </a:prstGeom>
          <a:noFill/>
        </p:spPr>
        <p:txBody>
          <a:bodyPr wrap="none" rtlCol="0">
            <a:spAutoFit/>
          </a:bodyPr>
          <a:lstStyle/>
          <a:p>
            <a:r>
              <a:rPr lang="en-US" altLang="ja-JP" dirty="0">
                <a:solidFill>
                  <a:srgbClr val="0000FF"/>
                </a:solidFill>
                <a:latin typeface="Arial Black"/>
                <a:ea typeface="HGP創英角ｺﾞｼｯｸUB"/>
                <a:cs typeface="Arial Black"/>
              </a:rPr>
              <a:t>0 </a:t>
            </a:r>
            <a:r>
              <a:rPr lang="ja-JP" altLang="en-US" dirty="0">
                <a:solidFill>
                  <a:srgbClr val="0000FF"/>
                </a:solidFill>
                <a:latin typeface="Arial Black"/>
                <a:ea typeface="HGP創英角ｺﾞｼｯｸUB"/>
                <a:cs typeface="Arial Black"/>
              </a:rPr>
              <a:t>（</a:t>
            </a:r>
            <a:r>
              <a:rPr lang="ja-JP" altLang="en-US" dirty="0">
                <a:solidFill>
                  <a:srgbClr val="0000FF"/>
                </a:solidFill>
                <a:latin typeface="HGP創英角ｺﾞｼｯｸUB"/>
                <a:ea typeface="HGP創英角ｺﾞｼｯｸUB"/>
                <a:cs typeface="HGP創英角ｺﾞｼｯｸUB"/>
              </a:rPr>
              <a:t>ゼロ）</a:t>
            </a:r>
            <a:r>
              <a:rPr lang="en-US" altLang="ja-JP" dirty="0">
                <a:solidFill>
                  <a:srgbClr val="0000FF"/>
                </a:solidFill>
                <a:latin typeface="HGP創英角ｺﾞｼｯｸUB"/>
                <a:ea typeface="HGP創英角ｺﾞｼｯｸUB"/>
                <a:cs typeface="HGP創英角ｺﾞｼｯｸUB"/>
              </a:rPr>
              <a:t> </a:t>
            </a:r>
            <a:r>
              <a:rPr lang="ja-JP" altLang="en-US" dirty="0">
                <a:solidFill>
                  <a:srgbClr val="0000FF"/>
                </a:solidFill>
                <a:latin typeface="HGP創英角ｺﾞｼｯｸUB"/>
                <a:ea typeface="HGP創英角ｺﾞｼｯｸUB"/>
                <a:cs typeface="HGP創英角ｺﾞｼｯｸUB"/>
              </a:rPr>
              <a:t>フィート</a:t>
            </a:r>
            <a:endParaRPr kumimoji="1" lang="ja-JP" altLang="en-US" dirty="0">
              <a:solidFill>
                <a:srgbClr val="0000FF"/>
              </a:solidFill>
              <a:latin typeface="HGP創英角ｺﾞｼｯｸUB"/>
              <a:ea typeface="HGP創英角ｺﾞｼｯｸUB"/>
              <a:cs typeface="HGP創英角ｺﾞｼｯｸUB"/>
            </a:endParaRPr>
          </a:p>
        </p:txBody>
      </p:sp>
      <p:sp>
        <p:nvSpPr>
          <p:cNvPr id="45" name="テキスト ボックス 44"/>
          <p:cNvSpPr txBox="1"/>
          <p:nvPr/>
        </p:nvSpPr>
        <p:spPr>
          <a:xfrm>
            <a:off x="5034004" y="3583100"/>
            <a:ext cx="1008584" cy="646331"/>
          </a:xfrm>
          <a:prstGeom prst="rect">
            <a:avLst/>
          </a:prstGeom>
          <a:noFill/>
        </p:spPr>
        <p:txBody>
          <a:bodyPr wrap="none" rtlCol="0">
            <a:spAutoFit/>
          </a:bodyPr>
          <a:lstStyle/>
          <a:p>
            <a:r>
              <a:rPr lang="en-US" altLang="ja-JP" dirty="0">
                <a:latin typeface="Arial Black"/>
                <a:ea typeface="HGP創英角ｺﾞｼｯｸUB"/>
                <a:cs typeface="Arial Black"/>
              </a:rPr>
              <a:t>1</a:t>
            </a:r>
            <a:r>
              <a:rPr lang="ja-JP" altLang="en-US" dirty="0">
                <a:latin typeface="HGP創英角ｺﾞｼｯｸUB"/>
                <a:ea typeface="HGP創英角ｺﾞｼｯｸUB"/>
                <a:cs typeface="HGP創英角ｺﾞｼｯｸUB"/>
              </a:rPr>
              <a:t>フィート</a:t>
            </a:r>
            <a:endParaRPr lang="en-US" altLang="ja-JP" dirty="0">
              <a:latin typeface="HGP創英角ｺﾞｼｯｸUB"/>
              <a:ea typeface="HGP創英角ｺﾞｼｯｸUB"/>
              <a:cs typeface="HGP創英角ｺﾞｼｯｸUB"/>
            </a:endParaRPr>
          </a:p>
          <a:p>
            <a:r>
              <a:rPr kumimoji="1" lang="ja-JP" altLang="en-US" dirty="0">
                <a:latin typeface="HGP創英角ｺﾞｼｯｸUB"/>
                <a:ea typeface="HGP創英角ｺﾞｼｯｸUB"/>
                <a:cs typeface="HGP創英角ｺﾞｼｯｸUB"/>
              </a:rPr>
              <a:t>（</a:t>
            </a:r>
            <a:r>
              <a:rPr kumimoji="1" lang="en-US" altLang="ja-JP" dirty="0">
                <a:latin typeface="HGP創英角ｺﾞｼｯｸUB"/>
                <a:ea typeface="HGP創英角ｺﾞｼｯｸUB"/>
                <a:cs typeface="HGP創英角ｺﾞｼｯｸUB"/>
              </a:rPr>
              <a:t>30cm</a:t>
            </a:r>
            <a:r>
              <a:rPr kumimoji="1" lang="ja-JP" altLang="en-US" dirty="0">
                <a:latin typeface="HGP創英角ｺﾞｼｯｸUB"/>
                <a:ea typeface="HGP創英角ｺﾞｼｯｸUB"/>
                <a:cs typeface="HGP創英角ｺﾞｼｯｸUB"/>
              </a:rPr>
              <a:t>）</a:t>
            </a:r>
          </a:p>
        </p:txBody>
      </p:sp>
      <p:sp>
        <p:nvSpPr>
          <p:cNvPr id="46" name="テキスト ボックス 45"/>
          <p:cNvSpPr txBox="1"/>
          <p:nvPr/>
        </p:nvSpPr>
        <p:spPr>
          <a:xfrm>
            <a:off x="6042588" y="5236430"/>
            <a:ext cx="1008584" cy="646331"/>
          </a:xfrm>
          <a:prstGeom prst="rect">
            <a:avLst/>
          </a:prstGeom>
          <a:noFill/>
        </p:spPr>
        <p:txBody>
          <a:bodyPr wrap="none" rtlCol="0">
            <a:spAutoFit/>
          </a:bodyPr>
          <a:lstStyle/>
          <a:p>
            <a:r>
              <a:rPr lang="en-US" altLang="ja-JP" dirty="0">
                <a:latin typeface="Arial Black"/>
                <a:ea typeface="HGP創英角ｺﾞｼｯｸUB"/>
                <a:cs typeface="Arial Black"/>
              </a:rPr>
              <a:t>2</a:t>
            </a:r>
            <a:r>
              <a:rPr lang="ja-JP" altLang="en-US" dirty="0">
                <a:latin typeface="HGP創英角ｺﾞｼｯｸUB"/>
                <a:ea typeface="HGP創英角ｺﾞｼｯｸUB"/>
                <a:cs typeface="HGP創英角ｺﾞｼｯｸUB"/>
              </a:rPr>
              <a:t>フィート</a:t>
            </a:r>
            <a:endParaRPr lang="en-US" altLang="ja-JP" dirty="0">
              <a:latin typeface="HGP創英角ｺﾞｼｯｸUB"/>
              <a:ea typeface="HGP創英角ｺﾞｼｯｸUB"/>
              <a:cs typeface="HGP創英角ｺﾞｼｯｸUB"/>
            </a:endParaRPr>
          </a:p>
          <a:p>
            <a:r>
              <a:rPr kumimoji="1" lang="ja-JP" altLang="en-US" dirty="0">
                <a:latin typeface="HGP創英角ｺﾞｼｯｸUB"/>
                <a:ea typeface="HGP創英角ｺﾞｼｯｸUB"/>
                <a:cs typeface="HGP創英角ｺﾞｼｯｸUB"/>
              </a:rPr>
              <a:t>（</a:t>
            </a:r>
            <a:r>
              <a:rPr lang="en-US" altLang="ja-JP" dirty="0">
                <a:latin typeface="HGP創英角ｺﾞｼｯｸUB"/>
                <a:ea typeface="HGP創英角ｺﾞｼｯｸUB"/>
                <a:cs typeface="HGP創英角ｺﾞｼｯｸUB"/>
              </a:rPr>
              <a:t>6</a:t>
            </a:r>
            <a:r>
              <a:rPr kumimoji="1" lang="en-US" altLang="ja-JP" dirty="0">
                <a:latin typeface="HGP創英角ｺﾞｼｯｸUB"/>
                <a:ea typeface="HGP創英角ｺﾞｼｯｸUB"/>
                <a:cs typeface="HGP創英角ｺﾞｼｯｸUB"/>
              </a:rPr>
              <a:t>0cm</a:t>
            </a:r>
            <a:r>
              <a:rPr kumimoji="1" lang="ja-JP" altLang="en-US" dirty="0">
                <a:latin typeface="HGP創英角ｺﾞｼｯｸUB"/>
                <a:ea typeface="HGP創英角ｺﾞｼｯｸUB"/>
                <a:cs typeface="HGP創英角ｺﾞｼｯｸUB"/>
              </a:rPr>
              <a:t>）</a:t>
            </a:r>
          </a:p>
        </p:txBody>
      </p:sp>
      <p:sp>
        <p:nvSpPr>
          <p:cNvPr id="48" name="テキスト ボックス 47"/>
          <p:cNvSpPr txBox="1"/>
          <p:nvPr/>
        </p:nvSpPr>
        <p:spPr>
          <a:xfrm>
            <a:off x="5263459" y="1555945"/>
            <a:ext cx="2172390" cy="738664"/>
          </a:xfrm>
          <a:prstGeom prst="rect">
            <a:avLst/>
          </a:prstGeom>
          <a:noFill/>
        </p:spPr>
        <p:txBody>
          <a:bodyPr wrap="none" rtlCol="0">
            <a:spAutoFit/>
          </a:bodyPr>
          <a:lstStyle/>
          <a:p>
            <a:pPr algn="r"/>
            <a:r>
              <a:rPr kumimoji="1" lang="ja-JP" altLang="en-US" sz="1400" dirty="0">
                <a:solidFill>
                  <a:schemeClr val="bg1"/>
                </a:solidFill>
              </a:rPr>
              <a:t>ラストワン</a:t>
            </a:r>
            <a:r>
              <a:rPr lang="ja-JP" altLang="en-US" sz="1400" dirty="0">
                <a:solidFill>
                  <a:schemeClr val="bg1"/>
                </a:solidFill>
              </a:rPr>
              <a:t>（</a:t>
            </a:r>
            <a:r>
              <a:rPr kumimoji="1" lang="ja-JP" altLang="en-US" sz="1400" dirty="0">
                <a:solidFill>
                  <a:schemeClr val="bg1"/>
                </a:solidFill>
              </a:rPr>
              <a:t>１）フィートを</a:t>
            </a:r>
            <a:endParaRPr kumimoji="1" lang="en-US" altLang="ja-JP" sz="1400" dirty="0">
              <a:solidFill>
                <a:schemeClr val="bg1"/>
              </a:solidFill>
            </a:endParaRPr>
          </a:p>
          <a:p>
            <a:pPr algn="r"/>
            <a:r>
              <a:rPr kumimoji="1" lang="ja-JP" altLang="en-US" sz="1400" dirty="0">
                <a:solidFill>
                  <a:schemeClr val="bg1"/>
                </a:solidFill>
              </a:rPr>
              <a:t>乗り越えることで</a:t>
            </a:r>
            <a:r>
              <a:rPr lang="ja-JP" altLang="en-US" sz="1400" dirty="0">
                <a:solidFill>
                  <a:schemeClr val="bg1"/>
                </a:solidFill>
              </a:rPr>
              <a:t>生まれる</a:t>
            </a:r>
            <a:endParaRPr lang="en-US" altLang="ja-JP" sz="1400" dirty="0">
              <a:solidFill>
                <a:schemeClr val="bg1"/>
              </a:solidFill>
            </a:endParaRPr>
          </a:p>
          <a:p>
            <a:pPr algn="r"/>
            <a:r>
              <a:rPr lang="ja-JP" altLang="en-US" sz="1400" dirty="0">
                <a:solidFill>
                  <a:schemeClr val="bg1"/>
                </a:solidFill>
              </a:rPr>
              <a:t>新しい可能性</a:t>
            </a:r>
            <a:endParaRPr kumimoji="1" lang="en-US" altLang="ja-JP" sz="1400" dirty="0">
              <a:solidFill>
                <a:schemeClr val="bg1"/>
              </a:solidFill>
            </a:endParaRPr>
          </a:p>
        </p:txBody>
      </p:sp>
      <p:sp>
        <p:nvSpPr>
          <p:cNvPr id="49" name="テキスト ボックス 48"/>
          <p:cNvSpPr txBox="1"/>
          <p:nvPr/>
        </p:nvSpPr>
        <p:spPr>
          <a:xfrm>
            <a:off x="3161549" y="1460959"/>
            <a:ext cx="1374094" cy="369332"/>
          </a:xfrm>
          <a:prstGeom prst="rect">
            <a:avLst/>
          </a:prstGeom>
          <a:noFill/>
        </p:spPr>
        <p:txBody>
          <a:bodyPr wrap="none" rtlCol="0">
            <a:spAutoFit/>
          </a:bodyPr>
          <a:lstStyle/>
          <a:p>
            <a:r>
              <a:rPr lang="ja-JP" altLang="en-US" dirty="0">
                <a:solidFill>
                  <a:srgbClr val="0000FF"/>
                </a:solidFill>
                <a:latin typeface="HGP創英角ｺﾞｼｯｸUB"/>
                <a:ea typeface="HGP創英角ｺﾞｼｯｸUB"/>
                <a:cs typeface="HGP創英角ｺﾞｼｯｸUB"/>
              </a:rPr>
              <a:t>ウェア</a:t>
            </a:r>
            <a:r>
              <a:rPr kumimoji="1" lang="ja-JP" altLang="en-US" dirty="0">
                <a:solidFill>
                  <a:srgbClr val="0000FF"/>
                </a:solidFill>
                <a:latin typeface="HGP創英角ｺﾞｼｯｸUB"/>
                <a:ea typeface="HGP創英角ｺﾞｼｯｸUB"/>
                <a:cs typeface="HGP創英角ｺﾞｼｯｸUB"/>
              </a:rPr>
              <a:t>ラブル</a:t>
            </a:r>
          </a:p>
        </p:txBody>
      </p:sp>
      <p:sp>
        <p:nvSpPr>
          <p:cNvPr id="50" name="テキスト ボックス 49"/>
          <p:cNvSpPr txBox="1"/>
          <p:nvPr/>
        </p:nvSpPr>
        <p:spPr>
          <a:xfrm>
            <a:off x="3161550" y="3054809"/>
            <a:ext cx="1005403" cy="369332"/>
          </a:xfrm>
          <a:prstGeom prst="rect">
            <a:avLst/>
          </a:prstGeom>
          <a:noFill/>
        </p:spPr>
        <p:txBody>
          <a:bodyPr wrap="none" rtlCol="0">
            <a:spAutoFit/>
          </a:bodyPr>
          <a:lstStyle/>
          <a:p>
            <a:r>
              <a:rPr kumimoji="1" lang="ja-JP" altLang="en-US" dirty="0">
                <a:solidFill>
                  <a:schemeClr val="tx1">
                    <a:lumMod val="50000"/>
                    <a:lumOff val="50000"/>
                  </a:schemeClr>
                </a:solidFill>
                <a:latin typeface="HGP創英角ｺﾞｼｯｸUB"/>
                <a:ea typeface="HGP創英角ｺﾞｼｯｸUB"/>
                <a:cs typeface="HGP創英角ｺﾞｼｯｸUB"/>
              </a:rPr>
              <a:t>モバイル</a:t>
            </a:r>
          </a:p>
        </p:txBody>
      </p:sp>
      <p:sp>
        <p:nvSpPr>
          <p:cNvPr id="51" name="テキスト ボックス 50"/>
          <p:cNvSpPr txBox="1"/>
          <p:nvPr/>
        </p:nvSpPr>
        <p:spPr>
          <a:xfrm>
            <a:off x="3161550" y="4718509"/>
            <a:ext cx="1326004" cy="369332"/>
          </a:xfrm>
          <a:prstGeom prst="rect">
            <a:avLst/>
          </a:prstGeom>
          <a:noFill/>
        </p:spPr>
        <p:txBody>
          <a:bodyPr wrap="none" rtlCol="0">
            <a:spAutoFit/>
          </a:bodyPr>
          <a:lstStyle/>
          <a:p>
            <a:r>
              <a:rPr kumimoji="1" lang="ja-JP" altLang="en-US" dirty="0">
                <a:solidFill>
                  <a:schemeClr val="tx1">
                    <a:lumMod val="50000"/>
                    <a:lumOff val="50000"/>
                  </a:schemeClr>
                </a:solidFill>
                <a:latin typeface="HGP創英角ｺﾞｼｯｸUB"/>
                <a:ea typeface="HGP創英角ｺﾞｼｯｸUB"/>
                <a:cs typeface="HGP創英角ｺﾞｼｯｸUB"/>
              </a:rPr>
              <a:t>デスクトップ</a:t>
            </a:r>
          </a:p>
        </p:txBody>
      </p:sp>
    </p:spTree>
    <p:extLst>
      <p:ext uri="{BB962C8B-B14F-4D97-AF65-F5344CB8AC3E}">
        <p14:creationId xmlns:p14="http://schemas.microsoft.com/office/powerpoint/2010/main" val="19798354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36580" y="3503524"/>
            <a:ext cx="2120900" cy="1325901"/>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 name="角丸四角形 11"/>
          <p:cNvSpPr/>
          <p:nvPr/>
        </p:nvSpPr>
        <p:spPr>
          <a:xfrm>
            <a:off x="6262037" y="1978107"/>
            <a:ext cx="2069961" cy="422031"/>
          </a:xfrm>
          <a:prstGeom prst="roundRect">
            <a:avLst>
              <a:gd name="adj" fmla="val 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眼鏡</a:t>
            </a:r>
          </a:p>
        </p:txBody>
      </p:sp>
      <p:sp>
        <p:nvSpPr>
          <p:cNvPr id="13" name="角丸四角形 12"/>
          <p:cNvSpPr/>
          <p:nvPr/>
        </p:nvSpPr>
        <p:spPr>
          <a:xfrm>
            <a:off x="6262033" y="3387396"/>
            <a:ext cx="2069961" cy="422031"/>
          </a:xfrm>
          <a:prstGeom prst="roundRect">
            <a:avLst>
              <a:gd name="adj" fmla="val 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腕時計</a:t>
            </a:r>
          </a:p>
        </p:txBody>
      </p:sp>
      <p:sp>
        <p:nvSpPr>
          <p:cNvPr id="14" name="角丸四角形 13"/>
          <p:cNvSpPr/>
          <p:nvPr/>
        </p:nvSpPr>
        <p:spPr>
          <a:xfrm>
            <a:off x="6262033" y="3865387"/>
            <a:ext cx="2069961" cy="422031"/>
          </a:xfrm>
          <a:prstGeom prst="roundRect">
            <a:avLst>
              <a:gd name="adj" fmla="val 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指輪</a:t>
            </a:r>
          </a:p>
        </p:txBody>
      </p:sp>
      <p:sp>
        <p:nvSpPr>
          <p:cNvPr id="15" name="角丸四角形 14"/>
          <p:cNvSpPr/>
          <p:nvPr/>
        </p:nvSpPr>
        <p:spPr>
          <a:xfrm>
            <a:off x="6262038" y="4358499"/>
            <a:ext cx="2069961" cy="422031"/>
          </a:xfrm>
          <a:prstGeom prst="roundRect">
            <a:avLst>
              <a:gd name="adj" fmla="val 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ベルト</a:t>
            </a:r>
          </a:p>
        </p:txBody>
      </p:sp>
      <p:sp>
        <p:nvSpPr>
          <p:cNvPr id="16" name="角丸四角形 15"/>
          <p:cNvSpPr/>
          <p:nvPr/>
        </p:nvSpPr>
        <p:spPr>
          <a:xfrm>
            <a:off x="6262033" y="4833283"/>
            <a:ext cx="2069961" cy="422031"/>
          </a:xfrm>
          <a:prstGeom prst="roundRect">
            <a:avLst>
              <a:gd name="adj" fmla="val 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靴</a:t>
            </a:r>
          </a:p>
        </p:txBody>
      </p:sp>
      <p:sp>
        <p:nvSpPr>
          <p:cNvPr id="17" name="角丸四角形 16"/>
          <p:cNvSpPr/>
          <p:nvPr/>
        </p:nvSpPr>
        <p:spPr>
          <a:xfrm>
            <a:off x="6262038" y="1498067"/>
            <a:ext cx="2069961" cy="422031"/>
          </a:xfrm>
          <a:prstGeom prst="roundRect">
            <a:avLst>
              <a:gd name="adj" fmla="val 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帽子</a:t>
            </a:r>
          </a:p>
        </p:txBody>
      </p:sp>
      <p:sp>
        <p:nvSpPr>
          <p:cNvPr id="18" name="角丸四角形 17"/>
          <p:cNvSpPr/>
          <p:nvPr/>
        </p:nvSpPr>
        <p:spPr>
          <a:xfrm>
            <a:off x="6262035" y="2921072"/>
            <a:ext cx="2069961" cy="422031"/>
          </a:xfrm>
          <a:prstGeom prst="roundRect">
            <a:avLst>
              <a:gd name="adj" fmla="val 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衣服</a:t>
            </a:r>
          </a:p>
        </p:txBody>
      </p:sp>
      <p:sp>
        <p:nvSpPr>
          <p:cNvPr id="19" name="角丸四角形 18"/>
          <p:cNvSpPr/>
          <p:nvPr/>
        </p:nvSpPr>
        <p:spPr>
          <a:xfrm>
            <a:off x="6262038" y="2453444"/>
            <a:ext cx="2069961" cy="422031"/>
          </a:xfrm>
          <a:prstGeom prst="roundRect">
            <a:avLst>
              <a:gd name="adj" fmla="val 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コンタクトレンズ</a:t>
            </a:r>
          </a:p>
        </p:txBody>
      </p:sp>
      <p:grpSp>
        <p:nvGrpSpPr>
          <p:cNvPr id="6" name="グループ化 5"/>
          <p:cNvGrpSpPr/>
          <p:nvPr/>
        </p:nvGrpSpPr>
        <p:grpSpPr>
          <a:xfrm>
            <a:off x="3165642" y="951827"/>
            <a:ext cx="2919663" cy="3465100"/>
            <a:chOff x="3165642" y="951827"/>
            <a:chExt cx="2919663" cy="3465100"/>
          </a:xfrm>
        </p:grpSpPr>
        <p:sp>
          <p:nvSpPr>
            <p:cNvPr id="4" name="角丸四角形 3"/>
            <p:cNvSpPr/>
            <p:nvPr/>
          </p:nvSpPr>
          <p:spPr>
            <a:xfrm>
              <a:off x="3165642" y="951827"/>
              <a:ext cx="2919663" cy="3465100"/>
            </a:xfrm>
            <a:prstGeom prst="roundRect">
              <a:avLst>
                <a:gd name="adj" fmla="val 0"/>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t" anchorCtr="1"/>
            <a:lstStyle/>
            <a:p>
              <a:pPr algn="ctr"/>
              <a:r>
                <a:rPr kumimoji="1" lang="ja-JP" altLang="en-US" sz="2000" dirty="0">
                  <a:solidFill>
                    <a:srgbClr val="FFFFFF"/>
                  </a:solidFill>
                  <a:latin typeface="ＭＳ Ｐゴシック"/>
                  <a:ea typeface="ＭＳ Ｐゴシック"/>
                  <a:cs typeface="ＭＳ Ｐゴシック"/>
                </a:rPr>
                <a:t>パーソナルアシスタンス</a:t>
              </a:r>
            </a:p>
          </p:txBody>
        </p:sp>
        <p:sp>
          <p:nvSpPr>
            <p:cNvPr id="20" name="右矢印 19"/>
            <p:cNvSpPr/>
            <p:nvPr/>
          </p:nvSpPr>
          <p:spPr>
            <a:xfrm>
              <a:off x="3425318" y="1384978"/>
              <a:ext cx="2333296" cy="1342181"/>
            </a:xfrm>
            <a:prstGeom prst="rightArrow">
              <a:avLst>
                <a:gd name="adj1" fmla="val 66210"/>
                <a:gd name="adj2" fmla="val 31396"/>
              </a:avLst>
            </a:prstGeom>
            <a:solidFill>
              <a:schemeClr val="accent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dirty="0">
                  <a:solidFill>
                    <a:srgbClr val="FFFFFF"/>
                  </a:solidFill>
                  <a:latin typeface="ＭＳ Ｐゴシック"/>
                  <a:ea typeface="ＭＳ Ｐゴシック"/>
                  <a:cs typeface="ＭＳ Ｐゴシック"/>
                </a:rPr>
                <a:t>【</a:t>
              </a:r>
              <a:r>
                <a:rPr lang="ja-JP" altLang="en-US" sz="1200" dirty="0">
                  <a:solidFill>
                    <a:srgbClr val="FFFFFF"/>
                  </a:solidFill>
                  <a:latin typeface="ＭＳ Ｐゴシック"/>
                  <a:cs typeface="ＭＳ Ｐゴシック"/>
                </a:rPr>
                <a:t>操作</a:t>
              </a:r>
              <a:r>
                <a:rPr kumimoji="1" lang="en-US" altLang="ja-JP" sz="1200" dirty="0">
                  <a:solidFill>
                    <a:srgbClr val="FFFFFF"/>
                  </a:solidFill>
                  <a:latin typeface="ＭＳ Ｐゴシック"/>
                  <a:ea typeface="ＭＳ Ｐゴシック"/>
                  <a:cs typeface="ＭＳ Ｐゴシック"/>
                </a:rPr>
                <a:t>】</a:t>
              </a:r>
              <a:r>
                <a:rPr lang="ja-JP" altLang="en-US" sz="1200" dirty="0">
                  <a:solidFill>
                    <a:srgbClr val="FFFFFF"/>
                  </a:solidFill>
                  <a:latin typeface="ＭＳ Ｐゴシック"/>
                  <a:ea typeface="ＭＳ Ｐゴシック"/>
                  <a:cs typeface="ＭＳ Ｐゴシック"/>
                </a:rPr>
                <a:t>　</a:t>
              </a:r>
              <a:endParaRPr lang="en-US" altLang="ja-JP" sz="1200" dirty="0">
                <a:solidFill>
                  <a:srgbClr val="FFFFFF"/>
                </a:solidFill>
                <a:latin typeface="ＭＳ Ｐゴシック"/>
                <a:ea typeface="ＭＳ Ｐゴシック"/>
                <a:cs typeface="ＭＳ Ｐゴシック"/>
              </a:endParaRPr>
            </a:p>
            <a:p>
              <a:r>
                <a:rPr lang="ja-JP" altLang="en-US" sz="1200" dirty="0">
                  <a:solidFill>
                    <a:srgbClr val="FFFFFF"/>
                  </a:solidFill>
                  <a:latin typeface="ＭＳ Ｐゴシック"/>
                  <a:ea typeface="ＭＳ Ｐゴシック"/>
                  <a:cs typeface="ＭＳ Ｐゴシック"/>
                </a:rPr>
                <a:t>・音声入力、</a:t>
              </a:r>
              <a:r>
                <a:rPr kumimoji="1" lang="ja-JP" altLang="en-US" sz="1200" dirty="0">
                  <a:solidFill>
                    <a:srgbClr val="FFFFFF"/>
                  </a:solidFill>
                  <a:latin typeface="ＭＳ Ｐゴシック"/>
                  <a:ea typeface="ＭＳ Ｐゴシック"/>
                  <a:cs typeface="ＭＳ Ｐゴシック"/>
                </a:rPr>
                <a:t>ジェスチャ</a:t>
              </a:r>
              <a:endParaRPr lang="en-US" altLang="ja-JP" sz="1200" dirty="0">
                <a:solidFill>
                  <a:srgbClr val="FFFFFF"/>
                </a:solidFill>
                <a:latin typeface="ＭＳ Ｐゴシック"/>
                <a:ea typeface="ＭＳ Ｐゴシック"/>
                <a:cs typeface="ＭＳ Ｐゴシック"/>
              </a:endParaRPr>
            </a:p>
            <a:p>
              <a:r>
                <a:rPr kumimoji="1" lang="en-US" altLang="ja-JP" sz="1200" dirty="0">
                  <a:solidFill>
                    <a:srgbClr val="FFFFFF"/>
                  </a:solidFill>
                  <a:latin typeface="ＭＳ Ｐゴシック"/>
                  <a:ea typeface="ＭＳ Ｐゴシック"/>
                  <a:cs typeface="ＭＳ Ｐゴシック"/>
                </a:rPr>
                <a:t>【</a:t>
              </a:r>
              <a:r>
                <a:rPr lang="ja-JP" altLang="en-US" sz="1200" dirty="0">
                  <a:solidFill>
                    <a:srgbClr val="FFFFFF"/>
                  </a:solidFill>
                  <a:latin typeface="ＭＳ Ｐゴシック"/>
                  <a:ea typeface="ＭＳ Ｐゴシック"/>
                  <a:cs typeface="ＭＳ Ｐゴシック"/>
                </a:rPr>
                <a:t>情報</a:t>
              </a:r>
              <a:r>
                <a:rPr kumimoji="1" lang="en-US" altLang="ja-JP" sz="1200" dirty="0">
                  <a:solidFill>
                    <a:srgbClr val="FFFFFF"/>
                  </a:solidFill>
                  <a:latin typeface="ＭＳ Ｐゴシック"/>
                  <a:ea typeface="ＭＳ Ｐゴシック"/>
                  <a:cs typeface="ＭＳ Ｐゴシック"/>
                </a:rPr>
                <a:t>】</a:t>
              </a:r>
            </a:p>
            <a:p>
              <a:r>
                <a:rPr lang="ja-JP" altLang="en-US" sz="1200" dirty="0">
                  <a:solidFill>
                    <a:srgbClr val="FFFFFF"/>
                  </a:solidFill>
                  <a:latin typeface="ＭＳ Ｐゴシック"/>
                  <a:ea typeface="ＭＳ Ｐゴシック"/>
                  <a:cs typeface="ＭＳ Ｐゴシック"/>
                </a:rPr>
                <a:t>・通知、情報フィードバック</a:t>
              </a:r>
              <a:endParaRPr kumimoji="1" lang="en-US" altLang="ja-JP" sz="1200" dirty="0">
                <a:solidFill>
                  <a:srgbClr val="FFFFFF"/>
                </a:solidFill>
                <a:latin typeface="ＭＳ Ｐゴシック"/>
                <a:ea typeface="ＭＳ Ｐゴシック"/>
                <a:cs typeface="ＭＳ Ｐゴシック"/>
              </a:endParaRPr>
            </a:p>
          </p:txBody>
        </p:sp>
        <p:sp>
          <p:nvSpPr>
            <p:cNvPr id="21" name="左矢印 20"/>
            <p:cNvSpPr/>
            <p:nvPr/>
          </p:nvSpPr>
          <p:spPr>
            <a:xfrm>
              <a:off x="3425318" y="2568150"/>
              <a:ext cx="2333296" cy="1759674"/>
            </a:xfrm>
            <a:prstGeom prst="leftArrow">
              <a:avLst>
                <a:gd name="adj1" fmla="val 76316"/>
                <a:gd name="adj2" fmla="val 25050"/>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dirty="0">
                  <a:solidFill>
                    <a:srgbClr val="FFFFFF"/>
                  </a:solidFill>
                  <a:latin typeface="ＭＳ Ｐゴシック"/>
                  <a:ea typeface="ＭＳ Ｐゴシック"/>
                  <a:cs typeface="ＭＳ Ｐゴシック"/>
                </a:rPr>
                <a:t>【</a:t>
              </a:r>
              <a:r>
                <a:rPr lang="ja-JP" altLang="en-US" sz="1200" dirty="0">
                  <a:solidFill>
                    <a:srgbClr val="FFFFFF"/>
                  </a:solidFill>
                  <a:latin typeface="ＭＳ Ｐゴシック"/>
                  <a:ea typeface="ＭＳ Ｐゴシック"/>
                  <a:cs typeface="ＭＳ Ｐゴシック"/>
                </a:rPr>
                <a:t>情報提供</a:t>
              </a:r>
              <a:r>
                <a:rPr kumimoji="1" lang="en-US" altLang="ja-JP" sz="1200" dirty="0">
                  <a:solidFill>
                    <a:srgbClr val="FFFFFF"/>
                  </a:solidFill>
                  <a:latin typeface="ＭＳ Ｐゴシック"/>
                  <a:ea typeface="ＭＳ Ｐゴシック"/>
                  <a:cs typeface="ＭＳ Ｐゴシック"/>
                </a:rPr>
                <a:t>】</a:t>
              </a:r>
            </a:p>
            <a:p>
              <a:r>
                <a:rPr kumimoji="1" lang="ja-JP" altLang="en-US" sz="1200" dirty="0">
                  <a:solidFill>
                    <a:srgbClr val="FFFFFF"/>
                  </a:solidFill>
                  <a:latin typeface="ＭＳ Ｐゴシック"/>
                  <a:ea typeface="ＭＳ Ｐゴシック"/>
                  <a:cs typeface="ＭＳ Ｐゴシック"/>
                </a:rPr>
                <a:t>着信、メール、メッセージ</a:t>
              </a:r>
              <a:endParaRPr kumimoji="1" lang="en-US" altLang="ja-JP" sz="1200" dirty="0">
                <a:solidFill>
                  <a:srgbClr val="FFFFFF"/>
                </a:solidFill>
                <a:latin typeface="ＭＳ Ｐゴシック"/>
                <a:ea typeface="ＭＳ Ｐゴシック"/>
                <a:cs typeface="ＭＳ Ｐゴシック"/>
              </a:endParaRPr>
            </a:p>
            <a:p>
              <a:r>
                <a:rPr lang="en-US" altLang="ja-JP" sz="1200" dirty="0">
                  <a:solidFill>
                    <a:srgbClr val="FFFFFF"/>
                  </a:solidFill>
                  <a:latin typeface="ＭＳ Ｐゴシック"/>
                  <a:ea typeface="ＭＳ Ｐゴシック"/>
                  <a:cs typeface="ＭＳ Ｐゴシック"/>
                </a:rPr>
                <a:t>【</a:t>
              </a:r>
              <a:r>
                <a:rPr lang="ja-JP" altLang="en-US" sz="1200" dirty="0">
                  <a:solidFill>
                    <a:srgbClr val="FFFFFF"/>
                  </a:solidFill>
                  <a:latin typeface="ＭＳ Ｐゴシック"/>
                  <a:ea typeface="ＭＳ Ｐゴシック"/>
                  <a:cs typeface="ＭＳ Ｐゴシック"/>
                </a:rPr>
                <a:t>音声インターフェース</a:t>
              </a:r>
              <a:r>
                <a:rPr lang="en-US" altLang="ja-JP" sz="1200" dirty="0">
                  <a:solidFill>
                    <a:srgbClr val="FFFFFF"/>
                  </a:solidFill>
                  <a:latin typeface="ＭＳ Ｐゴシック"/>
                  <a:ea typeface="ＭＳ Ｐゴシック"/>
                  <a:cs typeface="ＭＳ Ｐゴシック"/>
                </a:rPr>
                <a:t>】</a:t>
              </a:r>
              <a:endParaRPr kumimoji="1" lang="en-US" altLang="ja-JP" sz="1200" dirty="0">
                <a:solidFill>
                  <a:srgbClr val="FFFFFF"/>
                </a:solidFill>
                <a:latin typeface="ＭＳ Ｐゴシック"/>
                <a:ea typeface="ＭＳ Ｐゴシック"/>
                <a:cs typeface="ＭＳ Ｐゴシック"/>
              </a:endParaRPr>
            </a:p>
            <a:p>
              <a:r>
                <a:rPr lang="ja-JP" altLang="en-US" sz="1200" dirty="0">
                  <a:solidFill>
                    <a:srgbClr val="FFFFFF"/>
                  </a:solidFill>
                  <a:latin typeface="ＭＳ Ｐゴシック"/>
                  <a:cs typeface="ＭＳ Ｐゴシック"/>
                </a:rPr>
                <a:t>通話・音楽再生</a:t>
              </a:r>
              <a:endParaRPr lang="en-US" altLang="ja-JP" sz="1200" dirty="0">
                <a:solidFill>
                  <a:srgbClr val="FFFFFF"/>
                </a:solidFill>
                <a:latin typeface="ＭＳ Ｐゴシック"/>
                <a:cs typeface="ＭＳ Ｐゴシック"/>
              </a:endParaRPr>
            </a:p>
            <a:p>
              <a:r>
                <a:rPr lang="en-US" altLang="ja-JP" sz="1200" dirty="0">
                  <a:solidFill>
                    <a:srgbClr val="FFFFFF"/>
                  </a:solidFill>
                  <a:latin typeface="ＭＳ Ｐゴシック"/>
                  <a:cs typeface="ＭＳ Ｐゴシック"/>
                </a:rPr>
                <a:t>【</a:t>
              </a:r>
              <a:r>
                <a:rPr lang="ja-JP" altLang="en-US" sz="1200" dirty="0">
                  <a:solidFill>
                    <a:srgbClr val="FFFFFF"/>
                  </a:solidFill>
                  <a:latin typeface="ＭＳ Ｐゴシック"/>
                  <a:cs typeface="ＭＳ Ｐゴシック"/>
                </a:rPr>
                <a:t>情報表示</a:t>
              </a:r>
              <a:r>
                <a:rPr lang="en-US" altLang="ja-JP" sz="1200" dirty="0">
                  <a:solidFill>
                    <a:srgbClr val="FFFFFF"/>
                  </a:solidFill>
                  <a:latin typeface="ＭＳ Ｐゴシック"/>
                  <a:cs typeface="ＭＳ Ｐゴシック"/>
                </a:rPr>
                <a:t>】</a:t>
              </a:r>
            </a:p>
            <a:p>
              <a:r>
                <a:rPr lang="ja-JP" altLang="en-US" sz="1200" dirty="0">
                  <a:solidFill>
                    <a:srgbClr val="FFFFFF"/>
                  </a:solidFill>
                  <a:latin typeface="ＭＳ Ｐゴシック"/>
                  <a:cs typeface="ＭＳ Ｐゴシック"/>
                </a:rPr>
                <a:t>ナビ、チケット</a:t>
              </a:r>
              <a:endParaRPr lang="en-US" altLang="ja-JP" sz="1200" dirty="0">
                <a:solidFill>
                  <a:srgbClr val="FFFFFF"/>
                </a:solidFill>
                <a:latin typeface="ＭＳ Ｐゴシック"/>
                <a:cs typeface="ＭＳ Ｐゴシック"/>
              </a:endParaRPr>
            </a:p>
          </p:txBody>
        </p:sp>
      </p:grpSp>
      <p:grpSp>
        <p:nvGrpSpPr>
          <p:cNvPr id="2" name="図形グループ 1"/>
          <p:cNvGrpSpPr/>
          <p:nvPr/>
        </p:nvGrpSpPr>
        <p:grpSpPr>
          <a:xfrm>
            <a:off x="1253344" y="1785523"/>
            <a:ext cx="710585" cy="1470946"/>
            <a:chOff x="1305189" y="2570455"/>
            <a:chExt cx="969964" cy="2007872"/>
          </a:xfrm>
        </p:grpSpPr>
        <p:sp>
          <p:nvSpPr>
            <p:cNvPr id="22" name="円/楕円 21"/>
            <p:cNvSpPr/>
            <p:nvPr/>
          </p:nvSpPr>
          <p:spPr>
            <a:xfrm>
              <a:off x="1305189" y="2570455"/>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フローチャート: 論理積ゲート 22"/>
            <p:cNvSpPr/>
            <p:nvPr/>
          </p:nvSpPr>
          <p:spPr>
            <a:xfrm rot="16200000">
              <a:off x="1246611" y="3549784"/>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33" name="角丸四角形 32"/>
          <p:cNvSpPr/>
          <p:nvPr/>
        </p:nvSpPr>
        <p:spPr>
          <a:xfrm>
            <a:off x="6262038" y="5315883"/>
            <a:ext cx="2069961" cy="422031"/>
          </a:xfrm>
          <a:prstGeom prst="roundRect">
            <a:avLst>
              <a:gd name="adj" fmla="val 0"/>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a:t>
            </a:r>
            <a:endParaRPr kumimoji="1" lang="en-US" altLang="ja-JP" sz="1600" dirty="0">
              <a:solidFill>
                <a:srgbClr val="FFFFFF"/>
              </a:solidFill>
              <a:latin typeface="ＭＳ Ｐゴシック"/>
              <a:ea typeface="ＭＳ Ｐゴシック"/>
              <a:cs typeface="ＭＳ Ｐゴシック"/>
            </a:endParaRPr>
          </a:p>
        </p:txBody>
      </p:sp>
      <p:sp>
        <p:nvSpPr>
          <p:cNvPr id="34" name="テキスト ボックス 33"/>
          <p:cNvSpPr txBox="1"/>
          <p:nvPr/>
        </p:nvSpPr>
        <p:spPr>
          <a:xfrm>
            <a:off x="948078" y="3564366"/>
            <a:ext cx="1697901" cy="1200328"/>
          </a:xfrm>
          <a:prstGeom prst="rect">
            <a:avLst/>
          </a:prstGeom>
          <a:noFill/>
        </p:spPr>
        <p:txBody>
          <a:bodyPr wrap="none" rtlCol="0">
            <a:spAutoFit/>
          </a:bodyPr>
          <a:lstStyle/>
          <a:p>
            <a:pPr marL="285750" indent="-285750">
              <a:buFont typeface="Wingdings" charset="2"/>
              <a:buChar char="v"/>
            </a:pPr>
            <a:r>
              <a:rPr kumimoji="1" lang="ja-JP" altLang="en-US" sz="2400" dirty="0">
                <a:solidFill>
                  <a:srgbClr val="0000FF"/>
                </a:solidFill>
              </a:rPr>
              <a:t>身体密着</a:t>
            </a:r>
            <a:endParaRPr kumimoji="1" lang="en-US" altLang="ja-JP" sz="2400" dirty="0">
              <a:solidFill>
                <a:srgbClr val="0000FF"/>
              </a:solidFill>
            </a:endParaRPr>
          </a:p>
          <a:p>
            <a:pPr marL="285750" indent="-285750">
              <a:buFont typeface="Wingdings" charset="2"/>
              <a:buChar char="v"/>
            </a:pPr>
            <a:r>
              <a:rPr lang="ja-JP" altLang="en-US" sz="2400" dirty="0">
                <a:solidFill>
                  <a:srgbClr val="0000FF"/>
                </a:solidFill>
              </a:rPr>
              <a:t>常時携帯</a:t>
            </a:r>
            <a:endParaRPr lang="en-US" altLang="ja-JP" sz="2400" dirty="0">
              <a:solidFill>
                <a:srgbClr val="0000FF"/>
              </a:solidFill>
            </a:endParaRPr>
          </a:p>
          <a:p>
            <a:pPr marL="285750" indent="-285750">
              <a:buFont typeface="Wingdings" charset="2"/>
              <a:buChar char="v"/>
            </a:pPr>
            <a:r>
              <a:rPr kumimoji="1" lang="ja-JP" altLang="en-US" sz="2400" dirty="0">
                <a:solidFill>
                  <a:srgbClr val="0000FF"/>
                </a:solidFill>
              </a:rPr>
              <a:t>常時接続</a:t>
            </a:r>
          </a:p>
        </p:txBody>
      </p:sp>
      <p:sp>
        <p:nvSpPr>
          <p:cNvPr id="35" name="タイトル 34"/>
          <p:cNvSpPr>
            <a:spLocks noGrp="1"/>
          </p:cNvSpPr>
          <p:nvPr>
            <p:ph type="title"/>
          </p:nvPr>
        </p:nvSpPr>
        <p:spPr/>
        <p:txBody>
          <a:bodyPr/>
          <a:lstStyle/>
          <a:p>
            <a:r>
              <a:rPr kumimoji="1" lang="ja-JP" altLang="en-US" dirty="0">
                <a:solidFill>
                  <a:schemeClr val="tx1">
                    <a:lumMod val="50000"/>
                    <a:lumOff val="50000"/>
                  </a:schemeClr>
                </a:solidFill>
              </a:rPr>
              <a:t>ウェアラブル・デバイスの種類</a:t>
            </a:r>
            <a:r>
              <a:rPr kumimoji="1" lang="ja-JP" altLang="en-US">
                <a:solidFill>
                  <a:schemeClr val="tx1">
                    <a:lumMod val="50000"/>
                    <a:lumOff val="50000"/>
                  </a:schemeClr>
                </a:solidFill>
              </a:rPr>
              <a:t>と</a:t>
            </a:r>
            <a:r>
              <a:rPr kumimoji="1" lang="ja-JP" altLang="en-US" smtClean="0">
                <a:solidFill>
                  <a:schemeClr val="tx1">
                    <a:lumMod val="50000"/>
                    <a:lumOff val="50000"/>
                  </a:schemeClr>
                </a:solidFill>
              </a:rPr>
              <a:t>使われ方</a:t>
            </a:r>
            <a:endParaRPr kumimoji="1" lang="ja-JP" altLang="en-US" dirty="0">
              <a:solidFill>
                <a:schemeClr val="tx1">
                  <a:lumMod val="50000"/>
                  <a:lumOff val="50000"/>
                </a:schemeClr>
              </a:solidFill>
            </a:endParaRPr>
          </a:p>
        </p:txBody>
      </p:sp>
      <p:grpSp>
        <p:nvGrpSpPr>
          <p:cNvPr id="7" name="グループ化 6"/>
          <p:cNvGrpSpPr/>
          <p:nvPr/>
        </p:nvGrpSpPr>
        <p:grpSpPr>
          <a:xfrm>
            <a:off x="834189" y="4481095"/>
            <a:ext cx="5251116" cy="1892968"/>
            <a:chOff x="834189" y="4481095"/>
            <a:chExt cx="5251116" cy="1892968"/>
          </a:xfrm>
        </p:grpSpPr>
        <p:sp>
          <p:nvSpPr>
            <p:cNvPr id="25" name="角丸四角形 24"/>
            <p:cNvSpPr/>
            <p:nvPr/>
          </p:nvSpPr>
          <p:spPr>
            <a:xfrm>
              <a:off x="3165642" y="4481095"/>
              <a:ext cx="2919663" cy="1892968"/>
            </a:xfrm>
            <a:prstGeom prst="roundRect">
              <a:avLst>
                <a:gd name="adj" fmla="val 0"/>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b" anchorCtr="1"/>
            <a:lstStyle/>
            <a:p>
              <a:pPr algn="ctr"/>
              <a:r>
                <a:rPr kumimoji="1" lang="ja-JP" altLang="en-US" sz="2000" dirty="0">
                  <a:solidFill>
                    <a:srgbClr val="FFFFFF"/>
                  </a:solidFill>
                  <a:latin typeface="ＭＳ Ｐゴシック"/>
                  <a:ea typeface="ＭＳ Ｐゴシック"/>
                  <a:cs typeface="ＭＳ Ｐゴシック"/>
                </a:rPr>
                <a:t>医療・健康</a:t>
              </a:r>
            </a:p>
          </p:txBody>
        </p:sp>
        <p:sp>
          <p:nvSpPr>
            <p:cNvPr id="24" name="左矢印 23"/>
            <p:cNvSpPr/>
            <p:nvPr/>
          </p:nvSpPr>
          <p:spPr>
            <a:xfrm>
              <a:off x="3425318" y="4572751"/>
              <a:ext cx="2333296" cy="1346786"/>
            </a:xfrm>
            <a:prstGeom prst="leftArrow">
              <a:avLst>
                <a:gd name="adj1" fmla="val 70708"/>
                <a:gd name="adj2" fmla="val 32834"/>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solidFill>
                    <a:srgbClr val="FFFFFF"/>
                  </a:solidFill>
                  <a:latin typeface="ＭＳ Ｐゴシック"/>
                  <a:cs typeface="ＭＳ Ｐゴシック"/>
                </a:rPr>
                <a:t>【</a:t>
              </a:r>
              <a:r>
                <a:rPr lang="ja-JP" altLang="en-US" sz="1200" dirty="0">
                  <a:solidFill>
                    <a:srgbClr val="FFFFFF"/>
                  </a:solidFill>
                  <a:latin typeface="ＭＳ Ｐゴシック"/>
                  <a:cs typeface="ＭＳ Ｐゴシック"/>
                </a:rPr>
                <a:t>生体情報</a:t>
              </a:r>
              <a:r>
                <a:rPr lang="en-US" altLang="ja-JP" sz="1200" dirty="0">
                  <a:solidFill>
                    <a:srgbClr val="FFFFFF"/>
                  </a:solidFill>
                  <a:latin typeface="ＭＳ Ｐゴシック"/>
                  <a:cs typeface="ＭＳ Ｐゴシック"/>
                </a:rPr>
                <a:t>】</a:t>
              </a:r>
              <a:endParaRPr lang="ja-JP" altLang="en-US" sz="1200" dirty="0">
                <a:solidFill>
                  <a:srgbClr val="FFFFFF"/>
                </a:solidFill>
                <a:latin typeface="ＭＳ Ｐゴシック"/>
                <a:cs typeface="ＭＳ Ｐゴシック"/>
              </a:endParaRPr>
            </a:p>
            <a:p>
              <a:r>
                <a:rPr lang="ja-JP" altLang="en-US" sz="1200" dirty="0">
                  <a:solidFill>
                    <a:srgbClr val="FFFFFF"/>
                  </a:solidFill>
                  <a:latin typeface="ＭＳ Ｐゴシック"/>
                  <a:ea typeface="ＭＳ Ｐゴシック"/>
                  <a:cs typeface="ＭＳ Ｐゴシック"/>
                </a:rPr>
                <a:t>血圧・心拍・体温・脳波・呼吸・睡眠状態・血糖値・会話量・活動量・紫外線量</a:t>
              </a:r>
              <a:endParaRPr lang="en-US" altLang="ja-JP" sz="1200" dirty="0">
                <a:solidFill>
                  <a:srgbClr val="FFFFFF"/>
                </a:solidFill>
                <a:latin typeface="ＭＳ Ｐゴシック"/>
                <a:ea typeface="ＭＳ Ｐゴシック"/>
                <a:cs typeface="ＭＳ Ｐゴシック"/>
              </a:endParaRPr>
            </a:p>
          </p:txBody>
        </p:sp>
        <p:pic>
          <p:nvPicPr>
            <p:cNvPr id="26" name="図 25"/>
            <p:cNvPicPr>
              <a:picLocks noChangeAspect="1"/>
            </p:cNvPicPr>
            <p:nvPr/>
          </p:nvPicPr>
          <p:blipFill>
            <a:blip r:embed="rId3">
              <a:clrChange>
                <a:clrFrom>
                  <a:srgbClr val="FFFFFF"/>
                </a:clrFrom>
                <a:clrTo>
                  <a:srgbClr val="FFFFFF">
                    <a:alpha val="0"/>
                  </a:srgbClr>
                </a:clrTo>
              </a:clrChange>
            </a:blip>
            <a:stretch>
              <a:fillRect/>
            </a:stretch>
          </p:blipFill>
          <p:spPr>
            <a:xfrm>
              <a:off x="2485755" y="5229990"/>
              <a:ext cx="368166" cy="593816"/>
            </a:xfrm>
            <a:prstGeom prst="rect">
              <a:avLst/>
            </a:prstGeom>
          </p:spPr>
        </p:pic>
        <p:sp>
          <p:nvSpPr>
            <p:cNvPr id="5" name="雲 4"/>
            <p:cNvSpPr/>
            <p:nvPr/>
          </p:nvSpPr>
          <p:spPr>
            <a:xfrm>
              <a:off x="834189" y="5181600"/>
              <a:ext cx="1374274" cy="786063"/>
            </a:xfrm>
            <a:prstGeom prst="cloud">
              <a:avLst/>
            </a:prstGeom>
            <a:solidFill>
              <a:schemeClr val="bg1">
                <a:lumMod val="9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27" name="図 26"/>
          <p:cNvPicPr>
            <a:picLocks noChangeAspect="1"/>
          </p:cNvPicPr>
          <p:nvPr/>
        </p:nvPicPr>
        <p:blipFill>
          <a:blip r:embed="rId3">
            <a:clrChange>
              <a:clrFrom>
                <a:srgbClr val="FFFFFF"/>
              </a:clrFrom>
              <a:clrTo>
                <a:srgbClr val="FFFFFF">
                  <a:alpha val="0"/>
                </a:srgbClr>
              </a:clrTo>
            </a:clrChange>
          </a:blip>
          <a:stretch>
            <a:fillRect/>
          </a:stretch>
        </p:blipFill>
        <p:spPr>
          <a:xfrm>
            <a:off x="2483555" y="2509143"/>
            <a:ext cx="368166" cy="593816"/>
          </a:xfrm>
          <a:prstGeom prst="rect">
            <a:avLst/>
          </a:prstGeom>
        </p:spPr>
      </p:pic>
    </p:spTree>
    <p:extLst>
      <p:ext uri="{BB962C8B-B14F-4D97-AF65-F5344CB8AC3E}">
        <p14:creationId xmlns:p14="http://schemas.microsoft.com/office/powerpoint/2010/main" val="198222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561307" y="3015763"/>
            <a:ext cx="7160293" cy="1677255"/>
          </a:xfrm>
          <a:prstGeom prst="roundRect">
            <a:avLst>
              <a:gd name="adj" fmla="val 0"/>
            </a:avLst>
          </a:prstGeom>
          <a:solidFill>
            <a:srgbClr val="CCFFC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2191789" y="3190472"/>
            <a:ext cx="341289" cy="550466"/>
          </a:xfrm>
          <a:prstGeom prst="rect">
            <a:avLst/>
          </a:prstGeom>
        </p:spPr>
      </p:pic>
      <p:sp>
        <p:nvSpPr>
          <p:cNvPr id="8" name="角丸四角形 7"/>
          <p:cNvSpPr/>
          <p:nvPr/>
        </p:nvSpPr>
        <p:spPr>
          <a:xfrm>
            <a:off x="4663330" y="3617441"/>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加速度センサ</a:t>
            </a:r>
          </a:p>
        </p:txBody>
      </p:sp>
      <p:sp>
        <p:nvSpPr>
          <p:cNvPr id="9" name="角丸四角形 8"/>
          <p:cNvSpPr/>
          <p:nvPr/>
        </p:nvSpPr>
        <p:spPr>
          <a:xfrm>
            <a:off x="6138767" y="3617441"/>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温度センサ</a:t>
            </a:r>
          </a:p>
        </p:txBody>
      </p:sp>
      <p:sp>
        <p:nvSpPr>
          <p:cNvPr id="10" name="角丸四角形 9"/>
          <p:cNvSpPr/>
          <p:nvPr/>
        </p:nvSpPr>
        <p:spPr>
          <a:xfrm>
            <a:off x="6138767" y="4093641"/>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200" dirty="0">
                <a:solidFill>
                  <a:srgbClr val="FFFFFF"/>
                </a:solidFill>
                <a:latin typeface="ＭＳ Ｐゴシック"/>
                <a:ea typeface="ＭＳ Ｐゴシック"/>
                <a:cs typeface="ＭＳ Ｐゴシック"/>
              </a:rPr>
              <a:t>GPS</a:t>
            </a:r>
            <a:endParaRPr kumimoji="1" lang="ja-JP" altLang="en-US" sz="1200" dirty="0">
              <a:solidFill>
                <a:srgbClr val="FFFFFF"/>
              </a:solidFill>
              <a:latin typeface="ＭＳ Ｐゴシック"/>
              <a:ea typeface="ＭＳ Ｐゴシック"/>
              <a:cs typeface="ＭＳ Ｐゴシック"/>
            </a:endParaRPr>
          </a:p>
        </p:txBody>
      </p:sp>
      <p:sp>
        <p:nvSpPr>
          <p:cNvPr id="11" name="角丸四角形 10"/>
          <p:cNvSpPr/>
          <p:nvPr/>
        </p:nvSpPr>
        <p:spPr>
          <a:xfrm>
            <a:off x="4663330" y="3147122"/>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ジャイロセンサ</a:t>
            </a:r>
          </a:p>
        </p:txBody>
      </p:sp>
      <p:sp>
        <p:nvSpPr>
          <p:cNvPr id="12" name="角丸四角形 11"/>
          <p:cNvSpPr/>
          <p:nvPr/>
        </p:nvSpPr>
        <p:spPr>
          <a:xfrm>
            <a:off x="4663330" y="4093641"/>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照度センサ</a:t>
            </a:r>
          </a:p>
        </p:txBody>
      </p:sp>
      <p:sp>
        <p:nvSpPr>
          <p:cNvPr id="13" name="角丸四角形 12"/>
          <p:cNvSpPr/>
          <p:nvPr/>
        </p:nvSpPr>
        <p:spPr>
          <a:xfrm>
            <a:off x="6138767" y="3147122"/>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地磁気センサ</a:t>
            </a:r>
          </a:p>
        </p:txBody>
      </p:sp>
      <p:sp>
        <p:nvSpPr>
          <p:cNvPr id="14" name="角丸四角形 13"/>
          <p:cNvSpPr/>
          <p:nvPr/>
        </p:nvSpPr>
        <p:spPr>
          <a:xfrm>
            <a:off x="3187972" y="3147122"/>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圧力センサ</a:t>
            </a:r>
          </a:p>
        </p:txBody>
      </p:sp>
      <p:sp>
        <p:nvSpPr>
          <p:cNvPr id="15" name="角丸四角形 14"/>
          <p:cNvSpPr/>
          <p:nvPr/>
        </p:nvSpPr>
        <p:spPr>
          <a:xfrm>
            <a:off x="3187971" y="3617441"/>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近接センサ</a:t>
            </a:r>
          </a:p>
        </p:txBody>
      </p:sp>
      <p:sp>
        <p:nvSpPr>
          <p:cNvPr id="16" name="角丸四角形 15"/>
          <p:cNvSpPr/>
          <p:nvPr/>
        </p:nvSpPr>
        <p:spPr>
          <a:xfrm>
            <a:off x="3187972" y="4093641"/>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ＭＳ Ｐゴシック"/>
                <a:ea typeface="ＭＳ Ｐゴシック"/>
                <a:cs typeface="ＭＳ Ｐゴシック"/>
              </a:rPr>
              <a:t>回転</a:t>
            </a:r>
            <a:r>
              <a:rPr kumimoji="1" lang="ja-JP" altLang="en-US" sz="1200" dirty="0">
                <a:solidFill>
                  <a:srgbClr val="FFFFFF"/>
                </a:solidFill>
                <a:latin typeface="ＭＳ Ｐゴシック"/>
                <a:ea typeface="ＭＳ Ｐゴシック"/>
                <a:cs typeface="ＭＳ Ｐゴシック"/>
              </a:rPr>
              <a:t>センサ</a:t>
            </a:r>
          </a:p>
        </p:txBody>
      </p:sp>
      <p:sp>
        <p:nvSpPr>
          <p:cNvPr id="18" name="U ターン矢印 17"/>
          <p:cNvSpPr/>
          <p:nvPr/>
        </p:nvSpPr>
        <p:spPr>
          <a:xfrm rot="5400000">
            <a:off x="6898425" y="2330665"/>
            <a:ext cx="2681402" cy="844550"/>
          </a:xfrm>
          <a:prstGeom prst="uturnArrow">
            <a:avLst>
              <a:gd name="adj1" fmla="val 29120"/>
              <a:gd name="adj2" fmla="val 25000"/>
              <a:gd name="adj3" fmla="val 25000"/>
              <a:gd name="adj4" fmla="val 43750"/>
              <a:gd name="adj5" fmla="val 100000"/>
            </a:avLst>
          </a:prstGeom>
          <a:solidFill>
            <a:schemeClr val="accent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1" name="図 20"/>
          <p:cNvPicPr>
            <a:picLocks noChangeAspect="1"/>
          </p:cNvPicPr>
          <p:nvPr/>
        </p:nvPicPr>
        <p:blipFill>
          <a:blip r:embed="rId3">
            <a:clrChange>
              <a:clrFrom>
                <a:srgbClr val="FFFFFF"/>
              </a:clrFrom>
              <a:clrTo>
                <a:srgbClr val="FFFFFF">
                  <a:alpha val="0"/>
                </a:srgbClr>
              </a:clrTo>
            </a:clrChange>
          </a:blip>
          <a:stretch>
            <a:fillRect/>
          </a:stretch>
        </p:blipFill>
        <p:spPr>
          <a:xfrm>
            <a:off x="1168050" y="3147122"/>
            <a:ext cx="679541" cy="593816"/>
          </a:xfrm>
          <a:prstGeom prst="rect">
            <a:avLst/>
          </a:prstGeom>
        </p:spPr>
      </p:pic>
      <p:sp>
        <p:nvSpPr>
          <p:cNvPr id="22" name="角丸四角形 21"/>
          <p:cNvSpPr/>
          <p:nvPr/>
        </p:nvSpPr>
        <p:spPr>
          <a:xfrm>
            <a:off x="561307" y="4774713"/>
            <a:ext cx="7160293" cy="1677255"/>
          </a:xfrm>
          <a:prstGeom prst="roundRect">
            <a:avLst>
              <a:gd name="adj" fmla="val 0"/>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 name="角丸四角形 22"/>
          <p:cNvSpPr/>
          <p:nvPr/>
        </p:nvSpPr>
        <p:spPr>
          <a:xfrm>
            <a:off x="4663331" y="5401791"/>
            <a:ext cx="1419893" cy="401934"/>
          </a:xfrm>
          <a:prstGeom prst="roundRect">
            <a:avLst>
              <a:gd name="adj" fmla="val 0"/>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脳波センサ</a:t>
            </a:r>
          </a:p>
        </p:txBody>
      </p:sp>
      <p:sp>
        <p:nvSpPr>
          <p:cNvPr id="24" name="角丸四角形 23"/>
          <p:cNvSpPr/>
          <p:nvPr/>
        </p:nvSpPr>
        <p:spPr>
          <a:xfrm>
            <a:off x="6138768" y="5401791"/>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近接センサ</a:t>
            </a:r>
          </a:p>
        </p:txBody>
      </p:sp>
      <p:sp>
        <p:nvSpPr>
          <p:cNvPr id="25" name="角丸四角形 24"/>
          <p:cNvSpPr/>
          <p:nvPr/>
        </p:nvSpPr>
        <p:spPr>
          <a:xfrm>
            <a:off x="6138768" y="5877991"/>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GPS</a:t>
            </a:r>
            <a:endParaRPr kumimoji="1" lang="ja-JP" altLang="en-US" sz="1200" dirty="0">
              <a:solidFill>
                <a:srgbClr val="FFFFFF"/>
              </a:solidFill>
              <a:latin typeface="ＭＳ Ｐゴシック"/>
              <a:ea typeface="ＭＳ Ｐゴシック"/>
              <a:cs typeface="ＭＳ Ｐゴシック"/>
            </a:endParaRPr>
          </a:p>
        </p:txBody>
      </p:sp>
      <p:sp>
        <p:nvSpPr>
          <p:cNvPr id="26" name="角丸四角形 25"/>
          <p:cNvSpPr/>
          <p:nvPr/>
        </p:nvSpPr>
        <p:spPr>
          <a:xfrm>
            <a:off x="4663331" y="4931472"/>
            <a:ext cx="1419893" cy="401934"/>
          </a:xfrm>
          <a:prstGeom prst="roundRect">
            <a:avLst>
              <a:gd name="adj" fmla="val 0"/>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眼球運動センサ</a:t>
            </a:r>
          </a:p>
        </p:txBody>
      </p:sp>
      <p:sp>
        <p:nvSpPr>
          <p:cNvPr id="27" name="角丸四角形 26"/>
          <p:cNvSpPr/>
          <p:nvPr/>
        </p:nvSpPr>
        <p:spPr>
          <a:xfrm>
            <a:off x="4663331" y="5877991"/>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ＭＳ Ｐゴシック"/>
                <a:ea typeface="ＭＳ Ｐゴシック"/>
                <a:cs typeface="ＭＳ Ｐゴシック"/>
              </a:rPr>
              <a:t>加速度センサ</a:t>
            </a:r>
            <a:endParaRPr kumimoji="1" lang="ja-JP" altLang="en-US" sz="1200" dirty="0">
              <a:solidFill>
                <a:srgbClr val="FFFFFF"/>
              </a:solidFill>
              <a:latin typeface="ＭＳ Ｐゴシック"/>
              <a:ea typeface="ＭＳ Ｐゴシック"/>
              <a:cs typeface="ＭＳ Ｐゴシック"/>
            </a:endParaRPr>
          </a:p>
        </p:txBody>
      </p:sp>
      <p:sp>
        <p:nvSpPr>
          <p:cNvPr id="28" name="角丸四角形 27"/>
          <p:cNvSpPr/>
          <p:nvPr/>
        </p:nvSpPr>
        <p:spPr>
          <a:xfrm>
            <a:off x="6138768" y="4931472"/>
            <a:ext cx="1419893" cy="401934"/>
          </a:xfrm>
          <a:prstGeom prst="roundRect">
            <a:avLst>
              <a:gd name="adj" fmla="val 0"/>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回転センサ</a:t>
            </a:r>
          </a:p>
        </p:txBody>
      </p:sp>
      <p:sp>
        <p:nvSpPr>
          <p:cNvPr id="29" name="角丸四角形 28"/>
          <p:cNvSpPr/>
          <p:nvPr/>
        </p:nvSpPr>
        <p:spPr>
          <a:xfrm>
            <a:off x="3187973" y="4931472"/>
            <a:ext cx="1419893" cy="401934"/>
          </a:xfrm>
          <a:prstGeom prst="roundRect">
            <a:avLst>
              <a:gd name="adj" fmla="val 0"/>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心拍センサ</a:t>
            </a:r>
          </a:p>
        </p:txBody>
      </p:sp>
      <p:sp>
        <p:nvSpPr>
          <p:cNvPr id="30" name="角丸四角形 29"/>
          <p:cNvSpPr/>
          <p:nvPr/>
        </p:nvSpPr>
        <p:spPr>
          <a:xfrm>
            <a:off x="3187972" y="5401791"/>
            <a:ext cx="1419893" cy="401934"/>
          </a:xfrm>
          <a:prstGeom prst="roundRect">
            <a:avLst>
              <a:gd name="adj" fmla="val 0"/>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ＭＳ Ｐゴシック"/>
                <a:ea typeface="ＭＳ Ｐゴシック"/>
                <a:cs typeface="ＭＳ Ｐゴシック"/>
              </a:rPr>
              <a:t>発汗</a:t>
            </a:r>
            <a:r>
              <a:rPr kumimoji="1" lang="ja-JP" altLang="en-US" sz="1200" dirty="0">
                <a:solidFill>
                  <a:srgbClr val="FFFFFF"/>
                </a:solidFill>
                <a:latin typeface="ＭＳ Ｐゴシック"/>
                <a:ea typeface="ＭＳ Ｐゴシック"/>
                <a:cs typeface="ＭＳ Ｐゴシック"/>
              </a:rPr>
              <a:t>センサ</a:t>
            </a:r>
          </a:p>
        </p:txBody>
      </p:sp>
      <p:sp>
        <p:nvSpPr>
          <p:cNvPr id="31" name="角丸四角形 30"/>
          <p:cNvSpPr/>
          <p:nvPr/>
        </p:nvSpPr>
        <p:spPr>
          <a:xfrm>
            <a:off x="3187973" y="5877991"/>
            <a:ext cx="1419893" cy="401934"/>
          </a:xfrm>
          <a:prstGeom prst="roundRect">
            <a:avLst>
              <a:gd name="adj" fmla="val 0"/>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体温センサ</a:t>
            </a:r>
          </a:p>
        </p:txBody>
      </p:sp>
      <p:grpSp>
        <p:nvGrpSpPr>
          <p:cNvPr id="35" name="図形グループ 34"/>
          <p:cNvGrpSpPr/>
          <p:nvPr/>
        </p:nvGrpSpPr>
        <p:grpSpPr>
          <a:xfrm>
            <a:off x="2228343" y="4981314"/>
            <a:ext cx="190500" cy="405090"/>
            <a:chOff x="5118100" y="4941610"/>
            <a:chExt cx="190500" cy="405090"/>
          </a:xfrm>
        </p:grpSpPr>
        <p:sp>
          <p:nvSpPr>
            <p:cNvPr id="36" name="正方形/長方形 35"/>
            <p:cNvSpPr/>
            <p:nvPr/>
          </p:nvSpPr>
          <p:spPr>
            <a:xfrm>
              <a:off x="5156200" y="4941610"/>
              <a:ext cx="107950" cy="8441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正方形/長方形 36"/>
            <p:cNvSpPr/>
            <p:nvPr/>
          </p:nvSpPr>
          <p:spPr>
            <a:xfrm>
              <a:off x="5156200" y="5184777"/>
              <a:ext cx="107950" cy="16192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 name="角丸四角形 37"/>
            <p:cNvSpPr/>
            <p:nvPr/>
          </p:nvSpPr>
          <p:spPr>
            <a:xfrm>
              <a:off x="5118100" y="5026028"/>
              <a:ext cx="190500" cy="158750"/>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39" name="図形グループ 38"/>
          <p:cNvGrpSpPr/>
          <p:nvPr/>
        </p:nvGrpSpPr>
        <p:grpSpPr>
          <a:xfrm>
            <a:off x="1329890" y="5111131"/>
            <a:ext cx="441102" cy="177800"/>
            <a:chOff x="4715098" y="3962400"/>
            <a:chExt cx="441102" cy="177800"/>
          </a:xfrm>
        </p:grpSpPr>
        <p:sp>
          <p:nvSpPr>
            <p:cNvPr id="40" name="角丸四角形 39"/>
            <p:cNvSpPr/>
            <p:nvPr/>
          </p:nvSpPr>
          <p:spPr>
            <a:xfrm>
              <a:off x="4715098" y="3962400"/>
              <a:ext cx="441102" cy="58091"/>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角丸四角形 40"/>
            <p:cNvSpPr/>
            <p:nvPr/>
          </p:nvSpPr>
          <p:spPr>
            <a:xfrm>
              <a:off x="4735624"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角丸四角形 41"/>
            <p:cNvSpPr/>
            <p:nvPr/>
          </p:nvSpPr>
          <p:spPr>
            <a:xfrm>
              <a:off x="4950049" y="4019550"/>
              <a:ext cx="168051" cy="120650"/>
            </a:xfrm>
            <a:prstGeom prst="roundRect">
              <a:avLst/>
            </a:prstGeom>
            <a:solidFill>
              <a:schemeClr val="bg1"/>
            </a:solidFill>
            <a:ln>
              <a:solidFill>
                <a:srgbClr val="0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 name="テキスト ボックス 1"/>
          <p:cNvSpPr txBox="1"/>
          <p:nvPr/>
        </p:nvSpPr>
        <p:spPr>
          <a:xfrm>
            <a:off x="1110900" y="3740938"/>
            <a:ext cx="1269097" cy="830997"/>
          </a:xfrm>
          <a:prstGeom prst="rect">
            <a:avLst/>
          </a:prstGeom>
          <a:noFill/>
        </p:spPr>
        <p:txBody>
          <a:bodyPr wrap="none" rtlCol="0">
            <a:spAutoFit/>
          </a:bodyPr>
          <a:lstStyle/>
          <a:p>
            <a:r>
              <a:rPr kumimoji="1" lang="ja-JP" altLang="en-US" sz="2400" dirty="0">
                <a:latin typeface="HGP創英角ｺﾞｼｯｸUB"/>
                <a:ea typeface="HGP創英角ｺﾞｼｯｸUB"/>
                <a:cs typeface="HGP創英角ｺﾞｼｯｸUB"/>
              </a:rPr>
              <a:t>モバイル</a:t>
            </a:r>
            <a:endParaRPr kumimoji="1" lang="en-US" altLang="ja-JP" sz="2400" dirty="0">
              <a:latin typeface="HGP創英角ｺﾞｼｯｸUB"/>
              <a:ea typeface="HGP創英角ｺﾞｼｯｸUB"/>
              <a:cs typeface="HGP創英角ｺﾞｼｯｸUB"/>
            </a:endParaRPr>
          </a:p>
          <a:p>
            <a:r>
              <a:rPr lang="ja-JP" altLang="en-US" sz="2400" dirty="0">
                <a:latin typeface="HGP創英角ｺﾞｼｯｸUB"/>
                <a:ea typeface="HGP創英角ｺﾞｼｯｸUB"/>
                <a:cs typeface="HGP創英角ｺﾞｼｯｸUB"/>
              </a:rPr>
              <a:t>デバイス</a:t>
            </a:r>
            <a:endParaRPr kumimoji="1" lang="ja-JP" altLang="en-US" sz="2400" dirty="0">
              <a:latin typeface="HGP創英角ｺﾞｼｯｸUB"/>
              <a:ea typeface="HGP創英角ｺﾞｼｯｸUB"/>
              <a:cs typeface="HGP創英角ｺﾞｼｯｸUB"/>
            </a:endParaRPr>
          </a:p>
        </p:txBody>
      </p:sp>
      <p:sp>
        <p:nvSpPr>
          <p:cNvPr id="43" name="テキスト ボックス 42"/>
          <p:cNvSpPr txBox="1"/>
          <p:nvPr/>
        </p:nvSpPr>
        <p:spPr>
          <a:xfrm>
            <a:off x="1110900" y="5388226"/>
            <a:ext cx="1770437" cy="830997"/>
          </a:xfrm>
          <a:prstGeom prst="rect">
            <a:avLst/>
          </a:prstGeom>
          <a:noFill/>
        </p:spPr>
        <p:txBody>
          <a:bodyPr wrap="none" rtlCol="0">
            <a:spAutoFit/>
          </a:bodyPr>
          <a:lstStyle/>
          <a:p>
            <a:r>
              <a:rPr lang="ja-JP" altLang="en-US" sz="2400" dirty="0">
                <a:latin typeface="HGP創英角ｺﾞｼｯｸUB"/>
                <a:ea typeface="HGP創英角ｺﾞｼｯｸUB"/>
                <a:cs typeface="HGP創英角ｺﾞｼｯｸUB"/>
              </a:rPr>
              <a:t>ウェアラブル</a:t>
            </a:r>
            <a:endParaRPr lang="en-US" altLang="ja-JP" sz="2400" dirty="0">
              <a:latin typeface="HGP創英角ｺﾞｼｯｸUB"/>
              <a:ea typeface="HGP創英角ｺﾞｼｯｸUB"/>
              <a:cs typeface="HGP創英角ｺﾞｼｯｸUB"/>
            </a:endParaRPr>
          </a:p>
          <a:p>
            <a:r>
              <a:rPr lang="ja-JP" altLang="en-US" sz="2400" dirty="0">
                <a:latin typeface="HGP創英角ｺﾞｼｯｸUB"/>
                <a:ea typeface="HGP創英角ｺﾞｼｯｸUB"/>
                <a:cs typeface="HGP創英角ｺﾞｼｯｸUB"/>
              </a:rPr>
              <a:t>デバイス</a:t>
            </a:r>
            <a:endParaRPr kumimoji="1" lang="ja-JP" altLang="en-US" sz="2400" dirty="0">
              <a:latin typeface="HGP創英角ｺﾞｼｯｸUB"/>
              <a:ea typeface="HGP創英角ｺﾞｼｯｸUB"/>
              <a:cs typeface="HGP創英角ｺﾞｼｯｸUB"/>
            </a:endParaRPr>
          </a:p>
        </p:txBody>
      </p:sp>
      <p:sp>
        <p:nvSpPr>
          <p:cNvPr id="44" name="角丸四角形 43"/>
          <p:cNvSpPr/>
          <p:nvPr/>
        </p:nvSpPr>
        <p:spPr>
          <a:xfrm>
            <a:off x="561307" y="2293525"/>
            <a:ext cx="7160293" cy="596364"/>
          </a:xfrm>
          <a:prstGeom prst="roundRect">
            <a:avLst>
              <a:gd name="adj" fmla="val 50000"/>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dirty="0">
                <a:solidFill>
                  <a:srgbClr val="FFFFFF"/>
                </a:solidFill>
                <a:latin typeface="HGP創英角ｺﾞｼｯｸUB"/>
                <a:ea typeface="HGP創英角ｺﾞｼｯｸUB"/>
                <a:cs typeface="HGP創英角ｺﾞｼｯｸUB"/>
              </a:rPr>
              <a:t>インターネット</a:t>
            </a:r>
            <a:endParaRPr kumimoji="1" lang="ja-JP" altLang="en-US" sz="2400" dirty="0">
              <a:solidFill>
                <a:srgbClr val="FFFFFF"/>
              </a:solidFill>
              <a:latin typeface="HGP創英角ｺﾞｼｯｸUB"/>
              <a:ea typeface="HGP創英角ｺﾞｼｯｸUB"/>
              <a:cs typeface="HGP創英角ｺﾞｼｯｸUB"/>
            </a:endParaRPr>
          </a:p>
        </p:txBody>
      </p:sp>
      <p:sp>
        <p:nvSpPr>
          <p:cNvPr id="45" name="角丸四角形 44"/>
          <p:cNvSpPr/>
          <p:nvPr/>
        </p:nvSpPr>
        <p:spPr>
          <a:xfrm>
            <a:off x="561307" y="921654"/>
            <a:ext cx="7160293" cy="1244064"/>
          </a:xfrm>
          <a:prstGeom prst="roundRect">
            <a:avLst>
              <a:gd name="adj" fmla="val 0"/>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フローチャート: 磁気ディスク 45"/>
          <p:cNvSpPr/>
          <p:nvPr/>
        </p:nvSpPr>
        <p:spPr>
          <a:xfrm>
            <a:off x="2209610" y="998838"/>
            <a:ext cx="1956725" cy="1097257"/>
          </a:xfrm>
          <a:prstGeom prst="flowChartMagneticDisk">
            <a:avLst/>
          </a:prstGeom>
          <a:solidFill>
            <a:srgbClr val="FFFBD2"/>
          </a:solidFill>
          <a:ln w="9525" cmpd="sng">
            <a:solidFill>
              <a:schemeClr val="bg1">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47" name="図 46"/>
          <p:cNvPicPr>
            <a:picLocks noChangeAspect="1"/>
          </p:cNvPicPr>
          <p:nvPr/>
        </p:nvPicPr>
        <p:blipFill>
          <a:blip r:embed="rId4">
            <a:clrChange>
              <a:clrFrom>
                <a:srgbClr val="FEFEFE"/>
              </a:clrFrom>
              <a:clrTo>
                <a:srgbClr val="FEFEFE">
                  <a:alpha val="0"/>
                </a:srgbClr>
              </a:clrTo>
            </a:clrChange>
          </a:blip>
          <a:stretch>
            <a:fillRect/>
          </a:stretch>
        </p:blipFill>
        <p:spPr>
          <a:xfrm>
            <a:off x="3503847" y="1319600"/>
            <a:ext cx="428498" cy="351820"/>
          </a:xfrm>
          <a:prstGeom prst="rect">
            <a:avLst/>
          </a:prstGeom>
        </p:spPr>
      </p:pic>
      <p:pic>
        <p:nvPicPr>
          <p:cNvPr id="48" name="図 47"/>
          <p:cNvPicPr>
            <a:picLocks noChangeAspect="1"/>
          </p:cNvPicPr>
          <p:nvPr/>
        </p:nvPicPr>
        <p:blipFill>
          <a:blip r:embed="rId5">
            <a:clrChange>
              <a:clrFrom>
                <a:srgbClr val="FEFEFE"/>
              </a:clrFrom>
              <a:clrTo>
                <a:srgbClr val="FEFEFE">
                  <a:alpha val="0"/>
                </a:srgbClr>
              </a:clrTo>
            </a:clrChange>
          </a:blip>
          <a:stretch>
            <a:fillRect/>
          </a:stretch>
        </p:blipFill>
        <p:spPr>
          <a:xfrm>
            <a:off x="3557973" y="1654306"/>
            <a:ext cx="374372" cy="360841"/>
          </a:xfrm>
          <a:prstGeom prst="rect">
            <a:avLst/>
          </a:prstGeom>
        </p:spPr>
      </p:pic>
      <p:pic>
        <p:nvPicPr>
          <p:cNvPr id="49" name="図 48"/>
          <p:cNvPicPr>
            <a:picLocks noChangeAspect="1"/>
          </p:cNvPicPr>
          <p:nvPr/>
        </p:nvPicPr>
        <p:blipFill>
          <a:blip r:embed="rId6">
            <a:clrChange>
              <a:clrFrom>
                <a:srgbClr val="FEFEFE"/>
              </a:clrFrom>
              <a:clrTo>
                <a:srgbClr val="FEFEFE">
                  <a:alpha val="0"/>
                </a:srgbClr>
              </a:clrTo>
            </a:clrChange>
          </a:blip>
          <a:stretch>
            <a:fillRect/>
          </a:stretch>
        </p:blipFill>
        <p:spPr>
          <a:xfrm>
            <a:off x="2353516" y="1359086"/>
            <a:ext cx="460071" cy="333777"/>
          </a:xfrm>
          <a:prstGeom prst="rect">
            <a:avLst/>
          </a:prstGeom>
        </p:spPr>
      </p:pic>
      <p:pic>
        <p:nvPicPr>
          <p:cNvPr id="50" name="図 49"/>
          <p:cNvPicPr>
            <a:picLocks noChangeAspect="1"/>
          </p:cNvPicPr>
          <p:nvPr/>
        </p:nvPicPr>
        <p:blipFill>
          <a:blip r:embed="rId7">
            <a:clrChange>
              <a:clrFrom>
                <a:srgbClr val="FEFEFE"/>
              </a:clrFrom>
              <a:clrTo>
                <a:srgbClr val="FEFEFE">
                  <a:alpha val="0"/>
                </a:srgbClr>
              </a:clrTo>
            </a:clrChange>
          </a:blip>
          <a:stretch>
            <a:fillRect/>
          </a:stretch>
        </p:blipFill>
        <p:spPr>
          <a:xfrm>
            <a:off x="2448427" y="1683526"/>
            <a:ext cx="401435" cy="360841"/>
          </a:xfrm>
          <a:prstGeom prst="rect">
            <a:avLst/>
          </a:prstGeom>
        </p:spPr>
      </p:pic>
      <p:pic>
        <p:nvPicPr>
          <p:cNvPr id="51" name="図 50"/>
          <p:cNvPicPr>
            <a:picLocks noChangeAspect="1"/>
          </p:cNvPicPr>
          <p:nvPr/>
        </p:nvPicPr>
        <p:blipFill>
          <a:blip r:embed="rId8">
            <a:clrChange>
              <a:clrFrom>
                <a:srgbClr val="FEFEFE"/>
              </a:clrFrom>
              <a:clrTo>
                <a:srgbClr val="FEFEFE">
                  <a:alpha val="0"/>
                </a:srgbClr>
              </a:clrTo>
            </a:clrChange>
          </a:blip>
          <a:stretch>
            <a:fillRect/>
          </a:stretch>
        </p:blipFill>
        <p:spPr>
          <a:xfrm>
            <a:off x="2989758" y="1498698"/>
            <a:ext cx="353820" cy="374038"/>
          </a:xfrm>
          <a:prstGeom prst="rect">
            <a:avLst/>
          </a:prstGeom>
        </p:spPr>
      </p:pic>
      <p:sp>
        <p:nvSpPr>
          <p:cNvPr id="52" name="テキスト ボックス 51"/>
          <p:cNvSpPr txBox="1"/>
          <p:nvPr/>
        </p:nvSpPr>
        <p:spPr>
          <a:xfrm>
            <a:off x="2448427" y="989754"/>
            <a:ext cx="1506542" cy="369332"/>
          </a:xfrm>
          <a:prstGeom prst="rect">
            <a:avLst/>
          </a:prstGeom>
          <a:noFill/>
        </p:spPr>
        <p:txBody>
          <a:bodyPr wrap="none" rtlCol="0">
            <a:spAutoFit/>
          </a:bodyPr>
          <a:lstStyle/>
          <a:p>
            <a:pPr algn="ctr"/>
            <a:r>
              <a:rPr kumimoji="1" lang="ja-JP" altLang="en-US" dirty="0">
                <a:latin typeface="HGP創英角ｺﾞｼｯｸUB"/>
                <a:ea typeface="HGP創英角ｺﾞｼｯｸUB"/>
                <a:cs typeface="HGP創英角ｺﾞｼｯｸUB"/>
              </a:rPr>
              <a:t>ビッグ・データ</a:t>
            </a:r>
          </a:p>
        </p:txBody>
      </p:sp>
      <p:sp>
        <p:nvSpPr>
          <p:cNvPr id="53" name="角丸四角形 52"/>
          <p:cNvSpPr/>
          <p:nvPr/>
        </p:nvSpPr>
        <p:spPr>
          <a:xfrm>
            <a:off x="4903902" y="1093855"/>
            <a:ext cx="2581943" cy="887839"/>
          </a:xfrm>
          <a:prstGeom prst="roundRect">
            <a:avLst>
              <a:gd name="adj" fmla="val 0"/>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rgbClr val="FFFFFF"/>
                </a:solidFill>
                <a:latin typeface="ＭＳ Ｐゴシック"/>
                <a:ea typeface="ＭＳ Ｐゴシック"/>
                <a:cs typeface="ＭＳ Ｐゴシック"/>
              </a:rPr>
              <a:t>アナリティクス</a:t>
            </a:r>
            <a:endParaRPr kumimoji="1" lang="en-US" altLang="ja-JP" sz="2400" dirty="0">
              <a:solidFill>
                <a:srgbClr val="FFFFFF"/>
              </a:solidFill>
              <a:latin typeface="ＭＳ Ｐゴシック"/>
              <a:ea typeface="ＭＳ Ｐゴシック"/>
              <a:cs typeface="ＭＳ Ｐゴシック"/>
            </a:endParaRPr>
          </a:p>
          <a:p>
            <a:pPr algn="ctr"/>
            <a:r>
              <a:rPr kumimoji="1" lang="ja-JP" altLang="en-US" sz="1000" dirty="0">
                <a:solidFill>
                  <a:srgbClr val="FFFFFF"/>
                </a:solidFill>
                <a:latin typeface="ＭＳ Ｐゴシック"/>
                <a:ea typeface="ＭＳ Ｐゴシック"/>
                <a:cs typeface="ＭＳ Ｐゴシック"/>
              </a:rPr>
              <a:t>洞察、知見、ノウハウの発見・抽出</a:t>
            </a:r>
          </a:p>
        </p:txBody>
      </p:sp>
      <p:sp>
        <p:nvSpPr>
          <p:cNvPr id="3" name="右矢印 2"/>
          <p:cNvSpPr/>
          <p:nvPr/>
        </p:nvSpPr>
        <p:spPr>
          <a:xfrm>
            <a:off x="4223691" y="1369978"/>
            <a:ext cx="589609" cy="502758"/>
          </a:xfrm>
          <a:prstGeom prst="right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4" name="U ターン矢印 53"/>
          <p:cNvSpPr/>
          <p:nvPr/>
        </p:nvSpPr>
        <p:spPr>
          <a:xfrm rot="5400000">
            <a:off x="6043383" y="3185707"/>
            <a:ext cx="4391486" cy="844550"/>
          </a:xfrm>
          <a:prstGeom prst="uturnArrow">
            <a:avLst>
              <a:gd name="adj1" fmla="val 29120"/>
              <a:gd name="adj2" fmla="val 25000"/>
              <a:gd name="adj3" fmla="val 25000"/>
              <a:gd name="adj4" fmla="val 43750"/>
              <a:gd name="adj5" fmla="val 100000"/>
            </a:avLst>
          </a:prstGeom>
          <a:solidFill>
            <a:schemeClr val="accent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上矢印 4"/>
          <p:cNvSpPr/>
          <p:nvPr/>
        </p:nvSpPr>
        <p:spPr>
          <a:xfrm>
            <a:off x="2533078" y="4419375"/>
            <a:ext cx="535445" cy="435897"/>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5" name="上矢印 54"/>
          <p:cNvSpPr/>
          <p:nvPr/>
        </p:nvSpPr>
        <p:spPr>
          <a:xfrm>
            <a:off x="2533078" y="2711225"/>
            <a:ext cx="535445" cy="435897"/>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 name="上矢印 55"/>
          <p:cNvSpPr/>
          <p:nvPr/>
        </p:nvSpPr>
        <p:spPr>
          <a:xfrm>
            <a:off x="2533078" y="2007608"/>
            <a:ext cx="535445" cy="435897"/>
          </a:xfrm>
          <a:prstGeom prst="up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タイトル 6"/>
          <p:cNvSpPr>
            <a:spLocks noGrp="1"/>
          </p:cNvSpPr>
          <p:nvPr>
            <p:ph type="title"/>
          </p:nvPr>
        </p:nvSpPr>
        <p:spPr/>
        <p:txBody>
          <a:bodyPr/>
          <a:lstStyle/>
          <a:p>
            <a:r>
              <a:rPr kumimoji="1" lang="ja-JP" altLang="en-US" dirty="0">
                <a:solidFill>
                  <a:schemeClr val="tx1">
                    <a:lumMod val="50000"/>
                    <a:lumOff val="50000"/>
                  </a:schemeClr>
                </a:solidFill>
              </a:rPr>
              <a:t>モバイル・ウェアラブル</a:t>
            </a:r>
            <a:r>
              <a:rPr lang="ja-JP" altLang="en-US" dirty="0">
                <a:solidFill>
                  <a:schemeClr val="tx1">
                    <a:lumMod val="50000"/>
                    <a:lumOff val="50000"/>
                  </a:schemeClr>
                </a:solidFill>
              </a:rPr>
              <a:t>とクラウドと</a:t>
            </a:r>
            <a:r>
              <a:rPr lang="ja-JP" altLang="en-US">
                <a:solidFill>
                  <a:schemeClr val="tx1">
                    <a:lumMod val="50000"/>
                    <a:lumOff val="50000"/>
                  </a:schemeClr>
                </a:solidFill>
              </a:rPr>
              <a:t>の</a:t>
            </a:r>
            <a:r>
              <a:rPr lang="ja-JP" altLang="en-US" smtClean="0">
                <a:solidFill>
                  <a:schemeClr val="tx1">
                    <a:lumMod val="50000"/>
                    <a:lumOff val="50000"/>
                  </a:schemeClr>
                </a:solidFill>
              </a:rPr>
              <a:t>関係</a:t>
            </a:r>
            <a:endParaRPr kumimoji="1" lang="ja-JP" altLang="en-US" dirty="0">
              <a:solidFill>
                <a:schemeClr val="tx1">
                  <a:lumMod val="50000"/>
                  <a:lumOff val="50000"/>
                </a:schemeClr>
              </a:solidFill>
            </a:endParaRPr>
          </a:p>
        </p:txBody>
      </p:sp>
      <p:sp>
        <p:nvSpPr>
          <p:cNvPr id="17" name="テキスト ボックス 16"/>
          <p:cNvSpPr txBox="1"/>
          <p:nvPr/>
        </p:nvSpPr>
        <p:spPr>
          <a:xfrm>
            <a:off x="764358" y="1280485"/>
            <a:ext cx="1172116" cy="461665"/>
          </a:xfrm>
          <a:prstGeom prst="rect">
            <a:avLst/>
          </a:prstGeom>
          <a:noFill/>
        </p:spPr>
        <p:txBody>
          <a:bodyPr wrap="none" rtlCol="0">
            <a:spAutoFit/>
          </a:bodyPr>
          <a:lstStyle/>
          <a:p>
            <a:r>
              <a:rPr kumimoji="1" lang="ja-JP" altLang="en-US" sz="2400" dirty="0">
                <a:latin typeface="HGP創英角ｺﾞｼｯｸUB"/>
                <a:ea typeface="HGP創英角ｺﾞｼｯｸUB"/>
                <a:cs typeface="HGP創英角ｺﾞｼｯｸUB"/>
              </a:rPr>
              <a:t>クラウド</a:t>
            </a:r>
          </a:p>
        </p:txBody>
      </p:sp>
      <p:sp>
        <p:nvSpPr>
          <p:cNvPr id="19" name="右矢印吹き出し 18"/>
          <p:cNvSpPr/>
          <p:nvPr/>
        </p:nvSpPr>
        <p:spPr>
          <a:xfrm>
            <a:off x="894843" y="4497407"/>
            <a:ext cx="1644078" cy="391222"/>
          </a:xfrm>
          <a:prstGeom prst="rightArrowCallout">
            <a:avLst>
              <a:gd name="adj1" fmla="val 46194"/>
              <a:gd name="adj2" fmla="val 44428"/>
              <a:gd name="adj3" fmla="val 25000"/>
              <a:gd name="adj4" fmla="val 89988"/>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latin typeface="ＭＳ Ｐゴシック"/>
                <a:ea typeface="ＭＳ Ｐゴシック"/>
                <a:cs typeface="ＭＳ Ｐゴシック"/>
              </a:rPr>
              <a:t>近接通信</a:t>
            </a:r>
            <a:endParaRPr lang="en-US" altLang="ja-JP" sz="1200" dirty="0">
              <a:solidFill>
                <a:schemeClr val="bg1"/>
              </a:solidFill>
              <a:latin typeface="ＭＳ Ｐゴシック"/>
              <a:ea typeface="ＭＳ Ｐゴシック"/>
              <a:cs typeface="ＭＳ Ｐゴシック"/>
            </a:endParaRPr>
          </a:p>
          <a:p>
            <a:pPr algn="ctr"/>
            <a:r>
              <a:rPr kumimoji="1" lang="en-US" altLang="ja-JP" sz="800" dirty="0">
                <a:solidFill>
                  <a:schemeClr val="bg1"/>
                </a:solidFill>
                <a:latin typeface="ＭＳ Ｐゴシック"/>
                <a:ea typeface="ＭＳ Ｐゴシック"/>
                <a:cs typeface="ＭＳ Ｐゴシック"/>
              </a:rPr>
              <a:t>Bluetooth</a:t>
            </a:r>
            <a:r>
              <a:rPr kumimoji="1" lang="ja-JP" altLang="en-US" sz="800" dirty="0">
                <a:solidFill>
                  <a:schemeClr val="bg1"/>
                </a:solidFill>
                <a:latin typeface="ＭＳ Ｐゴシック"/>
                <a:ea typeface="ＭＳ Ｐゴシック"/>
                <a:cs typeface="ＭＳ Ｐゴシック"/>
              </a:rPr>
              <a:t>や</a:t>
            </a:r>
            <a:r>
              <a:rPr kumimoji="1" lang="en-US" altLang="ja-JP" sz="800" dirty="0">
                <a:solidFill>
                  <a:schemeClr val="bg1"/>
                </a:solidFill>
                <a:latin typeface="ＭＳ Ｐゴシック"/>
                <a:ea typeface="ＭＳ Ｐゴシック"/>
                <a:cs typeface="ＭＳ Ｐゴシック"/>
              </a:rPr>
              <a:t>NFC</a:t>
            </a:r>
            <a:r>
              <a:rPr kumimoji="1" lang="ja-JP" altLang="en-US" sz="800" dirty="0">
                <a:solidFill>
                  <a:schemeClr val="bg1"/>
                </a:solidFill>
                <a:latin typeface="ＭＳ Ｐゴシック"/>
                <a:ea typeface="ＭＳ Ｐゴシック"/>
                <a:cs typeface="ＭＳ Ｐゴシック"/>
              </a:rPr>
              <a:t>など</a:t>
            </a:r>
          </a:p>
        </p:txBody>
      </p:sp>
      <p:sp>
        <p:nvSpPr>
          <p:cNvPr id="57" name="右矢印吹き出し 56"/>
          <p:cNvSpPr/>
          <p:nvPr/>
        </p:nvSpPr>
        <p:spPr>
          <a:xfrm>
            <a:off x="889000" y="2755901"/>
            <a:ext cx="1644078" cy="391222"/>
          </a:xfrm>
          <a:prstGeom prst="rightArrowCallout">
            <a:avLst>
              <a:gd name="adj1" fmla="val 46194"/>
              <a:gd name="adj2" fmla="val 44428"/>
              <a:gd name="adj3" fmla="val 25000"/>
              <a:gd name="adj4" fmla="val 89988"/>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latin typeface="ＭＳ Ｐゴシック"/>
                <a:ea typeface="ＭＳ Ｐゴシック"/>
                <a:cs typeface="ＭＳ Ｐゴシック"/>
              </a:rPr>
              <a:t>モバイル通信</a:t>
            </a:r>
            <a:endParaRPr lang="en-US" altLang="ja-JP" sz="1200" dirty="0">
              <a:solidFill>
                <a:schemeClr val="bg1"/>
              </a:solidFill>
              <a:latin typeface="ＭＳ Ｐゴシック"/>
              <a:ea typeface="ＭＳ Ｐゴシック"/>
              <a:cs typeface="ＭＳ Ｐゴシック"/>
            </a:endParaRPr>
          </a:p>
          <a:p>
            <a:pPr algn="ctr"/>
            <a:r>
              <a:rPr lang="ja-JP" altLang="en-US" sz="800" dirty="0">
                <a:solidFill>
                  <a:schemeClr val="bg1"/>
                </a:solidFill>
                <a:latin typeface="ＭＳ Ｐゴシック"/>
                <a:ea typeface="ＭＳ Ｐゴシック"/>
                <a:cs typeface="ＭＳ Ｐゴシック"/>
              </a:rPr>
              <a:t>携帯電話網</a:t>
            </a:r>
            <a:r>
              <a:rPr kumimoji="1" lang="ja-JP" altLang="en-US" sz="800" dirty="0">
                <a:solidFill>
                  <a:schemeClr val="bg1"/>
                </a:solidFill>
                <a:latin typeface="ＭＳ Ｐゴシック"/>
                <a:ea typeface="ＭＳ Ｐゴシック"/>
                <a:cs typeface="ＭＳ Ｐゴシック"/>
              </a:rPr>
              <a:t>や</a:t>
            </a:r>
            <a:r>
              <a:rPr lang="en-US" altLang="ja-JP" sz="800" dirty="0" err="1">
                <a:solidFill>
                  <a:schemeClr val="bg1"/>
                </a:solidFill>
                <a:latin typeface="ＭＳ Ｐゴシック"/>
                <a:ea typeface="ＭＳ Ｐゴシック"/>
                <a:cs typeface="ＭＳ Ｐゴシック"/>
              </a:rPr>
              <a:t>WiFi</a:t>
            </a:r>
            <a:r>
              <a:rPr kumimoji="1" lang="ja-JP" altLang="en-US" sz="800" dirty="0">
                <a:solidFill>
                  <a:schemeClr val="bg1"/>
                </a:solidFill>
                <a:latin typeface="ＭＳ Ｐゴシック"/>
                <a:ea typeface="ＭＳ Ｐゴシック"/>
                <a:cs typeface="ＭＳ Ｐゴシック"/>
              </a:rPr>
              <a:t>など</a:t>
            </a:r>
          </a:p>
        </p:txBody>
      </p:sp>
    </p:spTree>
    <p:extLst>
      <p:ext uri="{BB962C8B-B14F-4D97-AF65-F5344CB8AC3E}">
        <p14:creationId xmlns:p14="http://schemas.microsoft.com/office/powerpoint/2010/main" val="13869738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223863" y="2137044"/>
            <a:ext cx="8655050" cy="777961"/>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223863" y="3078778"/>
            <a:ext cx="8655050" cy="3218318"/>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角丸四角形 6"/>
          <p:cNvSpPr/>
          <p:nvPr/>
        </p:nvSpPr>
        <p:spPr>
          <a:xfrm>
            <a:off x="492863" y="3282507"/>
            <a:ext cx="1928290" cy="431800"/>
          </a:xfrm>
          <a:prstGeom prst="roundRect">
            <a:avLst>
              <a:gd name="adj" fmla="val 0"/>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FFFF"/>
                </a:solidFill>
                <a:latin typeface="ＭＳ Ｐゴシック"/>
                <a:ea typeface="ＭＳ Ｐゴシック"/>
                <a:cs typeface="ＭＳ Ｐゴシック"/>
              </a:rPr>
              <a:t>接続</a:t>
            </a:r>
          </a:p>
        </p:txBody>
      </p:sp>
      <p:sp>
        <p:nvSpPr>
          <p:cNvPr id="8" name="角丸四角形 7"/>
          <p:cNvSpPr/>
          <p:nvPr/>
        </p:nvSpPr>
        <p:spPr>
          <a:xfrm>
            <a:off x="492863" y="2303296"/>
            <a:ext cx="1928290" cy="431800"/>
          </a:xfrm>
          <a:prstGeom prst="roundRect">
            <a:avLst>
              <a:gd name="adj" fmla="val 0"/>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FFFF"/>
                </a:solidFill>
                <a:latin typeface="ＭＳ Ｐゴシック"/>
                <a:ea typeface="ＭＳ Ｐゴシック"/>
                <a:cs typeface="ＭＳ Ｐゴシック"/>
              </a:rPr>
              <a:t>デバイス</a:t>
            </a:r>
          </a:p>
        </p:txBody>
      </p:sp>
      <p:sp>
        <p:nvSpPr>
          <p:cNvPr id="9" name="正方形/長方形 8"/>
          <p:cNvSpPr/>
          <p:nvPr/>
        </p:nvSpPr>
        <p:spPr>
          <a:xfrm>
            <a:off x="3324304" y="2307669"/>
            <a:ext cx="1227084"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ノートパソコン</a:t>
            </a:r>
          </a:p>
        </p:txBody>
      </p:sp>
      <p:sp>
        <p:nvSpPr>
          <p:cNvPr id="10" name="正方形/長方形 9"/>
          <p:cNvSpPr/>
          <p:nvPr/>
        </p:nvSpPr>
        <p:spPr>
          <a:xfrm>
            <a:off x="5238023" y="2303454"/>
            <a:ext cx="1202052"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000" dirty="0">
                <a:solidFill>
                  <a:srgbClr val="3366FF"/>
                </a:solidFill>
                <a:latin typeface="ＭＳ Ｐゴシック"/>
                <a:ea typeface="ＭＳ Ｐゴシック"/>
                <a:cs typeface="ＭＳ Ｐゴシック"/>
              </a:rPr>
              <a:t>PDA</a:t>
            </a:r>
          </a:p>
          <a:p>
            <a:pPr algn="ctr"/>
            <a:r>
              <a:rPr lang="ja-JP" altLang="en-US" sz="1000" dirty="0">
                <a:solidFill>
                  <a:srgbClr val="3366FF"/>
                </a:solidFill>
                <a:latin typeface="ＭＳ Ｐゴシック"/>
                <a:ea typeface="ＭＳ Ｐゴシック"/>
                <a:cs typeface="ＭＳ Ｐゴシック"/>
              </a:rPr>
              <a:t>電子手帳</a:t>
            </a:r>
            <a:endParaRPr kumimoji="1" lang="ja-JP" altLang="en-US" sz="1000" dirty="0">
              <a:solidFill>
                <a:srgbClr val="3366FF"/>
              </a:solidFill>
              <a:latin typeface="ＭＳ Ｐゴシック"/>
              <a:ea typeface="ＭＳ Ｐゴシック"/>
              <a:cs typeface="ＭＳ Ｐゴシック"/>
            </a:endParaRPr>
          </a:p>
        </p:txBody>
      </p:sp>
      <p:sp>
        <p:nvSpPr>
          <p:cNvPr id="11" name="正方形/長方形 10"/>
          <p:cNvSpPr/>
          <p:nvPr/>
        </p:nvSpPr>
        <p:spPr>
          <a:xfrm>
            <a:off x="7021552" y="2307669"/>
            <a:ext cx="1257167"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第</a:t>
            </a:r>
            <a:r>
              <a:rPr kumimoji="1" lang="en-US" altLang="ja-JP" sz="1000" dirty="0">
                <a:solidFill>
                  <a:srgbClr val="3366FF"/>
                </a:solidFill>
                <a:latin typeface="ＭＳ Ｐゴシック"/>
                <a:ea typeface="ＭＳ Ｐゴシック"/>
                <a:cs typeface="ＭＳ Ｐゴシック"/>
              </a:rPr>
              <a:t>1</a:t>
            </a:r>
            <a:r>
              <a:rPr kumimoji="1" lang="ja-JP" altLang="en-US" sz="1000" dirty="0">
                <a:solidFill>
                  <a:srgbClr val="3366FF"/>
                </a:solidFill>
                <a:latin typeface="ＭＳ Ｐゴシック"/>
                <a:ea typeface="ＭＳ Ｐゴシック"/>
                <a:cs typeface="ＭＳ Ｐゴシック"/>
              </a:rPr>
              <a:t>世代</a:t>
            </a:r>
            <a:endParaRPr kumimoji="1" lang="en-US" altLang="ja-JP" sz="1000" dirty="0">
              <a:solidFill>
                <a:srgbClr val="3366FF"/>
              </a:solidFill>
              <a:latin typeface="ＭＳ Ｐゴシック"/>
              <a:ea typeface="ＭＳ Ｐゴシック"/>
              <a:cs typeface="ＭＳ Ｐゴシック"/>
            </a:endParaRPr>
          </a:p>
          <a:p>
            <a:pPr algn="ctr"/>
            <a:r>
              <a:rPr kumimoji="1" lang="ja-JP" altLang="en-US" sz="1000" dirty="0">
                <a:solidFill>
                  <a:srgbClr val="3366FF"/>
                </a:solidFill>
                <a:latin typeface="ＭＳ Ｐゴシック"/>
                <a:ea typeface="ＭＳ Ｐゴシック"/>
                <a:cs typeface="ＭＳ Ｐゴシック"/>
              </a:rPr>
              <a:t>スマートフォン</a:t>
            </a:r>
          </a:p>
        </p:txBody>
      </p:sp>
      <p:sp>
        <p:nvSpPr>
          <p:cNvPr id="12" name="角丸四角形 11"/>
          <p:cNvSpPr/>
          <p:nvPr/>
        </p:nvSpPr>
        <p:spPr>
          <a:xfrm>
            <a:off x="492863" y="3866707"/>
            <a:ext cx="1928290" cy="431800"/>
          </a:xfrm>
          <a:prstGeom prst="roundRect">
            <a:avLst>
              <a:gd name="adj" fmla="val 0"/>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FFFF"/>
                </a:solidFill>
                <a:latin typeface="ＭＳ Ｐゴシック"/>
                <a:ea typeface="ＭＳ Ｐゴシック"/>
                <a:cs typeface="ＭＳ Ｐゴシック"/>
              </a:rPr>
              <a:t>入力</a:t>
            </a:r>
          </a:p>
        </p:txBody>
      </p:sp>
      <p:sp>
        <p:nvSpPr>
          <p:cNvPr id="13" name="角丸四角形 12"/>
          <p:cNvSpPr/>
          <p:nvPr/>
        </p:nvSpPr>
        <p:spPr>
          <a:xfrm>
            <a:off x="492863" y="4471908"/>
            <a:ext cx="1928290" cy="431800"/>
          </a:xfrm>
          <a:prstGeom prst="roundRect">
            <a:avLst>
              <a:gd name="adj" fmla="val 0"/>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dirty="0">
                <a:solidFill>
                  <a:srgbClr val="FFFFFF"/>
                </a:solidFill>
                <a:latin typeface="ＭＳ Ｐゴシック"/>
                <a:ea typeface="ＭＳ Ｐゴシック"/>
                <a:cs typeface="ＭＳ Ｐゴシック"/>
              </a:rPr>
              <a:t>パソコンとの連携</a:t>
            </a:r>
            <a:endParaRPr kumimoji="1" lang="ja-JP" altLang="en-US" dirty="0">
              <a:solidFill>
                <a:srgbClr val="FFFFFF"/>
              </a:solidFill>
              <a:latin typeface="ＭＳ Ｐゴシック"/>
              <a:ea typeface="ＭＳ Ｐゴシック"/>
              <a:cs typeface="ＭＳ Ｐゴシック"/>
            </a:endParaRPr>
          </a:p>
        </p:txBody>
      </p:sp>
      <p:sp>
        <p:nvSpPr>
          <p:cNvPr id="14" name="角丸四角形 13"/>
          <p:cNvSpPr/>
          <p:nvPr/>
        </p:nvSpPr>
        <p:spPr>
          <a:xfrm>
            <a:off x="492863" y="5083632"/>
            <a:ext cx="1928290" cy="431800"/>
          </a:xfrm>
          <a:prstGeom prst="roundRect">
            <a:avLst>
              <a:gd name="adj" fmla="val 0"/>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FFFF"/>
                </a:solidFill>
                <a:latin typeface="ＭＳ Ｐゴシック"/>
                <a:ea typeface="ＭＳ Ｐゴシック"/>
                <a:cs typeface="ＭＳ Ｐゴシック"/>
              </a:rPr>
              <a:t>メール・</a:t>
            </a:r>
            <a:r>
              <a:rPr kumimoji="1" lang="en-US" altLang="ja-JP" dirty="0">
                <a:solidFill>
                  <a:srgbClr val="FFFFFF"/>
                </a:solidFill>
                <a:latin typeface="ＭＳ Ｐゴシック"/>
                <a:ea typeface="ＭＳ Ｐゴシック"/>
                <a:cs typeface="ＭＳ Ｐゴシック"/>
              </a:rPr>
              <a:t>Web</a:t>
            </a:r>
            <a:endParaRPr kumimoji="1" lang="ja-JP" altLang="en-US" dirty="0">
              <a:solidFill>
                <a:srgbClr val="FFFFFF"/>
              </a:solidFill>
              <a:latin typeface="ＭＳ Ｐゴシック"/>
              <a:ea typeface="ＭＳ Ｐゴシック"/>
              <a:cs typeface="ＭＳ Ｐゴシック"/>
            </a:endParaRPr>
          </a:p>
        </p:txBody>
      </p:sp>
      <p:pic>
        <p:nvPicPr>
          <p:cNvPr id="15" name="Picture 2" descr="http://upload.wikimedia.org/wikipedia/commons/e/e7/PalmPilot50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8019" y="1024854"/>
            <a:ext cx="539757" cy="7262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1116" y="942571"/>
            <a:ext cx="834976" cy="894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descr="http://www.mobcheats.com/wp-content/uploads/2013/01/whatsapp-nokia-symbia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930" y="908528"/>
            <a:ext cx="1610410" cy="906044"/>
          </a:xfrm>
          <a:prstGeom prst="rect">
            <a:avLst/>
          </a:prstGeom>
          <a:noFill/>
          <a:extLst>
            <a:ext uri="{909E8E84-426E-40DD-AFC4-6F175D3DCCD1}">
              <a14:hiddenFill xmlns:a14="http://schemas.microsoft.com/office/drawing/2010/main">
                <a:solidFill>
                  <a:srgbClr val="FFFFFF"/>
                </a:solidFill>
              </a14:hiddenFill>
            </a:ext>
          </a:extLst>
        </p:spPr>
      </p:pic>
      <p:sp>
        <p:nvSpPr>
          <p:cNvPr id="18" name="正方形/長方形 17"/>
          <p:cNvSpPr/>
          <p:nvPr/>
        </p:nvSpPr>
        <p:spPr>
          <a:xfrm>
            <a:off x="3324303" y="3297050"/>
            <a:ext cx="1227084"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000" dirty="0">
                <a:solidFill>
                  <a:srgbClr val="3366FF"/>
                </a:solidFill>
                <a:latin typeface="ＭＳ Ｐゴシック"/>
                <a:ea typeface="ＭＳ Ｐゴシック"/>
                <a:cs typeface="ＭＳ Ｐゴシック"/>
              </a:rPr>
              <a:t>有線</a:t>
            </a:r>
            <a:endParaRPr lang="en-US" altLang="ja-JP" sz="1000" dirty="0">
              <a:solidFill>
                <a:srgbClr val="3366FF"/>
              </a:solidFill>
              <a:latin typeface="ＭＳ Ｐゴシック"/>
              <a:ea typeface="ＭＳ Ｐゴシック"/>
              <a:cs typeface="ＭＳ Ｐゴシック"/>
            </a:endParaRPr>
          </a:p>
          <a:p>
            <a:pPr algn="ctr"/>
            <a:r>
              <a:rPr kumimoji="1" lang="ja-JP" altLang="en-US" sz="1000" dirty="0">
                <a:solidFill>
                  <a:srgbClr val="3366FF"/>
                </a:solidFill>
                <a:latin typeface="ＭＳ Ｐゴシック"/>
                <a:ea typeface="ＭＳ Ｐゴシック"/>
                <a:cs typeface="ＭＳ Ｐゴシック"/>
              </a:rPr>
              <a:t>通信カード（低速）</a:t>
            </a:r>
          </a:p>
        </p:txBody>
      </p:sp>
      <p:sp>
        <p:nvSpPr>
          <p:cNvPr id="19" name="正方形/長方形 18"/>
          <p:cNvSpPr/>
          <p:nvPr/>
        </p:nvSpPr>
        <p:spPr>
          <a:xfrm>
            <a:off x="5238022" y="3292835"/>
            <a:ext cx="1202052"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有線</a:t>
            </a:r>
            <a:endParaRPr kumimoji="1" lang="en-US" altLang="ja-JP" sz="1000" dirty="0">
              <a:solidFill>
                <a:srgbClr val="3366FF"/>
              </a:solidFill>
              <a:latin typeface="ＭＳ Ｐゴシック"/>
              <a:ea typeface="ＭＳ Ｐゴシック"/>
              <a:cs typeface="ＭＳ Ｐゴシック"/>
            </a:endParaRPr>
          </a:p>
          <a:p>
            <a:pPr algn="ctr"/>
            <a:r>
              <a:rPr lang="ja-JP" altLang="en-US" sz="1000" dirty="0">
                <a:solidFill>
                  <a:srgbClr val="3366FF"/>
                </a:solidFill>
                <a:latin typeface="ＭＳ Ｐゴシック"/>
                <a:cs typeface="ＭＳ Ｐゴシック"/>
              </a:rPr>
              <a:t>通信カード（低速）</a:t>
            </a:r>
          </a:p>
        </p:txBody>
      </p:sp>
      <p:sp>
        <p:nvSpPr>
          <p:cNvPr id="20" name="正方形/長方形 19"/>
          <p:cNvSpPr/>
          <p:nvPr/>
        </p:nvSpPr>
        <p:spPr>
          <a:xfrm>
            <a:off x="7021551" y="3297050"/>
            <a:ext cx="1257167"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携帯電話回線</a:t>
            </a:r>
            <a:endParaRPr kumimoji="1" lang="en-US" altLang="ja-JP" sz="1000" dirty="0">
              <a:solidFill>
                <a:srgbClr val="3366FF"/>
              </a:solidFill>
              <a:latin typeface="ＭＳ Ｐゴシック"/>
              <a:ea typeface="ＭＳ Ｐゴシック"/>
              <a:cs typeface="ＭＳ Ｐゴシック"/>
            </a:endParaRPr>
          </a:p>
          <a:p>
            <a:pPr algn="ctr"/>
            <a:r>
              <a:rPr lang="ja-JP" altLang="en-US" sz="1000" dirty="0">
                <a:solidFill>
                  <a:srgbClr val="3366FF"/>
                </a:solidFill>
                <a:latin typeface="ＭＳ Ｐゴシック"/>
                <a:ea typeface="ＭＳ Ｐゴシック"/>
                <a:cs typeface="ＭＳ Ｐゴシック"/>
              </a:rPr>
              <a:t>（低速）</a:t>
            </a:r>
            <a:endParaRPr kumimoji="1" lang="ja-JP" altLang="en-US" sz="1000" dirty="0">
              <a:solidFill>
                <a:srgbClr val="3366FF"/>
              </a:solidFill>
              <a:latin typeface="ＭＳ Ｐゴシック"/>
              <a:ea typeface="ＭＳ Ｐゴシック"/>
              <a:cs typeface="ＭＳ Ｐゴシック"/>
            </a:endParaRPr>
          </a:p>
        </p:txBody>
      </p:sp>
      <p:sp>
        <p:nvSpPr>
          <p:cNvPr id="21" name="正方形/長方形 20"/>
          <p:cNvSpPr/>
          <p:nvPr/>
        </p:nvSpPr>
        <p:spPr>
          <a:xfrm>
            <a:off x="3324302" y="3861798"/>
            <a:ext cx="1227084"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キーボード</a:t>
            </a:r>
          </a:p>
        </p:txBody>
      </p:sp>
      <p:sp>
        <p:nvSpPr>
          <p:cNvPr id="22" name="正方形/長方形 21"/>
          <p:cNvSpPr/>
          <p:nvPr/>
        </p:nvSpPr>
        <p:spPr>
          <a:xfrm>
            <a:off x="5238021" y="3857583"/>
            <a:ext cx="1202052"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手書き文字認識</a:t>
            </a:r>
            <a:endParaRPr kumimoji="1" lang="en-US" altLang="ja-JP" sz="1000" dirty="0">
              <a:solidFill>
                <a:srgbClr val="3366FF"/>
              </a:solidFill>
              <a:latin typeface="ＭＳ Ｐゴシック"/>
              <a:ea typeface="ＭＳ Ｐゴシック"/>
              <a:cs typeface="ＭＳ Ｐゴシック"/>
            </a:endParaRPr>
          </a:p>
          <a:p>
            <a:pPr algn="ctr"/>
            <a:r>
              <a:rPr lang="ja-JP" altLang="en-US" sz="1000" dirty="0">
                <a:solidFill>
                  <a:srgbClr val="3366FF"/>
                </a:solidFill>
                <a:latin typeface="ＭＳ Ｐゴシック"/>
                <a:ea typeface="ＭＳ Ｐゴシック"/>
                <a:cs typeface="ＭＳ Ｐゴシック"/>
              </a:rPr>
              <a:t>キーボード</a:t>
            </a:r>
            <a:endParaRPr kumimoji="1" lang="ja-JP" altLang="en-US" sz="1000" dirty="0">
              <a:solidFill>
                <a:srgbClr val="3366FF"/>
              </a:solidFill>
              <a:latin typeface="ＭＳ Ｐゴシック"/>
              <a:ea typeface="ＭＳ Ｐゴシック"/>
              <a:cs typeface="ＭＳ Ｐゴシック"/>
            </a:endParaRPr>
          </a:p>
        </p:txBody>
      </p:sp>
      <p:sp>
        <p:nvSpPr>
          <p:cNvPr id="23" name="正方形/長方形 22"/>
          <p:cNvSpPr/>
          <p:nvPr/>
        </p:nvSpPr>
        <p:spPr>
          <a:xfrm>
            <a:off x="7021550" y="3861798"/>
            <a:ext cx="1257167"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キーボード</a:t>
            </a:r>
            <a:endParaRPr kumimoji="1" lang="en-US" altLang="ja-JP" sz="1000" dirty="0">
              <a:solidFill>
                <a:srgbClr val="3366FF"/>
              </a:solidFill>
              <a:latin typeface="ＭＳ Ｐゴシック"/>
              <a:ea typeface="ＭＳ Ｐゴシック"/>
              <a:cs typeface="ＭＳ Ｐゴシック"/>
            </a:endParaRPr>
          </a:p>
          <a:p>
            <a:pPr algn="ctr"/>
            <a:r>
              <a:rPr lang="ja-JP" altLang="en-US" sz="1000" dirty="0">
                <a:solidFill>
                  <a:srgbClr val="3366FF"/>
                </a:solidFill>
                <a:latin typeface="ＭＳ Ｐゴシック"/>
                <a:ea typeface="ＭＳ Ｐゴシック"/>
                <a:cs typeface="ＭＳ Ｐゴシック"/>
              </a:rPr>
              <a:t>テンキー</a:t>
            </a:r>
            <a:endParaRPr kumimoji="1" lang="ja-JP" altLang="en-US" sz="1000" dirty="0">
              <a:solidFill>
                <a:srgbClr val="3366FF"/>
              </a:solidFill>
              <a:latin typeface="ＭＳ Ｐゴシック"/>
              <a:ea typeface="ＭＳ Ｐゴシック"/>
              <a:cs typeface="ＭＳ Ｐゴシック"/>
            </a:endParaRPr>
          </a:p>
        </p:txBody>
      </p:sp>
      <p:sp>
        <p:nvSpPr>
          <p:cNvPr id="24" name="正方形/長方形 23"/>
          <p:cNvSpPr/>
          <p:nvPr/>
        </p:nvSpPr>
        <p:spPr>
          <a:xfrm>
            <a:off x="3324301" y="4471908"/>
            <a:ext cx="1227084"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可能</a:t>
            </a:r>
          </a:p>
        </p:txBody>
      </p:sp>
      <p:sp>
        <p:nvSpPr>
          <p:cNvPr id="25" name="正方形/長方形 24"/>
          <p:cNvSpPr/>
          <p:nvPr/>
        </p:nvSpPr>
        <p:spPr>
          <a:xfrm>
            <a:off x="5238020" y="4467693"/>
            <a:ext cx="1202052"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スケジュールなど</a:t>
            </a:r>
          </a:p>
        </p:txBody>
      </p:sp>
      <p:sp>
        <p:nvSpPr>
          <p:cNvPr id="26" name="正方形/長方形 25"/>
          <p:cNvSpPr/>
          <p:nvPr/>
        </p:nvSpPr>
        <p:spPr>
          <a:xfrm>
            <a:off x="7021549" y="4471908"/>
            <a:ext cx="1257167"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000" dirty="0">
                <a:solidFill>
                  <a:srgbClr val="3366FF"/>
                </a:solidFill>
                <a:latin typeface="ＭＳ Ｐゴシック"/>
                <a:ea typeface="ＭＳ Ｐゴシック"/>
                <a:cs typeface="ＭＳ Ｐゴシック"/>
              </a:rPr>
              <a:t>不可</a:t>
            </a:r>
            <a:endParaRPr kumimoji="1" lang="ja-JP" altLang="en-US" sz="1000" dirty="0">
              <a:solidFill>
                <a:srgbClr val="3366FF"/>
              </a:solidFill>
              <a:latin typeface="ＭＳ Ｐゴシック"/>
              <a:ea typeface="ＭＳ Ｐゴシック"/>
              <a:cs typeface="ＭＳ Ｐゴシック"/>
            </a:endParaRPr>
          </a:p>
        </p:txBody>
      </p:sp>
      <p:sp>
        <p:nvSpPr>
          <p:cNvPr id="27" name="正方形/長方形 26"/>
          <p:cNvSpPr/>
          <p:nvPr/>
        </p:nvSpPr>
        <p:spPr>
          <a:xfrm>
            <a:off x="3324300" y="5083632"/>
            <a:ext cx="1227084"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可能</a:t>
            </a:r>
          </a:p>
        </p:txBody>
      </p:sp>
      <p:sp>
        <p:nvSpPr>
          <p:cNvPr id="28" name="正方形/長方形 27"/>
          <p:cNvSpPr/>
          <p:nvPr/>
        </p:nvSpPr>
        <p:spPr>
          <a:xfrm>
            <a:off x="5238019" y="5079417"/>
            <a:ext cx="1202052"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限定的</a:t>
            </a:r>
          </a:p>
        </p:txBody>
      </p:sp>
      <p:sp>
        <p:nvSpPr>
          <p:cNvPr id="29" name="正方形/長方形 28"/>
          <p:cNvSpPr/>
          <p:nvPr/>
        </p:nvSpPr>
        <p:spPr>
          <a:xfrm>
            <a:off x="7021548" y="5083632"/>
            <a:ext cx="1257167"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非常に限定的</a:t>
            </a:r>
            <a:endParaRPr kumimoji="1" lang="en-US" altLang="ja-JP" sz="1000" dirty="0">
              <a:solidFill>
                <a:srgbClr val="3366FF"/>
              </a:solidFill>
              <a:latin typeface="ＭＳ Ｐゴシック"/>
              <a:ea typeface="ＭＳ Ｐゴシック"/>
              <a:cs typeface="ＭＳ Ｐゴシック"/>
            </a:endParaRPr>
          </a:p>
        </p:txBody>
      </p:sp>
      <p:sp>
        <p:nvSpPr>
          <p:cNvPr id="30" name="角丸四角形 29"/>
          <p:cNvSpPr/>
          <p:nvPr/>
        </p:nvSpPr>
        <p:spPr>
          <a:xfrm>
            <a:off x="492863" y="5704237"/>
            <a:ext cx="1928290" cy="431800"/>
          </a:xfrm>
          <a:prstGeom prst="roundRect">
            <a:avLst>
              <a:gd name="adj" fmla="val 0"/>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FFFF"/>
                </a:solidFill>
                <a:latin typeface="ＭＳ Ｐゴシック"/>
                <a:ea typeface="ＭＳ Ｐゴシック"/>
                <a:cs typeface="ＭＳ Ｐゴシック"/>
              </a:rPr>
              <a:t>携帯性</a:t>
            </a:r>
          </a:p>
        </p:txBody>
      </p:sp>
      <p:sp>
        <p:nvSpPr>
          <p:cNvPr id="31" name="正方形/長方形 30"/>
          <p:cNvSpPr/>
          <p:nvPr/>
        </p:nvSpPr>
        <p:spPr>
          <a:xfrm>
            <a:off x="3324300" y="5704237"/>
            <a:ext cx="1227084"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a:t>
            </a:r>
          </a:p>
        </p:txBody>
      </p:sp>
      <p:sp>
        <p:nvSpPr>
          <p:cNvPr id="32" name="正方形/長方形 31"/>
          <p:cNvSpPr/>
          <p:nvPr/>
        </p:nvSpPr>
        <p:spPr>
          <a:xfrm>
            <a:off x="5238019" y="5700022"/>
            <a:ext cx="1202052"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a:t>
            </a:r>
          </a:p>
        </p:txBody>
      </p:sp>
      <p:sp>
        <p:nvSpPr>
          <p:cNvPr id="33" name="正方形/長方形 32"/>
          <p:cNvSpPr/>
          <p:nvPr/>
        </p:nvSpPr>
        <p:spPr>
          <a:xfrm>
            <a:off x="7021548" y="5704237"/>
            <a:ext cx="1257167" cy="43670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3366FF"/>
                </a:solidFill>
                <a:latin typeface="ＭＳ Ｐゴシック"/>
                <a:ea typeface="ＭＳ Ｐゴシック"/>
                <a:cs typeface="ＭＳ Ｐゴシック"/>
              </a:rPr>
              <a:t>◎</a:t>
            </a:r>
            <a:endParaRPr kumimoji="1" lang="en-US" altLang="ja-JP" sz="1000" dirty="0">
              <a:solidFill>
                <a:srgbClr val="3366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ja-JP" altLang="en-US" dirty="0">
                <a:solidFill>
                  <a:schemeClr val="tx1">
                    <a:lumMod val="50000"/>
                    <a:lumOff val="50000"/>
                  </a:schemeClr>
                </a:solidFill>
              </a:rPr>
              <a:t>モバイル・デバイスの歴史</a:t>
            </a:r>
            <a:r>
              <a:rPr kumimoji="1" lang="en-US" altLang="ja-JP" dirty="0">
                <a:solidFill>
                  <a:schemeClr val="tx1">
                    <a:lumMod val="50000"/>
                    <a:lumOff val="50000"/>
                  </a:schemeClr>
                </a:solidFill>
              </a:rPr>
              <a:t> </a:t>
            </a:r>
            <a:endParaRPr kumimoji="1" lang="ja-JP" altLang="en-US" dirty="0">
              <a:solidFill>
                <a:schemeClr val="tx1">
                  <a:lumMod val="50000"/>
                  <a:lumOff val="50000"/>
                </a:schemeClr>
              </a:solidFill>
            </a:endParaRPr>
          </a:p>
        </p:txBody>
      </p:sp>
      <p:pic>
        <p:nvPicPr>
          <p:cNvPr id="3" name="図 2" descr="110518[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999" y="942571"/>
            <a:ext cx="1003301" cy="1003301"/>
          </a:xfrm>
          <a:prstGeom prst="rect">
            <a:avLst/>
          </a:prstGeom>
        </p:spPr>
      </p:pic>
    </p:spTree>
    <p:extLst>
      <p:ext uri="{BB962C8B-B14F-4D97-AF65-F5344CB8AC3E}">
        <p14:creationId xmlns:p14="http://schemas.microsoft.com/office/powerpoint/2010/main" val="20827487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14"/>
          <p:cNvSpPr>
            <a:spLocks noChangeArrowheads="1"/>
          </p:cNvSpPr>
          <p:nvPr/>
        </p:nvSpPr>
        <p:spPr bwMode="auto">
          <a:xfrm>
            <a:off x="283779" y="1556840"/>
            <a:ext cx="8686799" cy="2659559"/>
          </a:xfrm>
          <a:prstGeom prst="roundRect">
            <a:avLst>
              <a:gd name="adj" fmla="val 0"/>
            </a:avLst>
          </a:prstGeom>
          <a:solidFill>
            <a:srgbClr val="66CCFF"/>
          </a:solidFill>
          <a:ln w="38100" algn="ctr">
            <a:noFill/>
            <a:round/>
            <a:headEnd/>
            <a:tailEnd/>
          </a:ln>
          <a:effectLst>
            <a:outerShdw blurRad="50800" dist="38100" dir="2700000" algn="tl" rotWithShape="0">
              <a:prstClr val="black">
                <a:alpha val="40000"/>
              </a:prstClr>
            </a:outerShdw>
          </a:effectLst>
        </p:spPr>
        <p:txBody>
          <a:bodyPr anchor="ctr"/>
          <a:lstStyle/>
          <a:p>
            <a:pPr>
              <a:spcBef>
                <a:spcPct val="20000"/>
              </a:spcBef>
              <a:defRPr/>
            </a:pPr>
            <a:r>
              <a:rPr kumimoji="0" lang="ja-JP" altLang="en-US" sz="2000" dirty="0">
                <a:solidFill>
                  <a:srgbClr val="FFFFFF"/>
                </a:solidFill>
                <a:latin typeface="+mn-lt"/>
                <a:ea typeface="+mn-ea"/>
              </a:rPr>
              <a:t>良い点</a:t>
            </a:r>
            <a:endParaRPr kumimoji="0" lang="en-US" altLang="ja-JP" sz="2000" dirty="0">
              <a:solidFill>
                <a:srgbClr val="FFFFFF"/>
              </a:solidFill>
              <a:latin typeface="+mn-lt"/>
              <a:ea typeface="+mn-ea"/>
            </a:endParaRPr>
          </a:p>
        </p:txBody>
      </p:sp>
      <p:sp>
        <p:nvSpPr>
          <p:cNvPr id="5" name="角丸四角形 14"/>
          <p:cNvSpPr>
            <a:spLocks noChangeArrowheads="1"/>
          </p:cNvSpPr>
          <p:nvPr/>
        </p:nvSpPr>
        <p:spPr bwMode="auto">
          <a:xfrm>
            <a:off x="1321594" y="985340"/>
            <a:ext cx="2435034" cy="500063"/>
          </a:xfrm>
          <a:prstGeom prst="roundRect">
            <a:avLst>
              <a:gd name="adj" fmla="val 0"/>
            </a:avLst>
          </a:prstGeom>
          <a:solidFill>
            <a:srgbClr val="800000"/>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当時の日本の携帯電話</a:t>
            </a:r>
            <a:endParaRPr kumimoji="0" lang="en-US" altLang="ja-JP" sz="1400" dirty="0">
              <a:solidFill>
                <a:schemeClr val="bg1"/>
              </a:solidFill>
              <a:latin typeface="+mn-lt"/>
              <a:ea typeface="+mn-ea"/>
            </a:endParaRPr>
          </a:p>
        </p:txBody>
      </p:sp>
      <p:sp>
        <p:nvSpPr>
          <p:cNvPr id="6" name="角丸四角形 14"/>
          <p:cNvSpPr>
            <a:spLocks noChangeArrowheads="1"/>
          </p:cNvSpPr>
          <p:nvPr/>
        </p:nvSpPr>
        <p:spPr bwMode="auto">
          <a:xfrm>
            <a:off x="3871174" y="999381"/>
            <a:ext cx="2435034" cy="500063"/>
          </a:xfrm>
          <a:prstGeom prst="roundRect">
            <a:avLst>
              <a:gd name="adj" fmla="val 0"/>
            </a:avLst>
          </a:prstGeom>
          <a:solidFill>
            <a:srgbClr val="FF6666"/>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rgbClr val="FFFFFF"/>
                </a:solidFill>
                <a:latin typeface="+mn-lt"/>
                <a:ea typeface="+mn-ea"/>
              </a:rPr>
              <a:t>当時の海外の携帯電話</a:t>
            </a:r>
            <a:endParaRPr kumimoji="0" lang="en-US" altLang="ja-JP" sz="1400" dirty="0">
              <a:solidFill>
                <a:srgbClr val="FFFFFF"/>
              </a:solidFill>
              <a:latin typeface="+mn-lt"/>
              <a:ea typeface="+mn-ea"/>
            </a:endParaRPr>
          </a:p>
        </p:txBody>
      </p:sp>
      <p:sp>
        <p:nvSpPr>
          <p:cNvPr id="7" name="角丸四角形 14"/>
          <p:cNvSpPr>
            <a:spLocks noChangeArrowheads="1"/>
          </p:cNvSpPr>
          <p:nvPr/>
        </p:nvSpPr>
        <p:spPr bwMode="auto">
          <a:xfrm>
            <a:off x="3871174" y="1642319"/>
            <a:ext cx="2435034" cy="428625"/>
          </a:xfrm>
          <a:prstGeom prst="roundRect">
            <a:avLst>
              <a:gd name="adj" fmla="val 0"/>
            </a:avLst>
          </a:prstGeom>
          <a:solidFill>
            <a:srgbClr val="FF6666"/>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rgbClr val="FFFFFF"/>
                </a:solidFill>
                <a:latin typeface="+mn-lt"/>
                <a:ea typeface="+mn-ea"/>
              </a:rPr>
              <a:t>全世界で端末仕様を統一</a:t>
            </a:r>
            <a:endParaRPr kumimoji="0" lang="en-US" altLang="ja-JP" sz="1400" dirty="0">
              <a:solidFill>
                <a:srgbClr val="FFFFFF"/>
              </a:solidFill>
              <a:latin typeface="+mn-lt"/>
              <a:ea typeface="+mn-ea"/>
            </a:endParaRPr>
          </a:p>
        </p:txBody>
      </p:sp>
      <p:sp>
        <p:nvSpPr>
          <p:cNvPr id="8" name="角丸四角形 14"/>
          <p:cNvSpPr>
            <a:spLocks noChangeArrowheads="1"/>
          </p:cNvSpPr>
          <p:nvPr/>
        </p:nvSpPr>
        <p:spPr bwMode="auto">
          <a:xfrm>
            <a:off x="1321594" y="1628278"/>
            <a:ext cx="2435034" cy="428625"/>
          </a:xfrm>
          <a:prstGeom prst="roundRect">
            <a:avLst>
              <a:gd name="adj" fmla="val 0"/>
            </a:avLst>
          </a:prstGeom>
          <a:solidFill>
            <a:srgbClr val="800000"/>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サービスと端末の一体開発</a:t>
            </a:r>
            <a:endParaRPr kumimoji="0" lang="en-US" altLang="ja-JP" sz="1400" dirty="0">
              <a:solidFill>
                <a:schemeClr val="bg1"/>
              </a:solidFill>
              <a:latin typeface="+mn-lt"/>
              <a:ea typeface="+mn-ea"/>
            </a:endParaRPr>
          </a:p>
        </p:txBody>
      </p:sp>
      <p:sp>
        <p:nvSpPr>
          <p:cNvPr id="10" name="角丸四角形 14"/>
          <p:cNvSpPr>
            <a:spLocks noChangeArrowheads="1"/>
          </p:cNvSpPr>
          <p:nvPr/>
        </p:nvSpPr>
        <p:spPr bwMode="auto">
          <a:xfrm>
            <a:off x="1321594" y="2128340"/>
            <a:ext cx="2435034" cy="428625"/>
          </a:xfrm>
          <a:prstGeom prst="roundRect">
            <a:avLst>
              <a:gd name="adj" fmla="val 0"/>
            </a:avLst>
          </a:prstGeom>
          <a:solidFill>
            <a:srgbClr val="800000"/>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高品質なサービス</a:t>
            </a:r>
            <a:endParaRPr kumimoji="0" lang="en-US" altLang="ja-JP" sz="1400" dirty="0">
              <a:solidFill>
                <a:schemeClr val="bg1"/>
              </a:solidFill>
              <a:latin typeface="+mn-lt"/>
              <a:ea typeface="+mn-ea"/>
            </a:endParaRPr>
          </a:p>
        </p:txBody>
      </p:sp>
      <p:sp>
        <p:nvSpPr>
          <p:cNvPr id="11" name="角丸四角形 14"/>
          <p:cNvSpPr>
            <a:spLocks noChangeArrowheads="1"/>
          </p:cNvSpPr>
          <p:nvPr/>
        </p:nvSpPr>
        <p:spPr bwMode="auto">
          <a:xfrm>
            <a:off x="1321594" y="2628403"/>
            <a:ext cx="2435034" cy="428625"/>
          </a:xfrm>
          <a:prstGeom prst="roundRect">
            <a:avLst>
              <a:gd name="adj" fmla="val 0"/>
            </a:avLst>
          </a:prstGeom>
          <a:solidFill>
            <a:srgbClr val="800000"/>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多彩な機能</a:t>
            </a:r>
            <a:endParaRPr kumimoji="0" lang="en-US" altLang="ja-JP" sz="1400" dirty="0">
              <a:solidFill>
                <a:schemeClr val="bg1"/>
              </a:solidFill>
              <a:latin typeface="+mn-lt"/>
              <a:ea typeface="+mn-ea"/>
            </a:endParaRPr>
          </a:p>
        </p:txBody>
      </p:sp>
      <p:sp>
        <p:nvSpPr>
          <p:cNvPr id="12" name="角丸四角形 14"/>
          <p:cNvSpPr>
            <a:spLocks noChangeArrowheads="1"/>
          </p:cNvSpPr>
          <p:nvPr/>
        </p:nvSpPr>
        <p:spPr bwMode="auto">
          <a:xfrm>
            <a:off x="283779" y="4558674"/>
            <a:ext cx="8686799" cy="1676400"/>
          </a:xfrm>
          <a:prstGeom prst="roundRect">
            <a:avLst>
              <a:gd name="adj" fmla="val 0"/>
            </a:avLst>
          </a:prstGeom>
          <a:solidFill>
            <a:schemeClr val="accent6">
              <a:lumMod val="75000"/>
            </a:schemeClr>
          </a:solidFill>
          <a:ln w="38100" algn="ctr">
            <a:noFill/>
            <a:round/>
            <a:headEnd/>
            <a:tailEnd/>
          </a:ln>
          <a:effectLst>
            <a:outerShdw blurRad="50800" dist="38100" dir="2700000" algn="tl" rotWithShape="0">
              <a:prstClr val="black">
                <a:alpha val="40000"/>
              </a:prstClr>
            </a:outerShdw>
          </a:effectLst>
        </p:spPr>
        <p:txBody>
          <a:bodyPr anchor="ctr"/>
          <a:lstStyle/>
          <a:p>
            <a:pPr>
              <a:spcBef>
                <a:spcPct val="20000"/>
              </a:spcBef>
              <a:defRPr/>
            </a:pPr>
            <a:r>
              <a:rPr kumimoji="0" lang="ja-JP" altLang="en-US" sz="2000" dirty="0">
                <a:solidFill>
                  <a:srgbClr val="FFFFFF"/>
                </a:solidFill>
                <a:latin typeface="+mn-lt"/>
                <a:ea typeface="+mn-ea"/>
              </a:rPr>
              <a:t>悪い点</a:t>
            </a:r>
            <a:endParaRPr kumimoji="0" lang="en-US" altLang="ja-JP" sz="2000" dirty="0">
              <a:solidFill>
                <a:srgbClr val="FFFFFF"/>
              </a:solidFill>
              <a:latin typeface="+mn-lt"/>
              <a:ea typeface="+mn-ea"/>
            </a:endParaRPr>
          </a:p>
        </p:txBody>
      </p:sp>
      <p:sp>
        <p:nvSpPr>
          <p:cNvPr id="13" name="角丸四角形 14"/>
          <p:cNvSpPr>
            <a:spLocks noChangeArrowheads="1"/>
          </p:cNvSpPr>
          <p:nvPr/>
        </p:nvSpPr>
        <p:spPr bwMode="auto">
          <a:xfrm>
            <a:off x="3871174" y="4692738"/>
            <a:ext cx="2435034" cy="428625"/>
          </a:xfrm>
          <a:prstGeom prst="roundRect">
            <a:avLst>
              <a:gd name="adj" fmla="val 0"/>
            </a:avLst>
          </a:prstGeom>
          <a:solidFill>
            <a:srgbClr val="FF6666"/>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rgbClr val="FFFFFF"/>
                </a:solidFill>
                <a:latin typeface="+mn-lt"/>
                <a:ea typeface="+mn-ea"/>
              </a:rPr>
              <a:t>プレイヤーが多く一貫したサービスを提供できない</a:t>
            </a:r>
            <a:endParaRPr kumimoji="0" lang="en-US" altLang="ja-JP" sz="1400" dirty="0">
              <a:solidFill>
                <a:srgbClr val="FFFFFF"/>
              </a:solidFill>
              <a:latin typeface="+mn-lt"/>
              <a:ea typeface="+mn-ea"/>
            </a:endParaRPr>
          </a:p>
        </p:txBody>
      </p:sp>
      <p:sp>
        <p:nvSpPr>
          <p:cNvPr id="14" name="角丸四角形 13"/>
          <p:cNvSpPr>
            <a:spLocks noChangeArrowheads="1"/>
          </p:cNvSpPr>
          <p:nvPr/>
        </p:nvSpPr>
        <p:spPr bwMode="auto">
          <a:xfrm>
            <a:off x="1321594" y="4678697"/>
            <a:ext cx="2435034" cy="428625"/>
          </a:xfrm>
          <a:prstGeom prst="roundRect">
            <a:avLst>
              <a:gd name="adj" fmla="val 0"/>
            </a:avLst>
          </a:prstGeom>
          <a:solidFill>
            <a:srgbClr val="800000"/>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行き過ぎた高機能化</a:t>
            </a:r>
            <a:endParaRPr kumimoji="0" lang="en-US" altLang="ja-JP" sz="1400" dirty="0">
              <a:solidFill>
                <a:schemeClr val="bg1"/>
              </a:solidFill>
              <a:latin typeface="+mn-lt"/>
              <a:ea typeface="+mn-ea"/>
            </a:endParaRPr>
          </a:p>
        </p:txBody>
      </p:sp>
      <p:sp>
        <p:nvSpPr>
          <p:cNvPr id="15" name="角丸四角形 14"/>
          <p:cNvSpPr>
            <a:spLocks noChangeArrowheads="1"/>
          </p:cNvSpPr>
          <p:nvPr/>
        </p:nvSpPr>
        <p:spPr bwMode="auto">
          <a:xfrm>
            <a:off x="1321594" y="5178760"/>
            <a:ext cx="2435034" cy="428625"/>
          </a:xfrm>
          <a:prstGeom prst="roundRect">
            <a:avLst>
              <a:gd name="adj" fmla="val 0"/>
            </a:avLst>
          </a:prstGeom>
          <a:solidFill>
            <a:srgbClr val="800000"/>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日本でしか通用しない</a:t>
            </a:r>
            <a:endParaRPr kumimoji="0" lang="en-US" altLang="ja-JP" sz="1400" dirty="0">
              <a:solidFill>
                <a:schemeClr val="bg1"/>
              </a:solidFill>
              <a:latin typeface="+mn-lt"/>
              <a:ea typeface="+mn-ea"/>
            </a:endParaRPr>
          </a:p>
        </p:txBody>
      </p:sp>
      <p:sp>
        <p:nvSpPr>
          <p:cNvPr id="16" name="角丸四角形 14"/>
          <p:cNvSpPr>
            <a:spLocks noChangeArrowheads="1"/>
          </p:cNvSpPr>
          <p:nvPr/>
        </p:nvSpPr>
        <p:spPr bwMode="auto">
          <a:xfrm>
            <a:off x="1321594" y="5678822"/>
            <a:ext cx="2435034" cy="428625"/>
          </a:xfrm>
          <a:prstGeom prst="roundRect">
            <a:avLst>
              <a:gd name="adj" fmla="val 0"/>
            </a:avLst>
          </a:prstGeom>
          <a:solidFill>
            <a:srgbClr val="800000"/>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高コスト体質</a:t>
            </a:r>
            <a:endParaRPr kumimoji="0" lang="en-US" altLang="ja-JP" sz="1400" dirty="0">
              <a:solidFill>
                <a:schemeClr val="bg1"/>
              </a:solidFill>
              <a:latin typeface="+mn-lt"/>
              <a:ea typeface="+mn-ea"/>
            </a:endParaRPr>
          </a:p>
        </p:txBody>
      </p:sp>
      <p:sp>
        <p:nvSpPr>
          <p:cNvPr id="17" name="角丸四角形 14"/>
          <p:cNvSpPr>
            <a:spLocks noChangeArrowheads="1"/>
          </p:cNvSpPr>
          <p:nvPr/>
        </p:nvSpPr>
        <p:spPr bwMode="auto">
          <a:xfrm>
            <a:off x="6458608" y="999381"/>
            <a:ext cx="2435034" cy="500063"/>
          </a:xfrm>
          <a:prstGeom prst="roundRect">
            <a:avLst>
              <a:gd name="adj" fmla="val 0"/>
            </a:avLst>
          </a:prstGeom>
          <a:solidFill>
            <a:srgbClr val="0000FF"/>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400" dirty="0">
                <a:solidFill>
                  <a:schemeClr val="bg1"/>
                </a:solidFill>
              </a:rPr>
              <a:t>iPhone</a:t>
            </a:r>
          </a:p>
        </p:txBody>
      </p:sp>
      <p:sp>
        <p:nvSpPr>
          <p:cNvPr id="18" name="角丸四角形 14"/>
          <p:cNvSpPr>
            <a:spLocks noChangeArrowheads="1"/>
          </p:cNvSpPr>
          <p:nvPr/>
        </p:nvSpPr>
        <p:spPr bwMode="auto">
          <a:xfrm>
            <a:off x="6458608" y="3102408"/>
            <a:ext cx="2435034" cy="428625"/>
          </a:xfrm>
          <a:prstGeom prst="roundRect">
            <a:avLst>
              <a:gd name="adj" fmla="val 0"/>
            </a:avLst>
          </a:prstGeom>
          <a:solidFill>
            <a:srgbClr val="0000FF"/>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全世界で端末仕様を統一</a:t>
            </a:r>
            <a:endParaRPr kumimoji="0" lang="en-US" altLang="ja-JP" sz="1400" dirty="0">
              <a:solidFill>
                <a:schemeClr val="bg1"/>
              </a:solidFill>
              <a:latin typeface="+mn-lt"/>
              <a:ea typeface="+mn-ea"/>
            </a:endParaRPr>
          </a:p>
        </p:txBody>
      </p:sp>
      <p:sp>
        <p:nvSpPr>
          <p:cNvPr id="20" name="角丸四角形 14"/>
          <p:cNvSpPr>
            <a:spLocks noChangeArrowheads="1"/>
          </p:cNvSpPr>
          <p:nvPr/>
        </p:nvSpPr>
        <p:spPr bwMode="auto">
          <a:xfrm>
            <a:off x="6458608" y="1675246"/>
            <a:ext cx="2435034" cy="428625"/>
          </a:xfrm>
          <a:prstGeom prst="roundRect">
            <a:avLst>
              <a:gd name="adj" fmla="val 0"/>
            </a:avLst>
          </a:prstGeom>
          <a:solidFill>
            <a:srgbClr val="0000FF"/>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サービスと端末の一体開発</a:t>
            </a:r>
            <a:endParaRPr kumimoji="0" lang="en-US" altLang="ja-JP" sz="1400" dirty="0">
              <a:solidFill>
                <a:schemeClr val="bg1"/>
              </a:solidFill>
              <a:latin typeface="+mn-lt"/>
              <a:ea typeface="+mn-ea"/>
            </a:endParaRPr>
          </a:p>
        </p:txBody>
      </p:sp>
      <p:sp>
        <p:nvSpPr>
          <p:cNvPr id="21" name="角丸四角形 14"/>
          <p:cNvSpPr>
            <a:spLocks noChangeArrowheads="1"/>
          </p:cNvSpPr>
          <p:nvPr/>
        </p:nvSpPr>
        <p:spPr bwMode="auto">
          <a:xfrm>
            <a:off x="6458608" y="2149908"/>
            <a:ext cx="2435034" cy="428625"/>
          </a:xfrm>
          <a:prstGeom prst="roundRect">
            <a:avLst>
              <a:gd name="adj" fmla="val 0"/>
            </a:avLst>
          </a:prstGeom>
          <a:solidFill>
            <a:srgbClr val="0000FF"/>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高品質なサービス</a:t>
            </a:r>
            <a:endParaRPr kumimoji="0" lang="en-US" altLang="ja-JP" sz="1400" dirty="0">
              <a:solidFill>
                <a:schemeClr val="bg1"/>
              </a:solidFill>
              <a:latin typeface="+mn-lt"/>
              <a:ea typeface="+mn-ea"/>
            </a:endParaRPr>
          </a:p>
        </p:txBody>
      </p:sp>
      <p:sp>
        <p:nvSpPr>
          <p:cNvPr id="22" name="角丸四角形 14"/>
          <p:cNvSpPr>
            <a:spLocks noChangeArrowheads="1"/>
          </p:cNvSpPr>
          <p:nvPr/>
        </p:nvSpPr>
        <p:spPr bwMode="auto">
          <a:xfrm>
            <a:off x="6458608" y="2628403"/>
            <a:ext cx="2435034" cy="428625"/>
          </a:xfrm>
          <a:prstGeom prst="roundRect">
            <a:avLst>
              <a:gd name="adj" fmla="val 0"/>
            </a:avLst>
          </a:prstGeom>
          <a:solidFill>
            <a:srgbClr val="0000FF"/>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多彩な機能</a:t>
            </a:r>
            <a:endParaRPr kumimoji="0" lang="en-US" altLang="ja-JP" sz="1400" dirty="0">
              <a:solidFill>
                <a:schemeClr val="bg1"/>
              </a:solidFill>
              <a:latin typeface="+mn-lt"/>
              <a:ea typeface="+mn-ea"/>
            </a:endParaRPr>
          </a:p>
        </p:txBody>
      </p:sp>
      <p:sp>
        <p:nvSpPr>
          <p:cNvPr id="24" name="角丸四角形 14"/>
          <p:cNvSpPr>
            <a:spLocks noChangeArrowheads="1"/>
          </p:cNvSpPr>
          <p:nvPr/>
        </p:nvSpPr>
        <p:spPr bwMode="auto">
          <a:xfrm>
            <a:off x="3871174" y="5178760"/>
            <a:ext cx="2435034" cy="428625"/>
          </a:xfrm>
          <a:prstGeom prst="roundRect">
            <a:avLst>
              <a:gd name="adj" fmla="val 0"/>
            </a:avLst>
          </a:prstGeom>
          <a:solidFill>
            <a:srgbClr val="FF6666"/>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rgbClr val="FFFFFF"/>
                </a:solidFill>
                <a:latin typeface="+mn-lt"/>
                <a:ea typeface="+mn-ea"/>
              </a:rPr>
              <a:t>高品質なサービスの</a:t>
            </a:r>
            <a:r>
              <a:rPr kumimoji="0" lang="ja-JP" altLang="en-US" sz="1400" dirty="0">
                <a:solidFill>
                  <a:srgbClr val="FFFFFF"/>
                </a:solidFill>
              </a:rPr>
              <a:t>欠如</a:t>
            </a:r>
            <a:endParaRPr kumimoji="0" lang="en-US" altLang="ja-JP" sz="1400" dirty="0">
              <a:solidFill>
                <a:srgbClr val="FFFFFF"/>
              </a:solidFill>
            </a:endParaRPr>
          </a:p>
        </p:txBody>
      </p:sp>
      <p:sp>
        <p:nvSpPr>
          <p:cNvPr id="2" name="タイトル 1"/>
          <p:cNvSpPr>
            <a:spLocks noGrp="1"/>
          </p:cNvSpPr>
          <p:nvPr>
            <p:ph type="title"/>
          </p:nvPr>
        </p:nvSpPr>
        <p:spPr/>
        <p:txBody>
          <a:bodyPr/>
          <a:lstStyle/>
          <a:p>
            <a:r>
              <a:rPr kumimoji="1" lang="en-US" altLang="ja-JP" dirty="0">
                <a:solidFill>
                  <a:schemeClr val="tx1">
                    <a:lumMod val="50000"/>
                    <a:lumOff val="50000"/>
                  </a:schemeClr>
                </a:solidFill>
              </a:rPr>
              <a:t>iPhone</a:t>
            </a:r>
            <a:r>
              <a:rPr kumimoji="1" lang="ja-JP" altLang="en-US" dirty="0">
                <a:solidFill>
                  <a:schemeClr val="tx1">
                    <a:lumMod val="50000"/>
                    <a:lumOff val="50000"/>
                  </a:schemeClr>
                </a:solidFill>
              </a:rPr>
              <a:t>の成功とその理由</a:t>
            </a:r>
            <a:r>
              <a:rPr kumimoji="1" lang="en-US" altLang="ja-JP" dirty="0">
                <a:solidFill>
                  <a:schemeClr val="tx1">
                    <a:lumMod val="50000"/>
                    <a:lumOff val="50000"/>
                  </a:schemeClr>
                </a:solidFill>
              </a:rPr>
              <a:t> </a:t>
            </a:r>
            <a:endParaRPr kumimoji="1" lang="ja-JP" altLang="en-US" dirty="0">
              <a:solidFill>
                <a:schemeClr val="tx1">
                  <a:lumMod val="50000"/>
                  <a:lumOff val="50000"/>
                </a:schemeClr>
              </a:solidFill>
            </a:endParaRPr>
          </a:p>
        </p:txBody>
      </p:sp>
      <p:sp>
        <p:nvSpPr>
          <p:cNvPr id="3" name="四角形吹き出し 2"/>
          <p:cNvSpPr/>
          <p:nvPr/>
        </p:nvSpPr>
        <p:spPr>
          <a:xfrm>
            <a:off x="6458608" y="4425950"/>
            <a:ext cx="2448392" cy="1681497"/>
          </a:xfrm>
          <a:prstGeom prst="wedgeRectCallout">
            <a:avLst>
              <a:gd name="adj1" fmla="val 4687"/>
              <a:gd name="adj2" fmla="val -71876"/>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ja-JP" altLang="en-US" sz="1400" dirty="0">
                <a:solidFill>
                  <a:srgbClr val="FFFFFF"/>
                </a:solidFill>
              </a:rPr>
              <a:t>当時世界の先端を走っていた日本のモデルをうまく取り入れ、世界規模に展開することで、コストダウンとアプリ開発者の取込みに成功</a:t>
            </a:r>
          </a:p>
        </p:txBody>
      </p:sp>
      <p:sp>
        <p:nvSpPr>
          <p:cNvPr id="26" name="角丸四角形 14"/>
          <p:cNvSpPr>
            <a:spLocks noChangeArrowheads="1"/>
          </p:cNvSpPr>
          <p:nvPr/>
        </p:nvSpPr>
        <p:spPr bwMode="auto">
          <a:xfrm>
            <a:off x="3871174" y="3604058"/>
            <a:ext cx="2435034" cy="428625"/>
          </a:xfrm>
          <a:prstGeom prst="roundRect">
            <a:avLst>
              <a:gd name="adj" fmla="val 0"/>
            </a:avLst>
          </a:prstGeom>
          <a:solidFill>
            <a:srgbClr val="FF6666"/>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rgbClr val="FFFFFF"/>
                </a:solidFill>
                <a:latin typeface="+mn-lt"/>
                <a:ea typeface="+mn-ea"/>
              </a:rPr>
              <a:t>低コスト</a:t>
            </a:r>
            <a:endParaRPr kumimoji="0" lang="en-US" altLang="ja-JP" sz="1400" dirty="0">
              <a:solidFill>
                <a:srgbClr val="FFFFFF"/>
              </a:solidFill>
              <a:latin typeface="+mn-lt"/>
              <a:ea typeface="+mn-ea"/>
            </a:endParaRPr>
          </a:p>
        </p:txBody>
      </p:sp>
      <p:sp>
        <p:nvSpPr>
          <p:cNvPr id="27" name="角丸四角形 14"/>
          <p:cNvSpPr>
            <a:spLocks noChangeArrowheads="1"/>
          </p:cNvSpPr>
          <p:nvPr/>
        </p:nvSpPr>
        <p:spPr bwMode="auto">
          <a:xfrm>
            <a:off x="6458608" y="3604058"/>
            <a:ext cx="2435034" cy="428625"/>
          </a:xfrm>
          <a:prstGeom prst="roundRect">
            <a:avLst>
              <a:gd name="adj" fmla="val 0"/>
            </a:avLst>
          </a:prstGeom>
          <a:solidFill>
            <a:srgbClr val="0000FF"/>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rgbClr val="FFFFFF"/>
                </a:solidFill>
                <a:latin typeface="+mn-lt"/>
                <a:ea typeface="+mn-ea"/>
              </a:rPr>
              <a:t>低コスト</a:t>
            </a:r>
            <a:endParaRPr kumimoji="0" lang="en-US" altLang="ja-JP" sz="1400" dirty="0">
              <a:solidFill>
                <a:srgbClr val="FFFFFF"/>
              </a:solidFill>
              <a:latin typeface="+mn-lt"/>
              <a:ea typeface="+mn-ea"/>
            </a:endParaRPr>
          </a:p>
        </p:txBody>
      </p:sp>
      <p:sp>
        <p:nvSpPr>
          <p:cNvPr id="29" name="角丸四角形 14"/>
          <p:cNvSpPr>
            <a:spLocks noChangeArrowheads="1"/>
          </p:cNvSpPr>
          <p:nvPr/>
        </p:nvSpPr>
        <p:spPr bwMode="auto">
          <a:xfrm>
            <a:off x="3871174" y="5678822"/>
            <a:ext cx="2435034" cy="428625"/>
          </a:xfrm>
          <a:prstGeom prst="roundRect">
            <a:avLst>
              <a:gd name="adj" fmla="val 0"/>
            </a:avLst>
          </a:prstGeom>
          <a:solidFill>
            <a:srgbClr val="FF6666"/>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ja-JP" altLang="en-US" sz="1400" dirty="0">
                <a:solidFill>
                  <a:schemeClr val="bg1"/>
                </a:solidFill>
                <a:latin typeface="+mn-lt"/>
                <a:ea typeface="+mn-ea"/>
              </a:rPr>
              <a:t>限定された機能</a:t>
            </a:r>
            <a:endParaRPr kumimoji="0" lang="en-US" altLang="ja-JP" sz="1400" dirty="0">
              <a:solidFill>
                <a:schemeClr val="bg1"/>
              </a:solidFill>
              <a:latin typeface="+mn-lt"/>
              <a:ea typeface="+mn-ea"/>
            </a:endParaRPr>
          </a:p>
        </p:txBody>
      </p:sp>
    </p:spTree>
    <p:extLst>
      <p:ext uri="{BB962C8B-B14F-4D97-AF65-F5344CB8AC3E}">
        <p14:creationId xmlns:p14="http://schemas.microsoft.com/office/powerpoint/2010/main" val="7744085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4561716" y="955675"/>
            <a:ext cx="3633787" cy="5302250"/>
          </a:xfrm>
          <a:prstGeom prst="rect">
            <a:avLst/>
          </a:prstGeom>
          <a:solidFill>
            <a:srgbClr val="9DFFFF"/>
          </a:solidFill>
          <a:ln w="19050" cmpd="sng">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 name="正方形/長方形 33"/>
          <p:cNvSpPr/>
          <p:nvPr/>
        </p:nvSpPr>
        <p:spPr>
          <a:xfrm>
            <a:off x="904876" y="955675"/>
            <a:ext cx="3633787" cy="5302250"/>
          </a:xfrm>
          <a:prstGeom prst="rect">
            <a:avLst/>
          </a:prstGeom>
          <a:solidFill>
            <a:srgbClr val="FFFBD2"/>
          </a:solidFill>
          <a:ln w="19050" cmpd="sng">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 name="タイトル 2"/>
          <p:cNvSpPr>
            <a:spLocks noGrp="1"/>
          </p:cNvSpPr>
          <p:nvPr>
            <p:ph type="title"/>
          </p:nvPr>
        </p:nvSpPr>
        <p:spPr/>
        <p:txBody>
          <a:bodyPr/>
          <a:lstStyle/>
          <a:p>
            <a:r>
              <a:rPr kumimoji="1" lang="ja-JP" altLang="en-US" dirty="0">
                <a:solidFill>
                  <a:schemeClr val="tx1">
                    <a:lumMod val="50000"/>
                    <a:lumOff val="50000"/>
                  </a:schemeClr>
                </a:solidFill>
              </a:rPr>
              <a:t>クラウドとモバイルの関係</a:t>
            </a:r>
            <a:r>
              <a:rPr kumimoji="1" lang="en-US" altLang="ja-JP" dirty="0">
                <a:solidFill>
                  <a:schemeClr val="tx1">
                    <a:lumMod val="50000"/>
                    <a:lumOff val="50000"/>
                  </a:schemeClr>
                </a:solidFill>
              </a:rPr>
              <a:t> </a:t>
            </a:r>
            <a:endParaRPr kumimoji="1" lang="ja-JP" altLang="en-US" dirty="0">
              <a:solidFill>
                <a:schemeClr val="tx1">
                  <a:lumMod val="50000"/>
                  <a:lumOff val="50000"/>
                </a:schemeClr>
              </a:solidFill>
            </a:endParaRPr>
          </a:p>
        </p:txBody>
      </p:sp>
      <p:pic>
        <p:nvPicPr>
          <p:cNvPr id="12" name="図 11"/>
          <p:cNvPicPr>
            <a:picLocks noChangeAspect="1"/>
          </p:cNvPicPr>
          <p:nvPr/>
        </p:nvPicPr>
        <p:blipFill>
          <a:blip r:embed="rId2">
            <a:clrChange>
              <a:clrFrom>
                <a:srgbClr val="FFFFFF"/>
              </a:clrFrom>
              <a:clrTo>
                <a:srgbClr val="FFFFFF">
                  <a:alpha val="0"/>
                </a:srgbClr>
              </a:clrTo>
            </a:clrChange>
          </a:blip>
          <a:stretch>
            <a:fillRect/>
          </a:stretch>
        </p:blipFill>
        <p:spPr>
          <a:xfrm>
            <a:off x="6022999" y="4819676"/>
            <a:ext cx="679541" cy="593816"/>
          </a:xfrm>
          <a:prstGeom prst="rect">
            <a:avLst/>
          </a:prstGeom>
        </p:spPr>
      </p:pic>
      <p:pic>
        <p:nvPicPr>
          <p:cNvPr id="13" name="図 12"/>
          <p:cNvPicPr>
            <a:picLocks noChangeAspect="1"/>
          </p:cNvPicPr>
          <p:nvPr/>
        </p:nvPicPr>
        <p:blipFill>
          <a:blip r:embed="rId3">
            <a:clrChange>
              <a:clrFrom>
                <a:srgbClr val="FFFFFF"/>
              </a:clrFrom>
              <a:clrTo>
                <a:srgbClr val="FFFFFF">
                  <a:alpha val="0"/>
                </a:srgbClr>
              </a:clrTo>
            </a:clrChange>
          </a:blip>
          <a:stretch>
            <a:fillRect/>
          </a:stretch>
        </p:blipFill>
        <p:spPr>
          <a:xfrm>
            <a:off x="5242783" y="4863026"/>
            <a:ext cx="341289" cy="550466"/>
          </a:xfrm>
          <a:prstGeom prst="rect">
            <a:avLst/>
          </a:prstGeom>
        </p:spPr>
      </p:pic>
      <p:pic>
        <p:nvPicPr>
          <p:cNvPr id="14" name="図 13"/>
          <p:cNvPicPr>
            <a:picLocks noChangeAspect="1"/>
          </p:cNvPicPr>
          <p:nvPr/>
        </p:nvPicPr>
        <p:blipFill>
          <a:blip r:embed="rId4">
            <a:clrChange>
              <a:clrFrom>
                <a:srgbClr val="FFFFFF"/>
              </a:clrFrom>
              <a:clrTo>
                <a:srgbClr val="FFFFFF">
                  <a:alpha val="0"/>
                </a:srgbClr>
              </a:clrTo>
            </a:clrChange>
          </a:blip>
          <a:stretch>
            <a:fillRect/>
          </a:stretch>
        </p:blipFill>
        <p:spPr>
          <a:xfrm>
            <a:off x="7149410" y="4839992"/>
            <a:ext cx="681672" cy="722281"/>
          </a:xfrm>
          <a:prstGeom prst="rect">
            <a:avLst/>
          </a:prstGeom>
        </p:spPr>
      </p:pic>
      <p:grpSp>
        <p:nvGrpSpPr>
          <p:cNvPr id="23" name="図形グループ 22"/>
          <p:cNvGrpSpPr/>
          <p:nvPr/>
        </p:nvGrpSpPr>
        <p:grpSpPr>
          <a:xfrm>
            <a:off x="1574629" y="4847634"/>
            <a:ext cx="960184" cy="932098"/>
            <a:chOff x="1084515" y="4732057"/>
            <a:chExt cx="960184" cy="932098"/>
          </a:xfrm>
        </p:grpSpPr>
        <p:grpSp>
          <p:nvGrpSpPr>
            <p:cNvPr id="18" name="図形グループ 17"/>
            <p:cNvGrpSpPr/>
            <p:nvPr/>
          </p:nvGrpSpPr>
          <p:grpSpPr>
            <a:xfrm>
              <a:off x="1084515" y="4879904"/>
              <a:ext cx="681672" cy="784251"/>
              <a:chOff x="2405315" y="4754508"/>
              <a:chExt cx="681672" cy="784251"/>
            </a:xfrm>
          </p:grpSpPr>
          <p:pic>
            <p:nvPicPr>
              <p:cNvPr id="11" name="図 10"/>
              <p:cNvPicPr>
                <a:picLocks noChangeAspect="1"/>
              </p:cNvPicPr>
              <p:nvPr/>
            </p:nvPicPr>
            <p:blipFill>
              <a:blip r:embed="rId4">
                <a:clrChange>
                  <a:clrFrom>
                    <a:srgbClr val="FFFFFF"/>
                  </a:clrFrom>
                  <a:clrTo>
                    <a:srgbClr val="FFFFFF">
                      <a:alpha val="0"/>
                    </a:srgbClr>
                  </a:clrTo>
                </a:clrChange>
              </a:blip>
              <a:stretch>
                <a:fillRect/>
              </a:stretch>
            </p:blipFill>
            <p:spPr>
              <a:xfrm>
                <a:off x="2405315" y="4816478"/>
                <a:ext cx="681672" cy="722281"/>
              </a:xfrm>
              <a:prstGeom prst="rect">
                <a:avLst/>
              </a:prstGeom>
            </p:spPr>
          </p:pic>
          <p:sp>
            <p:nvSpPr>
              <p:cNvPr id="17" name="正方形/長方形 16"/>
              <p:cNvSpPr/>
              <p:nvPr/>
            </p:nvSpPr>
            <p:spPr>
              <a:xfrm>
                <a:off x="2405315" y="4754508"/>
                <a:ext cx="681672" cy="566792"/>
              </a:xfrm>
              <a:prstGeom prst="rect">
                <a:avLst/>
              </a:prstGeom>
              <a:solidFill>
                <a:srgbClr val="FFFBD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15" name="図 14"/>
            <p:cNvPicPr>
              <a:picLocks noChangeAspect="1"/>
            </p:cNvPicPr>
            <p:nvPr/>
          </p:nvPicPr>
          <p:blipFill>
            <a:blip r:embed="rId2">
              <a:clrChange>
                <a:clrFrom>
                  <a:srgbClr val="FFFFFF"/>
                </a:clrFrom>
                <a:clrTo>
                  <a:srgbClr val="FFFFFF">
                    <a:alpha val="0"/>
                  </a:srgbClr>
                </a:clrTo>
              </a:clrChange>
            </a:blip>
            <a:stretch>
              <a:fillRect/>
            </a:stretch>
          </p:blipFill>
          <p:spPr>
            <a:xfrm rot="10800000">
              <a:off x="1086645" y="4732057"/>
              <a:ext cx="679541" cy="593816"/>
            </a:xfrm>
            <a:prstGeom prst="rect">
              <a:avLst/>
            </a:prstGeom>
          </p:spPr>
        </p:pic>
        <p:sp>
          <p:nvSpPr>
            <p:cNvPr id="20" name="台形 19"/>
            <p:cNvSpPr/>
            <p:nvPr/>
          </p:nvSpPr>
          <p:spPr>
            <a:xfrm>
              <a:off x="1250950" y="5212971"/>
              <a:ext cx="361950" cy="196850"/>
            </a:xfrm>
            <a:prstGeom prst="trapezoid">
              <a:avLst/>
            </a:prstGeom>
            <a:solidFill>
              <a:schemeClr val="tx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角丸四角形 20"/>
            <p:cNvSpPr/>
            <p:nvPr/>
          </p:nvSpPr>
          <p:spPr>
            <a:xfrm>
              <a:off x="1766186" y="4732057"/>
              <a:ext cx="278513" cy="677761"/>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 name="角丸四角形 21"/>
            <p:cNvSpPr/>
            <p:nvPr/>
          </p:nvSpPr>
          <p:spPr>
            <a:xfrm>
              <a:off x="1836037" y="4802575"/>
              <a:ext cx="45719" cy="243557"/>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 name="図形グループ 1"/>
          <p:cNvGrpSpPr/>
          <p:nvPr/>
        </p:nvGrpSpPr>
        <p:grpSpPr>
          <a:xfrm>
            <a:off x="2997260" y="4801304"/>
            <a:ext cx="685680" cy="766399"/>
            <a:chOff x="2381979" y="4922695"/>
            <a:chExt cx="685680" cy="766399"/>
          </a:xfrm>
        </p:grpSpPr>
        <p:pic>
          <p:nvPicPr>
            <p:cNvPr id="24" name="図 23"/>
            <p:cNvPicPr>
              <a:picLocks noChangeAspect="1"/>
            </p:cNvPicPr>
            <p:nvPr/>
          </p:nvPicPr>
          <p:blipFill>
            <a:blip r:embed="rId4">
              <a:clrChange>
                <a:clrFrom>
                  <a:srgbClr val="FFFFFF"/>
                </a:clrFrom>
                <a:clrTo>
                  <a:srgbClr val="FFFFFF">
                    <a:alpha val="0"/>
                  </a:srgbClr>
                </a:clrTo>
              </a:clrChange>
            </a:blip>
            <a:stretch>
              <a:fillRect/>
            </a:stretch>
          </p:blipFill>
          <p:spPr>
            <a:xfrm>
              <a:off x="2381979" y="4922695"/>
              <a:ext cx="685680" cy="726528"/>
            </a:xfrm>
            <a:prstGeom prst="rect">
              <a:avLst/>
            </a:prstGeom>
          </p:spPr>
        </p:pic>
        <p:sp>
          <p:nvSpPr>
            <p:cNvPr id="28" name="角丸四角形 27"/>
            <p:cNvSpPr/>
            <p:nvPr/>
          </p:nvSpPr>
          <p:spPr>
            <a:xfrm>
              <a:off x="2394679" y="5560455"/>
              <a:ext cx="662622" cy="128639"/>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39" name="図 38" descr="MC90044180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5128" y="1289692"/>
            <a:ext cx="2055118" cy="2055118"/>
          </a:xfrm>
          <a:prstGeom prst="rect">
            <a:avLst/>
          </a:prstGeom>
        </p:spPr>
      </p:pic>
      <p:pic>
        <p:nvPicPr>
          <p:cNvPr id="40" name="図 39"/>
          <p:cNvPicPr>
            <a:picLocks noChangeAspect="1"/>
          </p:cNvPicPr>
          <p:nvPr/>
        </p:nvPicPr>
        <p:blipFill>
          <a:blip r:embed="rId6">
            <a:clrChange>
              <a:clrFrom>
                <a:srgbClr val="FEFEFE"/>
              </a:clrFrom>
              <a:clrTo>
                <a:srgbClr val="FEFEFE">
                  <a:alpha val="0"/>
                </a:srgbClr>
              </a:clrTo>
            </a:clrChange>
          </a:blip>
          <a:stretch>
            <a:fillRect/>
          </a:stretch>
        </p:blipFill>
        <p:spPr>
          <a:xfrm>
            <a:off x="2236144" y="1751174"/>
            <a:ext cx="1021406" cy="895433"/>
          </a:xfrm>
          <a:prstGeom prst="rect">
            <a:avLst/>
          </a:prstGeom>
        </p:spPr>
      </p:pic>
      <p:cxnSp>
        <p:nvCxnSpPr>
          <p:cNvPr id="49" name="直線矢印コネクタ 48"/>
          <p:cNvCxnSpPr>
            <a:endCxn id="15" idx="2"/>
          </p:cNvCxnSpPr>
          <p:nvPr/>
        </p:nvCxnSpPr>
        <p:spPr>
          <a:xfrm flipH="1">
            <a:off x="1916529" y="2646607"/>
            <a:ext cx="722678" cy="2201027"/>
          </a:xfrm>
          <a:prstGeom prst="straightConnector1">
            <a:avLst/>
          </a:prstGeom>
          <a:ln>
            <a:solidFill>
              <a:schemeClr val="accent5">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40" idx="2"/>
            <a:endCxn id="24" idx="0"/>
          </p:cNvCxnSpPr>
          <p:nvPr/>
        </p:nvCxnSpPr>
        <p:spPr>
          <a:xfrm>
            <a:off x="2746847" y="2646607"/>
            <a:ext cx="593253" cy="2154697"/>
          </a:xfrm>
          <a:prstGeom prst="straightConnector1">
            <a:avLst/>
          </a:prstGeom>
          <a:ln>
            <a:solidFill>
              <a:schemeClr val="accent5">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直線矢印コネクタ 56"/>
          <p:cNvCxnSpPr>
            <a:endCxn id="14" idx="0"/>
          </p:cNvCxnSpPr>
          <p:nvPr/>
        </p:nvCxnSpPr>
        <p:spPr>
          <a:xfrm>
            <a:off x="6534150" y="2809875"/>
            <a:ext cx="956096" cy="2030117"/>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正方形/長方形 34"/>
          <p:cNvSpPr/>
          <p:nvPr/>
        </p:nvSpPr>
        <p:spPr>
          <a:xfrm>
            <a:off x="1279076" y="3978275"/>
            <a:ext cx="2943674" cy="420550"/>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Windows</a:t>
            </a:r>
            <a:endParaRPr kumimoji="1" lang="ja-JP" altLang="en-US" sz="1200" dirty="0">
              <a:solidFill>
                <a:srgbClr val="FFFFFF"/>
              </a:solidFill>
              <a:latin typeface="ＭＳ Ｐゴシック"/>
              <a:ea typeface="ＭＳ Ｐゴシック"/>
              <a:cs typeface="ＭＳ Ｐゴシック"/>
            </a:endParaRPr>
          </a:p>
        </p:txBody>
      </p:sp>
      <p:sp>
        <p:nvSpPr>
          <p:cNvPr id="37" name="角丸四角形 36"/>
          <p:cNvSpPr/>
          <p:nvPr/>
        </p:nvSpPr>
        <p:spPr>
          <a:xfrm>
            <a:off x="1279076" y="3013075"/>
            <a:ext cx="2943674" cy="469900"/>
          </a:xfrm>
          <a:prstGeom prst="roundRect">
            <a:avLst>
              <a:gd name="adj" fmla="val 45045"/>
            </a:avLst>
          </a:prstGeom>
          <a:solidFill>
            <a:schemeClr val="accent2">
              <a:lumMod val="60000"/>
              <a:lumOff val="40000"/>
              <a:alpha val="59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自社ネットワーク</a:t>
            </a:r>
          </a:p>
        </p:txBody>
      </p:sp>
      <p:cxnSp>
        <p:nvCxnSpPr>
          <p:cNvPr id="61" name="直線矢印コネクタ 60"/>
          <p:cNvCxnSpPr>
            <a:endCxn id="12" idx="0"/>
          </p:cNvCxnSpPr>
          <p:nvPr/>
        </p:nvCxnSpPr>
        <p:spPr>
          <a:xfrm>
            <a:off x="6362770" y="2809875"/>
            <a:ext cx="0" cy="2009801"/>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6" name="直線矢印コネクタ 65"/>
          <p:cNvCxnSpPr>
            <a:endCxn id="13" idx="0"/>
          </p:cNvCxnSpPr>
          <p:nvPr/>
        </p:nvCxnSpPr>
        <p:spPr>
          <a:xfrm flipH="1">
            <a:off x="5413428" y="2809875"/>
            <a:ext cx="758772" cy="2053151"/>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正方形/長方形 35"/>
          <p:cNvSpPr/>
          <p:nvPr/>
        </p:nvSpPr>
        <p:spPr>
          <a:xfrm>
            <a:off x="4950049" y="3978275"/>
            <a:ext cx="2943673" cy="42055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Web</a:t>
            </a:r>
            <a:r>
              <a:rPr kumimoji="1" lang="ja-JP" altLang="en-US" sz="1200" dirty="0">
                <a:solidFill>
                  <a:srgbClr val="FFFFFF"/>
                </a:solidFill>
                <a:latin typeface="ＭＳ Ｐゴシック"/>
                <a:ea typeface="ＭＳ Ｐゴシック"/>
                <a:cs typeface="ＭＳ Ｐゴシック"/>
              </a:rPr>
              <a:t>ブラウザー</a:t>
            </a:r>
          </a:p>
        </p:txBody>
      </p:sp>
      <p:sp>
        <p:nvSpPr>
          <p:cNvPr id="38" name="角丸四角形 37"/>
          <p:cNvSpPr/>
          <p:nvPr/>
        </p:nvSpPr>
        <p:spPr>
          <a:xfrm>
            <a:off x="4950049" y="3013075"/>
            <a:ext cx="2943674" cy="469900"/>
          </a:xfrm>
          <a:prstGeom prst="roundRect">
            <a:avLst>
              <a:gd name="adj" fmla="val 50000"/>
            </a:avLst>
          </a:prstGeom>
          <a:solidFill>
            <a:schemeClr val="tx2">
              <a:lumMod val="60000"/>
              <a:lumOff val="40000"/>
              <a:alpha val="59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インターネット</a:t>
            </a:r>
          </a:p>
        </p:txBody>
      </p:sp>
      <p:sp>
        <p:nvSpPr>
          <p:cNvPr id="75" name="テキスト ボックス 74"/>
          <p:cNvSpPr txBox="1"/>
          <p:nvPr/>
        </p:nvSpPr>
        <p:spPr>
          <a:xfrm>
            <a:off x="5809790" y="2328418"/>
            <a:ext cx="774571" cy="307777"/>
          </a:xfrm>
          <a:prstGeom prst="rect">
            <a:avLst/>
          </a:prstGeom>
          <a:noFill/>
        </p:spPr>
        <p:txBody>
          <a:bodyPr wrap="none" rtlCol="0">
            <a:spAutoFit/>
          </a:bodyPr>
          <a:lstStyle/>
          <a:p>
            <a:r>
              <a:rPr kumimoji="1" lang="ja-JP" altLang="en-US" sz="1400" dirty="0">
                <a:solidFill>
                  <a:schemeClr val="bg1"/>
                </a:solidFill>
              </a:rPr>
              <a:t>クラウド</a:t>
            </a:r>
          </a:p>
        </p:txBody>
      </p:sp>
      <p:sp>
        <p:nvSpPr>
          <p:cNvPr id="76" name="テキスト ボックス 75"/>
          <p:cNvSpPr txBox="1"/>
          <p:nvPr/>
        </p:nvSpPr>
        <p:spPr>
          <a:xfrm>
            <a:off x="2274882" y="2232824"/>
            <a:ext cx="888785" cy="307777"/>
          </a:xfrm>
          <a:prstGeom prst="rect">
            <a:avLst/>
          </a:prstGeom>
          <a:noFill/>
        </p:spPr>
        <p:txBody>
          <a:bodyPr wrap="none" rtlCol="0">
            <a:spAutoFit/>
          </a:bodyPr>
          <a:lstStyle/>
          <a:p>
            <a:r>
              <a:rPr kumimoji="1" lang="ja-JP" altLang="en-US" sz="1400" dirty="0">
                <a:solidFill>
                  <a:schemeClr val="bg1"/>
                </a:solidFill>
              </a:rPr>
              <a:t>サーバー</a:t>
            </a:r>
          </a:p>
        </p:txBody>
      </p:sp>
      <p:sp>
        <p:nvSpPr>
          <p:cNvPr id="77" name="テキスト ボックス 76"/>
          <p:cNvSpPr txBox="1"/>
          <p:nvPr/>
        </p:nvSpPr>
        <p:spPr>
          <a:xfrm>
            <a:off x="1437451" y="1028082"/>
            <a:ext cx="2574744" cy="400110"/>
          </a:xfrm>
          <a:prstGeom prst="rect">
            <a:avLst/>
          </a:prstGeom>
          <a:noFill/>
        </p:spPr>
        <p:txBody>
          <a:bodyPr wrap="none" rtlCol="0">
            <a:spAutoFit/>
          </a:bodyPr>
          <a:lstStyle/>
          <a:p>
            <a:pPr algn="ctr"/>
            <a:r>
              <a:rPr kumimoji="1" lang="ja-JP" altLang="en-US" sz="2000" dirty="0">
                <a:solidFill>
                  <a:srgbClr val="800000"/>
                </a:solidFill>
                <a:latin typeface="HGP創英角ｺﾞｼｯｸUB"/>
                <a:ea typeface="HGP創英角ｺﾞｼｯｸUB"/>
                <a:cs typeface="HGP創英角ｺﾞｼｯｸUB"/>
              </a:rPr>
              <a:t>クライアント／サーバー</a:t>
            </a:r>
          </a:p>
        </p:txBody>
      </p:sp>
      <p:sp>
        <p:nvSpPr>
          <p:cNvPr id="78" name="テキスト ボックス 77"/>
          <p:cNvSpPr txBox="1"/>
          <p:nvPr/>
        </p:nvSpPr>
        <p:spPr>
          <a:xfrm>
            <a:off x="5914651" y="1036989"/>
            <a:ext cx="1005403" cy="400110"/>
          </a:xfrm>
          <a:prstGeom prst="rect">
            <a:avLst/>
          </a:prstGeom>
          <a:noFill/>
        </p:spPr>
        <p:txBody>
          <a:bodyPr wrap="none" rtlCol="0">
            <a:spAutoFit/>
          </a:bodyPr>
          <a:lstStyle/>
          <a:p>
            <a:pPr algn="ctr"/>
            <a:r>
              <a:rPr kumimoji="1" lang="ja-JP" altLang="en-US" sz="2000" dirty="0">
                <a:solidFill>
                  <a:srgbClr val="0000FF"/>
                </a:solidFill>
                <a:latin typeface="HGP創英角ｺﾞｼｯｸUB"/>
                <a:ea typeface="HGP創英角ｺﾞｼｯｸUB"/>
                <a:cs typeface="HGP創英角ｺﾞｼｯｸUB"/>
              </a:rPr>
              <a:t>クラウド</a:t>
            </a:r>
          </a:p>
        </p:txBody>
      </p:sp>
    </p:spTree>
    <p:extLst>
      <p:ext uri="{BB962C8B-B14F-4D97-AF65-F5344CB8AC3E}">
        <p14:creationId xmlns:p14="http://schemas.microsoft.com/office/powerpoint/2010/main" val="17342545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noChangeArrowheads="1"/>
          </p:cNvSpPr>
          <p:nvPr/>
        </p:nvSpPr>
        <p:spPr bwMode="auto">
          <a:xfrm>
            <a:off x="1151573" y="2176124"/>
            <a:ext cx="4991733" cy="357188"/>
          </a:xfrm>
          <a:prstGeom prst="rect">
            <a:avLst/>
          </a:prstGeom>
          <a:solidFill>
            <a:schemeClr val="accent4">
              <a:lumMod val="75000"/>
            </a:schemeClr>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400">
                <a:solidFill>
                  <a:schemeClr val="bg1"/>
                </a:solidFill>
                <a:latin typeface="+mn-lt"/>
                <a:ea typeface="+mn-ea"/>
              </a:rPr>
              <a:t>PC/AT</a:t>
            </a:r>
            <a:endParaRPr kumimoji="0" lang="ja-JP" altLang="en-US" sz="1400">
              <a:solidFill>
                <a:schemeClr val="bg1"/>
              </a:solidFill>
              <a:latin typeface="+mn-lt"/>
              <a:ea typeface="+mn-ea"/>
            </a:endParaRPr>
          </a:p>
        </p:txBody>
      </p:sp>
      <p:sp>
        <p:nvSpPr>
          <p:cNvPr id="5" name="正方形/長方形 10"/>
          <p:cNvSpPr>
            <a:spLocks noChangeArrowheads="1"/>
          </p:cNvSpPr>
          <p:nvPr/>
        </p:nvSpPr>
        <p:spPr bwMode="auto">
          <a:xfrm>
            <a:off x="6143318" y="2186172"/>
            <a:ext cx="1840977" cy="347140"/>
          </a:xfrm>
          <a:prstGeom prst="rect">
            <a:avLst/>
          </a:prstGeom>
          <a:solidFill>
            <a:schemeClr val="accent5"/>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400" dirty="0">
                <a:solidFill>
                  <a:schemeClr val="bg1"/>
                </a:solidFill>
                <a:latin typeface="+mn-lt"/>
                <a:ea typeface="+mn-ea"/>
              </a:rPr>
              <a:t>Mac</a:t>
            </a:r>
            <a:endParaRPr kumimoji="0" lang="ja-JP" altLang="en-US" sz="1400" dirty="0">
              <a:solidFill>
                <a:schemeClr val="bg1"/>
              </a:solidFill>
              <a:latin typeface="+mn-lt"/>
              <a:ea typeface="+mn-ea"/>
            </a:endParaRPr>
          </a:p>
        </p:txBody>
      </p:sp>
      <p:sp>
        <p:nvSpPr>
          <p:cNvPr id="6" name="正方形/長方形 2"/>
          <p:cNvSpPr>
            <a:spLocks noChangeArrowheads="1"/>
          </p:cNvSpPr>
          <p:nvPr/>
        </p:nvSpPr>
        <p:spPr bwMode="auto">
          <a:xfrm>
            <a:off x="1151573" y="1818936"/>
            <a:ext cx="2920493" cy="357188"/>
          </a:xfrm>
          <a:prstGeom prst="rect">
            <a:avLst/>
          </a:prstGeom>
          <a:solidFill>
            <a:srgbClr val="4168A7"/>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400">
                <a:solidFill>
                  <a:schemeClr val="bg1"/>
                </a:solidFill>
                <a:latin typeface="+mn-lt"/>
                <a:ea typeface="+mn-ea"/>
              </a:rPr>
              <a:t>Windows</a:t>
            </a:r>
            <a:endParaRPr kumimoji="0" lang="ja-JP" altLang="en-US" sz="1400">
              <a:solidFill>
                <a:schemeClr val="bg1"/>
              </a:solidFill>
              <a:latin typeface="+mn-lt"/>
              <a:ea typeface="+mn-ea"/>
            </a:endParaRPr>
          </a:p>
        </p:txBody>
      </p:sp>
      <p:sp>
        <p:nvSpPr>
          <p:cNvPr id="7" name="正方形/長方形 6"/>
          <p:cNvSpPr>
            <a:spLocks noChangeArrowheads="1"/>
          </p:cNvSpPr>
          <p:nvPr/>
        </p:nvSpPr>
        <p:spPr bwMode="auto">
          <a:xfrm>
            <a:off x="4072066" y="1818936"/>
            <a:ext cx="2071240" cy="357188"/>
          </a:xfrm>
          <a:prstGeom prst="rect">
            <a:avLst/>
          </a:prstGeom>
          <a:solidFill>
            <a:srgbClr val="FF9933"/>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400" dirty="0">
                <a:solidFill>
                  <a:schemeClr val="bg1"/>
                </a:solidFill>
                <a:latin typeface="+mn-lt"/>
                <a:ea typeface="+mn-ea"/>
              </a:rPr>
              <a:t>Linux</a:t>
            </a:r>
            <a:endParaRPr kumimoji="0" lang="ja-JP" altLang="en-US" sz="1400" dirty="0">
              <a:solidFill>
                <a:schemeClr val="bg1"/>
              </a:solidFill>
              <a:latin typeface="+mn-lt"/>
              <a:ea typeface="+mn-ea"/>
            </a:endParaRPr>
          </a:p>
        </p:txBody>
      </p:sp>
      <p:sp>
        <p:nvSpPr>
          <p:cNvPr id="8" name="正方形/長方形 10"/>
          <p:cNvSpPr>
            <a:spLocks noChangeArrowheads="1"/>
          </p:cNvSpPr>
          <p:nvPr/>
        </p:nvSpPr>
        <p:spPr bwMode="auto">
          <a:xfrm>
            <a:off x="6143307" y="1823400"/>
            <a:ext cx="1840988" cy="362772"/>
          </a:xfrm>
          <a:prstGeom prst="rect">
            <a:avLst/>
          </a:prstGeom>
          <a:solidFill>
            <a:schemeClr val="accent1">
              <a:lumMod val="50000"/>
            </a:schemeClr>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400">
                <a:solidFill>
                  <a:schemeClr val="bg1"/>
                </a:solidFill>
                <a:latin typeface="+mn-lt"/>
                <a:ea typeface="+mn-ea"/>
              </a:rPr>
              <a:t>MacOS</a:t>
            </a:r>
            <a:endParaRPr kumimoji="0" lang="ja-JP" altLang="en-US" sz="1400" dirty="0">
              <a:solidFill>
                <a:schemeClr val="bg1"/>
              </a:solidFill>
              <a:latin typeface="+mn-lt"/>
              <a:ea typeface="+mn-ea"/>
            </a:endParaRPr>
          </a:p>
        </p:txBody>
      </p:sp>
      <p:sp>
        <p:nvSpPr>
          <p:cNvPr id="9" name="下矢印吹き出し 8"/>
          <p:cNvSpPr/>
          <p:nvPr/>
        </p:nvSpPr>
        <p:spPr bwMode="auto">
          <a:xfrm>
            <a:off x="4106360" y="1390310"/>
            <a:ext cx="285749" cy="500063"/>
          </a:xfrm>
          <a:prstGeom prst="downArrowCallout">
            <a:avLst>
              <a:gd name="adj1" fmla="val 50000"/>
              <a:gd name="adj2" fmla="val 25000"/>
              <a:gd name="adj3" fmla="val 34143"/>
              <a:gd name="adj4" fmla="val 82116"/>
            </a:avLst>
          </a:prstGeom>
          <a:solidFill>
            <a:schemeClr val="accent3"/>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0" name="下矢印吹き出し 9"/>
          <p:cNvSpPr/>
          <p:nvPr/>
        </p:nvSpPr>
        <p:spPr bwMode="auto">
          <a:xfrm>
            <a:off x="4463547" y="1390310"/>
            <a:ext cx="285749" cy="500063"/>
          </a:xfrm>
          <a:prstGeom prst="downArrowCallout">
            <a:avLst>
              <a:gd name="adj1" fmla="val 50000"/>
              <a:gd name="adj2" fmla="val 25000"/>
              <a:gd name="adj3" fmla="val 34143"/>
              <a:gd name="adj4" fmla="val 82116"/>
            </a:avLst>
          </a:prstGeom>
          <a:solidFill>
            <a:schemeClr val="accent3"/>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1" name="下矢印吹き出し 10"/>
          <p:cNvSpPr/>
          <p:nvPr/>
        </p:nvSpPr>
        <p:spPr bwMode="auto">
          <a:xfrm>
            <a:off x="2223134" y="1390310"/>
            <a:ext cx="285749" cy="500063"/>
          </a:xfrm>
          <a:prstGeom prst="downArrowCallout">
            <a:avLst>
              <a:gd name="adj1" fmla="val 50000"/>
              <a:gd name="adj2" fmla="val 25000"/>
              <a:gd name="adj3" fmla="val 34143"/>
              <a:gd name="adj4" fmla="val 82116"/>
            </a:avLst>
          </a:prstGeom>
          <a:solidFill>
            <a:schemeClr val="accent1">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2" name="下矢印吹き出し 11"/>
          <p:cNvSpPr/>
          <p:nvPr/>
        </p:nvSpPr>
        <p:spPr bwMode="auto">
          <a:xfrm>
            <a:off x="2580320" y="1390310"/>
            <a:ext cx="285749" cy="500063"/>
          </a:xfrm>
          <a:prstGeom prst="downArrowCallout">
            <a:avLst>
              <a:gd name="adj1" fmla="val 50000"/>
              <a:gd name="adj2" fmla="val 25000"/>
              <a:gd name="adj3" fmla="val 34143"/>
              <a:gd name="adj4" fmla="val 82116"/>
            </a:avLst>
          </a:prstGeom>
          <a:solidFill>
            <a:schemeClr val="accent1">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3" name="下矢印吹き出し 12"/>
          <p:cNvSpPr/>
          <p:nvPr/>
        </p:nvSpPr>
        <p:spPr bwMode="auto">
          <a:xfrm>
            <a:off x="2937507" y="1390310"/>
            <a:ext cx="285749" cy="500063"/>
          </a:xfrm>
          <a:prstGeom prst="downArrowCallout">
            <a:avLst>
              <a:gd name="adj1" fmla="val 50000"/>
              <a:gd name="adj2" fmla="val 25000"/>
              <a:gd name="adj3" fmla="val 34143"/>
              <a:gd name="adj4" fmla="val 82116"/>
            </a:avLst>
          </a:prstGeom>
          <a:solidFill>
            <a:schemeClr val="accent1">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4" name="下矢印吹き出し 13"/>
          <p:cNvSpPr/>
          <p:nvPr/>
        </p:nvSpPr>
        <p:spPr bwMode="auto">
          <a:xfrm>
            <a:off x="6228896" y="1390310"/>
            <a:ext cx="285749" cy="500063"/>
          </a:xfrm>
          <a:prstGeom prst="downArrowCallout">
            <a:avLst>
              <a:gd name="adj1" fmla="val 50000"/>
              <a:gd name="adj2" fmla="val 25000"/>
              <a:gd name="adj3" fmla="val 34143"/>
              <a:gd name="adj4" fmla="val 82116"/>
            </a:avLst>
          </a:prstGeom>
          <a:solidFill>
            <a:schemeClr val="accent5">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5" name="下矢印吹き出し 14"/>
          <p:cNvSpPr/>
          <p:nvPr/>
        </p:nvSpPr>
        <p:spPr bwMode="auto">
          <a:xfrm>
            <a:off x="6586083" y="1390310"/>
            <a:ext cx="285749" cy="500063"/>
          </a:xfrm>
          <a:prstGeom prst="downArrowCallout">
            <a:avLst>
              <a:gd name="adj1" fmla="val 50000"/>
              <a:gd name="adj2" fmla="val 25000"/>
              <a:gd name="adj3" fmla="val 34143"/>
              <a:gd name="adj4" fmla="val 82116"/>
            </a:avLst>
          </a:prstGeom>
          <a:solidFill>
            <a:schemeClr val="accent5">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6" name="下矢印吹き出し 15"/>
          <p:cNvSpPr/>
          <p:nvPr/>
        </p:nvSpPr>
        <p:spPr bwMode="auto">
          <a:xfrm>
            <a:off x="1151562" y="1390310"/>
            <a:ext cx="285749" cy="500063"/>
          </a:xfrm>
          <a:prstGeom prst="downArrowCallout">
            <a:avLst>
              <a:gd name="adj1" fmla="val 50000"/>
              <a:gd name="adj2" fmla="val 25000"/>
              <a:gd name="adj3" fmla="val 34143"/>
              <a:gd name="adj4" fmla="val 82116"/>
            </a:avLst>
          </a:prstGeom>
          <a:solidFill>
            <a:schemeClr val="accent1">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7" name="下矢印吹き出し 16"/>
          <p:cNvSpPr/>
          <p:nvPr/>
        </p:nvSpPr>
        <p:spPr bwMode="auto">
          <a:xfrm>
            <a:off x="1508749" y="1390310"/>
            <a:ext cx="285749" cy="500063"/>
          </a:xfrm>
          <a:prstGeom prst="downArrowCallout">
            <a:avLst>
              <a:gd name="adj1" fmla="val 50000"/>
              <a:gd name="adj2" fmla="val 25000"/>
              <a:gd name="adj3" fmla="val 34143"/>
              <a:gd name="adj4" fmla="val 82116"/>
            </a:avLst>
          </a:prstGeom>
          <a:solidFill>
            <a:schemeClr val="accent1">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8" name="下矢印吹き出し 17"/>
          <p:cNvSpPr/>
          <p:nvPr/>
        </p:nvSpPr>
        <p:spPr bwMode="auto">
          <a:xfrm>
            <a:off x="1865936" y="1390310"/>
            <a:ext cx="285749" cy="500063"/>
          </a:xfrm>
          <a:prstGeom prst="downArrowCallout">
            <a:avLst>
              <a:gd name="adj1" fmla="val 50000"/>
              <a:gd name="adj2" fmla="val 25000"/>
              <a:gd name="adj3" fmla="val 34143"/>
              <a:gd name="adj4" fmla="val 82116"/>
            </a:avLst>
          </a:prstGeom>
          <a:solidFill>
            <a:schemeClr val="accent1">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19" name="下矢印吹き出し 18"/>
          <p:cNvSpPr/>
          <p:nvPr/>
        </p:nvSpPr>
        <p:spPr bwMode="auto">
          <a:xfrm>
            <a:off x="6995065" y="1375790"/>
            <a:ext cx="285749" cy="500063"/>
          </a:xfrm>
          <a:prstGeom prst="downArrowCallout">
            <a:avLst>
              <a:gd name="adj1" fmla="val 50000"/>
              <a:gd name="adj2" fmla="val 25000"/>
              <a:gd name="adj3" fmla="val 34143"/>
              <a:gd name="adj4" fmla="val 82116"/>
            </a:avLst>
          </a:prstGeom>
          <a:solidFill>
            <a:schemeClr val="accent5">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20" name="下矢印吹き出し 19"/>
          <p:cNvSpPr/>
          <p:nvPr/>
        </p:nvSpPr>
        <p:spPr bwMode="auto">
          <a:xfrm>
            <a:off x="7352252" y="1375790"/>
            <a:ext cx="285749" cy="500063"/>
          </a:xfrm>
          <a:prstGeom prst="downArrowCallout">
            <a:avLst>
              <a:gd name="adj1" fmla="val 50000"/>
              <a:gd name="adj2" fmla="val 25000"/>
              <a:gd name="adj3" fmla="val 34143"/>
              <a:gd name="adj4" fmla="val 82116"/>
            </a:avLst>
          </a:prstGeom>
          <a:solidFill>
            <a:schemeClr val="accent5">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21" name="下矢印吹き出し 20"/>
          <p:cNvSpPr/>
          <p:nvPr/>
        </p:nvSpPr>
        <p:spPr bwMode="auto">
          <a:xfrm>
            <a:off x="4850099" y="1390310"/>
            <a:ext cx="285749" cy="500063"/>
          </a:xfrm>
          <a:prstGeom prst="downArrowCallout">
            <a:avLst>
              <a:gd name="adj1" fmla="val 50000"/>
              <a:gd name="adj2" fmla="val 25000"/>
              <a:gd name="adj3" fmla="val 34143"/>
              <a:gd name="adj4" fmla="val 82116"/>
            </a:avLst>
          </a:prstGeom>
          <a:solidFill>
            <a:schemeClr val="accent3"/>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22" name="下矢印吹き出し 21"/>
          <p:cNvSpPr/>
          <p:nvPr/>
        </p:nvSpPr>
        <p:spPr bwMode="auto">
          <a:xfrm>
            <a:off x="5207286" y="1390310"/>
            <a:ext cx="285749" cy="500063"/>
          </a:xfrm>
          <a:prstGeom prst="downArrowCallout">
            <a:avLst>
              <a:gd name="adj1" fmla="val 50000"/>
              <a:gd name="adj2" fmla="val 25000"/>
              <a:gd name="adj3" fmla="val 34143"/>
              <a:gd name="adj4" fmla="val 82116"/>
            </a:avLst>
          </a:prstGeom>
          <a:solidFill>
            <a:schemeClr val="accent3"/>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43" name="AutoShape 3"/>
          <p:cNvSpPr>
            <a:spLocks noChangeArrowheads="1"/>
          </p:cNvSpPr>
          <p:nvPr/>
        </p:nvSpPr>
        <p:spPr bwMode="auto">
          <a:xfrm>
            <a:off x="1164084" y="2617324"/>
            <a:ext cx="6820211" cy="331869"/>
          </a:xfrm>
          <a:prstGeom prst="wedgeRoundRectCallout">
            <a:avLst>
              <a:gd name="adj1" fmla="val -9206"/>
              <a:gd name="adj2" fmla="val -84334"/>
              <a:gd name="adj3" fmla="val 16667"/>
            </a:avLst>
          </a:prstGeom>
          <a:solidFill>
            <a:schemeClr val="accent6">
              <a:lumMod val="75000"/>
            </a:schemeClr>
          </a:solidFill>
          <a:ln w="25400" algn="ctr">
            <a:noFill/>
            <a:miter lim="800000"/>
            <a:headEnd/>
            <a:tailEnd/>
          </a:ln>
          <a:effectLst>
            <a:outerShdw blurRad="50800" dist="38100" dir="2700000" algn="tl" rotWithShape="0">
              <a:prstClr val="black">
                <a:alpha val="40000"/>
              </a:prstClr>
            </a:outerShdw>
          </a:effectLst>
        </p:spPr>
        <p:txBody>
          <a:bodyPr anchor="ctr"/>
          <a:lstStyle/>
          <a:p>
            <a:pPr algn="ctr">
              <a:spcBef>
                <a:spcPct val="20000"/>
              </a:spcBef>
            </a:pPr>
            <a:r>
              <a:rPr kumimoji="0" lang="ja-JP" altLang="en-US" sz="1200" dirty="0">
                <a:solidFill>
                  <a:srgbClr val="FFFFFF"/>
                </a:solidFill>
                <a:latin typeface="+mn-ea"/>
                <a:ea typeface="+mn-ea"/>
                <a:cs typeface="Arial" charset="0"/>
              </a:rPr>
              <a:t>クライアントごとに専用のプログラム </a:t>
            </a:r>
            <a:r>
              <a:rPr kumimoji="0" lang="en-US" altLang="ja-JP" sz="1200" dirty="0">
                <a:solidFill>
                  <a:srgbClr val="FFFFFF"/>
                </a:solidFill>
                <a:latin typeface="+mn-ea"/>
                <a:ea typeface="+mn-ea"/>
                <a:cs typeface="Arial" charset="0"/>
              </a:rPr>
              <a:t>(</a:t>
            </a:r>
            <a:r>
              <a:rPr kumimoji="0" lang="ja-JP" altLang="en-US" sz="1200" dirty="0">
                <a:solidFill>
                  <a:srgbClr val="FFFFFF"/>
                </a:solidFill>
                <a:latin typeface="+mn-ea"/>
                <a:ea typeface="+mn-ea"/>
                <a:cs typeface="Arial" charset="0"/>
              </a:rPr>
              <a:t>ネイティブアプリ</a:t>
            </a:r>
            <a:r>
              <a:rPr kumimoji="0" lang="en-US" altLang="ja-JP" sz="1200" dirty="0">
                <a:solidFill>
                  <a:srgbClr val="FFFFFF"/>
                </a:solidFill>
                <a:latin typeface="+mn-ea"/>
                <a:ea typeface="+mn-ea"/>
                <a:cs typeface="Arial" charset="0"/>
              </a:rPr>
              <a:t>) </a:t>
            </a:r>
            <a:r>
              <a:rPr kumimoji="0" lang="ja-JP" altLang="en-US" sz="1200" dirty="0">
                <a:solidFill>
                  <a:srgbClr val="FFFFFF"/>
                </a:solidFill>
                <a:latin typeface="+mn-ea"/>
                <a:ea typeface="+mn-ea"/>
                <a:cs typeface="Arial" charset="0"/>
              </a:rPr>
              <a:t>を用意する必要があり、開発効率が良くない</a:t>
            </a:r>
          </a:p>
        </p:txBody>
      </p:sp>
      <p:sp>
        <p:nvSpPr>
          <p:cNvPr id="2" name="タイトル 1"/>
          <p:cNvSpPr>
            <a:spLocks noGrp="1"/>
          </p:cNvSpPr>
          <p:nvPr>
            <p:ph type="title"/>
          </p:nvPr>
        </p:nvSpPr>
        <p:spPr/>
        <p:txBody>
          <a:bodyPr/>
          <a:lstStyle/>
          <a:p>
            <a:r>
              <a:rPr lang="ja-JP" altLang="ja-JP" dirty="0">
                <a:solidFill>
                  <a:schemeClr val="tx1">
                    <a:lumMod val="50000"/>
                    <a:lumOff val="50000"/>
                  </a:schemeClr>
                </a:solidFill>
              </a:rPr>
              <a:t>クライアントプラットフォーム</a:t>
            </a:r>
            <a:r>
              <a:rPr lang="ja-JP" altLang="en-US" dirty="0">
                <a:solidFill>
                  <a:schemeClr val="tx1">
                    <a:lumMod val="50000"/>
                    <a:lumOff val="50000"/>
                  </a:schemeClr>
                </a:solidFill>
              </a:rPr>
              <a:t>の変遷</a:t>
            </a:r>
            <a:r>
              <a:rPr lang="en-US" altLang="ja-JP" dirty="0">
                <a:solidFill>
                  <a:schemeClr val="tx1">
                    <a:lumMod val="50000"/>
                    <a:lumOff val="50000"/>
                  </a:schemeClr>
                </a:solidFill>
              </a:rPr>
              <a:t> </a:t>
            </a:r>
            <a:endParaRPr kumimoji="1" lang="ja-JP" altLang="en-US" dirty="0">
              <a:solidFill>
                <a:schemeClr val="tx1">
                  <a:lumMod val="50000"/>
                  <a:lumOff val="50000"/>
                </a:schemeClr>
              </a:solidFill>
            </a:endParaRPr>
          </a:p>
        </p:txBody>
      </p:sp>
      <p:sp>
        <p:nvSpPr>
          <p:cNvPr id="45" name="正方形/長方形 2"/>
          <p:cNvSpPr>
            <a:spLocks noChangeArrowheads="1"/>
          </p:cNvSpPr>
          <p:nvPr/>
        </p:nvSpPr>
        <p:spPr bwMode="auto">
          <a:xfrm>
            <a:off x="1153606" y="5086857"/>
            <a:ext cx="6200690" cy="357188"/>
          </a:xfrm>
          <a:prstGeom prst="rect">
            <a:avLst/>
          </a:prstGeom>
          <a:solidFill>
            <a:schemeClr val="accent4">
              <a:lumMod val="75000"/>
            </a:schemeClr>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400">
                <a:solidFill>
                  <a:schemeClr val="bg1"/>
                </a:solidFill>
                <a:latin typeface="+mn-lt"/>
                <a:ea typeface="+mn-ea"/>
              </a:rPr>
              <a:t>PC/AT</a:t>
            </a:r>
            <a:endParaRPr kumimoji="0" lang="ja-JP" altLang="en-US" sz="1400">
              <a:solidFill>
                <a:schemeClr val="bg1"/>
              </a:solidFill>
              <a:latin typeface="+mn-lt"/>
              <a:ea typeface="+mn-ea"/>
            </a:endParaRPr>
          </a:p>
        </p:txBody>
      </p:sp>
      <p:sp>
        <p:nvSpPr>
          <p:cNvPr id="46" name="正方形/長方形 10"/>
          <p:cNvSpPr>
            <a:spLocks noChangeArrowheads="1"/>
          </p:cNvSpPr>
          <p:nvPr/>
        </p:nvSpPr>
        <p:spPr bwMode="auto">
          <a:xfrm>
            <a:off x="7354307" y="5086857"/>
            <a:ext cx="640431" cy="357188"/>
          </a:xfrm>
          <a:prstGeom prst="rect">
            <a:avLst/>
          </a:prstGeom>
          <a:solidFill>
            <a:schemeClr val="accent5"/>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100" dirty="0">
                <a:solidFill>
                  <a:schemeClr val="bg1"/>
                </a:solidFill>
                <a:latin typeface="+mn-lt"/>
                <a:ea typeface="+mn-ea"/>
              </a:rPr>
              <a:t>Mac</a:t>
            </a:r>
            <a:endParaRPr kumimoji="0" lang="ja-JP" altLang="en-US" sz="1100" dirty="0">
              <a:solidFill>
                <a:schemeClr val="bg1"/>
              </a:solidFill>
              <a:latin typeface="+mn-lt"/>
              <a:ea typeface="+mn-ea"/>
            </a:endParaRPr>
          </a:p>
        </p:txBody>
      </p:sp>
      <p:sp>
        <p:nvSpPr>
          <p:cNvPr id="47" name="正方形/長方形 2"/>
          <p:cNvSpPr>
            <a:spLocks noChangeArrowheads="1"/>
          </p:cNvSpPr>
          <p:nvPr/>
        </p:nvSpPr>
        <p:spPr bwMode="auto">
          <a:xfrm>
            <a:off x="1153606" y="4729669"/>
            <a:ext cx="5720270" cy="357188"/>
          </a:xfrm>
          <a:prstGeom prst="rect">
            <a:avLst/>
          </a:prstGeom>
          <a:solidFill>
            <a:srgbClr val="4168A7"/>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400">
                <a:solidFill>
                  <a:schemeClr val="bg1"/>
                </a:solidFill>
                <a:latin typeface="+mn-lt"/>
                <a:ea typeface="+mn-ea"/>
              </a:rPr>
              <a:t>Windows</a:t>
            </a:r>
            <a:endParaRPr kumimoji="0" lang="ja-JP" altLang="en-US" sz="1400">
              <a:solidFill>
                <a:schemeClr val="bg1"/>
              </a:solidFill>
              <a:latin typeface="+mn-lt"/>
              <a:ea typeface="+mn-ea"/>
            </a:endParaRPr>
          </a:p>
        </p:txBody>
      </p:sp>
      <p:sp>
        <p:nvSpPr>
          <p:cNvPr id="48" name="正方形/長方形 6"/>
          <p:cNvSpPr>
            <a:spLocks noChangeArrowheads="1"/>
          </p:cNvSpPr>
          <p:nvPr/>
        </p:nvSpPr>
        <p:spPr bwMode="auto">
          <a:xfrm>
            <a:off x="6873876" y="4729669"/>
            <a:ext cx="506656" cy="357188"/>
          </a:xfrm>
          <a:prstGeom prst="rect">
            <a:avLst/>
          </a:prstGeom>
          <a:solidFill>
            <a:srgbClr val="FF9933"/>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100" dirty="0">
                <a:solidFill>
                  <a:schemeClr val="bg1"/>
                </a:solidFill>
                <a:latin typeface="+mn-lt"/>
                <a:ea typeface="+mn-ea"/>
              </a:rPr>
              <a:t>Linux</a:t>
            </a:r>
            <a:endParaRPr kumimoji="0" lang="ja-JP" altLang="en-US" sz="1100" dirty="0">
              <a:solidFill>
                <a:schemeClr val="bg1"/>
              </a:solidFill>
              <a:latin typeface="+mn-lt"/>
              <a:ea typeface="+mn-ea"/>
            </a:endParaRPr>
          </a:p>
        </p:txBody>
      </p:sp>
      <p:sp>
        <p:nvSpPr>
          <p:cNvPr id="49" name="正方形/長方形 10"/>
          <p:cNvSpPr>
            <a:spLocks noChangeArrowheads="1"/>
          </p:cNvSpPr>
          <p:nvPr/>
        </p:nvSpPr>
        <p:spPr bwMode="auto">
          <a:xfrm>
            <a:off x="7354296" y="4729669"/>
            <a:ext cx="640431" cy="362772"/>
          </a:xfrm>
          <a:prstGeom prst="rect">
            <a:avLst/>
          </a:prstGeom>
          <a:solidFill>
            <a:schemeClr val="accent1">
              <a:lumMod val="50000"/>
            </a:schemeClr>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100">
                <a:solidFill>
                  <a:schemeClr val="bg1"/>
                </a:solidFill>
                <a:latin typeface="+mn-lt"/>
                <a:ea typeface="+mn-ea"/>
              </a:rPr>
              <a:t>MacOS</a:t>
            </a:r>
            <a:endParaRPr kumimoji="0" lang="ja-JP" altLang="en-US" sz="1100" dirty="0">
              <a:solidFill>
                <a:schemeClr val="bg1"/>
              </a:solidFill>
              <a:latin typeface="+mn-lt"/>
              <a:ea typeface="+mn-ea"/>
            </a:endParaRPr>
          </a:p>
        </p:txBody>
      </p:sp>
      <p:sp>
        <p:nvSpPr>
          <p:cNvPr id="66" name="正方形/長方形 2"/>
          <p:cNvSpPr>
            <a:spLocks noChangeArrowheads="1"/>
          </p:cNvSpPr>
          <p:nvPr/>
        </p:nvSpPr>
        <p:spPr bwMode="auto">
          <a:xfrm>
            <a:off x="1153606" y="4372481"/>
            <a:ext cx="6818392" cy="357188"/>
          </a:xfrm>
          <a:prstGeom prst="rect">
            <a:avLst/>
          </a:prstGeom>
          <a:solidFill>
            <a:srgbClr val="FF6666"/>
          </a:solidFill>
          <a:ln w="38100" algn="ctr">
            <a:noFill/>
            <a:round/>
            <a:headEnd/>
            <a:tailEnd/>
          </a:ln>
          <a:effectLst>
            <a:outerShdw blurRad="50800" dist="38100" dir="2700000" algn="tl" rotWithShape="0">
              <a:prstClr val="black">
                <a:alpha val="40000"/>
              </a:prstClr>
            </a:outerShdw>
          </a:effectLst>
        </p:spPr>
        <p:txBody>
          <a:bodyPr anchor="ctr"/>
          <a:lstStyle/>
          <a:p>
            <a:pPr algn="ctr">
              <a:spcBef>
                <a:spcPct val="20000"/>
              </a:spcBef>
              <a:defRPr/>
            </a:pPr>
            <a:r>
              <a:rPr kumimoji="0" lang="en-US" altLang="ja-JP" sz="1400" dirty="0">
                <a:solidFill>
                  <a:schemeClr val="bg1"/>
                </a:solidFill>
                <a:latin typeface="+mn-lt"/>
                <a:ea typeface="+mn-ea"/>
              </a:rPr>
              <a:t>RIA/Ajax</a:t>
            </a:r>
            <a:endParaRPr kumimoji="0" lang="ja-JP" altLang="en-US" sz="1400" dirty="0">
              <a:solidFill>
                <a:schemeClr val="bg1"/>
              </a:solidFill>
              <a:latin typeface="+mn-lt"/>
              <a:ea typeface="+mn-ea"/>
            </a:endParaRPr>
          </a:p>
        </p:txBody>
      </p:sp>
      <p:sp>
        <p:nvSpPr>
          <p:cNvPr id="50" name="下矢印吹き出し 49"/>
          <p:cNvSpPr/>
          <p:nvPr/>
        </p:nvSpPr>
        <p:spPr bwMode="auto">
          <a:xfrm>
            <a:off x="2244280"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51" name="下矢印吹き出し 50"/>
          <p:cNvSpPr/>
          <p:nvPr/>
        </p:nvSpPr>
        <p:spPr bwMode="auto">
          <a:xfrm>
            <a:off x="2601466"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52" name="下矢印吹き出し 51"/>
          <p:cNvSpPr/>
          <p:nvPr/>
        </p:nvSpPr>
        <p:spPr bwMode="auto">
          <a:xfrm>
            <a:off x="2958653"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53" name="下矢印吹き出し 52"/>
          <p:cNvSpPr/>
          <p:nvPr/>
        </p:nvSpPr>
        <p:spPr bwMode="auto">
          <a:xfrm>
            <a:off x="1172708"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54" name="下矢印吹き出し 53"/>
          <p:cNvSpPr/>
          <p:nvPr/>
        </p:nvSpPr>
        <p:spPr bwMode="auto">
          <a:xfrm>
            <a:off x="1529895"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55" name="下矢印吹き出し 54"/>
          <p:cNvSpPr/>
          <p:nvPr/>
        </p:nvSpPr>
        <p:spPr bwMode="auto">
          <a:xfrm>
            <a:off x="1887082"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56" name="下矢印吹き出し 55"/>
          <p:cNvSpPr/>
          <p:nvPr/>
        </p:nvSpPr>
        <p:spPr bwMode="auto">
          <a:xfrm>
            <a:off x="3311397"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57" name="下矢印吹き出し 56"/>
          <p:cNvSpPr/>
          <p:nvPr/>
        </p:nvSpPr>
        <p:spPr bwMode="auto">
          <a:xfrm>
            <a:off x="3668584"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58" name="下矢印吹き出し 57"/>
          <p:cNvSpPr/>
          <p:nvPr/>
        </p:nvSpPr>
        <p:spPr bwMode="auto">
          <a:xfrm>
            <a:off x="4011491"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59" name="下矢印吹き出し 58"/>
          <p:cNvSpPr/>
          <p:nvPr/>
        </p:nvSpPr>
        <p:spPr bwMode="auto">
          <a:xfrm>
            <a:off x="4368678"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60" name="下矢印吹き出し 59"/>
          <p:cNvSpPr/>
          <p:nvPr/>
        </p:nvSpPr>
        <p:spPr bwMode="auto">
          <a:xfrm>
            <a:off x="4721422"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61" name="下矢印吹き出し 60"/>
          <p:cNvSpPr/>
          <p:nvPr/>
        </p:nvSpPr>
        <p:spPr bwMode="auto">
          <a:xfrm>
            <a:off x="5078609"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62" name="下矢印吹き出し 61"/>
          <p:cNvSpPr/>
          <p:nvPr/>
        </p:nvSpPr>
        <p:spPr bwMode="auto">
          <a:xfrm>
            <a:off x="5454544"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63" name="下矢印吹き出し 62"/>
          <p:cNvSpPr/>
          <p:nvPr/>
        </p:nvSpPr>
        <p:spPr bwMode="auto">
          <a:xfrm>
            <a:off x="5807288"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64" name="下矢印吹き出し 63"/>
          <p:cNvSpPr/>
          <p:nvPr/>
        </p:nvSpPr>
        <p:spPr bwMode="auto">
          <a:xfrm>
            <a:off x="6164475" y="3938271"/>
            <a:ext cx="285749" cy="500063"/>
          </a:xfrm>
          <a:prstGeom prst="downArrowCallout">
            <a:avLst>
              <a:gd name="adj1" fmla="val 50000"/>
              <a:gd name="adj2" fmla="val 25000"/>
              <a:gd name="adj3" fmla="val 34143"/>
              <a:gd name="adj4" fmla="val 82116"/>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spcBef>
                <a:spcPct val="20000"/>
              </a:spcBef>
              <a:defRPr/>
            </a:pPr>
            <a:endParaRPr kumimoji="0" lang="ja-JP" altLang="en-US" sz="1400">
              <a:solidFill>
                <a:srgbClr val="484848"/>
              </a:solidFill>
              <a:latin typeface="+mn-lt"/>
              <a:ea typeface="+mn-ea"/>
            </a:endParaRPr>
          </a:p>
        </p:txBody>
      </p:sp>
      <p:sp>
        <p:nvSpPr>
          <p:cNvPr id="67" name="AutoShape 3"/>
          <p:cNvSpPr>
            <a:spLocks noChangeArrowheads="1"/>
          </p:cNvSpPr>
          <p:nvPr/>
        </p:nvSpPr>
        <p:spPr bwMode="auto">
          <a:xfrm>
            <a:off x="1172719" y="5532383"/>
            <a:ext cx="6820211" cy="331869"/>
          </a:xfrm>
          <a:prstGeom prst="wedgeRoundRectCallout">
            <a:avLst>
              <a:gd name="adj1" fmla="val -9206"/>
              <a:gd name="adj2" fmla="val -84334"/>
              <a:gd name="adj3" fmla="val 16667"/>
            </a:avLst>
          </a:prstGeom>
          <a:solidFill>
            <a:schemeClr val="accent6">
              <a:lumMod val="75000"/>
            </a:schemeClr>
          </a:solidFill>
          <a:ln w="25400" algn="ctr">
            <a:noFill/>
            <a:miter lim="800000"/>
            <a:headEnd/>
            <a:tailEnd/>
          </a:ln>
          <a:effectLst>
            <a:outerShdw blurRad="50800" dist="38100" dir="2700000" algn="tl" rotWithShape="0">
              <a:prstClr val="black">
                <a:alpha val="40000"/>
              </a:prstClr>
            </a:outerShdw>
          </a:effectLst>
        </p:spPr>
        <p:txBody>
          <a:bodyPr anchor="ctr"/>
          <a:lstStyle/>
          <a:p>
            <a:pPr algn="ctr">
              <a:spcBef>
                <a:spcPct val="20000"/>
              </a:spcBef>
            </a:pPr>
            <a:r>
              <a:rPr kumimoji="0" lang="en-US" altLang="ja-JP" sz="1200" dirty="0">
                <a:solidFill>
                  <a:srgbClr val="FFFFFF"/>
                </a:solidFill>
                <a:latin typeface="+mn-ea"/>
                <a:cs typeface="Arial" charset="0"/>
              </a:rPr>
              <a:t>1</a:t>
            </a:r>
            <a:r>
              <a:rPr kumimoji="0" lang="ja-JP" altLang="en-US" sz="1200" dirty="0" err="1">
                <a:solidFill>
                  <a:srgbClr val="FFFFFF"/>
                </a:solidFill>
                <a:latin typeface="+mn-ea"/>
                <a:cs typeface="Arial" charset="0"/>
              </a:rPr>
              <a:t>つの</a:t>
            </a:r>
            <a:r>
              <a:rPr kumimoji="0" lang="ja-JP" altLang="en-US" sz="1200" dirty="0">
                <a:solidFill>
                  <a:srgbClr val="FFFFFF"/>
                </a:solidFill>
                <a:latin typeface="+mn-ea"/>
                <a:cs typeface="Arial" charset="0"/>
              </a:rPr>
              <a:t>プログラムコードですべてのプラットフォームに対応、コストを最少化して売上を最大化できる</a:t>
            </a:r>
            <a:endParaRPr kumimoji="0" lang="ja-JP" altLang="en-US" sz="1200" dirty="0">
              <a:solidFill>
                <a:srgbClr val="FFFFFF"/>
              </a:solidFill>
              <a:latin typeface="+mn-ea"/>
              <a:ea typeface="+mn-ea"/>
              <a:cs typeface="Arial" charset="0"/>
            </a:endParaRPr>
          </a:p>
        </p:txBody>
      </p:sp>
    </p:spTree>
    <p:extLst>
      <p:ext uri="{BB962C8B-B14F-4D97-AF65-F5344CB8AC3E}">
        <p14:creationId xmlns:p14="http://schemas.microsoft.com/office/powerpoint/2010/main" val="81104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up)">
                                      <p:cBhvr>
                                        <p:cTn id="1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正方形/長方形 40"/>
          <p:cNvSpPr/>
          <p:nvPr/>
        </p:nvSpPr>
        <p:spPr>
          <a:xfrm>
            <a:off x="6733631" y="977282"/>
            <a:ext cx="2082441" cy="5302250"/>
          </a:xfrm>
          <a:prstGeom prst="rect">
            <a:avLst/>
          </a:prstGeom>
          <a:solidFill>
            <a:srgbClr val="9DFFFF"/>
          </a:solidFill>
          <a:ln w="19050" cmpd="sng">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54" name="正方形/長方形 53"/>
          <p:cNvSpPr/>
          <p:nvPr/>
        </p:nvSpPr>
        <p:spPr>
          <a:xfrm>
            <a:off x="4601238" y="977282"/>
            <a:ext cx="2082441" cy="5302250"/>
          </a:xfrm>
          <a:prstGeom prst="rect">
            <a:avLst/>
          </a:prstGeom>
          <a:solidFill>
            <a:srgbClr val="EBF1DE"/>
          </a:solidFill>
          <a:ln w="19050" cmpd="sng">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34" name="正方形/長方形 33"/>
          <p:cNvSpPr/>
          <p:nvPr/>
        </p:nvSpPr>
        <p:spPr>
          <a:xfrm>
            <a:off x="2459387" y="977282"/>
            <a:ext cx="2082441" cy="5302250"/>
          </a:xfrm>
          <a:prstGeom prst="rect">
            <a:avLst/>
          </a:prstGeom>
          <a:solidFill>
            <a:srgbClr val="FFFBD2"/>
          </a:solidFill>
          <a:ln w="19050" cmpd="sng">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3" name="タイトル 2"/>
          <p:cNvSpPr>
            <a:spLocks noGrp="1"/>
          </p:cNvSpPr>
          <p:nvPr>
            <p:ph type="title"/>
          </p:nvPr>
        </p:nvSpPr>
        <p:spPr/>
        <p:txBody>
          <a:bodyPr/>
          <a:lstStyle/>
          <a:p>
            <a:r>
              <a:rPr lang="ja-JP" altLang="en-US" dirty="0"/>
              <a:t>クライアントの変遷</a:t>
            </a:r>
            <a:endParaRPr kumimoji="1" lang="ja-JP" altLang="en-US" dirty="0"/>
          </a:p>
        </p:txBody>
      </p:sp>
      <p:sp>
        <p:nvSpPr>
          <p:cNvPr id="35" name="正方形/長方形 34"/>
          <p:cNvSpPr/>
          <p:nvPr/>
        </p:nvSpPr>
        <p:spPr>
          <a:xfrm>
            <a:off x="2559638" y="3352800"/>
            <a:ext cx="1855907" cy="709475"/>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a:solidFill>
                <a:srgbClr val="FFFFFF"/>
              </a:solidFill>
              <a:latin typeface="メイリオ"/>
              <a:ea typeface="メイリオ"/>
              <a:cs typeface="メイリオ"/>
            </a:endParaRPr>
          </a:p>
          <a:p>
            <a:pPr algn="ctr"/>
            <a:endParaRPr lang="en-US" altLang="ja-JP" sz="1400" dirty="0">
              <a:solidFill>
                <a:srgbClr val="FFFFFF"/>
              </a:solidFill>
              <a:latin typeface="メイリオ"/>
              <a:ea typeface="メイリオ"/>
              <a:cs typeface="メイリオ"/>
            </a:endParaRPr>
          </a:p>
          <a:p>
            <a:pPr algn="ctr"/>
            <a:endParaRPr kumimoji="1" lang="en-US" altLang="ja-JP" sz="1400" dirty="0">
              <a:solidFill>
                <a:srgbClr val="FFFFFF"/>
              </a:solidFill>
              <a:latin typeface="メイリオ"/>
              <a:ea typeface="メイリオ"/>
              <a:cs typeface="メイリオ"/>
            </a:endParaRPr>
          </a:p>
          <a:p>
            <a:pPr algn="ctr"/>
            <a:endParaRPr lang="en-US" altLang="ja-JP" sz="1400" dirty="0">
              <a:solidFill>
                <a:srgbClr val="FFFFFF"/>
              </a:solidFill>
              <a:latin typeface="メイリオ"/>
              <a:ea typeface="メイリオ"/>
              <a:cs typeface="メイリオ"/>
            </a:endParaRPr>
          </a:p>
          <a:p>
            <a:pPr algn="ctr"/>
            <a:r>
              <a:rPr kumimoji="1" lang="en-US" altLang="ja-JP" sz="1400" dirty="0">
                <a:solidFill>
                  <a:srgbClr val="FFFFFF"/>
                </a:solidFill>
                <a:latin typeface="メイリオ"/>
                <a:ea typeface="メイリオ"/>
                <a:cs typeface="メイリオ"/>
              </a:rPr>
              <a:t>Windows</a:t>
            </a:r>
          </a:p>
          <a:p>
            <a:pPr algn="ctr"/>
            <a:endParaRPr lang="en-US" altLang="ja-JP" sz="1400" dirty="0">
              <a:solidFill>
                <a:srgbClr val="FFFFFF"/>
              </a:solidFill>
              <a:latin typeface="メイリオ"/>
              <a:ea typeface="メイリオ"/>
              <a:cs typeface="メイリオ"/>
            </a:endParaRPr>
          </a:p>
          <a:p>
            <a:pPr algn="ctr"/>
            <a:endParaRPr kumimoji="1" lang="ja-JP" altLang="en-US" sz="1400" dirty="0">
              <a:solidFill>
                <a:srgbClr val="FFFFFF"/>
              </a:solidFill>
              <a:latin typeface="メイリオ"/>
              <a:ea typeface="メイリオ"/>
              <a:cs typeface="メイリオ"/>
            </a:endParaRPr>
          </a:p>
        </p:txBody>
      </p:sp>
      <p:sp>
        <p:nvSpPr>
          <p:cNvPr id="77" name="テキスト ボックス 76"/>
          <p:cNvSpPr txBox="1"/>
          <p:nvPr/>
        </p:nvSpPr>
        <p:spPr>
          <a:xfrm>
            <a:off x="2489321" y="1036989"/>
            <a:ext cx="2052507" cy="523220"/>
          </a:xfrm>
          <a:prstGeom prst="rect">
            <a:avLst/>
          </a:prstGeom>
          <a:noFill/>
        </p:spPr>
        <p:txBody>
          <a:bodyPr wrap="square" rtlCol="0">
            <a:spAutoFit/>
          </a:bodyPr>
          <a:lstStyle/>
          <a:p>
            <a:pPr algn="ctr"/>
            <a:r>
              <a:rPr kumimoji="1" lang="ja-JP" altLang="en-US" sz="1400" dirty="0">
                <a:solidFill>
                  <a:srgbClr val="800000"/>
                </a:solidFill>
                <a:latin typeface="メイリオ"/>
                <a:ea typeface="メイリオ"/>
                <a:cs typeface="メイリオ"/>
              </a:rPr>
              <a:t>クライアント／</a:t>
            </a:r>
            <a:endParaRPr kumimoji="1" lang="en-US" altLang="ja-JP" sz="1400" dirty="0">
              <a:solidFill>
                <a:srgbClr val="800000"/>
              </a:solidFill>
              <a:latin typeface="メイリオ"/>
              <a:ea typeface="メイリオ"/>
              <a:cs typeface="メイリオ"/>
            </a:endParaRPr>
          </a:p>
          <a:p>
            <a:pPr algn="ctr"/>
            <a:r>
              <a:rPr kumimoji="1" lang="ja-JP" altLang="en-US" sz="1400" dirty="0">
                <a:solidFill>
                  <a:srgbClr val="800000"/>
                </a:solidFill>
                <a:latin typeface="メイリオ"/>
                <a:ea typeface="メイリオ"/>
                <a:cs typeface="メイリオ"/>
              </a:rPr>
              <a:t>サーバー</a:t>
            </a:r>
          </a:p>
        </p:txBody>
      </p:sp>
      <p:sp>
        <p:nvSpPr>
          <p:cNvPr id="42" name="テキスト ボックス 41"/>
          <p:cNvSpPr txBox="1"/>
          <p:nvPr/>
        </p:nvSpPr>
        <p:spPr>
          <a:xfrm>
            <a:off x="4570413" y="1036989"/>
            <a:ext cx="2113265" cy="400110"/>
          </a:xfrm>
          <a:prstGeom prst="rect">
            <a:avLst/>
          </a:prstGeom>
          <a:noFill/>
        </p:spPr>
        <p:txBody>
          <a:bodyPr wrap="square" rtlCol="0">
            <a:spAutoFit/>
          </a:bodyPr>
          <a:lstStyle/>
          <a:p>
            <a:pPr algn="ctr"/>
            <a:r>
              <a:rPr kumimoji="1" lang="en-US" altLang="ja-JP" sz="2000" dirty="0">
                <a:solidFill>
                  <a:srgbClr val="008000"/>
                </a:solidFill>
                <a:latin typeface="メイリオ"/>
                <a:ea typeface="メイリオ"/>
                <a:cs typeface="メイリオ"/>
              </a:rPr>
              <a:t>Web</a:t>
            </a:r>
            <a:r>
              <a:rPr kumimoji="1" lang="ja-JP" altLang="en-US" sz="2000" dirty="0">
                <a:solidFill>
                  <a:srgbClr val="008000"/>
                </a:solidFill>
                <a:latin typeface="メイリオ"/>
                <a:ea typeface="メイリオ"/>
                <a:cs typeface="メイリオ"/>
              </a:rPr>
              <a:t>システム</a:t>
            </a:r>
          </a:p>
        </p:txBody>
      </p:sp>
      <p:sp>
        <p:nvSpPr>
          <p:cNvPr id="43" name="テキスト ボックス 42"/>
          <p:cNvSpPr txBox="1"/>
          <p:nvPr/>
        </p:nvSpPr>
        <p:spPr>
          <a:xfrm>
            <a:off x="6733631" y="1036989"/>
            <a:ext cx="2082441" cy="461665"/>
          </a:xfrm>
          <a:prstGeom prst="rect">
            <a:avLst/>
          </a:prstGeom>
          <a:noFill/>
        </p:spPr>
        <p:txBody>
          <a:bodyPr wrap="square" rtlCol="0">
            <a:spAutoFit/>
          </a:bodyPr>
          <a:lstStyle/>
          <a:p>
            <a:pPr algn="ctr"/>
            <a:r>
              <a:rPr kumimoji="1" lang="ja-JP" altLang="en-US" sz="1200" dirty="0">
                <a:solidFill>
                  <a:srgbClr val="0000FF"/>
                </a:solidFill>
                <a:latin typeface="メイリオ"/>
                <a:ea typeface="メイリオ"/>
                <a:cs typeface="メイリオ"/>
              </a:rPr>
              <a:t>リッチインターネット</a:t>
            </a:r>
            <a:endParaRPr kumimoji="1" lang="en-US" altLang="ja-JP" sz="1200" dirty="0">
              <a:solidFill>
                <a:srgbClr val="0000FF"/>
              </a:solidFill>
              <a:latin typeface="メイリオ"/>
              <a:ea typeface="メイリオ"/>
              <a:cs typeface="メイリオ"/>
            </a:endParaRPr>
          </a:p>
          <a:p>
            <a:pPr algn="ctr"/>
            <a:r>
              <a:rPr kumimoji="1" lang="ja-JP" altLang="en-US" sz="1200" dirty="0">
                <a:solidFill>
                  <a:srgbClr val="0000FF"/>
                </a:solidFill>
                <a:latin typeface="メイリオ"/>
                <a:ea typeface="メイリオ"/>
                <a:cs typeface="メイリオ"/>
              </a:rPr>
              <a:t>クライアント（</a:t>
            </a:r>
            <a:r>
              <a:rPr kumimoji="1" lang="en-US" altLang="ja-JP" sz="1200" dirty="0">
                <a:solidFill>
                  <a:srgbClr val="0000FF"/>
                </a:solidFill>
                <a:latin typeface="メイリオ"/>
                <a:ea typeface="メイリオ"/>
                <a:cs typeface="メイリオ"/>
              </a:rPr>
              <a:t>RIC</a:t>
            </a:r>
            <a:r>
              <a:rPr kumimoji="1" lang="ja-JP" altLang="en-US" sz="1200" dirty="0">
                <a:solidFill>
                  <a:srgbClr val="0000FF"/>
                </a:solidFill>
                <a:latin typeface="メイリオ"/>
                <a:ea typeface="メイリオ"/>
                <a:cs typeface="メイリオ"/>
              </a:rPr>
              <a:t>）</a:t>
            </a:r>
          </a:p>
        </p:txBody>
      </p:sp>
      <p:sp>
        <p:nvSpPr>
          <p:cNvPr id="45" name="正方形/長方形 44"/>
          <p:cNvSpPr/>
          <p:nvPr/>
        </p:nvSpPr>
        <p:spPr>
          <a:xfrm>
            <a:off x="4686025" y="3352800"/>
            <a:ext cx="1855907" cy="709475"/>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solidFill>
                  <a:srgbClr val="FFFFFF"/>
                </a:solidFill>
                <a:latin typeface="メイリオ"/>
                <a:ea typeface="メイリオ"/>
                <a:cs typeface="メイリオ"/>
              </a:rPr>
              <a:t>ブラウザー</a:t>
            </a:r>
            <a:endParaRPr kumimoji="1" lang="ja-JP" altLang="en-US" sz="1400" dirty="0">
              <a:solidFill>
                <a:srgbClr val="FFFFFF"/>
              </a:solidFill>
              <a:latin typeface="メイリオ"/>
              <a:ea typeface="メイリオ"/>
              <a:cs typeface="メイリオ"/>
            </a:endParaRPr>
          </a:p>
        </p:txBody>
      </p:sp>
      <p:sp>
        <p:nvSpPr>
          <p:cNvPr id="46" name="正方形/長方形 45"/>
          <p:cNvSpPr/>
          <p:nvPr/>
        </p:nvSpPr>
        <p:spPr>
          <a:xfrm>
            <a:off x="6833541" y="3352800"/>
            <a:ext cx="1855907" cy="709475"/>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solidFill>
                  <a:srgbClr val="FFFFFF"/>
                </a:solidFill>
                <a:latin typeface="メイリオ"/>
                <a:ea typeface="メイリオ"/>
                <a:cs typeface="メイリオ"/>
              </a:rPr>
              <a:t>ブラウザー</a:t>
            </a:r>
            <a:endParaRPr lang="en-US" altLang="ja-JP" sz="1400" dirty="0">
              <a:solidFill>
                <a:srgbClr val="FFFFFF"/>
              </a:solidFill>
              <a:latin typeface="メイリオ"/>
              <a:ea typeface="メイリオ"/>
              <a:cs typeface="メイリオ"/>
            </a:endParaRPr>
          </a:p>
          <a:p>
            <a:pPr algn="ctr"/>
            <a:r>
              <a:rPr lang="en-US" altLang="ja-JP" sz="1400" dirty="0">
                <a:solidFill>
                  <a:srgbClr val="FFFFFF"/>
                </a:solidFill>
                <a:latin typeface="メイリオ"/>
                <a:ea typeface="メイリオ"/>
                <a:cs typeface="メイリオ"/>
              </a:rPr>
              <a:t>+ </a:t>
            </a:r>
            <a:r>
              <a:rPr lang="ja-JP" altLang="en-US" sz="1400" dirty="0">
                <a:solidFill>
                  <a:srgbClr val="FFFFFF"/>
                </a:solidFill>
                <a:latin typeface="メイリオ"/>
                <a:ea typeface="メイリオ"/>
                <a:cs typeface="メイリオ"/>
              </a:rPr>
              <a:t>プラグイン</a:t>
            </a:r>
            <a:endParaRPr kumimoji="1" lang="ja-JP" altLang="en-US" sz="1400" dirty="0">
              <a:solidFill>
                <a:srgbClr val="FFFFFF"/>
              </a:solidFill>
              <a:latin typeface="メイリオ"/>
              <a:ea typeface="メイリオ"/>
              <a:cs typeface="メイリオ"/>
            </a:endParaRPr>
          </a:p>
        </p:txBody>
      </p:sp>
      <p:sp>
        <p:nvSpPr>
          <p:cNvPr id="51" name="正方形/長方形 50"/>
          <p:cNvSpPr/>
          <p:nvPr/>
        </p:nvSpPr>
        <p:spPr>
          <a:xfrm>
            <a:off x="6833542" y="1606550"/>
            <a:ext cx="1855907" cy="140266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dirty="0">
                <a:solidFill>
                  <a:schemeClr val="tx2"/>
                </a:solidFill>
                <a:latin typeface="メイリオ"/>
                <a:ea typeface="メイリオ"/>
                <a:cs typeface="メイリオ"/>
              </a:rPr>
              <a:t>サーバー</a:t>
            </a:r>
          </a:p>
        </p:txBody>
      </p:sp>
      <p:sp>
        <p:nvSpPr>
          <p:cNvPr id="52" name="正方形/長方形 51"/>
          <p:cNvSpPr/>
          <p:nvPr/>
        </p:nvSpPr>
        <p:spPr>
          <a:xfrm>
            <a:off x="6901699" y="2552284"/>
            <a:ext cx="1715360" cy="268948"/>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メイリオ"/>
                <a:ea typeface="メイリオ"/>
                <a:cs typeface="メイリオ"/>
              </a:rPr>
              <a:t>Web</a:t>
            </a:r>
            <a:r>
              <a:rPr kumimoji="1" lang="ja-JP" altLang="en-US" sz="1600" dirty="0">
                <a:latin typeface="メイリオ"/>
                <a:ea typeface="メイリオ"/>
                <a:cs typeface="メイリオ"/>
              </a:rPr>
              <a:t>サーバー</a:t>
            </a:r>
          </a:p>
        </p:txBody>
      </p:sp>
      <p:sp>
        <p:nvSpPr>
          <p:cNvPr id="55" name="正方形/長方形 54"/>
          <p:cNvSpPr/>
          <p:nvPr/>
        </p:nvSpPr>
        <p:spPr>
          <a:xfrm>
            <a:off x="4686025" y="1603520"/>
            <a:ext cx="1855907" cy="140638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dirty="0">
                <a:solidFill>
                  <a:schemeClr val="tx2"/>
                </a:solidFill>
                <a:latin typeface="メイリオ"/>
                <a:ea typeface="メイリオ"/>
                <a:cs typeface="メイリオ"/>
              </a:rPr>
              <a:t>サーバー</a:t>
            </a:r>
          </a:p>
        </p:txBody>
      </p:sp>
      <p:sp>
        <p:nvSpPr>
          <p:cNvPr id="56" name="正方形/長方形 55"/>
          <p:cNvSpPr/>
          <p:nvPr/>
        </p:nvSpPr>
        <p:spPr>
          <a:xfrm>
            <a:off x="4754367" y="2549254"/>
            <a:ext cx="1715360" cy="268948"/>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メイリオ"/>
                <a:ea typeface="メイリオ"/>
                <a:cs typeface="メイリオ"/>
              </a:rPr>
              <a:t>Web</a:t>
            </a:r>
            <a:r>
              <a:rPr kumimoji="1" lang="ja-JP" altLang="en-US" sz="1600" dirty="0">
                <a:latin typeface="メイリオ"/>
                <a:ea typeface="メイリオ"/>
                <a:cs typeface="メイリオ"/>
              </a:rPr>
              <a:t>サーバー</a:t>
            </a:r>
          </a:p>
        </p:txBody>
      </p:sp>
      <p:sp>
        <p:nvSpPr>
          <p:cNvPr id="58" name="正方形/長方形 57"/>
          <p:cNvSpPr/>
          <p:nvPr/>
        </p:nvSpPr>
        <p:spPr>
          <a:xfrm>
            <a:off x="2559638" y="1602832"/>
            <a:ext cx="1855907" cy="140638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dirty="0">
                <a:solidFill>
                  <a:schemeClr val="tx2"/>
                </a:solidFill>
                <a:latin typeface="メイリオ"/>
                <a:ea typeface="メイリオ"/>
                <a:cs typeface="メイリオ"/>
              </a:rPr>
              <a:t>サーバー</a:t>
            </a:r>
          </a:p>
        </p:txBody>
      </p:sp>
      <p:sp>
        <p:nvSpPr>
          <p:cNvPr id="60" name="正方形/長方形 59"/>
          <p:cNvSpPr/>
          <p:nvPr/>
        </p:nvSpPr>
        <p:spPr>
          <a:xfrm>
            <a:off x="2648274" y="3448050"/>
            <a:ext cx="507645" cy="28575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62" name="正方形/長方形 61"/>
          <p:cNvSpPr/>
          <p:nvPr/>
        </p:nvSpPr>
        <p:spPr>
          <a:xfrm>
            <a:off x="3243069" y="3445020"/>
            <a:ext cx="507645" cy="28575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63" name="正方形/長方形 62"/>
          <p:cNvSpPr/>
          <p:nvPr/>
        </p:nvSpPr>
        <p:spPr>
          <a:xfrm>
            <a:off x="3827386" y="3448050"/>
            <a:ext cx="507645" cy="28575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64" name="正方形/長方形 63"/>
          <p:cNvSpPr/>
          <p:nvPr/>
        </p:nvSpPr>
        <p:spPr>
          <a:xfrm>
            <a:off x="2648274" y="2179882"/>
            <a:ext cx="507645" cy="64135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65" name="正方形/長方形 64"/>
          <p:cNvSpPr/>
          <p:nvPr/>
        </p:nvSpPr>
        <p:spPr>
          <a:xfrm>
            <a:off x="3243069" y="2176852"/>
            <a:ext cx="507645" cy="64135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67" name="正方形/長方形 66"/>
          <p:cNvSpPr/>
          <p:nvPr/>
        </p:nvSpPr>
        <p:spPr>
          <a:xfrm>
            <a:off x="3827386" y="2179882"/>
            <a:ext cx="507645" cy="64135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68" name="正方形/長方形 67"/>
          <p:cNvSpPr/>
          <p:nvPr/>
        </p:nvSpPr>
        <p:spPr>
          <a:xfrm>
            <a:off x="4754367" y="2174258"/>
            <a:ext cx="507645" cy="29977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69" name="正方形/長方形 68"/>
          <p:cNvSpPr/>
          <p:nvPr/>
        </p:nvSpPr>
        <p:spPr>
          <a:xfrm>
            <a:off x="5360156" y="2179882"/>
            <a:ext cx="507645" cy="29977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70" name="正方形/長方形 69"/>
          <p:cNvSpPr/>
          <p:nvPr/>
        </p:nvSpPr>
        <p:spPr>
          <a:xfrm>
            <a:off x="5943588" y="2179882"/>
            <a:ext cx="507645" cy="29977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71" name="正方形/長方形 70"/>
          <p:cNvSpPr/>
          <p:nvPr/>
        </p:nvSpPr>
        <p:spPr>
          <a:xfrm>
            <a:off x="6901699" y="2179882"/>
            <a:ext cx="507645" cy="29977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72" name="正方形/長方形 71"/>
          <p:cNvSpPr/>
          <p:nvPr/>
        </p:nvSpPr>
        <p:spPr>
          <a:xfrm>
            <a:off x="7505556" y="2179882"/>
            <a:ext cx="507645" cy="29977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73" name="正方形/長方形 72"/>
          <p:cNvSpPr/>
          <p:nvPr/>
        </p:nvSpPr>
        <p:spPr>
          <a:xfrm>
            <a:off x="8084755" y="2179882"/>
            <a:ext cx="507645" cy="29977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cxnSp>
        <p:nvCxnSpPr>
          <p:cNvPr id="49" name="直線矢印コネクタ 48"/>
          <p:cNvCxnSpPr>
            <a:stCxn id="64" idx="2"/>
            <a:endCxn id="60" idx="0"/>
          </p:cNvCxnSpPr>
          <p:nvPr/>
        </p:nvCxnSpPr>
        <p:spPr>
          <a:xfrm>
            <a:off x="2902097" y="2821232"/>
            <a:ext cx="0" cy="626818"/>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65" idx="2"/>
            <a:endCxn id="62" idx="0"/>
          </p:cNvCxnSpPr>
          <p:nvPr/>
        </p:nvCxnSpPr>
        <p:spPr>
          <a:xfrm>
            <a:off x="3496892" y="2818202"/>
            <a:ext cx="0" cy="626818"/>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4" name="直線矢印コネクタ 73"/>
          <p:cNvCxnSpPr>
            <a:stCxn id="56" idx="2"/>
            <a:endCxn id="45" idx="0"/>
          </p:cNvCxnSpPr>
          <p:nvPr/>
        </p:nvCxnSpPr>
        <p:spPr>
          <a:xfrm>
            <a:off x="5612047" y="2818202"/>
            <a:ext cx="1932" cy="534598"/>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9" name="直線矢印コネクタ 78"/>
          <p:cNvCxnSpPr>
            <a:stCxn id="67" idx="2"/>
            <a:endCxn id="63" idx="0"/>
          </p:cNvCxnSpPr>
          <p:nvPr/>
        </p:nvCxnSpPr>
        <p:spPr>
          <a:xfrm>
            <a:off x="4081209" y="2821232"/>
            <a:ext cx="0" cy="626818"/>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1" name="直線矢印コネクタ 60"/>
          <p:cNvCxnSpPr>
            <a:stCxn id="52" idx="2"/>
            <a:endCxn id="46" idx="0"/>
          </p:cNvCxnSpPr>
          <p:nvPr/>
        </p:nvCxnSpPr>
        <p:spPr>
          <a:xfrm>
            <a:off x="7759379" y="2821232"/>
            <a:ext cx="2116" cy="531568"/>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1" name="正方形/長方形 90"/>
          <p:cNvSpPr/>
          <p:nvPr/>
        </p:nvSpPr>
        <p:spPr>
          <a:xfrm>
            <a:off x="2559639" y="5387259"/>
            <a:ext cx="1855907" cy="7200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latin typeface="メイリオ"/>
                <a:ea typeface="メイリオ"/>
                <a:cs typeface="メイリオ"/>
              </a:rPr>
              <a:t>管理コストの増大</a:t>
            </a:r>
            <a:endParaRPr lang="en-US" altLang="ja-JP" sz="1000" dirty="0">
              <a:latin typeface="メイリオ"/>
              <a:ea typeface="メイリオ"/>
              <a:cs typeface="メイリオ"/>
            </a:endParaRPr>
          </a:p>
          <a:p>
            <a:pPr algn="ctr"/>
            <a:r>
              <a:rPr kumimoji="1" lang="ja-JP" altLang="en-US" sz="1000" dirty="0">
                <a:latin typeface="メイリオ"/>
                <a:ea typeface="メイリオ"/>
                <a:cs typeface="メイリオ"/>
              </a:rPr>
              <a:t>ベンダーロックイン</a:t>
            </a:r>
            <a:endParaRPr kumimoji="1" lang="en-US" altLang="ja-JP" sz="1000" dirty="0">
              <a:latin typeface="メイリオ"/>
              <a:ea typeface="メイリオ"/>
              <a:cs typeface="メイリオ"/>
            </a:endParaRPr>
          </a:p>
        </p:txBody>
      </p:sp>
      <p:sp>
        <p:nvSpPr>
          <p:cNvPr id="92" name="正方形/長方形 91"/>
          <p:cNvSpPr/>
          <p:nvPr/>
        </p:nvSpPr>
        <p:spPr>
          <a:xfrm>
            <a:off x="4682842" y="5387259"/>
            <a:ext cx="1859089" cy="720080"/>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latin typeface="メイリオ"/>
                <a:ea typeface="メイリオ"/>
                <a:cs typeface="メイリオ"/>
              </a:rPr>
              <a:t>ブラウザーの機能不足</a:t>
            </a:r>
            <a:endParaRPr kumimoji="1" lang="en-US" altLang="ja-JP" sz="1000" dirty="0">
              <a:latin typeface="メイリオ"/>
              <a:ea typeface="メイリオ"/>
              <a:cs typeface="メイリオ"/>
            </a:endParaRPr>
          </a:p>
          <a:p>
            <a:pPr algn="ctr"/>
            <a:r>
              <a:rPr lang="ja-JP" altLang="en-US" sz="1000" dirty="0">
                <a:latin typeface="メイリオ"/>
                <a:ea typeface="メイリオ"/>
                <a:cs typeface="メイリオ"/>
              </a:rPr>
              <a:t>マルチプラットフォーム対応</a:t>
            </a:r>
            <a:endParaRPr kumimoji="1" lang="en-US" altLang="ja-JP" sz="1000" dirty="0">
              <a:latin typeface="メイリオ"/>
              <a:ea typeface="メイリオ"/>
              <a:cs typeface="メイリオ"/>
            </a:endParaRPr>
          </a:p>
        </p:txBody>
      </p:sp>
      <p:sp>
        <p:nvSpPr>
          <p:cNvPr id="93" name="正方形/長方形 92"/>
          <p:cNvSpPr/>
          <p:nvPr/>
        </p:nvSpPr>
        <p:spPr>
          <a:xfrm>
            <a:off x="6830649" y="5387259"/>
            <a:ext cx="1858799" cy="7200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latin typeface="メイリオ"/>
                <a:ea typeface="メイリオ"/>
                <a:cs typeface="メイリオ"/>
              </a:rPr>
              <a:t>プラグインによる</a:t>
            </a:r>
            <a:endParaRPr lang="en-US" altLang="ja-JP" sz="1000" dirty="0">
              <a:latin typeface="メイリオ"/>
              <a:ea typeface="メイリオ"/>
              <a:cs typeface="メイリオ"/>
            </a:endParaRPr>
          </a:p>
          <a:p>
            <a:pPr algn="ctr"/>
            <a:r>
              <a:rPr lang="ja-JP" altLang="en-US" sz="1000" dirty="0">
                <a:latin typeface="メイリオ"/>
                <a:ea typeface="メイリオ"/>
                <a:cs typeface="メイリオ"/>
              </a:rPr>
              <a:t>ブラウザーの機能強化</a:t>
            </a:r>
            <a:endParaRPr lang="en-US" altLang="ja-JP" sz="1000" dirty="0">
              <a:latin typeface="メイリオ"/>
              <a:ea typeface="メイリオ"/>
              <a:cs typeface="メイリオ"/>
            </a:endParaRPr>
          </a:p>
          <a:p>
            <a:pPr algn="ctr"/>
            <a:r>
              <a:rPr kumimoji="1" lang="ja-JP" altLang="en-US" sz="1000" dirty="0">
                <a:latin typeface="メイリオ"/>
                <a:ea typeface="メイリオ"/>
                <a:cs typeface="メイリオ"/>
              </a:rPr>
              <a:t>マルチプラットフォーム対応</a:t>
            </a:r>
            <a:endParaRPr kumimoji="1" lang="en-US" altLang="ja-JP" sz="1000" dirty="0">
              <a:latin typeface="メイリオ"/>
              <a:ea typeface="メイリオ"/>
              <a:cs typeface="メイリオ"/>
            </a:endParaRPr>
          </a:p>
        </p:txBody>
      </p:sp>
      <p:sp>
        <p:nvSpPr>
          <p:cNvPr id="75" name="正方形/長方形 74"/>
          <p:cNvSpPr/>
          <p:nvPr/>
        </p:nvSpPr>
        <p:spPr>
          <a:xfrm>
            <a:off x="320188" y="977282"/>
            <a:ext cx="2082441" cy="5302250"/>
          </a:xfrm>
          <a:prstGeom prst="rect">
            <a:avLst/>
          </a:prstGeom>
          <a:solidFill>
            <a:schemeClr val="bg1">
              <a:lumMod val="85000"/>
            </a:schemeClr>
          </a:solidFill>
          <a:ln w="19050" cmpd="sng">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sp>
        <p:nvSpPr>
          <p:cNvPr id="76" name="正方形/長方形 75"/>
          <p:cNvSpPr/>
          <p:nvPr/>
        </p:nvSpPr>
        <p:spPr>
          <a:xfrm>
            <a:off x="420439" y="3352800"/>
            <a:ext cx="1855907" cy="7094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a:solidFill>
                <a:srgbClr val="FFFFFF"/>
              </a:solidFill>
              <a:latin typeface="メイリオ"/>
              <a:ea typeface="メイリオ"/>
              <a:cs typeface="メイリオ"/>
            </a:endParaRPr>
          </a:p>
          <a:p>
            <a:pPr algn="ctr"/>
            <a:endParaRPr lang="en-US" altLang="ja-JP" sz="1400" dirty="0">
              <a:solidFill>
                <a:srgbClr val="FFFFFF"/>
              </a:solidFill>
              <a:latin typeface="メイリオ"/>
              <a:ea typeface="メイリオ"/>
              <a:cs typeface="メイリオ"/>
            </a:endParaRPr>
          </a:p>
          <a:p>
            <a:pPr algn="ctr"/>
            <a:endParaRPr kumimoji="1" lang="en-US" altLang="ja-JP" sz="1400" dirty="0">
              <a:solidFill>
                <a:srgbClr val="FFFFFF"/>
              </a:solidFill>
              <a:latin typeface="メイリオ"/>
              <a:ea typeface="メイリオ"/>
              <a:cs typeface="メイリオ"/>
            </a:endParaRPr>
          </a:p>
          <a:p>
            <a:pPr algn="ctr"/>
            <a:r>
              <a:rPr lang="ja-JP" altLang="en-US" sz="1400" dirty="0">
                <a:solidFill>
                  <a:srgbClr val="FFFFFF"/>
                </a:solidFill>
                <a:latin typeface="メイリオ"/>
                <a:ea typeface="メイリオ"/>
                <a:cs typeface="メイリオ"/>
              </a:rPr>
              <a:t>テキスト端末</a:t>
            </a:r>
            <a:endParaRPr lang="en-US" altLang="ja-JP" sz="1400" dirty="0">
              <a:solidFill>
                <a:srgbClr val="FFFFFF"/>
              </a:solidFill>
              <a:latin typeface="メイリオ"/>
              <a:ea typeface="メイリオ"/>
              <a:cs typeface="メイリオ"/>
            </a:endParaRPr>
          </a:p>
          <a:p>
            <a:pPr algn="ctr"/>
            <a:endParaRPr kumimoji="1" lang="ja-JP" altLang="en-US" sz="1400" dirty="0">
              <a:solidFill>
                <a:srgbClr val="FFFFFF"/>
              </a:solidFill>
              <a:latin typeface="メイリオ"/>
              <a:ea typeface="メイリオ"/>
              <a:cs typeface="メイリオ"/>
            </a:endParaRPr>
          </a:p>
        </p:txBody>
      </p:sp>
      <p:sp>
        <p:nvSpPr>
          <p:cNvPr id="78" name="テキスト ボックス 77"/>
          <p:cNvSpPr txBox="1"/>
          <p:nvPr/>
        </p:nvSpPr>
        <p:spPr>
          <a:xfrm>
            <a:off x="350122" y="1036989"/>
            <a:ext cx="2052507" cy="307777"/>
          </a:xfrm>
          <a:prstGeom prst="rect">
            <a:avLst/>
          </a:prstGeom>
          <a:noFill/>
        </p:spPr>
        <p:txBody>
          <a:bodyPr wrap="square" rtlCol="0">
            <a:spAutoFit/>
          </a:bodyPr>
          <a:lstStyle/>
          <a:p>
            <a:pPr algn="ctr"/>
            <a:r>
              <a:rPr kumimoji="1" lang="ja-JP" altLang="en-US" sz="1400" dirty="0">
                <a:solidFill>
                  <a:srgbClr val="800000"/>
                </a:solidFill>
                <a:latin typeface="メイリオ"/>
                <a:ea typeface="メイリオ"/>
                <a:cs typeface="メイリオ"/>
              </a:rPr>
              <a:t>集中処理システム</a:t>
            </a:r>
          </a:p>
        </p:txBody>
      </p:sp>
      <p:sp>
        <p:nvSpPr>
          <p:cNvPr id="94" name="正方形/長方形 93"/>
          <p:cNvSpPr/>
          <p:nvPr/>
        </p:nvSpPr>
        <p:spPr>
          <a:xfrm>
            <a:off x="420439" y="1602832"/>
            <a:ext cx="1855907" cy="140638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dirty="0">
                <a:solidFill>
                  <a:schemeClr val="tx2"/>
                </a:solidFill>
                <a:latin typeface="メイリオ"/>
                <a:ea typeface="メイリオ"/>
                <a:cs typeface="メイリオ"/>
              </a:rPr>
              <a:t>メインフレーム</a:t>
            </a:r>
            <a:endParaRPr kumimoji="1" lang="en-US" altLang="ja-JP" dirty="0">
              <a:solidFill>
                <a:schemeClr val="tx2"/>
              </a:solidFill>
              <a:latin typeface="メイリオ"/>
              <a:ea typeface="メイリオ"/>
              <a:cs typeface="メイリオ"/>
            </a:endParaRPr>
          </a:p>
          <a:p>
            <a:pPr algn="ctr"/>
            <a:r>
              <a:rPr lang="ja-JP" altLang="en-US" sz="1000" dirty="0">
                <a:solidFill>
                  <a:schemeClr val="tx2"/>
                </a:solidFill>
                <a:latin typeface="メイリオ"/>
                <a:ea typeface="メイリオ"/>
                <a:cs typeface="メイリオ"/>
              </a:rPr>
              <a:t>（オフコン／ミニコンも）</a:t>
            </a:r>
            <a:endParaRPr lang="en-US" altLang="ja-JP" sz="1000" dirty="0">
              <a:solidFill>
                <a:schemeClr val="tx2"/>
              </a:solidFill>
              <a:latin typeface="メイリオ"/>
              <a:ea typeface="メイリオ"/>
              <a:cs typeface="メイリオ"/>
            </a:endParaRPr>
          </a:p>
        </p:txBody>
      </p:sp>
      <p:sp>
        <p:nvSpPr>
          <p:cNvPr id="95" name="正方形/長方形 94"/>
          <p:cNvSpPr/>
          <p:nvPr/>
        </p:nvSpPr>
        <p:spPr>
          <a:xfrm>
            <a:off x="509075" y="3448050"/>
            <a:ext cx="507645" cy="285750"/>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00" dirty="0">
                <a:latin typeface="メイリオ"/>
                <a:ea typeface="メイリオ"/>
                <a:cs typeface="メイリオ"/>
              </a:rPr>
              <a:t>テキスト</a:t>
            </a:r>
            <a:endParaRPr lang="en-US" altLang="ja-JP" sz="500" dirty="0">
              <a:latin typeface="メイリオ"/>
              <a:ea typeface="メイリオ"/>
              <a:cs typeface="メイリオ"/>
            </a:endParaRPr>
          </a:p>
          <a:p>
            <a:pPr algn="ctr"/>
            <a:r>
              <a:rPr kumimoji="1" lang="ja-JP" altLang="en-US" sz="500" dirty="0">
                <a:latin typeface="メイリオ"/>
                <a:ea typeface="メイリオ"/>
                <a:cs typeface="メイリオ"/>
              </a:rPr>
              <a:t>表示</a:t>
            </a:r>
          </a:p>
        </p:txBody>
      </p:sp>
      <p:sp>
        <p:nvSpPr>
          <p:cNvPr id="96" name="正方形/長方形 95"/>
          <p:cNvSpPr/>
          <p:nvPr/>
        </p:nvSpPr>
        <p:spPr>
          <a:xfrm>
            <a:off x="1103870" y="3445020"/>
            <a:ext cx="507645" cy="285750"/>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テキスト</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表示</a:t>
            </a:r>
            <a:endParaRPr kumimoji="1" lang="ja-JP" altLang="en-US" sz="500" dirty="0">
              <a:latin typeface="メイリオ"/>
              <a:ea typeface="メイリオ"/>
              <a:cs typeface="メイリオ"/>
            </a:endParaRPr>
          </a:p>
        </p:txBody>
      </p:sp>
      <p:sp>
        <p:nvSpPr>
          <p:cNvPr id="97" name="正方形/長方形 96"/>
          <p:cNvSpPr/>
          <p:nvPr/>
        </p:nvSpPr>
        <p:spPr>
          <a:xfrm>
            <a:off x="1688187" y="3448050"/>
            <a:ext cx="507645" cy="285750"/>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テキスト</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表示</a:t>
            </a:r>
            <a:endParaRPr kumimoji="1" lang="ja-JP" altLang="en-US" sz="500" dirty="0">
              <a:latin typeface="メイリオ"/>
              <a:ea typeface="メイリオ"/>
              <a:cs typeface="メイリオ"/>
            </a:endParaRPr>
          </a:p>
        </p:txBody>
      </p:sp>
      <p:sp>
        <p:nvSpPr>
          <p:cNvPr id="98" name="正方形/長方形 97"/>
          <p:cNvSpPr/>
          <p:nvPr/>
        </p:nvSpPr>
        <p:spPr>
          <a:xfrm>
            <a:off x="509075" y="2179882"/>
            <a:ext cx="507645" cy="64135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99" name="正方形/長方形 98"/>
          <p:cNvSpPr/>
          <p:nvPr/>
        </p:nvSpPr>
        <p:spPr>
          <a:xfrm>
            <a:off x="1103870" y="2176852"/>
            <a:ext cx="507645" cy="64135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sp>
        <p:nvSpPr>
          <p:cNvPr id="100" name="正方形/長方形 99"/>
          <p:cNvSpPr/>
          <p:nvPr/>
        </p:nvSpPr>
        <p:spPr>
          <a:xfrm>
            <a:off x="1688187" y="2179882"/>
            <a:ext cx="507645" cy="64135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latin typeface="メイリオ"/>
                <a:ea typeface="メイリオ"/>
                <a:cs typeface="メイリオ"/>
              </a:rPr>
              <a:t>業務個別</a:t>
            </a:r>
            <a:endParaRPr kumimoji="1" lang="en-US" altLang="ja-JP" sz="500" dirty="0">
              <a:latin typeface="メイリオ"/>
              <a:ea typeface="メイリオ"/>
              <a:cs typeface="メイリオ"/>
            </a:endParaRPr>
          </a:p>
          <a:p>
            <a:pPr algn="ctr"/>
            <a:r>
              <a:rPr lang="ja-JP" altLang="en-US" sz="500" dirty="0">
                <a:latin typeface="メイリオ"/>
                <a:ea typeface="メイリオ"/>
                <a:cs typeface="メイリオ"/>
              </a:rPr>
              <a:t>プログラム</a:t>
            </a:r>
            <a:endParaRPr kumimoji="1" lang="ja-JP" altLang="en-US" sz="500" dirty="0">
              <a:latin typeface="メイリオ"/>
              <a:ea typeface="メイリオ"/>
              <a:cs typeface="メイリオ"/>
            </a:endParaRPr>
          </a:p>
        </p:txBody>
      </p:sp>
      <p:cxnSp>
        <p:nvCxnSpPr>
          <p:cNvPr id="101" name="直線矢印コネクタ 100"/>
          <p:cNvCxnSpPr>
            <a:stCxn id="98" idx="2"/>
            <a:endCxn id="95" idx="0"/>
          </p:cNvCxnSpPr>
          <p:nvPr/>
        </p:nvCxnSpPr>
        <p:spPr>
          <a:xfrm>
            <a:off x="762898" y="2821232"/>
            <a:ext cx="0" cy="626818"/>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2" name="直線矢印コネクタ 101"/>
          <p:cNvCxnSpPr>
            <a:stCxn id="99" idx="2"/>
            <a:endCxn id="96" idx="0"/>
          </p:cNvCxnSpPr>
          <p:nvPr/>
        </p:nvCxnSpPr>
        <p:spPr>
          <a:xfrm>
            <a:off x="1357693" y="2818202"/>
            <a:ext cx="0" cy="626818"/>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3" name="直線矢印コネクタ 102"/>
          <p:cNvCxnSpPr>
            <a:stCxn id="100" idx="2"/>
            <a:endCxn id="97" idx="0"/>
          </p:cNvCxnSpPr>
          <p:nvPr/>
        </p:nvCxnSpPr>
        <p:spPr>
          <a:xfrm>
            <a:off x="1942010" y="2821232"/>
            <a:ext cx="0" cy="626818"/>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4" name="正方形/長方形 103"/>
          <p:cNvSpPr/>
          <p:nvPr/>
        </p:nvSpPr>
        <p:spPr>
          <a:xfrm>
            <a:off x="420440" y="5387259"/>
            <a:ext cx="1855907" cy="72008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latin typeface="メイリオ"/>
                <a:ea typeface="メイリオ"/>
                <a:cs typeface="メイリオ"/>
              </a:rPr>
              <a:t>文字だけの表示・低い表現力</a:t>
            </a:r>
            <a:endParaRPr kumimoji="1" lang="en-US" altLang="ja-JP" sz="1000" dirty="0">
              <a:latin typeface="メイリオ"/>
              <a:ea typeface="メイリオ"/>
              <a:cs typeface="メイリオ"/>
            </a:endParaRPr>
          </a:p>
          <a:p>
            <a:pPr algn="ctr"/>
            <a:r>
              <a:rPr kumimoji="1" lang="ja-JP" altLang="en-US" sz="1000" dirty="0">
                <a:latin typeface="メイリオ"/>
                <a:ea typeface="メイリオ"/>
                <a:cs typeface="メイリオ"/>
              </a:rPr>
              <a:t>ベンダーロックイン</a:t>
            </a:r>
            <a:endParaRPr kumimoji="1" lang="en-US" altLang="ja-JP" sz="1000" dirty="0">
              <a:latin typeface="メイリオ"/>
              <a:ea typeface="メイリオ"/>
              <a:cs typeface="メイリオ"/>
            </a:endParaRPr>
          </a:p>
        </p:txBody>
      </p:sp>
      <p:pic>
        <p:nvPicPr>
          <p:cNvPr id="105" name="図 104"/>
          <p:cNvPicPr>
            <a:picLocks noChangeAspect="1"/>
          </p:cNvPicPr>
          <p:nvPr/>
        </p:nvPicPr>
        <p:blipFill>
          <a:blip r:embed="rId3">
            <a:clrChange>
              <a:clrFrom>
                <a:srgbClr val="FFFFFF"/>
              </a:clrFrom>
              <a:clrTo>
                <a:srgbClr val="FFFFFF">
                  <a:alpha val="0"/>
                </a:srgbClr>
              </a:clrTo>
            </a:clrChange>
          </a:blip>
          <a:stretch>
            <a:fillRect/>
          </a:stretch>
        </p:blipFill>
        <p:spPr>
          <a:xfrm>
            <a:off x="7409344" y="4279486"/>
            <a:ext cx="522195" cy="456319"/>
          </a:xfrm>
          <a:prstGeom prst="rect">
            <a:avLst/>
          </a:prstGeom>
        </p:spPr>
      </p:pic>
      <p:pic>
        <p:nvPicPr>
          <p:cNvPr id="106" name="図 105"/>
          <p:cNvPicPr>
            <a:picLocks noChangeAspect="1"/>
          </p:cNvPicPr>
          <p:nvPr/>
        </p:nvPicPr>
        <p:blipFill>
          <a:blip r:embed="rId4">
            <a:clrChange>
              <a:clrFrom>
                <a:srgbClr val="FFFFFF"/>
              </a:clrFrom>
              <a:clrTo>
                <a:srgbClr val="FFFFFF">
                  <a:alpha val="0"/>
                </a:srgbClr>
              </a:clrTo>
            </a:clrChange>
          </a:blip>
          <a:stretch>
            <a:fillRect/>
          </a:stretch>
        </p:blipFill>
        <p:spPr>
          <a:xfrm>
            <a:off x="6964674" y="4323836"/>
            <a:ext cx="262264" cy="423006"/>
          </a:xfrm>
          <a:prstGeom prst="rect">
            <a:avLst/>
          </a:prstGeom>
        </p:spPr>
      </p:pic>
      <p:pic>
        <p:nvPicPr>
          <p:cNvPr id="107" name="図 106"/>
          <p:cNvPicPr>
            <a:picLocks noChangeAspect="1"/>
          </p:cNvPicPr>
          <p:nvPr/>
        </p:nvPicPr>
        <p:blipFill>
          <a:blip r:embed="rId5">
            <a:clrChange>
              <a:clrFrom>
                <a:srgbClr val="FFFFFF"/>
              </a:clrFrom>
              <a:clrTo>
                <a:srgbClr val="FFFFFF">
                  <a:alpha val="0"/>
                </a:srgbClr>
              </a:clrTo>
            </a:clrChange>
          </a:blip>
          <a:stretch>
            <a:fillRect/>
          </a:stretch>
        </p:blipFill>
        <p:spPr>
          <a:xfrm>
            <a:off x="8093226" y="4279486"/>
            <a:ext cx="523833" cy="555039"/>
          </a:xfrm>
          <a:prstGeom prst="rect">
            <a:avLst/>
          </a:prstGeom>
        </p:spPr>
      </p:pic>
      <p:grpSp>
        <p:nvGrpSpPr>
          <p:cNvPr id="108" name="図形グループ 107"/>
          <p:cNvGrpSpPr/>
          <p:nvPr/>
        </p:nvGrpSpPr>
        <p:grpSpPr>
          <a:xfrm>
            <a:off x="2786991" y="4290882"/>
            <a:ext cx="737856" cy="714639"/>
            <a:chOff x="1084515" y="4732057"/>
            <a:chExt cx="960184" cy="932098"/>
          </a:xfrm>
        </p:grpSpPr>
        <p:grpSp>
          <p:nvGrpSpPr>
            <p:cNvPr id="109" name="図形グループ 108"/>
            <p:cNvGrpSpPr/>
            <p:nvPr/>
          </p:nvGrpSpPr>
          <p:grpSpPr>
            <a:xfrm>
              <a:off x="1084515" y="4879904"/>
              <a:ext cx="681672" cy="784251"/>
              <a:chOff x="2405315" y="4754508"/>
              <a:chExt cx="681672" cy="784251"/>
            </a:xfrm>
          </p:grpSpPr>
          <p:pic>
            <p:nvPicPr>
              <p:cNvPr id="114" name="図 113"/>
              <p:cNvPicPr>
                <a:picLocks noChangeAspect="1"/>
              </p:cNvPicPr>
              <p:nvPr/>
            </p:nvPicPr>
            <p:blipFill>
              <a:blip r:embed="rId5">
                <a:clrChange>
                  <a:clrFrom>
                    <a:srgbClr val="FFFFFF"/>
                  </a:clrFrom>
                  <a:clrTo>
                    <a:srgbClr val="FFFFFF">
                      <a:alpha val="0"/>
                    </a:srgbClr>
                  </a:clrTo>
                </a:clrChange>
              </a:blip>
              <a:stretch>
                <a:fillRect/>
              </a:stretch>
            </p:blipFill>
            <p:spPr>
              <a:xfrm>
                <a:off x="2405315" y="4816478"/>
                <a:ext cx="681672" cy="722281"/>
              </a:xfrm>
              <a:prstGeom prst="rect">
                <a:avLst/>
              </a:prstGeom>
            </p:spPr>
          </p:pic>
          <p:sp>
            <p:nvSpPr>
              <p:cNvPr id="115" name="正方形/長方形 114"/>
              <p:cNvSpPr/>
              <p:nvPr/>
            </p:nvSpPr>
            <p:spPr>
              <a:xfrm>
                <a:off x="2405315" y="4754508"/>
                <a:ext cx="681672" cy="566792"/>
              </a:xfrm>
              <a:prstGeom prst="rect">
                <a:avLst/>
              </a:prstGeom>
              <a:solidFill>
                <a:srgbClr val="FFFBD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110" name="図 109"/>
            <p:cNvPicPr>
              <a:picLocks noChangeAspect="1"/>
            </p:cNvPicPr>
            <p:nvPr/>
          </p:nvPicPr>
          <p:blipFill>
            <a:blip r:embed="rId3">
              <a:clrChange>
                <a:clrFrom>
                  <a:srgbClr val="FFFFFF"/>
                </a:clrFrom>
                <a:clrTo>
                  <a:srgbClr val="FFFFFF">
                    <a:alpha val="0"/>
                  </a:srgbClr>
                </a:clrTo>
              </a:clrChange>
            </a:blip>
            <a:stretch>
              <a:fillRect/>
            </a:stretch>
          </p:blipFill>
          <p:spPr>
            <a:xfrm rot="10800000">
              <a:off x="1086645" y="4732057"/>
              <a:ext cx="679541" cy="593816"/>
            </a:xfrm>
            <a:prstGeom prst="rect">
              <a:avLst/>
            </a:prstGeom>
          </p:spPr>
        </p:pic>
        <p:sp>
          <p:nvSpPr>
            <p:cNvPr id="111" name="台形 110"/>
            <p:cNvSpPr/>
            <p:nvPr/>
          </p:nvSpPr>
          <p:spPr>
            <a:xfrm>
              <a:off x="1250950" y="5212971"/>
              <a:ext cx="361950" cy="196850"/>
            </a:xfrm>
            <a:prstGeom prst="trapezoid">
              <a:avLst/>
            </a:prstGeom>
            <a:solidFill>
              <a:schemeClr val="tx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2" name="角丸四角形 111"/>
            <p:cNvSpPr/>
            <p:nvPr/>
          </p:nvSpPr>
          <p:spPr>
            <a:xfrm>
              <a:off x="1766186" y="4732057"/>
              <a:ext cx="278513" cy="677761"/>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3" name="角丸四角形 112"/>
            <p:cNvSpPr/>
            <p:nvPr/>
          </p:nvSpPr>
          <p:spPr>
            <a:xfrm>
              <a:off x="1836037" y="4802575"/>
              <a:ext cx="45719" cy="243557"/>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16" name="図形グループ 115"/>
          <p:cNvGrpSpPr/>
          <p:nvPr/>
        </p:nvGrpSpPr>
        <p:grpSpPr>
          <a:xfrm>
            <a:off x="3636248" y="4293267"/>
            <a:ext cx="526913" cy="587598"/>
            <a:chOff x="2381979" y="4922695"/>
            <a:chExt cx="685680" cy="766399"/>
          </a:xfrm>
        </p:grpSpPr>
        <p:pic>
          <p:nvPicPr>
            <p:cNvPr id="117" name="図 116"/>
            <p:cNvPicPr>
              <a:picLocks noChangeAspect="1"/>
            </p:cNvPicPr>
            <p:nvPr/>
          </p:nvPicPr>
          <p:blipFill>
            <a:blip r:embed="rId5">
              <a:clrChange>
                <a:clrFrom>
                  <a:srgbClr val="FFFFFF"/>
                </a:clrFrom>
                <a:clrTo>
                  <a:srgbClr val="FFFFFF">
                    <a:alpha val="0"/>
                  </a:srgbClr>
                </a:clrTo>
              </a:clrChange>
            </a:blip>
            <a:stretch>
              <a:fillRect/>
            </a:stretch>
          </p:blipFill>
          <p:spPr>
            <a:xfrm>
              <a:off x="2381979" y="4922695"/>
              <a:ext cx="685680" cy="726528"/>
            </a:xfrm>
            <a:prstGeom prst="rect">
              <a:avLst/>
            </a:prstGeom>
          </p:spPr>
        </p:pic>
        <p:sp>
          <p:nvSpPr>
            <p:cNvPr id="118" name="角丸四角形 117"/>
            <p:cNvSpPr/>
            <p:nvPr/>
          </p:nvSpPr>
          <p:spPr>
            <a:xfrm>
              <a:off x="2394679" y="5560455"/>
              <a:ext cx="662622" cy="128639"/>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19" name="図形グループ 118"/>
          <p:cNvGrpSpPr/>
          <p:nvPr/>
        </p:nvGrpSpPr>
        <p:grpSpPr>
          <a:xfrm>
            <a:off x="4893084" y="4279486"/>
            <a:ext cx="737856" cy="714639"/>
            <a:chOff x="1084515" y="4732057"/>
            <a:chExt cx="960184" cy="932098"/>
          </a:xfrm>
        </p:grpSpPr>
        <p:grpSp>
          <p:nvGrpSpPr>
            <p:cNvPr id="120" name="図形グループ 119"/>
            <p:cNvGrpSpPr/>
            <p:nvPr/>
          </p:nvGrpSpPr>
          <p:grpSpPr>
            <a:xfrm>
              <a:off x="1084515" y="4879904"/>
              <a:ext cx="681672" cy="784251"/>
              <a:chOff x="2405315" y="4754508"/>
              <a:chExt cx="681672" cy="784251"/>
            </a:xfrm>
          </p:grpSpPr>
          <p:pic>
            <p:nvPicPr>
              <p:cNvPr id="125" name="図 124"/>
              <p:cNvPicPr>
                <a:picLocks noChangeAspect="1"/>
              </p:cNvPicPr>
              <p:nvPr/>
            </p:nvPicPr>
            <p:blipFill>
              <a:blip r:embed="rId5">
                <a:clrChange>
                  <a:clrFrom>
                    <a:srgbClr val="FFFFFF"/>
                  </a:clrFrom>
                  <a:clrTo>
                    <a:srgbClr val="FFFFFF">
                      <a:alpha val="0"/>
                    </a:srgbClr>
                  </a:clrTo>
                </a:clrChange>
              </a:blip>
              <a:stretch>
                <a:fillRect/>
              </a:stretch>
            </p:blipFill>
            <p:spPr>
              <a:xfrm>
                <a:off x="2405315" y="4816478"/>
                <a:ext cx="681672" cy="722281"/>
              </a:xfrm>
              <a:prstGeom prst="rect">
                <a:avLst/>
              </a:prstGeom>
            </p:spPr>
          </p:pic>
          <p:sp>
            <p:nvSpPr>
              <p:cNvPr id="126" name="正方形/長方形 125"/>
              <p:cNvSpPr/>
              <p:nvPr/>
            </p:nvSpPr>
            <p:spPr>
              <a:xfrm>
                <a:off x="2405315" y="4754508"/>
                <a:ext cx="681672" cy="566792"/>
              </a:xfrm>
              <a:prstGeom prst="rect">
                <a:avLst/>
              </a:prstGeom>
              <a:solidFill>
                <a:schemeClr val="accent3">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121" name="図 120"/>
            <p:cNvPicPr>
              <a:picLocks noChangeAspect="1"/>
            </p:cNvPicPr>
            <p:nvPr/>
          </p:nvPicPr>
          <p:blipFill>
            <a:blip r:embed="rId3">
              <a:clrChange>
                <a:clrFrom>
                  <a:srgbClr val="FFFFFF"/>
                </a:clrFrom>
                <a:clrTo>
                  <a:srgbClr val="FFFFFF">
                    <a:alpha val="0"/>
                  </a:srgbClr>
                </a:clrTo>
              </a:clrChange>
            </a:blip>
            <a:stretch>
              <a:fillRect/>
            </a:stretch>
          </p:blipFill>
          <p:spPr>
            <a:xfrm rot="10800000">
              <a:off x="1086645" y="4732057"/>
              <a:ext cx="679541" cy="593816"/>
            </a:xfrm>
            <a:prstGeom prst="rect">
              <a:avLst/>
            </a:prstGeom>
          </p:spPr>
        </p:pic>
        <p:sp>
          <p:nvSpPr>
            <p:cNvPr id="122" name="台形 121"/>
            <p:cNvSpPr/>
            <p:nvPr/>
          </p:nvSpPr>
          <p:spPr>
            <a:xfrm>
              <a:off x="1250950" y="5212971"/>
              <a:ext cx="361950" cy="196850"/>
            </a:xfrm>
            <a:prstGeom prst="trapezoid">
              <a:avLst/>
            </a:prstGeom>
            <a:solidFill>
              <a:schemeClr val="tx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3" name="角丸四角形 122"/>
            <p:cNvSpPr/>
            <p:nvPr/>
          </p:nvSpPr>
          <p:spPr>
            <a:xfrm>
              <a:off x="1766186" y="4732057"/>
              <a:ext cx="278513" cy="677761"/>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4" name="角丸四角形 123"/>
            <p:cNvSpPr/>
            <p:nvPr/>
          </p:nvSpPr>
          <p:spPr>
            <a:xfrm>
              <a:off x="1836037" y="4802575"/>
              <a:ext cx="45719" cy="243557"/>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27" name="図形グループ 126"/>
          <p:cNvGrpSpPr/>
          <p:nvPr/>
        </p:nvGrpSpPr>
        <p:grpSpPr>
          <a:xfrm>
            <a:off x="5812317" y="4279489"/>
            <a:ext cx="526913" cy="585608"/>
            <a:chOff x="2381979" y="4925291"/>
            <a:chExt cx="685680" cy="763803"/>
          </a:xfrm>
        </p:grpSpPr>
        <p:pic>
          <p:nvPicPr>
            <p:cNvPr id="128" name="図 127"/>
            <p:cNvPicPr>
              <a:picLocks noChangeAspect="1"/>
            </p:cNvPicPr>
            <p:nvPr/>
          </p:nvPicPr>
          <p:blipFill>
            <a:blip r:embed="rId5">
              <a:clrChange>
                <a:clrFrom>
                  <a:srgbClr val="FFFFFF"/>
                </a:clrFrom>
                <a:clrTo>
                  <a:srgbClr val="FFFFFF">
                    <a:alpha val="0"/>
                  </a:srgbClr>
                </a:clrTo>
              </a:clrChange>
            </a:blip>
            <a:stretch>
              <a:fillRect/>
            </a:stretch>
          </p:blipFill>
          <p:spPr>
            <a:xfrm>
              <a:off x="2381979" y="4925291"/>
              <a:ext cx="685680" cy="726528"/>
            </a:xfrm>
            <a:prstGeom prst="rect">
              <a:avLst/>
            </a:prstGeom>
          </p:spPr>
        </p:pic>
        <p:sp>
          <p:nvSpPr>
            <p:cNvPr id="129" name="角丸四角形 128"/>
            <p:cNvSpPr/>
            <p:nvPr/>
          </p:nvSpPr>
          <p:spPr>
            <a:xfrm>
              <a:off x="2394679" y="5560455"/>
              <a:ext cx="662622" cy="128639"/>
            </a:xfrm>
            <a:prstGeom prst="roundRect">
              <a:avLst/>
            </a:prstGeom>
            <a:solidFill>
              <a:srgbClr val="0000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30" name="図形グループ 129"/>
          <p:cNvGrpSpPr/>
          <p:nvPr/>
        </p:nvGrpSpPr>
        <p:grpSpPr>
          <a:xfrm>
            <a:off x="1095776" y="4261261"/>
            <a:ext cx="523833" cy="714639"/>
            <a:chOff x="1084515" y="4732057"/>
            <a:chExt cx="681672" cy="932098"/>
          </a:xfrm>
        </p:grpSpPr>
        <p:grpSp>
          <p:nvGrpSpPr>
            <p:cNvPr id="131" name="図形グループ 130"/>
            <p:cNvGrpSpPr/>
            <p:nvPr/>
          </p:nvGrpSpPr>
          <p:grpSpPr>
            <a:xfrm>
              <a:off x="1084515" y="4879904"/>
              <a:ext cx="681672" cy="784251"/>
              <a:chOff x="2405315" y="4754508"/>
              <a:chExt cx="681672" cy="784251"/>
            </a:xfrm>
          </p:grpSpPr>
          <p:pic>
            <p:nvPicPr>
              <p:cNvPr id="136" name="図 135"/>
              <p:cNvPicPr>
                <a:picLocks noChangeAspect="1"/>
              </p:cNvPicPr>
              <p:nvPr/>
            </p:nvPicPr>
            <p:blipFill>
              <a:blip r:embed="rId5">
                <a:clrChange>
                  <a:clrFrom>
                    <a:srgbClr val="FFFFFF"/>
                  </a:clrFrom>
                  <a:clrTo>
                    <a:srgbClr val="FFFFFF">
                      <a:alpha val="0"/>
                    </a:srgbClr>
                  </a:clrTo>
                </a:clrChange>
              </a:blip>
              <a:stretch>
                <a:fillRect/>
              </a:stretch>
            </p:blipFill>
            <p:spPr>
              <a:xfrm>
                <a:off x="2405315" y="4816478"/>
                <a:ext cx="681672" cy="722281"/>
              </a:xfrm>
              <a:prstGeom prst="rect">
                <a:avLst/>
              </a:prstGeom>
            </p:spPr>
          </p:pic>
          <p:sp>
            <p:nvSpPr>
              <p:cNvPr id="137" name="正方形/長方形 136"/>
              <p:cNvSpPr/>
              <p:nvPr/>
            </p:nvSpPr>
            <p:spPr>
              <a:xfrm>
                <a:off x="2405315" y="4754508"/>
                <a:ext cx="681672" cy="566792"/>
              </a:xfrm>
              <a:prstGeom prst="rect">
                <a:avLst/>
              </a:prstGeom>
              <a:solidFill>
                <a:schemeClr val="bg1">
                  <a:lumMod val="85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pic>
          <p:nvPicPr>
            <p:cNvPr id="132" name="図 131"/>
            <p:cNvPicPr>
              <a:picLocks noChangeAspect="1"/>
            </p:cNvPicPr>
            <p:nvPr/>
          </p:nvPicPr>
          <p:blipFill>
            <a:blip r:embed="rId3">
              <a:clrChange>
                <a:clrFrom>
                  <a:srgbClr val="FFFFFF"/>
                </a:clrFrom>
                <a:clrTo>
                  <a:srgbClr val="FFFFFF">
                    <a:alpha val="0"/>
                  </a:srgbClr>
                </a:clrTo>
              </a:clrChange>
            </a:blip>
            <a:stretch>
              <a:fillRect/>
            </a:stretch>
          </p:blipFill>
          <p:spPr>
            <a:xfrm rot="10800000">
              <a:off x="1086645" y="4732057"/>
              <a:ext cx="679541" cy="593816"/>
            </a:xfrm>
            <a:prstGeom prst="rect">
              <a:avLst/>
            </a:prstGeom>
          </p:spPr>
        </p:pic>
        <p:sp>
          <p:nvSpPr>
            <p:cNvPr id="133" name="台形 132"/>
            <p:cNvSpPr/>
            <p:nvPr/>
          </p:nvSpPr>
          <p:spPr>
            <a:xfrm>
              <a:off x="1250950" y="5212971"/>
              <a:ext cx="361950" cy="196850"/>
            </a:xfrm>
            <a:prstGeom prst="trapezoid">
              <a:avLst/>
            </a:prstGeom>
            <a:solidFill>
              <a:schemeClr val="tx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Tree>
    <p:extLst>
      <p:ext uri="{BB962C8B-B14F-4D97-AF65-F5344CB8AC3E}">
        <p14:creationId xmlns:p14="http://schemas.microsoft.com/office/powerpoint/2010/main" val="19673748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矢印コネクタ 4"/>
          <p:cNvCxnSpPr>
            <a:cxnSpLocks noChangeShapeType="1"/>
          </p:cNvCxnSpPr>
          <p:nvPr/>
        </p:nvCxnSpPr>
        <p:spPr bwMode="auto">
          <a:xfrm>
            <a:off x="277740" y="6130463"/>
            <a:ext cx="8643937" cy="1588"/>
          </a:xfrm>
          <a:prstGeom prst="straightConnector1">
            <a:avLst/>
          </a:prstGeom>
          <a:noFill/>
          <a:ln w="38100" cap="rnd" algn="ctr">
            <a:solidFill>
              <a:srgbClr val="800000"/>
            </a:solidFill>
            <a:round/>
            <a:headEnd type="none"/>
            <a:tailEnd type="triangle" w="med" len="med"/>
          </a:ln>
          <a:extLst>
            <a:ext uri="{909E8E84-426E-40DD-AFC4-6F175D3DCCD1}">
              <a14:hiddenFill xmlns:a14="http://schemas.microsoft.com/office/drawing/2010/main">
                <a:noFill/>
              </a14:hiddenFill>
            </a:ext>
          </a:extLst>
        </p:spPr>
      </p:cxnSp>
      <p:cxnSp>
        <p:nvCxnSpPr>
          <p:cNvPr id="6" name="直線矢印コネクタ 5"/>
          <p:cNvCxnSpPr>
            <a:cxnSpLocks noChangeShapeType="1"/>
          </p:cNvCxnSpPr>
          <p:nvPr/>
        </p:nvCxnSpPr>
        <p:spPr bwMode="auto">
          <a:xfrm flipV="1">
            <a:off x="277740" y="960487"/>
            <a:ext cx="1588" cy="5169976"/>
          </a:xfrm>
          <a:prstGeom prst="straightConnector1">
            <a:avLst/>
          </a:prstGeom>
          <a:noFill/>
          <a:ln w="38100" cap="rnd" algn="ctr">
            <a:solidFill>
              <a:srgbClr val="33ACBD"/>
            </a:solidFill>
            <a:round/>
            <a:headEnd type="none"/>
            <a:tailEnd type="triangle" w="med" len="med"/>
          </a:ln>
          <a:extLst>
            <a:ext uri="{909E8E84-426E-40DD-AFC4-6F175D3DCCD1}">
              <a14:hiddenFill xmlns:a14="http://schemas.microsoft.com/office/drawing/2010/main">
                <a:noFill/>
              </a14:hiddenFill>
            </a:ext>
          </a:extLst>
        </p:spPr>
      </p:cxnSp>
      <p:sp>
        <p:nvSpPr>
          <p:cNvPr id="7" name="テキスト ボックス 26"/>
          <p:cNvSpPr txBox="1">
            <a:spLocks noChangeArrowheads="1"/>
          </p:cNvSpPr>
          <p:nvPr/>
        </p:nvSpPr>
        <p:spPr bwMode="auto">
          <a:xfrm>
            <a:off x="3420990" y="6130463"/>
            <a:ext cx="9412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sz="1600" dirty="0">
                <a:solidFill>
                  <a:srgbClr val="800000"/>
                </a:solidFill>
                <a:latin typeface="Arial Black"/>
                <a:ea typeface="HGP創英角ｺﾞｼｯｸUB"/>
                <a:cs typeface="Arial Black"/>
              </a:rPr>
              <a:t>1990</a:t>
            </a:r>
            <a:r>
              <a:rPr lang="ja-JP" altLang="en-US" sz="1600" dirty="0">
                <a:solidFill>
                  <a:srgbClr val="800000"/>
                </a:solidFill>
                <a:latin typeface="Arial Black"/>
                <a:ea typeface="HGP創英角ｺﾞｼｯｸUB"/>
                <a:cs typeface="Arial Black"/>
              </a:rPr>
              <a:t>年</a:t>
            </a:r>
            <a:endParaRPr lang="en-US" altLang="ja-JP" sz="1600" dirty="0">
              <a:solidFill>
                <a:srgbClr val="800000"/>
              </a:solidFill>
              <a:latin typeface="Arial Black"/>
              <a:ea typeface="HGP創英角ｺﾞｼｯｸUB"/>
              <a:cs typeface="Arial Black"/>
            </a:endParaRPr>
          </a:p>
        </p:txBody>
      </p:sp>
      <p:sp>
        <p:nvSpPr>
          <p:cNvPr id="8" name="テキスト ボックス 27"/>
          <p:cNvSpPr txBox="1">
            <a:spLocks noChangeArrowheads="1"/>
          </p:cNvSpPr>
          <p:nvPr/>
        </p:nvSpPr>
        <p:spPr bwMode="auto">
          <a:xfrm>
            <a:off x="6278490" y="6130463"/>
            <a:ext cx="9412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sz="1600" dirty="0">
                <a:solidFill>
                  <a:srgbClr val="800000"/>
                </a:solidFill>
                <a:latin typeface="Arial Black"/>
                <a:ea typeface="HGP創英角ｺﾞｼｯｸUB"/>
                <a:cs typeface="Arial Black"/>
              </a:rPr>
              <a:t>2000</a:t>
            </a:r>
            <a:r>
              <a:rPr lang="ja-JP" altLang="en-US" sz="1600" dirty="0">
                <a:solidFill>
                  <a:srgbClr val="800000"/>
                </a:solidFill>
                <a:latin typeface="Arial Black"/>
                <a:ea typeface="HGP創英角ｺﾞｼｯｸUB"/>
                <a:cs typeface="Arial Black"/>
              </a:rPr>
              <a:t>年</a:t>
            </a:r>
            <a:endParaRPr lang="en-US" altLang="ja-JP" sz="1600" dirty="0">
              <a:solidFill>
                <a:srgbClr val="800000"/>
              </a:solidFill>
              <a:latin typeface="Arial Black"/>
              <a:ea typeface="HGP創英角ｺﾞｼｯｸUB"/>
              <a:cs typeface="Arial Black"/>
            </a:endParaRPr>
          </a:p>
        </p:txBody>
      </p:sp>
      <p:sp>
        <p:nvSpPr>
          <p:cNvPr id="9" name="テキスト ボックス 34"/>
          <p:cNvSpPr txBox="1">
            <a:spLocks noChangeArrowheads="1"/>
          </p:cNvSpPr>
          <p:nvPr/>
        </p:nvSpPr>
        <p:spPr bwMode="auto">
          <a:xfrm>
            <a:off x="349177" y="960487"/>
            <a:ext cx="17748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ja-JP" altLang="en-US" sz="1600" dirty="0">
                <a:solidFill>
                  <a:srgbClr val="33ACBD"/>
                </a:solidFill>
                <a:latin typeface="HGP創英角ｺﾞｼｯｸUB"/>
                <a:ea typeface="HGP創英角ｺﾞｼｯｸUB"/>
                <a:cs typeface="HGP創英角ｺﾞｼｯｸUB"/>
              </a:rPr>
              <a:t>クライアントの機能</a:t>
            </a:r>
            <a:endParaRPr lang="en-US" altLang="ja-JP" sz="1600" dirty="0">
              <a:solidFill>
                <a:srgbClr val="33ACBD"/>
              </a:solidFill>
              <a:latin typeface="HGP創英角ｺﾞｼｯｸUB"/>
              <a:ea typeface="HGP創英角ｺﾞｼｯｸUB"/>
              <a:cs typeface="HGP創英角ｺﾞｼｯｸUB"/>
            </a:endParaRPr>
          </a:p>
        </p:txBody>
      </p:sp>
      <p:sp>
        <p:nvSpPr>
          <p:cNvPr id="12" name="Oval 15"/>
          <p:cNvSpPr>
            <a:spLocks noChangeArrowheads="1"/>
          </p:cNvSpPr>
          <p:nvPr/>
        </p:nvSpPr>
        <p:spPr bwMode="auto">
          <a:xfrm>
            <a:off x="563490" y="4344526"/>
            <a:ext cx="1169987" cy="1195387"/>
          </a:xfrm>
          <a:prstGeom prst="ellipse">
            <a:avLst/>
          </a:prstGeom>
          <a:solidFill>
            <a:srgbClr val="7F7F7F"/>
          </a:solidFill>
          <a:ln w="9525">
            <a:noFill/>
            <a:round/>
            <a:headEnd/>
            <a:tailEnd/>
          </a:ln>
          <a:effectLst>
            <a:outerShdw blurRad="50800" dist="38100" dir="2700000" algn="tl" rotWithShape="0">
              <a:prstClr val="black">
                <a:alpha val="40000"/>
              </a:prstClr>
            </a:outerShdw>
          </a:effectLst>
        </p:spPr>
        <p:txBody>
          <a:bodyPr wrap="none" anchor="ctr"/>
          <a:lstStyle/>
          <a:p>
            <a:pPr algn="ctr">
              <a:defRPr/>
            </a:pPr>
            <a:r>
              <a:rPr lang="ja-JP" altLang="en-US" sz="1400" dirty="0">
                <a:solidFill>
                  <a:schemeClr val="bg1"/>
                </a:solidFill>
                <a:latin typeface="Century Gothic" pitchFamily="34" charset="0"/>
                <a:ea typeface="HG丸ｺﾞｼｯｸM-PRO" pitchFamily="50" charset="-128"/>
              </a:rPr>
              <a:t>端末</a:t>
            </a:r>
          </a:p>
        </p:txBody>
      </p:sp>
      <p:sp>
        <p:nvSpPr>
          <p:cNvPr id="15" name="角丸四角形 14"/>
          <p:cNvSpPr/>
          <p:nvPr/>
        </p:nvSpPr>
        <p:spPr>
          <a:xfrm>
            <a:off x="2920927" y="5657388"/>
            <a:ext cx="1931665" cy="357188"/>
          </a:xfrm>
          <a:prstGeom prst="roundRect">
            <a:avLst>
              <a:gd name="adj" fmla="val 0"/>
            </a:avLst>
          </a:prstGeom>
          <a:solidFill>
            <a:schemeClr val="accent4">
              <a:lumMod val="75000"/>
            </a:schemeClr>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bg1"/>
                </a:solidFill>
              </a:rPr>
              <a:t>クライアント／サーバー</a:t>
            </a:r>
          </a:p>
        </p:txBody>
      </p:sp>
      <p:sp>
        <p:nvSpPr>
          <p:cNvPr id="16" name="角丸四角形 15"/>
          <p:cNvSpPr/>
          <p:nvPr/>
        </p:nvSpPr>
        <p:spPr>
          <a:xfrm>
            <a:off x="349177" y="5657388"/>
            <a:ext cx="2500313" cy="357188"/>
          </a:xfrm>
          <a:prstGeom prst="roundRect">
            <a:avLst>
              <a:gd name="adj" fmla="val 0"/>
            </a:avLst>
          </a:prstGeom>
          <a:solidFill>
            <a:schemeClr val="tx1">
              <a:lumMod val="50000"/>
              <a:lumOff val="5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ja-JP" altLang="en-US" sz="1200" dirty="0">
                <a:solidFill>
                  <a:schemeClr val="bg1"/>
                </a:solidFill>
              </a:rPr>
              <a:t>メインフレーム</a:t>
            </a:r>
          </a:p>
        </p:txBody>
      </p:sp>
      <p:sp>
        <p:nvSpPr>
          <p:cNvPr id="17" name="角丸四角形 16"/>
          <p:cNvSpPr/>
          <p:nvPr/>
        </p:nvSpPr>
        <p:spPr>
          <a:xfrm>
            <a:off x="6618215" y="5657388"/>
            <a:ext cx="2132085" cy="357188"/>
          </a:xfrm>
          <a:prstGeom prst="roundRect">
            <a:avLst>
              <a:gd name="adj" fmla="val 0"/>
            </a:avLst>
          </a:prstGeom>
          <a:solidFill>
            <a:srgbClr val="FF66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dirty="0">
                <a:solidFill>
                  <a:schemeClr val="bg1"/>
                </a:solidFill>
              </a:rPr>
              <a:t>RIC/RIA</a:t>
            </a:r>
            <a:r>
              <a:rPr lang="ja-JP" altLang="en-US" sz="1200" dirty="0">
                <a:solidFill>
                  <a:schemeClr val="bg1"/>
                </a:solidFill>
              </a:rPr>
              <a:t>とクラウド</a:t>
            </a:r>
          </a:p>
        </p:txBody>
      </p:sp>
      <p:sp>
        <p:nvSpPr>
          <p:cNvPr id="19" name="Oval 14"/>
          <p:cNvSpPr>
            <a:spLocks noChangeArrowheads="1"/>
          </p:cNvSpPr>
          <p:nvPr/>
        </p:nvSpPr>
        <p:spPr bwMode="auto">
          <a:xfrm>
            <a:off x="3363567" y="2272838"/>
            <a:ext cx="1169987" cy="1195388"/>
          </a:xfrm>
          <a:prstGeom prst="ellipse">
            <a:avLst/>
          </a:prstGeom>
          <a:solidFill>
            <a:schemeClr val="accent4"/>
          </a:solidFill>
          <a:ln w="9525">
            <a:noFill/>
            <a:round/>
            <a:headEnd/>
            <a:tailEnd/>
          </a:ln>
          <a:effectLst>
            <a:outerShdw blurRad="50800" dist="38100" dir="2700000" algn="tl" rotWithShape="0">
              <a:prstClr val="black">
                <a:alpha val="40000"/>
              </a:prstClr>
            </a:outerShdw>
          </a:effectLst>
        </p:spPr>
        <p:txBody>
          <a:bodyPr wrap="none" anchor="ctr"/>
          <a:lstStyle/>
          <a:p>
            <a:pPr algn="ctr">
              <a:defRPr/>
            </a:pPr>
            <a:r>
              <a:rPr lang="ja-JP" altLang="en-US" sz="1400" dirty="0">
                <a:solidFill>
                  <a:schemeClr val="bg1"/>
                </a:solidFill>
                <a:latin typeface="Century Gothic" pitchFamily="34" charset="0"/>
                <a:ea typeface="HG丸ｺﾞｼｯｸM-PRO" pitchFamily="50" charset="-128"/>
              </a:rPr>
              <a:t>クライアント</a:t>
            </a:r>
          </a:p>
        </p:txBody>
      </p:sp>
      <p:sp>
        <p:nvSpPr>
          <p:cNvPr id="20" name="AutoShape 16"/>
          <p:cNvSpPr>
            <a:spLocks noChangeArrowheads="1"/>
          </p:cNvSpPr>
          <p:nvPr/>
        </p:nvSpPr>
        <p:spPr bwMode="auto">
          <a:xfrm rot="19411340">
            <a:off x="1417151" y="3634796"/>
            <a:ext cx="2209384" cy="482600"/>
          </a:xfrm>
          <a:prstGeom prst="rightArrow">
            <a:avLst>
              <a:gd name="adj1" fmla="val 59324"/>
              <a:gd name="adj2" fmla="val 69930"/>
            </a:avLst>
          </a:prstGeom>
          <a:solidFill>
            <a:schemeClr val="bg1">
              <a:lumMod val="50000"/>
            </a:schemeClr>
          </a:solidFill>
          <a:ln w="28575">
            <a:noFill/>
            <a:miter lim="800000"/>
            <a:headEnd/>
            <a:tailEnd/>
          </a:ln>
          <a:effectLst>
            <a:outerShdw blurRad="50800" dist="38100" dir="2700000" algn="tl" rotWithShape="0">
              <a:prstClr val="black">
                <a:alpha val="40000"/>
              </a:prstClr>
            </a:outerShdw>
          </a:effectLst>
        </p:spPr>
        <p:txBody>
          <a:bodyPr wrap="none" anchor="ctr"/>
          <a:lstStyle/>
          <a:p>
            <a:pPr>
              <a:defRPr/>
            </a:pPr>
            <a:endParaRPr lang="ja-JP" altLang="en-US">
              <a:latin typeface="Century Gothic" pitchFamily="34" charset="0"/>
              <a:ea typeface="HG丸ｺﾞｼｯｸM-PRO" pitchFamily="50" charset="-128"/>
            </a:endParaRPr>
          </a:p>
        </p:txBody>
      </p:sp>
      <p:sp>
        <p:nvSpPr>
          <p:cNvPr id="22" name="Oval 13"/>
          <p:cNvSpPr>
            <a:spLocks noChangeArrowheads="1"/>
          </p:cNvSpPr>
          <p:nvPr/>
        </p:nvSpPr>
        <p:spPr bwMode="auto">
          <a:xfrm>
            <a:off x="4608550" y="3844463"/>
            <a:ext cx="1169988" cy="1195388"/>
          </a:xfrm>
          <a:prstGeom prst="ellipse">
            <a:avLst/>
          </a:prstGeom>
          <a:solidFill>
            <a:schemeClr val="accent3">
              <a:lumMod val="75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defRPr/>
            </a:pPr>
            <a:r>
              <a:rPr lang="ja-JP" altLang="en-US" sz="1400" dirty="0">
                <a:solidFill>
                  <a:schemeClr val="bg1"/>
                </a:solidFill>
                <a:latin typeface="Century Gothic" pitchFamily="34" charset="0"/>
                <a:ea typeface="HG丸ｺﾞｼｯｸM-PRO" pitchFamily="50" charset="-128"/>
              </a:rPr>
              <a:t>ブラウザ</a:t>
            </a:r>
          </a:p>
        </p:txBody>
      </p:sp>
      <p:sp>
        <p:nvSpPr>
          <p:cNvPr id="23" name="AutoShape 16"/>
          <p:cNvSpPr>
            <a:spLocks noChangeArrowheads="1"/>
          </p:cNvSpPr>
          <p:nvPr/>
        </p:nvSpPr>
        <p:spPr bwMode="auto">
          <a:xfrm rot="2856712">
            <a:off x="4238798" y="3407840"/>
            <a:ext cx="683481" cy="482600"/>
          </a:xfrm>
          <a:prstGeom prst="rightArrow">
            <a:avLst>
              <a:gd name="adj1" fmla="val 59324"/>
              <a:gd name="adj2" fmla="val 45182"/>
            </a:avLst>
          </a:prstGeom>
          <a:solidFill>
            <a:schemeClr val="accent4">
              <a:lumMod val="60000"/>
              <a:lumOff val="40000"/>
            </a:schemeClr>
          </a:solidFill>
          <a:ln w="28575">
            <a:noFill/>
            <a:miter lim="800000"/>
            <a:headEnd/>
            <a:tailEnd/>
          </a:ln>
          <a:effectLst>
            <a:outerShdw blurRad="50800" dist="38100" dir="2700000" algn="tl" rotWithShape="0">
              <a:prstClr val="black">
                <a:alpha val="40000"/>
              </a:prstClr>
            </a:outerShdw>
          </a:effectLst>
        </p:spPr>
        <p:txBody>
          <a:bodyPr wrap="none" anchor="ctr"/>
          <a:lstStyle/>
          <a:p>
            <a:pPr>
              <a:defRPr/>
            </a:pPr>
            <a:endParaRPr lang="ja-JP" altLang="en-US">
              <a:latin typeface="Century Gothic" pitchFamily="34" charset="0"/>
              <a:ea typeface="HG丸ｺﾞｼｯｸM-PRO" pitchFamily="50" charset="-128"/>
            </a:endParaRPr>
          </a:p>
        </p:txBody>
      </p:sp>
      <p:sp>
        <p:nvSpPr>
          <p:cNvPr id="25" name="Oval 12"/>
          <p:cNvSpPr>
            <a:spLocks noChangeArrowheads="1"/>
          </p:cNvSpPr>
          <p:nvPr/>
        </p:nvSpPr>
        <p:spPr bwMode="auto">
          <a:xfrm>
            <a:off x="6149629" y="1558463"/>
            <a:ext cx="1169988" cy="1195388"/>
          </a:xfrm>
          <a:prstGeom prst="ellipse">
            <a:avLst/>
          </a:prstGeom>
          <a:solidFill>
            <a:srgbClr val="008000"/>
          </a:solidFill>
          <a:ln w="9525">
            <a:noFill/>
            <a:round/>
            <a:headEnd/>
            <a:tailEnd/>
          </a:ln>
          <a:effectLst>
            <a:outerShdw blurRad="50800" dist="38100" dir="2700000" algn="tl" rotWithShape="0">
              <a:prstClr val="black">
                <a:alpha val="40000"/>
              </a:prstClr>
            </a:outerShdw>
          </a:effectLst>
        </p:spPr>
        <p:txBody>
          <a:bodyPr wrap="none" anchor="ctr"/>
          <a:lstStyle/>
          <a:p>
            <a:pPr algn="ctr">
              <a:defRPr/>
            </a:pPr>
            <a:r>
              <a:rPr lang="en-US" altLang="ja-JP" sz="1400" dirty="0">
                <a:solidFill>
                  <a:schemeClr val="bg1"/>
                </a:solidFill>
                <a:latin typeface="Century Gothic" pitchFamily="34" charset="0"/>
                <a:ea typeface="HG丸ｺﾞｼｯｸM-PRO" pitchFamily="50" charset="-128"/>
              </a:rPr>
              <a:t>Flash</a:t>
            </a:r>
            <a:r>
              <a:rPr lang="ja-JP" altLang="en-US" sz="1400" dirty="0">
                <a:solidFill>
                  <a:schemeClr val="bg1"/>
                </a:solidFill>
                <a:latin typeface="Century Gothic" pitchFamily="34" charset="0"/>
                <a:ea typeface="HG丸ｺﾞｼｯｸM-PRO" pitchFamily="50" charset="-128"/>
              </a:rPr>
              <a:t>などの</a:t>
            </a:r>
            <a:endParaRPr lang="en-US" altLang="ja-JP" sz="1400" dirty="0">
              <a:solidFill>
                <a:schemeClr val="bg1"/>
              </a:solidFill>
              <a:latin typeface="Century Gothic" pitchFamily="34" charset="0"/>
              <a:ea typeface="HG丸ｺﾞｼｯｸM-PRO" pitchFamily="50" charset="-128"/>
            </a:endParaRPr>
          </a:p>
          <a:p>
            <a:pPr algn="ctr">
              <a:defRPr/>
            </a:pPr>
            <a:r>
              <a:rPr lang="ja-JP" altLang="en-US" sz="1400" dirty="0">
                <a:solidFill>
                  <a:schemeClr val="bg1"/>
                </a:solidFill>
                <a:latin typeface="Century Gothic" pitchFamily="34" charset="0"/>
                <a:ea typeface="HG丸ｺﾞｼｯｸM-PRO" pitchFamily="50" charset="-128"/>
              </a:rPr>
              <a:t>プラグイン</a:t>
            </a:r>
          </a:p>
        </p:txBody>
      </p:sp>
      <p:sp>
        <p:nvSpPr>
          <p:cNvPr id="26" name="AutoShape 16"/>
          <p:cNvSpPr>
            <a:spLocks noChangeArrowheads="1"/>
          </p:cNvSpPr>
          <p:nvPr/>
        </p:nvSpPr>
        <p:spPr bwMode="auto">
          <a:xfrm rot="18420845">
            <a:off x="5268835" y="3047943"/>
            <a:ext cx="1385132" cy="482600"/>
          </a:xfrm>
          <a:prstGeom prst="rightArrow">
            <a:avLst>
              <a:gd name="adj1" fmla="val 59324"/>
              <a:gd name="adj2" fmla="val 45189"/>
            </a:avLst>
          </a:prstGeom>
          <a:solidFill>
            <a:schemeClr val="accent3">
              <a:lumMod val="60000"/>
              <a:lumOff val="40000"/>
            </a:schemeClr>
          </a:solidFill>
          <a:ln w="28575">
            <a:noFill/>
            <a:miter lim="800000"/>
            <a:headEnd/>
            <a:tailEnd/>
          </a:ln>
          <a:effectLst>
            <a:outerShdw blurRad="50800" dist="38100" dir="2700000" algn="tl" rotWithShape="0">
              <a:prstClr val="black">
                <a:alpha val="40000"/>
              </a:prstClr>
            </a:outerShdw>
          </a:effectLst>
        </p:spPr>
        <p:txBody>
          <a:bodyPr wrap="none" anchor="ctr"/>
          <a:lstStyle/>
          <a:p>
            <a:pPr>
              <a:defRPr/>
            </a:pPr>
            <a:endParaRPr lang="ja-JP" altLang="en-US">
              <a:latin typeface="Century Gothic" pitchFamily="34" charset="0"/>
              <a:ea typeface="HG丸ｺﾞｼｯｸM-PRO" pitchFamily="50" charset="-128"/>
            </a:endParaRPr>
          </a:p>
        </p:txBody>
      </p:sp>
      <p:sp>
        <p:nvSpPr>
          <p:cNvPr id="28" name="Oval 11"/>
          <p:cNvSpPr>
            <a:spLocks noChangeArrowheads="1"/>
          </p:cNvSpPr>
          <p:nvPr/>
        </p:nvSpPr>
        <p:spPr bwMode="auto">
          <a:xfrm>
            <a:off x="6935442" y="3058651"/>
            <a:ext cx="1169987" cy="1195387"/>
          </a:xfrm>
          <a:prstGeom prst="ellipse">
            <a:avLst/>
          </a:prstGeom>
          <a:solidFill>
            <a:schemeClr val="accent6">
              <a:lumMod val="75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defRPr/>
            </a:pPr>
            <a:r>
              <a:rPr lang="en-US" altLang="ja-JP" sz="3200" dirty="0">
                <a:solidFill>
                  <a:schemeClr val="bg1"/>
                </a:solidFill>
                <a:latin typeface="Century Gothic" pitchFamily="34" charset="0"/>
                <a:ea typeface="HG丸ｺﾞｼｯｸM-PRO" pitchFamily="50" charset="-128"/>
              </a:rPr>
              <a:t>Ajax</a:t>
            </a:r>
            <a:endParaRPr lang="ja-JP" altLang="en-US" sz="3200" dirty="0">
              <a:solidFill>
                <a:schemeClr val="bg1"/>
              </a:solidFill>
              <a:latin typeface="Century Gothic" pitchFamily="34" charset="0"/>
              <a:ea typeface="HG丸ｺﾞｼｯｸM-PRO" pitchFamily="50" charset="-128"/>
            </a:endParaRPr>
          </a:p>
        </p:txBody>
      </p:sp>
      <p:sp>
        <p:nvSpPr>
          <p:cNvPr id="29" name="AutoShape 16"/>
          <p:cNvSpPr>
            <a:spLocks noChangeArrowheads="1"/>
          </p:cNvSpPr>
          <p:nvPr/>
        </p:nvSpPr>
        <p:spPr bwMode="auto">
          <a:xfrm rot="20368471">
            <a:off x="5826637" y="3817628"/>
            <a:ext cx="1150117" cy="482600"/>
          </a:xfrm>
          <a:prstGeom prst="rightArrow">
            <a:avLst>
              <a:gd name="adj1" fmla="val 59324"/>
              <a:gd name="adj2" fmla="val 45182"/>
            </a:avLst>
          </a:prstGeom>
          <a:solidFill>
            <a:schemeClr val="accent6">
              <a:lumMod val="60000"/>
              <a:lumOff val="40000"/>
            </a:schemeClr>
          </a:solidFill>
          <a:ln w="28575">
            <a:noFill/>
            <a:miter lim="800000"/>
            <a:headEnd/>
            <a:tailEnd/>
          </a:ln>
          <a:effectLst>
            <a:outerShdw blurRad="50800" dist="38100" dir="2700000" algn="tl" rotWithShape="0">
              <a:prstClr val="black">
                <a:alpha val="40000"/>
              </a:prstClr>
            </a:outerShdw>
          </a:effectLst>
        </p:spPr>
        <p:txBody>
          <a:bodyPr wrap="none" anchor="ctr"/>
          <a:lstStyle/>
          <a:p>
            <a:pPr>
              <a:defRPr/>
            </a:pPr>
            <a:endParaRPr lang="ja-JP" altLang="en-US">
              <a:latin typeface="Century Gothic" pitchFamily="34" charset="0"/>
              <a:ea typeface="HG丸ｺﾞｼｯｸM-PRO" pitchFamily="50" charset="-128"/>
            </a:endParaRPr>
          </a:p>
        </p:txBody>
      </p:sp>
      <p:sp>
        <p:nvSpPr>
          <p:cNvPr id="30" name="角丸四角形 29"/>
          <p:cNvSpPr/>
          <p:nvPr/>
        </p:nvSpPr>
        <p:spPr>
          <a:xfrm>
            <a:off x="4920619" y="5657388"/>
            <a:ext cx="1643622" cy="357188"/>
          </a:xfrm>
          <a:prstGeom prst="roundRect">
            <a:avLst>
              <a:gd name="adj" fmla="val 0"/>
            </a:avLst>
          </a:prstGeom>
          <a:solidFill>
            <a:srgbClr val="00800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a:solidFill>
                  <a:schemeClr val="bg1"/>
                </a:solidFill>
              </a:rPr>
              <a:t>Web</a:t>
            </a:r>
            <a:r>
              <a:rPr lang="ja-JP" altLang="en-US" sz="1200">
                <a:solidFill>
                  <a:schemeClr val="bg1"/>
                </a:solidFill>
              </a:rPr>
              <a:t>システム</a:t>
            </a:r>
            <a:endParaRPr lang="ja-JP" altLang="en-US" sz="1200" dirty="0">
              <a:solidFill>
                <a:schemeClr val="bg1"/>
              </a:solidFill>
            </a:endParaRPr>
          </a:p>
        </p:txBody>
      </p:sp>
      <p:sp>
        <p:nvSpPr>
          <p:cNvPr id="32" name="AutoShape 16"/>
          <p:cNvSpPr>
            <a:spLocks noChangeArrowheads="1"/>
          </p:cNvSpPr>
          <p:nvPr/>
        </p:nvSpPr>
        <p:spPr bwMode="auto">
          <a:xfrm rot="17674926">
            <a:off x="7568855" y="2437493"/>
            <a:ext cx="930999" cy="482600"/>
          </a:xfrm>
          <a:prstGeom prst="rightArrow">
            <a:avLst>
              <a:gd name="adj1" fmla="val 59324"/>
              <a:gd name="adj2" fmla="val 45182"/>
            </a:avLst>
          </a:prstGeom>
          <a:solidFill>
            <a:srgbClr val="FF6600"/>
          </a:solidFill>
          <a:ln w="28575">
            <a:noFill/>
            <a:miter lim="800000"/>
            <a:headEnd/>
            <a:tailEnd/>
          </a:ln>
          <a:effectLst>
            <a:outerShdw blurRad="50800" dist="38100" dir="2700000" algn="tl" rotWithShape="0">
              <a:prstClr val="black">
                <a:alpha val="40000"/>
              </a:prstClr>
            </a:outerShdw>
          </a:effectLst>
        </p:spPr>
        <p:txBody>
          <a:bodyPr wrap="none" anchor="ctr"/>
          <a:lstStyle/>
          <a:p>
            <a:pPr>
              <a:defRPr/>
            </a:pPr>
            <a:endParaRPr lang="ja-JP" altLang="en-US">
              <a:latin typeface="Century Gothic" pitchFamily="34" charset="0"/>
              <a:ea typeface="HG丸ｺﾞｼｯｸM-PRO" pitchFamily="50" charset="-128"/>
            </a:endParaRPr>
          </a:p>
        </p:txBody>
      </p:sp>
      <p:pic>
        <p:nvPicPr>
          <p:cNvPr id="2" name="図 1" descr="20110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177" y="1129764"/>
            <a:ext cx="1085923" cy="1085923"/>
          </a:xfrm>
          <a:prstGeom prst="rect">
            <a:avLst/>
          </a:prstGeom>
          <a:ln>
            <a:noFill/>
          </a:ln>
          <a:effectLst>
            <a:outerShdw blurRad="292100" dist="139700" dir="2700000" algn="tl" rotWithShape="0">
              <a:srgbClr val="333333">
                <a:alpha val="65000"/>
              </a:srgbClr>
            </a:outerShdw>
          </a:effectLst>
        </p:spPr>
      </p:pic>
      <p:sp>
        <p:nvSpPr>
          <p:cNvPr id="34" name="タイトル 33"/>
          <p:cNvSpPr>
            <a:spLocks noGrp="1"/>
          </p:cNvSpPr>
          <p:nvPr>
            <p:ph type="title"/>
          </p:nvPr>
        </p:nvSpPr>
        <p:spPr/>
        <p:txBody>
          <a:bodyPr/>
          <a:lstStyle/>
          <a:p>
            <a:r>
              <a:rPr kumimoji="1" lang="en-US" altLang="ja-JP" dirty="0">
                <a:solidFill>
                  <a:schemeClr val="tx1">
                    <a:lumMod val="50000"/>
                    <a:lumOff val="50000"/>
                  </a:schemeClr>
                </a:solidFill>
              </a:rPr>
              <a:t>Ajax</a:t>
            </a:r>
            <a:r>
              <a:rPr kumimoji="1" lang="ja-JP" altLang="en-US" dirty="0">
                <a:solidFill>
                  <a:schemeClr val="tx1">
                    <a:lumMod val="50000"/>
                    <a:lumOff val="50000"/>
                  </a:schemeClr>
                </a:solidFill>
              </a:rPr>
              <a:t>の</a:t>
            </a:r>
            <a:r>
              <a:rPr kumimoji="1" lang="ja-JP" altLang="en-US" dirty="0" smtClean="0">
                <a:solidFill>
                  <a:schemeClr val="tx1">
                    <a:lumMod val="50000"/>
                    <a:lumOff val="50000"/>
                  </a:schemeClr>
                </a:solidFill>
              </a:rPr>
              <a:t>登場</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2182164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p:cNvSpPr/>
          <p:nvPr/>
        </p:nvSpPr>
        <p:spPr>
          <a:xfrm>
            <a:off x="3779912" y="5311633"/>
            <a:ext cx="4752528" cy="1278615"/>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endParaRPr lang="en-US" altLang="ja-JP" sz="1200" dirty="0">
              <a:solidFill>
                <a:srgbClr val="FFFFFF"/>
              </a:solidFill>
              <a:latin typeface="Meiryo" charset="-128"/>
              <a:ea typeface="Meiryo" charset="-128"/>
              <a:cs typeface="Meiryo" charset="-128"/>
            </a:endParaRPr>
          </a:p>
          <a:p>
            <a:endParaRPr lang="en-US" altLang="ja-JP" sz="1200" dirty="0">
              <a:solidFill>
                <a:srgbClr val="FFFFFF"/>
              </a:solidFill>
              <a:latin typeface="Meiryo" charset="-128"/>
              <a:ea typeface="Meiryo" charset="-128"/>
              <a:cs typeface="Meiryo" charset="-128"/>
            </a:endParaRPr>
          </a:p>
          <a:p>
            <a:r>
              <a:rPr lang="ja-JP" altLang="en-US" sz="1200" dirty="0">
                <a:solidFill>
                  <a:srgbClr val="FFFFFF"/>
                </a:solidFill>
                <a:latin typeface="Meiryo" charset="-128"/>
                <a:ea typeface="Meiryo" charset="-128"/>
                <a:cs typeface="Meiryo" charset="-128"/>
              </a:rPr>
              <a:t>　　</a:t>
            </a:r>
            <a:endParaRPr lang="en-US" altLang="ja-JP" sz="1200" dirty="0">
              <a:solidFill>
                <a:srgbClr val="FFFFFF"/>
              </a:solidFill>
              <a:latin typeface="Meiryo" charset="-128"/>
              <a:ea typeface="Meiryo" charset="-128"/>
              <a:cs typeface="Meiryo" charset="-128"/>
            </a:endParaRPr>
          </a:p>
          <a:p>
            <a:r>
              <a:rPr lang="ja-JP" altLang="en-US" sz="1600" dirty="0">
                <a:solidFill>
                  <a:srgbClr val="FFFFFF"/>
                </a:solidFill>
                <a:latin typeface="Meiryo" charset="-128"/>
                <a:ea typeface="Meiryo" charset="-128"/>
                <a:cs typeface="Meiryo" charset="-128"/>
              </a:rPr>
              <a:t>　　個人・生活全般や</a:t>
            </a:r>
            <a:endParaRPr lang="en-US" altLang="ja-JP" sz="1600" dirty="0">
              <a:solidFill>
                <a:srgbClr val="FFFFFF"/>
              </a:solidFill>
              <a:latin typeface="Meiryo" charset="-128"/>
              <a:ea typeface="Meiryo" charset="-128"/>
              <a:cs typeface="Meiryo" charset="-128"/>
            </a:endParaRPr>
          </a:p>
          <a:p>
            <a:r>
              <a:rPr lang="ja-JP" altLang="en-US" sz="1600" dirty="0">
                <a:solidFill>
                  <a:srgbClr val="FFFFFF"/>
                </a:solidFill>
                <a:latin typeface="Meiryo" charset="-128"/>
                <a:ea typeface="Meiryo" charset="-128"/>
                <a:cs typeface="Meiryo" charset="-128"/>
              </a:rPr>
              <a:t>　　広範なビジネス分野へ</a:t>
            </a:r>
            <a:endParaRPr kumimoji="1" lang="ja-JP" altLang="en-US" sz="1600" dirty="0">
              <a:solidFill>
                <a:srgbClr val="FFFFFF"/>
              </a:solidFill>
              <a:latin typeface="Meiryo" charset="-128"/>
              <a:ea typeface="Meiryo" charset="-128"/>
              <a:cs typeface="Meiryo" charset="-128"/>
            </a:endParaRPr>
          </a:p>
        </p:txBody>
      </p:sp>
      <p:sp>
        <p:nvSpPr>
          <p:cNvPr id="25" name="ホームベース 24"/>
          <p:cNvSpPr/>
          <p:nvPr/>
        </p:nvSpPr>
        <p:spPr>
          <a:xfrm rot="5400000">
            <a:off x="4309903" y="1119669"/>
            <a:ext cx="4046754" cy="4398320"/>
          </a:xfrm>
          <a:prstGeom prst="homePlate">
            <a:avLst>
              <a:gd name="adj" fmla="val 12321"/>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24" name="ホームベース 23"/>
          <p:cNvSpPr/>
          <p:nvPr/>
        </p:nvSpPr>
        <p:spPr>
          <a:xfrm rot="5400000">
            <a:off x="122866" y="2216192"/>
            <a:ext cx="4046754" cy="2205271"/>
          </a:xfrm>
          <a:prstGeom prst="homePlate">
            <a:avLst>
              <a:gd name="adj" fmla="val 12321"/>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2" name="タイトル 1"/>
          <p:cNvSpPr>
            <a:spLocks noGrp="1"/>
          </p:cNvSpPr>
          <p:nvPr>
            <p:ph type="title"/>
          </p:nvPr>
        </p:nvSpPr>
        <p:spPr/>
        <p:txBody>
          <a:bodyPr/>
          <a:lstStyle/>
          <a:p>
            <a:r>
              <a:rPr kumimoji="1" lang="en-US" altLang="ja-JP" dirty="0"/>
              <a:t>M2M</a:t>
            </a:r>
            <a:r>
              <a:rPr kumimoji="1" lang="ja-JP" altLang="en-US" dirty="0"/>
              <a:t>と</a:t>
            </a:r>
            <a:r>
              <a:rPr kumimoji="1" lang="en-US" altLang="ja-JP" dirty="0" err="1"/>
              <a:t>IoT</a:t>
            </a:r>
            <a:r>
              <a:rPr kumimoji="1" lang="ja-JP" altLang="en-US" dirty="0"/>
              <a:t>の違い</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8</a:t>
            </a:fld>
            <a:endParaRPr kumimoji="1" lang="ja-JP" altLang="en-US"/>
          </a:p>
        </p:txBody>
      </p:sp>
      <p:sp>
        <p:nvSpPr>
          <p:cNvPr id="4" name="フローチャート: 準備 3"/>
          <p:cNvSpPr/>
          <p:nvPr/>
        </p:nvSpPr>
        <p:spPr>
          <a:xfrm>
            <a:off x="2896496" y="1439465"/>
            <a:ext cx="1584176" cy="576064"/>
          </a:xfrm>
          <a:prstGeom prst="flowChartPreparation">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Meiryo" charset="-128"/>
                <a:ea typeface="Meiryo" charset="-128"/>
                <a:cs typeface="Meiryo" charset="-128"/>
              </a:rPr>
              <a:t>価格</a:t>
            </a:r>
          </a:p>
        </p:txBody>
      </p:sp>
      <p:sp>
        <p:nvSpPr>
          <p:cNvPr id="5" name="フローチャート: 準備 4"/>
          <p:cNvSpPr/>
          <p:nvPr/>
        </p:nvSpPr>
        <p:spPr>
          <a:xfrm>
            <a:off x="2896496" y="2036884"/>
            <a:ext cx="1584176" cy="576064"/>
          </a:xfrm>
          <a:prstGeom prst="flowChartPreparation">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a:solidFill>
                  <a:srgbClr val="FFFFFF"/>
                </a:solidFill>
                <a:latin typeface="Meiryo" charset="-128"/>
                <a:ea typeface="Meiryo" charset="-128"/>
                <a:cs typeface="Meiryo" charset="-128"/>
              </a:rPr>
              <a:t>サイズ</a:t>
            </a:r>
            <a:endParaRPr kumimoji="1" lang="ja-JP" altLang="en-US" sz="1600" dirty="0">
              <a:solidFill>
                <a:srgbClr val="FFFFFF"/>
              </a:solidFill>
              <a:latin typeface="Meiryo" charset="-128"/>
              <a:ea typeface="Meiryo" charset="-128"/>
              <a:cs typeface="Meiryo" charset="-128"/>
            </a:endParaRPr>
          </a:p>
        </p:txBody>
      </p:sp>
      <p:sp>
        <p:nvSpPr>
          <p:cNvPr id="6" name="フローチャート: 準備 5"/>
          <p:cNvSpPr/>
          <p:nvPr/>
        </p:nvSpPr>
        <p:spPr>
          <a:xfrm>
            <a:off x="2896496" y="2634303"/>
            <a:ext cx="1584176" cy="576064"/>
          </a:xfrm>
          <a:prstGeom prst="flowChartPreparation">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Meiryo" charset="-128"/>
                <a:ea typeface="Meiryo" charset="-128"/>
                <a:cs typeface="Meiryo" charset="-128"/>
              </a:rPr>
              <a:t>性能</a:t>
            </a:r>
          </a:p>
        </p:txBody>
      </p:sp>
      <p:sp>
        <p:nvSpPr>
          <p:cNvPr id="7" name="フローチャート: 準備 6"/>
          <p:cNvSpPr/>
          <p:nvPr/>
        </p:nvSpPr>
        <p:spPr>
          <a:xfrm>
            <a:off x="2896496" y="3671589"/>
            <a:ext cx="1584176" cy="576064"/>
          </a:xfrm>
          <a:prstGeom prst="flowChartPreparation">
            <a:avLst/>
          </a:prstGeom>
          <a:solidFill>
            <a:srgbClr val="95373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Meiryo" charset="-128"/>
                <a:ea typeface="Meiryo" charset="-128"/>
                <a:cs typeface="Meiryo" charset="-128"/>
              </a:rPr>
              <a:t>ネットワーク</a:t>
            </a:r>
          </a:p>
        </p:txBody>
      </p:sp>
      <p:sp>
        <p:nvSpPr>
          <p:cNvPr id="8" name="フローチャート: 準備 7"/>
          <p:cNvSpPr/>
          <p:nvPr/>
        </p:nvSpPr>
        <p:spPr>
          <a:xfrm>
            <a:off x="2896496" y="4269008"/>
            <a:ext cx="1584176" cy="576064"/>
          </a:xfrm>
          <a:prstGeom prst="flowChartPreparation">
            <a:avLst/>
          </a:prstGeom>
          <a:solidFill>
            <a:srgbClr val="953735"/>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rgbClr val="FFFFFF"/>
                </a:solidFill>
                <a:latin typeface="Meiryo" charset="-128"/>
                <a:ea typeface="Meiryo" charset="-128"/>
                <a:cs typeface="Meiryo" charset="-128"/>
              </a:rPr>
              <a:t>プラットフォーム</a:t>
            </a:r>
            <a:endParaRPr kumimoji="1" lang="ja-JP" altLang="en-US" sz="1200" dirty="0">
              <a:solidFill>
                <a:srgbClr val="FFFFFF"/>
              </a:solidFill>
              <a:latin typeface="Meiryo" charset="-128"/>
              <a:ea typeface="Meiryo" charset="-128"/>
              <a:cs typeface="Meiryo" charset="-128"/>
            </a:endParaRPr>
          </a:p>
        </p:txBody>
      </p:sp>
      <p:sp>
        <p:nvSpPr>
          <p:cNvPr id="10" name="正方形/長方形 9"/>
          <p:cNvSpPr/>
          <p:nvPr/>
        </p:nvSpPr>
        <p:spPr>
          <a:xfrm>
            <a:off x="2176416" y="1435699"/>
            <a:ext cx="648072" cy="576064"/>
          </a:xfrm>
          <a:prstGeom prst="rect">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chemeClr val="tx1">
                    <a:lumMod val="85000"/>
                    <a:lumOff val="15000"/>
                  </a:schemeClr>
                </a:solidFill>
                <a:latin typeface="Meiryo" charset="-128"/>
                <a:ea typeface="Meiryo" charset="-128"/>
                <a:cs typeface="Meiryo" charset="-128"/>
              </a:rPr>
              <a:t>高</a:t>
            </a:r>
          </a:p>
        </p:txBody>
      </p:sp>
      <p:sp>
        <p:nvSpPr>
          <p:cNvPr id="13" name="正方形/長方形 12"/>
          <p:cNvSpPr/>
          <p:nvPr/>
        </p:nvSpPr>
        <p:spPr>
          <a:xfrm>
            <a:off x="4552680" y="1439465"/>
            <a:ext cx="648072" cy="576064"/>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Meiryo" charset="-128"/>
                <a:ea typeface="Meiryo" charset="-128"/>
                <a:cs typeface="Meiryo" charset="-128"/>
              </a:rPr>
              <a:t>低</a:t>
            </a:r>
          </a:p>
        </p:txBody>
      </p:sp>
      <p:sp>
        <p:nvSpPr>
          <p:cNvPr id="15" name="正方形/長方形 14"/>
          <p:cNvSpPr/>
          <p:nvPr/>
        </p:nvSpPr>
        <p:spPr>
          <a:xfrm>
            <a:off x="1456336" y="1439465"/>
            <a:ext cx="648072" cy="1770902"/>
          </a:xfrm>
          <a:prstGeom prst="rect">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1200" dirty="0">
                <a:solidFill>
                  <a:schemeClr val="tx1">
                    <a:lumMod val="85000"/>
                    <a:lumOff val="15000"/>
                  </a:schemeClr>
                </a:solidFill>
                <a:latin typeface="Meiryo" charset="-128"/>
                <a:ea typeface="Meiryo" charset="-128"/>
                <a:cs typeface="Meiryo" charset="-128"/>
              </a:rPr>
              <a:t>特殊な用途に限定</a:t>
            </a:r>
          </a:p>
        </p:txBody>
      </p:sp>
      <p:sp>
        <p:nvSpPr>
          <p:cNvPr id="17" name="正方形/長方形 16"/>
          <p:cNvSpPr/>
          <p:nvPr/>
        </p:nvSpPr>
        <p:spPr>
          <a:xfrm>
            <a:off x="5272760" y="1439465"/>
            <a:ext cx="648072" cy="1770902"/>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1200" dirty="0">
                <a:solidFill>
                  <a:srgbClr val="FFFFFF"/>
                </a:solidFill>
                <a:latin typeface="Meiryo" charset="-128"/>
                <a:ea typeface="Meiryo" charset="-128"/>
                <a:cs typeface="Meiryo" charset="-128"/>
              </a:rPr>
              <a:t>多様な用途に適用</a:t>
            </a:r>
          </a:p>
        </p:txBody>
      </p:sp>
      <p:sp>
        <p:nvSpPr>
          <p:cNvPr id="18" name="正方形/長方形 17"/>
          <p:cNvSpPr/>
          <p:nvPr/>
        </p:nvSpPr>
        <p:spPr>
          <a:xfrm>
            <a:off x="1456336" y="3675386"/>
            <a:ext cx="1368152" cy="263004"/>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solidFill>
                  <a:schemeClr val="tx1">
                    <a:lumMod val="85000"/>
                    <a:lumOff val="15000"/>
                  </a:schemeClr>
                </a:solidFill>
                <a:latin typeface="Meiryo" charset="-128"/>
                <a:ea typeface="Meiryo" charset="-128"/>
                <a:cs typeface="Meiryo" charset="-128"/>
              </a:rPr>
              <a:t>高コスト</a:t>
            </a:r>
            <a:endParaRPr kumimoji="1" lang="ja-JP" altLang="en-US" sz="1200" dirty="0">
              <a:solidFill>
                <a:schemeClr val="tx1">
                  <a:lumMod val="85000"/>
                  <a:lumOff val="15000"/>
                </a:schemeClr>
              </a:solidFill>
              <a:latin typeface="Meiryo" charset="-128"/>
              <a:ea typeface="Meiryo" charset="-128"/>
              <a:cs typeface="Meiryo" charset="-128"/>
            </a:endParaRPr>
          </a:p>
        </p:txBody>
      </p:sp>
      <p:sp>
        <p:nvSpPr>
          <p:cNvPr id="19" name="正方形/長方形 18"/>
          <p:cNvSpPr/>
          <p:nvPr/>
        </p:nvSpPr>
        <p:spPr>
          <a:xfrm>
            <a:off x="1456336" y="3978458"/>
            <a:ext cx="1368152" cy="263004"/>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tx1">
                    <a:lumMod val="85000"/>
                    <a:lumOff val="15000"/>
                  </a:schemeClr>
                </a:solidFill>
                <a:latin typeface="Meiryo" charset="-128"/>
                <a:ea typeface="Meiryo" charset="-128"/>
                <a:cs typeface="Meiryo" charset="-128"/>
              </a:rPr>
              <a:t>クローズド</a:t>
            </a:r>
          </a:p>
        </p:txBody>
      </p:sp>
      <p:sp>
        <p:nvSpPr>
          <p:cNvPr id="20" name="正方形/長方形 19"/>
          <p:cNvSpPr/>
          <p:nvPr/>
        </p:nvSpPr>
        <p:spPr>
          <a:xfrm>
            <a:off x="4552680" y="3682267"/>
            <a:ext cx="1368152" cy="263004"/>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低コスト</a:t>
            </a:r>
          </a:p>
        </p:txBody>
      </p:sp>
      <p:sp>
        <p:nvSpPr>
          <p:cNvPr id="21" name="正方形/長方形 20"/>
          <p:cNvSpPr/>
          <p:nvPr/>
        </p:nvSpPr>
        <p:spPr>
          <a:xfrm>
            <a:off x="4552680" y="3985339"/>
            <a:ext cx="1368152" cy="263004"/>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オープン</a:t>
            </a:r>
            <a:endParaRPr kumimoji="1" lang="ja-JP" altLang="en-US" sz="1200" dirty="0">
              <a:solidFill>
                <a:srgbClr val="FFFFFF"/>
              </a:solidFill>
              <a:latin typeface="Meiryo" charset="-128"/>
              <a:ea typeface="Meiryo" charset="-128"/>
              <a:cs typeface="Meiryo" charset="-128"/>
            </a:endParaRPr>
          </a:p>
        </p:txBody>
      </p:sp>
      <p:sp>
        <p:nvSpPr>
          <p:cNvPr id="22" name="正方形/長方形 21"/>
          <p:cNvSpPr/>
          <p:nvPr/>
        </p:nvSpPr>
        <p:spPr>
          <a:xfrm>
            <a:off x="1456336" y="4281460"/>
            <a:ext cx="1368152" cy="563612"/>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tx1">
                    <a:lumMod val="85000"/>
                    <a:lumOff val="15000"/>
                  </a:schemeClr>
                </a:solidFill>
                <a:latin typeface="Meiryo" charset="-128"/>
                <a:ea typeface="Meiryo" charset="-128"/>
                <a:cs typeface="Meiryo" charset="-128"/>
              </a:rPr>
              <a:t>独自システム</a:t>
            </a:r>
            <a:endParaRPr kumimoji="1" lang="en-US" altLang="ja-JP" sz="1200" dirty="0">
              <a:solidFill>
                <a:schemeClr val="tx1">
                  <a:lumMod val="85000"/>
                  <a:lumOff val="15000"/>
                </a:schemeClr>
              </a:solidFill>
              <a:latin typeface="Meiryo" charset="-128"/>
              <a:ea typeface="Meiryo" charset="-128"/>
              <a:cs typeface="Meiryo" charset="-128"/>
            </a:endParaRPr>
          </a:p>
          <a:p>
            <a:pPr algn="ctr"/>
            <a:r>
              <a:rPr lang="ja-JP" altLang="en-US" sz="1000" dirty="0">
                <a:solidFill>
                  <a:schemeClr val="tx1">
                    <a:lumMod val="85000"/>
                    <a:lumOff val="15000"/>
                  </a:schemeClr>
                </a:solidFill>
                <a:latin typeface="Meiryo" charset="-128"/>
                <a:ea typeface="Meiryo" charset="-128"/>
                <a:cs typeface="Meiryo" charset="-128"/>
              </a:rPr>
              <a:t>（独自開発）</a:t>
            </a:r>
            <a:endParaRPr kumimoji="1" lang="ja-JP" altLang="en-US" sz="1000" dirty="0">
              <a:solidFill>
                <a:schemeClr val="tx1">
                  <a:lumMod val="85000"/>
                  <a:lumOff val="15000"/>
                </a:schemeClr>
              </a:solidFill>
              <a:latin typeface="Meiryo" charset="-128"/>
              <a:ea typeface="Meiryo" charset="-128"/>
              <a:cs typeface="Meiryo" charset="-128"/>
            </a:endParaRPr>
          </a:p>
        </p:txBody>
      </p:sp>
      <p:sp>
        <p:nvSpPr>
          <p:cNvPr id="23" name="正方形/長方形 22"/>
          <p:cNvSpPr/>
          <p:nvPr/>
        </p:nvSpPr>
        <p:spPr>
          <a:xfrm>
            <a:off x="4552680" y="4281460"/>
            <a:ext cx="1368152" cy="563612"/>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クラウド</a:t>
            </a:r>
            <a:endParaRPr kumimoji="1" lang="en-US" altLang="ja-JP" sz="1200" dirty="0">
              <a:solidFill>
                <a:srgbClr val="FFFFFF"/>
              </a:solidFill>
              <a:latin typeface="Meiryo" charset="-128"/>
              <a:ea typeface="Meiryo" charset="-128"/>
              <a:cs typeface="Meiryo" charset="-128"/>
            </a:endParaRPr>
          </a:p>
          <a:p>
            <a:pPr algn="ctr"/>
            <a:r>
              <a:rPr lang="ja-JP" altLang="en-US" sz="1000" dirty="0">
                <a:solidFill>
                  <a:srgbClr val="FFFFFF"/>
                </a:solidFill>
                <a:latin typeface="Meiryo" charset="-128"/>
                <a:ea typeface="Meiryo" charset="-128"/>
                <a:cs typeface="Meiryo" charset="-128"/>
              </a:rPr>
              <a:t>（汎用サービス）</a:t>
            </a:r>
            <a:endParaRPr kumimoji="1" lang="ja-JP" altLang="en-US" sz="1000" dirty="0">
              <a:solidFill>
                <a:srgbClr val="FFFFFF"/>
              </a:solidFill>
              <a:latin typeface="Meiryo" charset="-128"/>
              <a:ea typeface="Meiryo" charset="-128"/>
              <a:cs typeface="Meiryo" charset="-128"/>
            </a:endParaRPr>
          </a:p>
        </p:txBody>
      </p:sp>
      <p:sp>
        <p:nvSpPr>
          <p:cNvPr id="26" name="正方形/長方形 25"/>
          <p:cNvSpPr/>
          <p:nvPr/>
        </p:nvSpPr>
        <p:spPr>
          <a:xfrm>
            <a:off x="1043608" y="5397230"/>
            <a:ext cx="7416824" cy="415796"/>
          </a:xfrm>
          <a:prstGeom prst="rect">
            <a:avLst/>
          </a:prstGeom>
          <a:solidFill>
            <a:srgbClr val="AB7A79"/>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Meiryo" charset="-128"/>
                <a:ea typeface="Meiryo" charset="-128"/>
                <a:cs typeface="Meiryo" charset="-128"/>
              </a:rPr>
              <a:t>軍事</a:t>
            </a:r>
            <a:r>
              <a:rPr lang="ja-JP" altLang="en-US" sz="1200" dirty="0">
                <a:solidFill>
                  <a:srgbClr val="FFFFFF"/>
                </a:solidFill>
                <a:latin typeface="Meiryo" charset="-128"/>
                <a:ea typeface="Meiryo" charset="-128"/>
                <a:cs typeface="Meiryo" charset="-128"/>
              </a:rPr>
              <a:t>・</a:t>
            </a:r>
            <a:r>
              <a:rPr lang="ja-JP" altLang="en-US" sz="1200">
                <a:solidFill>
                  <a:srgbClr val="FFFFFF"/>
                </a:solidFill>
                <a:latin typeface="Meiryo" charset="-128"/>
                <a:ea typeface="Meiryo" charset="-128"/>
                <a:cs typeface="Meiryo" charset="-128"/>
              </a:rPr>
              <a:t>製造設備</a:t>
            </a:r>
            <a:r>
              <a:rPr kumimoji="1" lang="ja-JP" altLang="en-US" sz="1200">
                <a:solidFill>
                  <a:srgbClr val="FFFFFF"/>
                </a:solidFill>
                <a:latin typeface="Meiryo" charset="-128"/>
                <a:ea typeface="Meiryo" charset="-128"/>
                <a:cs typeface="Meiryo" charset="-128"/>
              </a:rPr>
              <a:t>社会</a:t>
            </a:r>
            <a:r>
              <a:rPr kumimoji="1" lang="ja-JP" altLang="en-US" sz="1200" dirty="0">
                <a:solidFill>
                  <a:srgbClr val="FFFFFF"/>
                </a:solidFill>
                <a:latin typeface="Meiryo" charset="-128"/>
                <a:ea typeface="Meiryo" charset="-128"/>
                <a:cs typeface="Meiryo" charset="-128"/>
              </a:rPr>
              <a:t>公共インフラなど</a:t>
            </a:r>
          </a:p>
        </p:txBody>
      </p:sp>
      <p:sp>
        <p:nvSpPr>
          <p:cNvPr id="29" name="正方形/長方形 28"/>
          <p:cNvSpPr/>
          <p:nvPr/>
        </p:nvSpPr>
        <p:spPr>
          <a:xfrm>
            <a:off x="6626713" y="5565406"/>
            <a:ext cx="1618611" cy="849357"/>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rgbClr val="FFFFFF"/>
                </a:solidFill>
                <a:latin typeface="Meiryo" charset="-128"/>
                <a:ea typeface="Meiryo" charset="-128"/>
                <a:cs typeface="Meiryo" charset="-128"/>
              </a:rPr>
              <a:t>精度・粒度の向上</a:t>
            </a:r>
            <a:endParaRPr kumimoji="1" lang="ja-JP" altLang="en-US" sz="1200" dirty="0">
              <a:solidFill>
                <a:srgbClr val="FFFFFF"/>
              </a:solidFill>
              <a:latin typeface="Meiryo" charset="-128"/>
              <a:ea typeface="Meiryo" charset="-128"/>
              <a:cs typeface="Meiryo" charset="-128"/>
            </a:endParaRPr>
          </a:p>
        </p:txBody>
      </p:sp>
      <p:sp>
        <p:nvSpPr>
          <p:cNvPr id="34" name="正方形/長方形 33"/>
          <p:cNvSpPr/>
          <p:nvPr/>
        </p:nvSpPr>
        <p:spPr>
          <a:xfrm>
            <a:off x="1043607" y="880381"/>
            <a:ext cx="2205272" cy="366534"/>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a:solidFill>
                  <a:schemeClr val="tx1"/>
                </a:solidFill>
                <a:latin typeface="Meiryo" charset="-128"/>
                <a:ea typeface="Meiryo" charset="-128"/>
                <a:cs typeface="Meiryo" charset="-128"/>
              </a:rPr>
              <a:t>M2M</a:t>
            </a:r>
            <a:endParaRPr kumimoji="1" lang="ja-JP" altLang="en-US" sz="1600" dirty="0">
              <a:solidFill>
                <a:schemeClr val="tx1"/>
              </a:solidFill>
              <a:latin typeface="Meiryo" charset="-128"/>
              <a:ea typeface="Meiryo" charset="-128"/>
              <a:cs typeface="Meiryo" charset="-128"/>
            </a:endParaRPr>
          </a:p>
        </p:txBody>
      </p:sp>
      <p:sp>
        <p:nvSpPr>
          <p:cNvPr id="35" name="正方形/長方形 34"/>
          <p:cNvSpPr/>
          <p:nvPr/>
        </p:nvSpPr>
        <p:spPr>
          <a:xfrm>
            <a:off x="4134119" y="880381"/>
            <a:ext cx="4398322" cy="366534"/>
          </a:xfrm>
          <a:prstGeom prst="rect">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a:solidFill>
                  <a:schemeClr val="accent3">
                    <a:lumMod val="50000"/>
                  </a:schemeClr>
                </a:solidFill>
                <a:latin typeface="Meiryo" charset="-128"/>
                <a:ea typeface="Meiryo" charset="-128"/>
                <a:cs typeface="Meiryo" charset="-128"/>
              </a:rPr>
              <a:t>IoT</a:t>
            </a:r>
            <a:endParaRPr kumimoji="1" lang="ja-JP" altLang="en-US" sz="1600" dirty="0">
              <a:solidFill>
                <a:schemeClr val="accent3">
                  <a:lumMod val="50000"/>
                </a:schemeClr>
              </a:solidFill>
              <a:latin typeface="Meiryo" charset="-128"/>
              <a:ea typeface="Meiryo" charset="-128"/>
              <a:cs typeface="Meiryo" charset="-128"/>
            </a:endParaRPr>
          </a:p>
        </p:txBody>
      </p:sp>
      <p:sp>
        <p:nvSpPr>
          <p:cNvPr id="31" name="正方形/長方形 30"/>
          <p:cNvSpPr/>
          <p:nvPr/>
        </p:nvSpPr>
        <p:spPr>
          <a:xfrm>
            <a:off x="6236030" y="1952826"/>
            <a:ext cx="1935758" cy="859726"/>
          </a:xfrm>
          <a:prstGeom prst="rect">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b="1" dirty="0">
                <a:solidFill>
                  <a:srgbClr val="FFFFFF"/>
                </a:solidFill>
                <a:latin typeface="Meiryo" charset="-128"/>
                <a:ea typeface="Meiryo" charset="-128"/>
                <a:cs typeface="Meiryo" charset="-128"/>
              </a:rPr>
              <a:t>デバイス数の増大</a:t>
            </a:r>
            <a:endParaRPr lang="en-US" altLang="ja-JP" sz="1200" b="1" dirty="0">
              <a:solidFill>
                <a:srgbClr val="FFFFFF"/>
              </a:solidFill>
              <a:latin typeface="Meiryo" charset="-128"/>
              <a:ea typeface="Meiryo" charset="-128"/>
              <a:cs typeface="Meiryo" charset="-128"/>
            </a:endParaRPr>
          </a:p>
          <a:p>
            <a:pPr algn="ctr"/>
            <a:r>
              <a:rPr kumimoji="1" lang="ja-JP" altLang="en-US" sz="800" dirty="0">
                <a:solidFill>
                  <a:srgbClr val="FFFFFF"/>
                </a:solidFill>
                <a:latin typeface="Meiryo" charset="-128"/>
                <a:ea typeface="Meiryo" charset="-128"/>
                <a:cs typeface="Meiryo" charset="-128"/>
              </a:rPr>
              <a:t>スマートフォンや</a:t>
            </a:r>
            <a:r>
              <a:rPr lang="ja-JP" altLang="en-US" sz="800" dirty="0">
                <a:solidFill>
                  <a:srgbClr val="FFFFFF"/>
                </a:solidFill>
                <a:latin typeface="Meiryo" charset="-128"/>
                <a:ea typeface="Meiryo" charset="-128"/>
                <a:cs typeface="Meiryo" charset="-128"/>
              </a:rPr>
              <a:t>ウェア</a:t>
            </a:r>
            <a:r>
              <a:rPr kumimoji="1" lang="ja-JP" altLang="en-US" sz="800" dirty="0">
                <a:solidFill>
                  <a:srgbClr val="FFFFFF"/>
                </a:solidFill>
                <a:latin typeface="Meiryo" charset="-128"/>
                <a:ea typeface="Meiryo" charset="-128"/>
                <a:cs typeface="Meiryo" charset="-128"/>
              </a:rPr>
              <a:t>ラブルなどの個人用途</a:t>
            </a:r>
          </a:p>
        </p:txBody>
      </p:sp>
      <p:sp>
        <p:nvSpPr>
          <p:cNvPr id="32" name="正方形/長方形 31"/>
          <p:cNvSpPr/>
          <p:nvPr/>
        </p:nvSpPr>
        <p:spPr>
          <a:xfrm>
            <a:off x="6243078" y="2966058"/>
            <a:ext cx="1935758" cy="859726"/>
          </a:xfrm>
          <a:prstGeom prst="rect">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solidFill>
                  <a:srgbClr val="FFFFFF"/>
                </a:solidFill>
                <a:latin typeface="Meiryo" charset="-128"/>
                <a:ea typeface="Meiryo" charset="-128"/>
                <a:cs typeface="Meiryo" charset="-128"/>
              </a:rPr>
              <a:t>データ量の増大</a:t>
            </a:r>
            <a:endParaRPr kumimoji="1" lang="en-US" altLang="ja-JP" sz="1200" b="1" dirty="0">
              <a:solidFill>
                <a:srgbClr val="FFFFFF"/>
              </a:solidFill>
              <a:latin typeface="Meiryo" charset="-128"/>
              <a:ea typeface="Meiryo" charset="-128"/>
              <a:cs typeface="Meiryo" charset="-128"/>
            </a:endParaRPr>
          </a:p>
          <a:p>
            <a:pPr algn="ctr"/>
            <a:r>
              <a:rPr kumimoji="1" lang="ja-JP" altLang="en-US" sz="800" dirty="0">
                <a:solidFill>
                  <a:srgbClr val="FFFFFF"/>
                </a:solidFill>
                <a:latin typeface="Meiryo" charset="-128"/>
                <a:ea typeface="Meiryo" charset="-128"/>
                <a:cs typeface="Meiryo" charset="-128"/>
              </a:rPr>
              <a:t>ビッグデータ・クラウド・ストレージ</a:t>
            </a:r>
          </a:p>
        </p:txBody>
      </p:sp>
      <p:sp>
        <p:nvSpPr>
          <p:cNvPr id="33" name="正方形/長方形 32"/>
          <p:cNvSpPr/>
          <p:nvPr/>
        </p:nvSpPr>
        <p:spPr>
          <a:xfrm>
            <a:off x="6243078" y="3985339"/>
            <a:ext cx="1935758" cy="859726"/>
          </a:xfrm>
          <a:prstGeom prst="rect">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solidFill>
                  <a:srgbClr val="FFFFFF"/>
                </a:solidFill>
                <a:latin typeface="Meiryo" charset="-128"/>
                <a:ea typeface="Meiryo" charset="-128"/>
                <a:cs typeface="Meiryo" charset="-128"/>
              </a:rPr>
              <a:t>ソリューションの多様化</a:t>
            </a:r>
            <a:endParaRPr kumimoji="1" lang="en-US" altLang="ja-JP" sz="1200" b="1" dirty="0">
              <a:solidFill>
                <a:srgbClr val="FFFFFF"/>
              </a:solidFill>
              <a:latin typeface="Meiryo" charset="-128"/>
              <a:ea typeface="Meiryo" charset="-128"/>
              <a:cs typeface="Meiryo" charset="-128"/>
            </a:endParaRPr>
          </a:p>
          <a:p>
            <a:pPr algn="ctr"/>
            <a:r>
              <a:rPr lang="ja-JP" altLang="en-US" sz="800" dirty="0">
                <a:solidFill>
                  <a:srgbClr val="FFFFFF"/>
                </a:solidFill>
                <a:latin typeface="Meiryo" charset="-128"/>
                <a:ea typeface="Meiryo" charset="-128"/>
                <a:cs typeface="Meiryo" charset="-128"/>
              </a:rPr>
              <a:t>人工知能・機械学習</a:t>
            </a:r>
            <a:endParaRPr lang="en-US" altLang="ja-JP" sz="800" dirty="0">
              <a:solidFill>
                <a:srgbClr val="FFFFFF"/>
              </a:solidFill>
              <a:latin typeface="Meiryo" charset="-128"/>
              <a:ea typeface="Meiryo" charset="-128"/>
              <a:cs typeface="Meiryo" charset="-128"/>
            </a:endParaRPr>
          </a:p>
          <a:p>
            <a:pPr algn="ctr"/>
            <a:r>
              <a:rPr lang="ja-JP" altLang="en-US" sz="800" dirty="0">
                <a:solidFill>
                  <a:srgbClr val="FFFFFF"/>
                </a:solidFill>
                <a:latin typeface="Meiryo" charset="-128"/>
                <a:ea typeface="Meiryo" charset="-128"/>
                <a:cs typeface="Meiryo" charset="-128"/>
              </a:rPr>
              <a:t>サービス間連携（クラウド）</a:t>
            </a:r>
            <a:endParaRPr kumimoji="1" lang="ja-JP" altLang="en-US" sz="800" dirty="0">
              <a:solidFill>
                <a:srgbClr val="FFFFFF"/>
              </a:solidFill>
              <a:latin typeface="Meiryo" charset="-128"/>
              <a:ea typeface="Meiryo" charset="-128"/>
              <a:cs typeface="Meiryo" charset="-128"/>
            </a:endParaRPr>
          </a:p>
        </p:txBody>
      </p:sp>
      <p:sp>
        <p:nvSpPr>
          <p:cNvPr id="9" name="正方形/長方形 8"/>
          <p:cNvSpPr/>
          <p:nvPr/>
        </p:nvSpPr>
        <p:spPr>
          <a:xfrm>
            <a:off x="2176416" y="2039125"/>
            <a:ext cx="648072" cy="576064"/>
          </a:xfrm>
          <a:prstGeom prst="rect">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chemeClr val="tx1">
                    <a:lumMod val="85000"/>
                    <a:lumOff val="15000"/>
                  </a:schemeClr>
                </a:solidFill>
                <a:latin typeface="Meiryo" charset="-128"/>
                <a:ea typeface="Meiryo" charset="-128"/>
                <a:cs typeface="Meiryo" charset="-128"/>
              </a:rPr>
              <a:t>大</a:t>
            </a:r>
          </a:p>
        </p:txBody>
      </p:sp>
      <p:sp>
        <p:nvSpPr>
          <p:cNvPr id="11" name="正方形/長方形 10"/>
          <p:cNvSpPr/>
          <p:nvPr/>
        </p:nvSpPr>
        <p:spPr>
          <a:xfrm>
            <a:off x="2176416" y="2644981"/>
            <a:ext cx="648072" cy="576064"/>
          </a:xfrm>
          <a:prstGeom prst="rect">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chemeClr val="tx1">
                    <a:lumMod val="85000"/>
                    <a:lumOff val="15000"/>
                  </a:schemeClr>
                </a:solidFill>
                <a:latin typeface="Meiryo" charset="-128"/>
                <a:ea typeface="Meiryo" charset="-128"/>
                <a:cs typeface="Meiryo" charset="-128"/>
              </a:rPr>
              <a:t>低</a:t>
            </a:r>
          </a:p>
        </p:txBody>
      </p:sp>
      <p:sp>
        <p:nvSpPr>
          <p:cNvPr id="12" name="正方形/長方形 11"/>
          <p:cNvSpPr/>
          <p:nvPr/>
        </p:nvSpPr>
        <p:spPr>
          <a:xfrm>
            <a:off x="4552680" y="2042223"/>
            <a:ext cx="648072" cy="576064"/>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Meiryo" charset="-128"/>
                <a:ea typeface="Meiryo" charset="-128"/>
                <a:cs typeface="Meiryo" charset="-128"/>
              </a:rPr>
              <a:t>小</a:t>
            </a:r>
          </a:p>
        </p:txBody>
      </p:sp>
      <p:sp>
        <p:nvSpPr>
          <p:cNvPr id="14" name="正方形/長方形 13"/>
          <p:cNvSpPr/>
          <p:nvPr/>
        </p:nvSpPr>
        <p:spPr>
          <a:xfrm>
            <a:off x="4552680" y="2644981"/>
            <a:ext cx="648072" cy="576064"/>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Meiryo" charset="-128"/>
                <a:ea typeface="Meiryo" charset="-128"/>
                <a:cs typeface="Meiryo" charset="-128"/>
              </a:rPr>
              <a:t>高</a:t>
            </a:r>
          </a:p>
        </p:txBody>
      </p:sp>
      <p:sp>
        <p:nvSpPr>
          <p:cNvPr id="39" name="正方形/長方形 38"/>
          <p:cNvSpPr/>
          <p:nvPr/>
        </p:nvSpPr>
        <p:spPr>
          <a:xfrm>
            <a:off x="6243078" y="1431282"/>
            <a:ext cx="1935758" cy="361989"/>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b="1" dirty="0">
                <a:solidFill>
                  <a:srgbClr val="FFFFFF"/>
                </a:solidFill>
                <a:latin typeface="Meiryo" charset="-128"/>
                <a:ea typeface="Meiryo" charset="-128"/>
                <a:cs typeface="Meiryo" charset="-128"/>
              </a:rPr>
              <a:t>新たな</a:t>
            </a:r>
            <a:r>
              <a:rPr lang="ja-JP" altLang="en-US" sz="1200" b="1">
                <a:solidFill>
                  <a:srgbClr val="FFFFFF"/>
                </a:solidFill>
                <a:latin typeface="Meiryo" charset="-128"/>
                <a:ea typeface="Meiryo" charset="-128"/>
                <a:cs typeface="Meiryo" charset="-128"/>
              </a:rPr>
              <a:t>ビジネス価値</a:t>
            </a:r>
            <a:endParaRPr kumimoji="1" lang="ja-JP" altLang="en-US" sz="800" b="1" dirty="0">
              <a:solidFill>
                <a:srgbClr val="FFFFFF"/>
              </a:solidFill>
              <a:latin typeface="Meiryo" charset="-128"/>
              <a:ea typeface="Meiryo" charset="-128"/>
              <a:cs typeface="Meiryo" charset="-128"/>
            </a:endParaRPr>
          </a:p>
        </p:txBody>
      </p:sp>
      <p:sp>
        <p:nvSpPr>
          <p:cNvPr id="30" name="曲折矢印 29"/>
          <p:cNvSpPr/>
          <p:nvPr/>
        </p:nvSpPr>
        <p:spPr>
          <a:xfrm flipV="1">
            <a:off x="2104408" y="5686740"/>
            <a:ext cx="1819520" cy="728023"/>
          </a:xfrm>
          <a:prstGeom prst="bentArrow">
            <a:avLst>
              <a:gd name="adj1" fmla="val 46307"/>
              <a:gd name="adj2" fmla="val 37831"/>
              <a:gd name="adj3" fmla="val 37296"/>
              <a:gd name="adj4" fmla="val 51165"/>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正方形/長方形 36"/>
          <p:cNvSpPr/>
          <p:nvPr/>
        </p:nvSpPr>
        <p:spPr>
          <a:xfrm>
            <a:off x="2500452" y="6010183"/>
            <a:ext cx="954107" cy="276999"/>
          </a:xfrm>
          <a:prstGeom prst="rect">
            <a:avLst/>
          </a:prstGeom>
        </p:spPr>
        <p:txBody>
          <a:bodyPr wrap="none">
            <a:spAutoFit/>
          </a:bodyPr>
          <a:lstStyle/>
          <a:p>
            <a:pPr algn="ctr"/>
            <a:r>
              <a:rPr lang="ja-JP" altLang="en-US" sz="1200">
                <a:solidFill>
                  <a:srgbClr val="FFFFFF"/>
                </a:solidFill>
                <a:latin typeface="Meiryo" charset="-128"/>
                <a:ea typeface="Meiryo" charset="-128"/>
                <a:cs typeface="Meiryo" charset="-128"/>
              </a:rPr>
              <a:t>用途の拡大</a:t>
            </a:r>
            <a:endParaRPr lang="en-US" altLang="ja-JP" sz="1200" dirty="0">
              <a:solidFill>
                <a:srgbClr val="FFFFFF"/>
              </a:solidFill>
              <a:latin typeface="Meiryo" charset="-128"/>
              <a:ea typeface="Meiryo" charset="-128"/>
              <a:cs typeface="Meiryo" charset="-128"/>
            </a:endParaRPr>
          </a:p>
        </p:txBody>
      </p:sp>
    </p:spTree>
    <p:extLst>
      <p:ext uri="{BB962C8B-B14F-4D97-AF65-F5344CB8AC3E}">
        <p14:creationId xmlns:p14="http://schemas.microsoft.com/office/powerpoint/2010/main" val="18566216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bwMode="auto">
          <a:xfrm>
            <a:off x="532793" y="1571417"/>
            <a:ext cx="8075240" cy="573273"/>
          </a:xfrm>
          <a:prstGeom prst="rect">
            <a:avLst/>
          </a:prstGeom>
          <a:solidFill>
            <a:srgbClr val="FFFBD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20000"/>
              </a:spcBef>
              <a:spcAft>
                <a:spcPct val="0"/>
              </a:spcAft>
              <a:buClrTx/>
              <a:buSzTx/>
              <a:buFontTx/>
              <a:buNone/>
              <a:tabLst/>
            </a:pPr>
            <a:r>
              <a:rPr kumimoji="0" lang="en-US" altLang="ja-JP" sz="3200" b="0" i="0" u="none" strike="noStrike" cap="none" normalizeH="0" dirty="0">
                <a:ln>
                  <a:noFill/>
                </a:ln>
                <a:solidFill>
                  <a:srgbClr val="3366FF"/>
                </a:solidFill>
                <a:effectLst/>
                <a:latin typeface="+mn-lt"/>
                <a:ea typeface="+mn-ea"/>
              </a:rPr>
              <a:t>  Mozilla Firefox</a:t>
            </a:r>
            <a:endParaRPr kumimoji="0" lang="ja-JP" altLang="en-US" sz="3200" b="0" i="0" u="none" strike="noStrike" cap="none" normalizeH="0" dirty="0">
              <a:ln>
                <a:noFill/>
              </a:ln>
              <a:solidFill>
                <a:srgbClr val="3366FF"/>
              </a:solidFill>
              <a:effectLst/>
              <a:latin typeface="+mn-lt"/>
              <a:ea typeface="+mn-ea"/>
            </a:endParaRPr>
          </a:p>
        </p:txBody>
      </p:sp>
      <p:sp>
        <p:nvSpPr>
          <p:cNvPr id="15" name="正方形/長方形 14"/>
          <p:cNvSpPr/>
          <p:nvPr/>
        </p:nvSpPr>
        <p:spPr bwMode="auto">
          <a:xfrm>
            <a:off x="532793" y="2234186"/>
            <a:ext cx="8075240" cy="573273"/>
          </a:xfrm>
          <a:prstGeom prst="rect">
            <a:avLst/>
          </a:prstGeom>
          <a:solidFill>
            <a:srgbClr val="FFFBD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20000"/>
              </a:spcBef>
              <a:spcAft>
                <a:spcPct val="0"/>
              </a:spcAft>
              <a:buClrTx/>
              <a:buSzTx/>
              <a:buFontTx/>
              <a:buNone/>
              <a:tabLst/>
            </a:pPr>
            <a:r>
              <a:rPr kumimoji="0" lang="en-US" altLang="ja-JP" sz="3200" b="0" i="0" u="none" strike="noStrike" cap="none" normalizeH="0" dirty="0">
                <a:ln>
                  <a:noFill/>
                </a:ln>
                <a:solidFill>
                  <a:srgbClr val="3366FF"/>
                </a:solidFill>
                <a:effectLst/>
                <a:latin typeface="+mn-lt"/>
                <a:ea typeface="+mn-ea"/>
              </a:rPr>
              <a:t>  Apple Safari</a:t>
            </a:r>
            <a:endParaRPr kumimoji="0" lang="ja-JP" altLang="en-US" sz="3200" b="0" i="0" u="none" strike="noStrike" cap="none" normalizeH="0" dirty="0">
              <a:ln>
                <a:noFill/>
              </a:ln>
              <a:solidFill>
                <a:srgbClr val="3366FF"/>
              </a:solidFill>
              <a:effectLst/>
              <a:latin typeface="+mn-lt"/>
              <a:ea typeface="+mn-ea"/>
            </a:endParaRPr>
          </a:p>
        </p:txBody>
      </p:sp>
      <p:sp>
        <p:nvSpPr>
          <p:cNvPr id="16" name="正方形/長方形 15"/>
          <p:cNvSpPr/>
          <p:nvPr/>
        </p:nvSpPr>
        <p:spPr bwMode="auto">
          <a:xfrm>
            <a:off x="532793" y="2896955"/>
            <a:ext cx="8075240" cy="573273"/>
          </a:xfrm>
          <a:prstGeom prst="rect">
            <a:avLst/>
          </a:prstGeom>
          <a:solidFill>
            <a:srgbClr val="FFFBD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20000"/>
              </a:spcBef>
              <a:spcAft>
                <a:spcPct val="0"/>
              </a:spcAft>
              <a:buClrTx/>
              <a:buSzTx/>
              <a:buFontTx/>
              <a:buNone/>
              <a:tabLst/>
            </a:pPr>
            <a:r>
              <a:rPr kumimoji="0" lang="en-US" altLang="ja-JP" sz="3200" b="0" i="0" u="none" strike="noStrike" cap="none" normalizeH="0" dirty="0">
                <a:ln>
                  <a:noFill/>
                </a:ln>
                <a:solidFill>
                  <a:srgbClr val="3366FF"/>
                </a:solidFill>
                <a:effectLst/>
                <a:latin typeface="+mn-lt"/>
                <a:ea typeface="+mn-ea"/>
              </a:rPr>
              <a:t>  Google Chrome</a:t>
            </a:r>
            <a:endParaRPr kumimoji="0" lang="ja-JP" altLang="en-US" sz="3200" b="0" i="0" u="none" strike="noStrike" cap="none" normalizeH="0" dirty="0">
              <a:ln>
                <a:noFill/>
              </a:ln>
              <a:solidFill>
                <a:srgbClr val="3366FF"/>
              </a:solidFill>
              <a:effectLst/>
              <a:latin typeface="+mn-lt"/>
              <a:ea typeface="+mn-ea"/>
            </a:endParaRPr>
          </a:p>
        </p:txBody>
      </p:sp>
      <p:sp>
        <p:nvSpPr>
          <p:cNvPr id="17" name="正方形/長方形 16"/>
          <p:cNvSpPr/>
          <p:nvPr/>
        </p:nvSpPr>
        <p:spPr bwMode="auto">
          <a:xfrm>
            <a:off x="532793" y="3559724"/>
            <a:ext cx="8075240" cy="573273"/>
          </a:xfrm>
          <a:prstGeom prst="rect">
            <a:avLst/>
          </a:prstGeom>
          <a:solidFill>
            <a:srgbClr val="FFFBD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20000"/>
              </a:spcBef>
              <a:spcAft>
                <a:spcPct val="0"/>
              </a:spcAft>
              <a:buClrTx/>
              <a:buSzTx/>
              <a:buFontTx/>
              <a:buNone/>
              <a:tabLst/>
            </a:pPr>
            <a:r>
              <a:rPr kumimoji="0" lang="en-US" altLang="ja-JP" sz="3200" b="0" i="0" u="none" strike="noStrike" cap="none" normalizeH="0" dirty="0">
                <a:ln>
                  <a:noFill/>
                </a:ln>
                <a:solidFill>
                  <a:srgbClr val="3366FF"/>
                </a:solidFill>
                <a:effectLst/>
                <a:latin typeface="+mn-lt"/>
                <a:ea typeface="+mn-ea"/>
              </a:rPr>
              <a:t>  Opera Software OPERA</a:t>
            </a:r>
            <a:endParaRPr kumimoji="0" lang="ja-JP" altLang="en-US" sz="3200" b="0" i="0" u="none" strike="noStrike" cap="none" normalizeH="0" dirty="0">
              <a:ln>
                <a:noFill/>
              </a:ln>
              <a:solidFill>
                <a:srgbClr val="3366FF"/>
              </a:solidFill>
              <a:effectLst/>
              <a:latin typeface="+mn-lt"/>
              <a:ea typeface="+mn-ea"/>
            </a:endParaRPr>
          </a:p>
        </p:txBody>
      </p:sp>
      <p:sp>
        <p:nvSpPr>
          <p:cNvPr id="18" name="正方形/長方形 17"/>
          <p:cNvSpPr/>
          <p:nvPr/>
        </p:nvSpPr>
        <p:spPr bwMode="auto">
          <a:xfrm>
            <a:off x="532793" y="908647"/>
            <a:ext cx="8075240" cy="573273"/>
          </a:xfrm>
          <a:prstGeom prst="rect">
            <a:avLst/>
          </a:prstGeom>
          <a:solidFill>
            <a:srgbClr val="FFFBD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914400" fontAlgn="base">
              <a:spcBef>
                <a:spcPct val="20000"/>
              </a:spcBef>
              <a:spcAft>
                <a:spcPct val="0"/>
              </a:spcAft>
            </a:pPr>
            <a:r>
              <a:rPr lang="en-US" altLang="ja-JP" sz="3200" dirty="0">
                <a:solidFill>
                  <a:srgbClr val="3366FF"/>
                </a:solidFill>
              </a:rPr>
              <a:t>  Microsoft Internet Explorer</a:t>
            </a:r>
          </a:p>
        </p:txBody>
      </p:sp>
      <p:grpSp>
        <p:nvGrpSpPr>
          <p:cNvPr id="4" name="図形グループ 3"/>
          <p:cNvGrpSpPr/>
          <p:nvPr/>
        </p:nvGrpSpPr>
        <p:grpSpPr>
          <a:xfrm>
            <a:off x="532793" y="4310329"/>
            <a:ext cx="8075240" cy="2091068"/>
            <a:chOff x="532793" y="4310329"/>
            <a:chExt cx="8075240" cy="2091068"/>
          </a:xfrm>
        </p:grpSpPr>
        <p:sp>
          <p:nvSpPr>
            <p:cNvPr id="10" name="正方形/長方形 9"/>
            <p:cNvSpPr/>
            <p:nvPr/>
          </p:nvSpPr>
          <p:spPr bwMode="auto">
            <a:xfrm>
              <a:off x="532793" y="4310329"/>
              <a:ext cx="8075240" cy="773191"/>
            </a:xfrm>
            <a:prstGeom prst="rect">
              <a:avLst/>
            </a:prstGeom>
            <a:solidFill>
              <a:schemeClr val="accent4"/>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3200" b="0" i="0" u="none" strike="noStrike" cap="none" normalizeH="0" dirty="0">
                  <a:ln>
                    <a:noFill/>
                  </a:ln>
                  <a:solidFill>
                    <a:schemeClr val="bg1"/>
                  </a:solidFill>
                  <a:effectLst/>
                  <a:latin typeface="+mn-lt"/>
                  <a:ea typeface="+mn-ea"/>
                </a:rPr>
                <a:t>JavaScript</a:t>
              </a:r>
              <a:r>
                <a:rPr kumimoji="0" lang="ja-JP" altLang="en-US" sz="3200" dirty="0">
                  <a:solidFill>
                    <a:schemeClr val="bg1"/>
                  </a:solidFill>
                  <a:latin typeface="+mn-lt"/>
                  <a:ea typeface="+mn-ea"/>
                </a:rPr>
                <a:t>実行速度の向上</a:t>
              </a:r>
              <a:endParaRPr kumimoji="0" lang="ja-JP" altLang="en-US" sz="3200" b="0" i="0" u="none" strike="noStrike" cap="none" normalizeH="0" dirty="0">
                <a:ln>
                  <a:noFill/>
                </a:ln>
                <a:solidFill>
                  <a:schemeClr val="bg1"/>
                </a:solidFill>
                <a:effectLst/>
                <a:latin typeface="+mn-lt"/>
                <a:ea typeface="+mn-ea"/>
              </a:endParaRPr>
            </a:p>
          </p:txBody>
        </p:sp>
        <p:sp>
          <p:nvSpPr>
            <p:cNvPr id="12" name="正方形/長方形 11"/>
            <p:cNvSpPr/>
            <p:nvPr/>
          </p:nvSpPr>
          <p:spPr bwMode="auto">
            <a:xfrm>
              <a:off x="532793" y="5628206"/>
              <a:ext cx="8075240" cy="773191"/>
            </a:xfrm>
            <a:prstGeom prst="rect">
              <a:avLst/>
            </a:prstGeom>
            <a:solidFill>
              <a:schemeClr val="accent3"/>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3200" dirty="0">
                  <a:solidFill>
                    <a:schemeClr val="bg1"/>
                  </a:solidFill>
                  <a:latin typeface="+mn-lt"/>
                  <a:ea typeface="+mn-ea"/>
                </a:rPr>
                <a:t>Ajax</a:t>
              </a:r>
              <a:r>
                <a:rPr kumimoji="0" lang="ja-JP" altLang="en-US" sz="3200" dirty="0">
                  <a:solidFill>
                    <a:schemeClr val="bg1"/>
                  </a:solidFill>
                  <a:latin typeface="+mn-lt"/>
                  <a:ea typeface="+mn-ea"/>
                </a:rPr>
                <a:t>の操作性と</a:t>
              </a:r>
              <a:r>
                <a:rPr kumimoji="0" lang="ja-JP" altLang="en-US" sz="3200" b="0" i="0" u="none" strike="noStrike" cap="none" normalizeH="0" dirty="0">
                  <a:ln>
                    <a:noFill/>
                  </a:ln>
                  <a:solidFill>
                    <a:schemeClr val="bg1"/>
                  </a:solidFill>
                  <a:effectLst/>
                  <a:latin typeface="+mn-lt"/>
                  <a:ea typeface="+mn-ea"/>
                </a:rPr>
                <a:t>快適さを向上</a:t>
              </a:r>
            </a:p>
          </p:txBody>
        </p:sp>
        <p:sp>
          <p:nvSpPr>
            <p:cNvPr id="13" name="下矢印 12"/>
            <p:cNvSpPr/>
            <p:nvPr/>
          </p:nvSpPr>
          <p:spPr bwMode="auto">
            <a:xfrm>
              <a:off x="3341105" y="5042497"/>
              <a:ext cx="2448272" cy="641350"/>
            </a:xfrm>
            <a:prstGeom prst="downArrow">
              <a:avLst/>
            </a:prstGeom>
            <a:solidFill>
              <a:schemeClr val="accent6">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mn-lt"/>
                <a:ea typeface="+mn-ea"/>
              </a:endParaRPr>
            </a:p>
          </p:txBody>
        </p:sp>
      </p:grpSp>
      <p:pic>
        <p:nvPicPr>
          <p:cNvPr id="2" name="図 1" descr="firefox-256.jpg"/>
          <p:cNvPicPr>
            <a:picLocks noChangeAspect="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7588812" y="1613070"/>
            <a:ext cx="480820" cy="480820"/>
          </a:xfrm>
          <a:prstGeom prst="rect">
            <a:avLst/>
          </a:prstGeom>
        </p:spPr>
      </p:pic>
      <p:pic>
        <p:nvPicPr>
          <p:cNvPr id="3" name="図 2" descr="download-internet-explorer-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812" y="993163"/>
            <a:ext cx="480820" cy="423484"/>
          </a:xfrm>
          <a:prstGeom prst="rect">
            <a:avLst/>
          </a:prstGeom>
        </p:spPr>
      </p:pic>
      <p:pic>
        <p:nvPicPr>
          <p:cNvPr id="19" name="図 18" descr="safari-logo-lg.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88812" y="2265445"/>
            <a:ext cx="491145" cy="542014"/>
          </a:xfrm>
          <a:prstGeom prst="rect">
            <a:avLst/>
          </a:prstGeom>
        </p:spPr>
      </p:pic>
      <p:pic>
        <p:nvPicPr>
          <p:cNvPr id="20" name="図 19" descr="url.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9302" y="3606867"/>
            <a:ext cx="476780" cy="476780"/>
          </a:xfrm>
          <a:prstGeom prst="rect">
            <a:avLst/>
          </a:prstGeom>
        </p:spPr>
      </p:pic>
      <p:pic>
        <p:nvPicPr>
          <p:cNvPr id="21" name="図 20" descr="chrome-logo-2011-04-27.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32455" y="2928706"/>
            <a:ext cx="1028700" cy="514350"/>
          </a:xfrm>
          <a:prstGeom prst="rect">
            <a:avLst/>
          </a:prstGeom>
        </p:spPr>
      </p:pic>
      <p:sp>
        <p:nvSpPr>
          <p:cNvPr id="22" name="タイトル 21"/>
          <p:cNvSpPr>
            <a:spLocks noGrp="1"/>
          </p:cNvSpPr>
          <p:nvPr>
            <p:ph type="title"/>
          </p:nvPr>
        </p:nvSpPr>
        <p:spPr/>
        <p:txBody>
          <a:bodyPr/>
          <a:lstStyle/>
          <a:p>
            <a:r>
              <a:rPr kumimoji="1" lang="ja-JP" altLang="en-US" dirty="0">
                <a:solidFill>
                  <a:schemeClr val="tx1">
                    <a:lumMod val="50000"/>
                    <a:lumOff val="50000"/>
                  </a:schemeClr>
                </a:solidFill>
              </a:rPr>
              <a:t>ブラウザーの進化と</a:t>
            </a:r>
            <a:r>
              <a:rPr kumimoji="1" lang="en-US" altLang="ja-JP" dirty="0" smtClean="0">
                <a:solidFill>
                  <a:schemeClr val="tx1">
                    <a:lumMod val="50000"/>
                    <a:lumOff val="50000"/>
                  </a:schemeClr>
                </a:solidFill>
              </a:rPr>
              <a:t>Ajax</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71365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solidFill>
                  <a:schemeClr val="tx1">
                    <a:lumMod val="50000"/>
                    <a:lumOff val="50000"/>
                  </a:schemeClr>
                </a:solidFill>
              </a:rPr>
              <a:t>HTML5</a:t>
            </a:r>
            <a:r>
              <a:rPr kumimoji="1" lang="ja-JP" altLang="en-US" dirty="0">
                <a:solidFill>
                  <a:schemeClr val="tx1">
                    <a:lumMod val="50000"/>
                    <a:lumOff val="50000"/>
                  </a:schemeClr>
                </a:solidFill>
              </a:rPr>
              <a:t>（１</a:t>
            </a:r>
            <a:r>
              <a:rPr kumimoji="1" lang="ja-JP" altLang="en-US" dirty="0" smtClean="0">
                <a:solidFill>
                  <a:schemeClr val="tx1">
                    <a:lumMod val="50000"/>
                    <a:lumOff val="50000"/>
                  </a:schemeClr>
                </a:solidFill>
              </a:rPr>
              <a:t>）</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a:xfrm>
            <a:off x="6932246" y="6658052"/>
            <a:ext cx="2133600" cy="217800"/>
          </a:xfrm>
        </p:spPr>
        <p:txBody>
          <a:bodyPr/>
          <a:lstStyle/>
          <a:p>
            <a:fld id="{8FF8CC5D-A65D-5946-99B5-645367A967AD}" type="slidenum">
              <a:rPr kumimoji="1" lang="ja-JP" altLang="en-US" smtClean="0"/>
              <a:t>81</a:t>
            </a:fld>
            <a:endParaRPr kumimoji="1" lang="ja-JP" altLang="en-US"/>
          </a:p>
        </p:txBody>
      </p:sp>
      <p:pic>
        <p:nvPicPr>
          <p:cNvPr id="5" name="図 4" descr="Illustration+of+a+stormy+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472" y="1008358"/>
            <a:ext cx="5233691" cy="5233691"/>
          </a:xfrm>
          <a:prstGeom prst="rect">
            <a:avLst/>
          </a:prstGeom>
        </p:spPr>
      </p:pic>
      <p:sp>
        <p:nvSpPr>
          <p:cNvPr id="6" name="正方形/長方形 5"/>
          <p:cNvSpPr/>
          <p:nvPr/>
        </p:nvSpPr>
        <p:spPr>
          <a:xfrm>
            <a:off x="648494" y="2800350"/>
            <a:ext cx="2484437" cy="60960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000" dirty="0">
                <a:solidFill>
                  <a:srgbClr val="FFFFFF"/>
                </a:solidFill>
                <a:latin typeface="ＭＳ Ｐゴシック"/>
                <a:ea typeface="ＭＳ Ｐゴシック"/>
                <a:cs typeface="ＭＳ Ｐゴシック"/>
              </a:rPr>
              <a:t>Web</a:t>
            </a:r>
            <a:r>
              <a:rPr kumimoji="1" lang="ja-JP" altLang="en-US" sz="2000" dirty="0">
                <a:solidFill>
                  <a:srgbClr val="FFFFFF"/>
                </a:solidFill>
                <a:latin typeface="ＭＳ Ｐゴシック"/>
                <a:ea typeface="ＭＳ Ｐゴシック"/>
                <a:cs typeface="ＭＳ Ｐゴシック"/>
              </a:rPr>
              <a:t>サーバー</a:t>
            </a:r>
          </a:p>
        </p:txBody>
      </p:sp>
      <p:sp>
        <p:nvSpPr>
          <p:cNvPr id="7" name="正方形/長方形 6"/>
          <p:cNvSpPr/>
          <p:nvPr/>
        </p:nvSpPr>
        <p:spPr>
          <a:xfrm>
            <a:off x="648494" y="5092700"/>
            <a:ext cx="2484437" cy="609600"/>
          </a:xfrm>
          <a:prstGeom prst="rect">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ＭＳ Ｐゴシック"/>
                <a:ea typeface="ＭＳ Ｐゴシック"/>
                <a:cs typeface="ＭＳ Ｐゴシック"/>
              </a:rPr>
              <a:t>ブラウザー</a:t>
            </a:r>
          </a:p>
        </p:txBody>
      </p:sp>
      <p:sp>
        <p:nvSpPr>
          <p:cNvPr id="9" name="正方形/長方形 8"/>
          <p:cNvSpPr/>
          <p:nvPr/>
        </p:nvSpPr>
        <p:spPr>
          <a:xfrm>
            <a:off x="6010276" y="2800350"/>
            <a:ext cx="2484437" cy="609600"/>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000" dirty="0">
                <a:solidFill>
                  <a:srgbClr val="FFFFFF"/>
                </a:solidFill>
                <a:latin typeface="ＭＳ Ｐゴシック"/>
                <a:ea typeface="ＭＳ Ｐゴシック"/>
                <a:cs typeface="ＭＳ Ｐゴシック"/>
              </a:rPr>
              <a:t>Web</a:t>
            </a:r>
            <a:r>
              <a:rPr kumimoji="1" lang="ja-JP" altLang="en-US" sz="2000" dirty="0">
                <a:solidFill>
                  <a:srgbClr val="FFFFFF"/>
                </a:solidFill>
                <a:latin typeface="ＭＳ Ｐゴシック"/>
                <a:ea typeface="ＭＳ Ｐゴシック"/>
                <a:cs typeface="ＭＳ Ｐゴシック"/>
              </a:rPr>
              <a:t>サーバー</a:t>
            </a:r>
          </a:p>
        </p:txBody>
      </p:sp>
      <p:sp>
        <p:nvSpPr>
          <p:cNvPr id="10" name="正方形/長方形 9"/>
          <p:cNvSpPr/>
          <p:nvPr/>
        </p:nvSpPr>
        <p:spPr>
          <a:xfrm>
            <a:off x="6010276" y="5092700"/>
            <a:ext cx="2484437" cy="60960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solidFill>
                  <a:srgbClr val="FFFFFF"/>
                </a:solidFill>
                <a:latin typeface="ＭＳ Ｐゴシック"/>
                <a:ea typeface="ＭＳ Ｐゴシック"/>
                <a:cs typeface="ＭＳ Ｐゴシック"/>
              </a:rPr>
              <a:t>ブラウザー</a:t>
            </a:r>
          </a:p>
        </p:txBody>
      </p:sp>
      <p:sp>
        <p:nvSpPr>
          <p:cNvPr id="12" name="上下矢印 11"/>
          <p:cNvSpPr/>
          <p:nvPr/>
        </p:nvSpPr>
        <p:spPr>
          <a:xfrm>
            <a:off x="1458913" y="3308350"/>
            <a:ext cx="863600" cy="1911350"/>
          </a:xfrm>
          <a:prstGeom prst="upDownArrow">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1200" dirty="0">
                <a:solidFill>
                  <a:srgbClr val="FFFFFF"/>
                </a:solidFill>
                <a:latin typeface="ＭＳ Ｐゴシック"/>
                <a:ea typeface="ＭＳ Ｐゴシック"/>
                <a:cs typeface="ＭＳ Ｐゴシック"/>
              </a:rPr>
              <a:t>通信プロトコル</a:t>
            </a:r>
          </a:p>
        </p:txBody>
      </p:sp>
      <p:sp>
        <p:nvSpPr>
          <p:cNvPr id="13" name="上下矢印 12"/>
          <p:cNvSpPr/>
          <p:nvPr/>
        </p:nvSpPr>
        <p:spPr>
          <a:xfrm>
            <a:off x="6829059" y="3308350"/>
            <a:ext cx="863600" cy="1911350"/>
          </a:xfrm>
          <a:prstGeom prst="upDownArrow">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1200" dirty="0">
                <a:solidFill>
                  <a:srgbClr val="FFFFFF"/>
                </a:solidFill>
                <a:latin typeface="ＭＳ Ｐゴシック"/>
                <a:ea typeface="ＭＳ Ｐゴシック"/>
                <a:cs typeface="ＭＳ Ｐゴシック"/>
              </a:rPr>
              <a:t>通信プロトコル</a:t>
            </a:r>
          </a:p>
        </p:txBody>
      </p:sp>
      <p:sp>
        <p:nvSpPr>
          <p:cNvPr id="14" name="正方形/長方形 13"/>
          <p:cNvSpPr/>
          <p:nvPr/>
        </p:nvSpPr>
        <p:spPr>
          <a:xfrm>
            <a:off x="2322513" y="3898900"/>
            <a:ext cx="1563687" cy="787400"/>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schemeClr val="bg1"/>
                </a:solidFill>
                <a:latin typeface="ＭＳ Ｐゴシック"/>
                <a:ea typeface="ＭＳ Ｐゴシック"/>
                <a:cs typeface="ＭＳ Ｐゴシック"/>
              </a:rPr>
              <a:t>HTML4</a:t>
            </a:r>
          </a:p>
          <a:p>
            <a:pPr algn="ctr"/>
            <a:r>
              <a:rPr lang="ja-JP" altLang="ja-JP" sz="1000" dirty="0">
                <a:solidFill>
                  <a:schemeClr val="bg1"/>
                </a:solidFill>
              </a:rPr>
              <a:t>文字や写真のような</a:t>
            </a:r>
            <a:endParaRPr lang="en-US" altLang="ja-JP" sz="1000" dirty="0">
              <a:solidFill>
                <a:schemeClr val="bg1"/>
              </a:solidFill>
            </a:endParaRPr>
          </a:p>
          <a:p>
            <a:pPr algn="ctr"/>
            <a:r>
              <a:rPr lang="ja-JP" altLang="ja-JP" sz="1000" dirty="0">
                <a:solidFill>
                  <a:schemeClr val="bg1"/>
                </a:solidFill>
              </a:rPr>
              <a:t>動きのない情報</a:t>
            </a:r>
            <a:r>
              <a:rPr lang="ja-JP" altLang="en-US" sz="1000" dirty="0">
                <a:solidFill>
                  <a:schemeClr val="bg1"/>
                </a:solidFill>
                <a:latin typeface="ＭＳ Ｐゴシック"/>
                <a:ea typeface="ＭＳ Ｐゴシック"/>
                <a:cs typeface="ＭＳ Ｐゴシック"/>
              </a:rPr>
              <a:t>を対象</a:t>
            </a:r>
            <a:endParaRPr lang="en-US" altLang="ja-JP" sz="1000" dirty="0">
              <a:solidFill>
                <a:schemeClr val="bg1"/>
              </a:solidFill>
              <a:latin typeface="ＭＳ Ｐゴシック"/>
              <a:ea typeface="ＭＳ Ｐゴシック"/>
              <a:cs typeface="ＭＳ Ｐゴシック"/>
            </a:endParaRPr>
          </a:p>
        </p:txBody>
      </p:sp>
      <p:sp>
        <p:nvSpPr>
          <p:cNvPr id="15" name="正方形/長方形 14"/>
          <p:cNvSpPr/>
          <p:nvPr/>
        </p:nvSpPr>
        <p:spPr>
          <a:xfrm>
            <a:off x="5343526" y="3898900"/>
            <a:ext cx="1563687" cy="787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schemeClr val="bg1"/>
                </a:solidFill>
                <a:latin typeface="ＭＳ Ｐゴシック"/>
                <a:ea typeface="ＭＳ Ｐゴシック"/>
                <a:cs typeface="ＭＳ Ｐゴシック"/>
              </a:rPr>
              <a:t>HTML5</a:t>
            </a:r>
          </a:p>
          <a:p>
            <a:pPr algn="ctr"/>
            <a:r>
              <a:rPr lang="ja-JP" altLang="en-US" sz="1000" dirty="0">
                <a:solidFill>
                  <a:schemeClr val="bg1"/>
                </a:solidFill>
              </a:rPr>
              <a:t>動画や音声など</a:t>
            </a:r>
            <a:endParaRPr lang="en-US" altLang="ja-JP" sz="1000" dirty="0">
              <a:solidFill>
                <a:schemeClr val="bg1"/>
              </a:solidFill>
            </a:endParaRPr>
          </a:p>
          <a:p>
            <a:pPr algn="ctr"/>
            <a:r>
              <a:rPr lang="ja-JP" altLang="en-US" sz="1000" dirty="0">
                <a:solidFill>
                  <a:schemeClr val="bg1"/>
                </a:solidFill>
              </a:rPr>
              <a:t>次代に即した</a:t>
            </a:r>
            <a:r>
              <a:rPr lang="ja-JP" altLang="ja-JP" sz="1000" dirty="0">
                <a:solidFill>
                  <a:schemeClr val="bg1"/>
                </a:solidFill>
              </a:rPr>
              <a:t>情報</a:t>
            </a:r>
            <a:r>
              <a:rPr lang="ja-JP" altLang="en-US" sz="1000" dirty="0">
                <a:solidFill>
                  <a:schemeClr val="bg1"/>
                </a:solidFill>
                <a:latin typeface="ＭＳ Ｐゴシック"/>
                <a:ea typeface="ＭＳ Ｐゴシック"/>
                <a:cs typeface="ＭＳ Ｐゴシック"/>
              </a:rPr>
              <a:t>を対象</a:t>
            </a:r>
            <a:endParaRPr lang="en-US" altLang="ja-JP" sz="1000" dirty="0">
              <a:solidFill>
                <a:schemeClr val="bg1"/>
              </a:solidFill>
              <a:latin typeface="ＭＳ Ｐゴシック"/>
              <a:ea typeface="ＭＳ Ｐゴシック"/>
              <a:cs typeface="ＭＳ Ｐゴシック"/>
            </a:endParaRPr>
          </a:p>
        </p:txBody>
      </p:sp>
      <p:sp>
        <p:nvSpPr>
          <p:cNvPr id="16" name="右矢印 15"/>
          <p:cNvSpPr/>
          <p:nvPr/>
        </p:nvSpPr>
        <p:spPr>
          <a:xfrm>
            <a:off x="3968750" y="3898900"/>
            <a:ext cx="1374776" cy="787400"/>
          </a:xfrm>
          <a:prstGeom prst="rightArrow">
            <a:avLst/>
          </a:prstGeom>
          <a:solidFill>
            <a:srgbClr val="FF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ＭＳ Ｐゴシック"/>
                <a:ea typeface="ＭＳ Ｐゴシック"/>
                <a:cs typeface="ＭＳ Ｐゴシック"/>
              </a:rPr>
              <a:t>現状に即した</a:t>
            </a:r>
          </a:p>
          <a:p>
            <a:pPr algn="ctr"/>
            <a:r>
              <a:rPr kumimoji="1" lang="ja-JP" altLang="en-US" sz="1000" dirty="0">
                <a:solidFill>
                  <a:srgbClr val="FFFFFF"/>
                </a:solidFill>
                <a:latin typeface="ＭＳ Ｐゴシック"/>
                <a:ea typeface="ＭＳ Ｐゴシック"/>
                <a:cs typeface="ＭＳ Ｐゴシック"/>
              </a:rPr>
              <a:t>大幅な改訂</a:t>
            </a:r>
            <a:endParaRPr kumimoji="1" lang="en-US" altLang="ja-JP" sz="1000" dirty="0">
              <a:solidFill>
                <a:srgbClr val="FFFFFF"/>
              </a:solidFill>
              <a:latin typeface="ＭＳ Ｐゴシック"/>
              <a:ea typeface="ＭＳ Ｐゴシック"/>
              <a:cs typeface="ＭＳ Ｐゴシック"/>
            </a:endParaRPr>
          </a:p>
        </p:txBody>
      </p:sp>
      <p:sp>
        <p:nvSpPr>
          <p:cNvPr id="17" name="加算記号 16"/>
          <p:cNvSpPr/>
          <p:nvPr/>
        </p:nvSpPr>
        <p:spPr>
          <a:xfrm>
            <a:off x="3155950" y="4730750"/>
            <a:ext cx="533400" cy="577850"/>
          </a:xfrm>
          <a:prstGeom prst="mathPlus">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テキスト ボックス 20"/>
          <p:cNvSpPr txBox="1"/>
          <p:nvPr/>
        </p:nvSpPr>
        <p:spPr>
          <a:xfrm>
            <a:off x="3802595" y="2507218"/>
            <a:ext cx="1628074" cy="1015663"/>
          </a:xfrm>
          <a:prstGeom prst="rect">
            <a:avLst/>
          </a:prstGeom>
          <a:noFill/>
        </p:spPr>
        <p:txBody>
          <a:bodyPr wrap="none" rtlCol="0">
            <a:spAutoFit/>
          </a:bodyPr>
          <a:lstStyle/>
          <a:p>
            <a:pPr algn="ctr"/>
            <a:r>
              <a:rPr kumimoji="1" lang="en-US" altLang="ja-JP" sz="6000" dirty="0">
                <a:solidFill>
                  <a:srgbClr val="404040"/>
                </a:solidFill>
              </a:rPr>
              <a:t>Web</a:t>
            </a:r>
            <a:endParaRPr kumimoji="1" lang="ja-JP" altLang="en-US" sz="6000" dirty="0">
              <a:solidFill>
                <a:srgbClr val="404040"/>
              </a:solidFill>
            </a:endParaRPr>
          </a:p>
        </p:txBody>
      </p:sp>
      <p:sp>
        <p:nvSpPr>
          <p:cNvPr id="22" name="正方形/長方形 21"/>
          <p:cNvSpPr/>
          <p:nvPr/>
        </p:nvSpPr>
        <p:spPr>
          <a:xfrm>
            <a:off x="3689350" y="4794250"/>
            <a:ext cx="1439861" cy="444500"/>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schemeClr val="bg1"/>
                </a:solidFill>
                <a:latin typeface="HGP創英角ｺﾞｼｯｸUB"/>
                <a:ea typeface="HGP創英角ｺﾞｼｯｸUB"/>
                <a:cs typeface="HGP創英角ｺﾞｼｯｸUB"/>
              </a:rPr>
              <a:t>プラグインソフトウェア</a:t>
            </a:r>
            <a:endParaRPr lang="en-US" altLang="ja-JP" sz="1000" dirty="0">
              <a:solidFill>
                <a:schemeClr val="bg1"/>
              </a:solidFill>
              <a:latin typeface="HGP創英角ｺﾞｼｯｸUB"/>
              <a:ea typeface="HGP創英角ｺﾞｼｯｸUB"/>
              <a:cs typeface="HGP創英角ｺﾞｼｯｸUB"/>
            </a:endParaRPr>
          </a:p>
          <a:p>
            <a:pPr algn="ctr"/>
            <a:r>
              <a:rPr lang="en-US" altLang="ja-JP" sz="1000" dirty="0">
                <a:solidFill>
                  <a:schemeClr val="bg1"/>
                </a:solidFill>
                <a:latin typeface="ＭＳ Ｐゴシック"/>
                <a:ea typeface="ＭＳ Ｐゴシック"/>
                <a:cs typeface="ＭＳ Ｐゴシック"/>
              </a:rPr>
              <a:t>Flash</a:t>
            </a:r>
            <a:r>
              <a:rPr lang="ja-JP" altLang="en-US" sz="1000" dirty="0">
                <a:solidFill>
                  <a:schemeClr val="bg1"/>
                </a:solidFill>
                <a:latin typeface="ＭＳ Ｐゴシック"/>
                <a:ea typeface="ＭＳ Ｐゴシック"/>
                <a:cs typeface="ＭＳ Ｐゴシック"/>
              </a:rPr>
              <a:t>、</a:t>
            </a:r>
            <a:r>
              <a:rPr lang="en-US" altLang="ja-JP" sz="1000" dirty="0">
                <a:solidFill>
                  <a:schemeClr val="bg1"/>
                </a:solidFill>
                <a:latin typeface="ＭＳ Ｐゴシック"/>
                <a:ea typeface="ＭＳ Ｐゴシック"/>
                <a:cs typeface="ＭＳ Ｐゴシック"/>
              </a:rPr>
              <a:t>Silverlight</a:t>
            </a:r>
            <a:r>
              <a:rPr lang="ja-JP" altLang="en-US" sz="1000" dirty="0">
                <a:solidFill>
                  <a:schemeClr val="bg1"/>
                </a:solidFill>
                <a:latin typeface="ＭＳ Ｐゴシック"/>
                <a:ea typeface="ＭＳ Ｐゴシック"/>
                <a:cs typeface="ＭＳ Ｐゴシック"/>
              </a:rPr>
              <a:t>など</a:t>
            </a:r>
            <a:endParaRPr lang="en-US" altLang="ja-JP" sz="1000" dirty="0">
              <a:solidFill>
                <a:schemeClr val="bg1"/>
              </a:solidFill>
              <a:latin typeface="ＭＳ Ｐゴシック"/>
              <a:ea typeface="ＭＳ Ｐゴシック"/>
              <a:cs typeface="ＭＳ Ｐゴシック"/>
            </a:endParaRPr>
          </a:p>
        </p:txBody>
      </p:sp>
      <p:sp>
        <p:nvSpPr>
          <p:cNvPr id="25" name="テキスト ボックス 24"/>
          <p:cNvSpPr txBox="1"/>
          <p:nvPr/>
        </p:nvSpPr>
        <p:spPr>
          <a:xfrm>
            <a:off x="3689350" y="5255062"/>
            <a:ext cx="1439861" cy="338554"/>
          </a:xfrm>
          <a:prstGeom prst="rect">
            <a:avLst/>
          </a:prstGeom>
          <a:noFill/>
        </p:spPr>
        <p:txBody>
          <a:bodyPr wrap="square" rtlCol="0">
            <a:spAutoFit/>
          </a:bodyPr>
          <a:lstStyle/>
          <a:p>
            <a:pPr algn="ctr"/>
            <a:r>
              <a:rPr kumimoji="1" lang="ja-JP" altLang="en-US" sz="1600" dirty="0">
                <a:solidFill>
                  <a:srgbClr val="FF0000"/>
                </a:solidFill>
                <a:latin typeface="HGP創英角ｺﾞｼｯｸUB"/>
                <a:ea typeface="HGP創英角ｺﾞｼｯｸUB"/>
                <a:cs typeface="HGP創英角ｺﾞｼｯｸUB"/>
              </a:rPr>
              <a:t>もはや限界！</a:t>
            </a:r>
          </a:p>
        </p:txBody>
      </p:sp>
      <p:sp>
        <p:nvSpPr>
          <p:cNvPr id="26" name="テキスト ボックス 25"/>
          <p:cNvSpPr txBox="1"/>
          <p:nvPr/>
        </p:nvSpPr>
        <p:spPr>
          <a:xfrm>
            <a:off x="2322513" y="3529568"/>
            <a:ext cx="1114307" cy="369332"/>
          </a:xfrm>
          <a:prstGeom prst="rect">
            <a:avLst/>
          </a:prstGeom>
          <a:noFill/>
        </p:spPr>
        <p:txBody>
          <a:bodyPr wrap="none" rtlCol="0">
            <a:spAutoFit/>
          </a:bodyPr>
          <a:lstStyle/>
          <a:p>
            <a:r>
              <a:rPr lang="en-US" altLang="ja-JP" dirty="0">
                <a:solidFill>
                  <a:schemeClr val="tx1">
                    <a:lumMod val="75000"/>
                    <a:lumOff val="25000"/>
                  </a:schemeClr>
                </a:solidFill>
              </a:rPr>
              <a:t>1997</a:t>
            </a:r>
            <a:r>
              <a:rPr lang="ja-JP" altLang="en-US" dirty="0">
                <a:solidFill>
                  <a:schemeClr val="tx1">
                    <a:lumMod val="75000"/>
                    <a:lumOff val="25000"/>
                  </a:schemeClr>
                </a:solidFill>
              </a:rPr>
              <a:t>年</a:t>
            </a:r>
            <a:r>
              <a:rPr lang="en-US" altLang="ja-JP" dirty="0">
                <a:solidFill>
                  <a:schemeClr val="tx1">
                    <a:lumMod val="75000"/>
                    <a:lumOff val="25000"/>
                  </a:schemeClr>
                </a:solidFill>
              </a:rPr>
              <a:t>〜</a:t>
            </a:r>
            <a:endParaRPr kumimoji="1" lang="ja-JP" altLang="en-US" dirty="0">
              <a:solidFill>
                <a:schemeClr val="tx1">
                  <a:lumMod val="75000"/>
                  <a:lumOff val="25000"/>
                </a:schemeClr>
              </a:solidFill>
            </a:endParaRPr>
          </a:p>
        </p:txBody>
      </p:sp>
      <p:sp>
        <p:nvSpPr>
          <p:cNvPr id="27" name="テキスト ボックス 26"/>
          <p:cNvSpPr txBox="1"/>
          <p:nvPr/>
        </p:nvSpPr>
        <p:spPr>
          <a:xfrm>
            <a:off x="6010276" y="3515499"/>
            <a:ext cx="883475" cy="369332"/>
          </a:xfrm>
          <a:prstGeom prst="rect">
            <a:avLst/>
          </a:prstGeom>
          <a:noFill/>
        </p:spPr>
        <p:txBody>
          <a:bodyPr wrap="none" rtlCol="0">
            <a:spAutoFit/>
          </a:bodyPr>
          <a:lstStyle/>
          <a:p>
            <a:r>
              <a:rPr lang="en-US" altLang="ja-JP" dirty="0">
                <a:solidFill>
                  <a:srgbClr val="0000FF"/>
                </a:solidFill>
              </a:rPr>
              <a:t>2014〜</a:t>
            </a:r>
            <a:endParaRPr kumimoji="1" lang="ja-JP" altLang="en-US" dirty="0">
              <a:solidFill>
                <a:srgbClr val="0000FF"/>
              </a:solidFill>
            </a:endParaRPr>
          </a:p>
        </p:txBody>
      </p:sp>
    </p:spTree>
    <p:extLst>
      <p:ext uri="{BB962C8B-B14F-4D97-AF65-F5344CB8AC3E}">
        <p14:creationId xmlns:p14="http://schemas.microsoft.com/office/powerpoint/2010/main" val="12543362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p:cNvSpPr/>
          <p:nvPr/>
        </p:nvSpPr>
        <p:spPr>
          <a:xfrm>
            <a:off x="1600200" y="1470025"/>
            <a:ext cx="5975349" cy="3994150"/>
          </a:xfrm>
          <a:prstGeom prst="roundRect">
            <a:avLst>
              <a:gd name="adj" fmla="val 7605"/>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en-US" altLang="ja-JP" dirty="0">
                <a:solidFill>
                  <a:schemeClr val="tx1">
                    <a:lumMod val="50000"/>
                    <a:lumOff val="50000"/>
                  </a:schemeClr>
                </a:solidFill>
              </a:rPr>
              <a:t>HTML5</a:t>
            </a:r>
            <a:r>
              <a:rPr kumimoji="1" lang="ja-JP" altLang="en-US" dirty="0">
                <a:solidFill>
                  <a:schemeClr val="tx1">
                    <a:lumMod val="50000"/>
                    <a:lumOff val="50000"/>
                  </a:schemeClr>
                </a:solidFill>
              </a:rPr>
              <a:t>（</a:t>
            </a:r>
            <a:r>
              <a:rPr lang="ja-JP" altLang="en-US" dirty="0">
                <a:solidFill>
                  <a:schemeClr val="tx1">
                    <a:lumMod val="50000"/>
                    <a:lumOff val="50000"/>
                  </a:schemeClr>
                </a:solidFill>
              </a:rPr>
              <a:t>２</a:t>
            </a:r>
            <a:r>
              <a:rPr kumimoji="1" lang="ja-JP" altLang="en-US" dirty="0" smtClean="0">
                <a:solidFill>
                  <a:schemeClr val="tx1">
                    <a:lumMod val="50000"/>
                    <a:lumOff val="50000"/>
                  </a:schemeClr>
                </a:solidFill>
              </a:rPr>
              <a:t>）</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a:xfrm>
            <a:off x="6932246" y="6658052"/>
            <a:ext cx="2133600" cy="217800"/>
          </a:xfrm>
        </p:spPr>
        <p:txBody>
          <a:bodyPr/>
          <a:lstStyle/>
          <a:p>
            <a:fld id="{8FF8CC5D-A65D-5946-99B5-645367A967AD}" type="slidenum">
              <a:rPr kumimoji="1" lang="ja-JP" altLang="en-US" smtClean="0"/>
              <a:t>82</a:t>
            </a:fld>
            <a:endParaRPr kumimoji="1" lang="ja-JP" altLang="en-US"/>
          </a:p>
        </p:txBody>
      </p:sp>
      <p:sp>
        <p:nvSpPr>
          <p:cNvPr id="4" name="角丸四角形 3"/>
          <p:cNvSpPr/>
          <p:nvPr/>
        </p:nvSpPr>
        <p:spPr>
          <a:xfrm>
            <a:off x="3081338" y="2593192"/>
            <a:ext cx="2978150" cy="1756558"/>
          </a:xfrm>
          <a:prstGeom prst="roundRect">
            <a:avLst>
              <a:gd name="adj" fmla="val 30117"/>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dirty="0">
                <a:solidFill>
                  <a:srgbClr val="FFFFFF"/>
                </a:solidFill>
                <a:latin typeface="ＭＳ Ｐゴシック"/>
                <a:ea typeface="ＭＳ Ｐゴシック"/>
                <a:cs typeface="ＭＳ Ｐゴシック"/>
              </a:rPr>
              <a:t>狭義の</a:t>
            </a:r>
            <a:r>
              <a:rPr lang="en-US" altLang="ja-JP" sz="2400" dirty="0">
                <a:solidFill>
                  <a:srgbClr val="FFFFFF"/>
                </a:solidFill>
                <a:latin typeface="ＭＳ Ｐゴシック"/>
                <a:ea typeface="ＭＳ Ｐゴシック"/>
                <a:cs typeface="ＭＳ Ｐゴシック"/>
              </a:rPr>
              <a:t>HTML5</a:t>
            </a:r>
          </a:p>
          <a:p>
            <a:pPr algn="ctr"/>
            <a:r>
              <a:rPr lang="en-US" altLang="ja-JP" sz="1200" dirty="0">
                <a:solidFill>
                  <a:srgbClr val="FFFFFF"/>
                </a:solidFill>
                <a:latin typeface="ＭＳ Ｐゴシック"/>
                <a:cs typeface="ＭＳ Ｐゴシック"/>
              </a:rPr>
              <a:t>Web</a:t>
            </a:r>
            <a:r>
              <a:rPr lang="ja-JP" altLang="en-US" sz="1200" dirty="0">
                <a:solidFill>
                  <a:srgbClr val="FFFFFF"/>
                </a:solidFill>
                <a:latin typeface="ＭＳ Ｐゴシック"/>
                <a:cs typeface="ＭＳ Ｐゴシック"/>
              </a:rPr>
              <a:t>の標準化団体</a:t>
            </a:r>
            <a:r>
              <a:rPr lang="en-US" altLang="ja-JP" sz="1200" dirty="0">
                <a:solidFill>
                  <a:srgbClr val="FFFFFF"/>
                </a:solidFill>
                <a:latin typeface="ＭＳ Ｐゴシック"/>
                <a:cs typeface="ＭＳ Ｐゴシック"/>
              </a:rPr>
              <a:t>W3C</a:t>
            </a:r>
          </a:p>
          <a:p>
            <a:pPr algn="ctr"/>
            <a:r>
              <a:rPr lang="ja-JP" altLang="en-US" sz="1200" dirty="0">
                <a:solidFill>
                  <a:srgbClr val="FFFFFF"/>
                </a:solidFill>
                <a:latin typeface="ＭＳ Ｐゴシック"/>
                <a:cs typeface="ＭＳ Ｐゴシック"/>
              </a:rPr>
              <a:t>が規格を策定した</a:t>
            </a:r>
            <a:endParaRPr lang="en-US" altLang="ja-JP" sz="1200" dirty="0">
              <a:solidFill>
                <a:srgbClr val="FFFFFF"/>
              </a:solidFill>
              <a:latin typeface="ＭＳ Ｐゴシック"/>
              <a:cs typeface="ＭＳ Ｐゴシック"/>
            </a:endParaRPr>
          </a:p>
          <a:p>
            <a:pPr algn="ctr"/>
            <a:r>
              <a:rPr lang="ja-JP" altLang="en-US" sz="1200" dirty="0">
                <a:solidFill>
                  <a:srgbClr val="FFFFFF"/>
                </a:solidFill>
                <a:latin typeface="ＭＳ Ｐゴシック"/>
                <a:cs typeface="ＭＳ Ｐゴシック"/>
              </a:rPr>
              <a:t>次世代のマークアップ言語</a:t>
            </a:r>
            <a:endParaRPr lang="en-US" altLang="ja-JP" sz="1200" dirty="0">
              <a:solidFill>
                <a:srgbClr val="FFFFFF"/>
              </a:solidFill>
              <a:latin typeface="ＭＳ Ｐゴシック"/>
              <a:ea typeface="ＭＳ Ｐゴシック"/>
              <a:cs typeface="ＭＳ Ｐゴシック"/>
            </a:endParaRPr>
          </a:p>
        </p:txBody>
      </p:sp>
      <p:sp>
        <p:nvSpPr>
          <p:cNvPr id="24" name="角丸四角形 23"/>
          <p:cNvSpPr/>
          <p:nvPr/>
        </p:nvSpPr>
        <p:spPr>
          <a:xfrm>
            <a:off x="1762126" y="1589892"/>
            <a:ext cx="1319212" cy="1229508"/>
          </a:xfrm>
          <a:prstGeom prst="round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通信</a:t>
            </a:r>
            <a:endParaRPr kumimoji="1" lang="en-US" altLang="ja-JP" sz="1600" dirty="0">
              <a:solidFill>
                <a:srgbClr val="FFFFFF"/>
              </a:solidFill>
              <a:latin typeface="ＭＳ Ｐゴシック"/>
              <a:ea typeface="ＭＳ Ｐゴシック"/>
              <a:cs typeface="ＭＳ Ｐゴシック"/>
            </a:endParaRPr>
          </a:p>
          <a:p>
            <a:pPr algn="ctr"/>
            <a:r>
              <a:rPr kumimoji="1" lang="ja-JP" altLang="en-US" sz="1600" dirty="0">
                <a:solidFill>
                  <a:srgbClr val="FFFFFF"/>
                </a:solidFill>
                <a:latin typeface="ＭＳ Ｐゴシック"/>
                <a:ea typeface="ＭＳ Ｐゴシック"/>
                <a:cs typeface="ＭＳ Ｐゴシック"/>
              </a:rPr>
              <a:t>プロトコル</a:t>
            </a:r>
          </a:p>
        </p:txBody>
      </p:sp>
      <p:sp>
        <p:nvSpPr>
          <p:cNvPr id="28" name="角丸四角形 27"/>
          <p:cNvSpPr/>
          <p:nvPr/>
        </p:nvSpPr>
        <p:spPr>
          <a:xfrm>
            <a:off x="6097588" y="1589892"/>
            <a:ext cx="1319212" cy="1229508"/>
          </a:xfrm>
          <a:prstGeom prst="round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デバイス</a:t>
            </a:r>
            <a:endParaRPr kumimoji="1" lang="en-US" altLang="ja-JP" sz="1600" dirty="0">
              <a:solidFill>
                <a:srgbClr val="FFFFFF"/>
              </a:solidFill>
              <a:latin typeface="ＭＳ Ｐゴシック"/>
              <a:ea typeface="ＭＳ Ｐゴシック"/>
              <a:cs typeface="ＭＳ Ｐゴシック"/>
            </a:endParaRPr>
          </a:p>
          <a:p>
            <a:pPr algn="ctr"/>
            <a:r>
              <a:rPr kumimoji="1" lang="ja-JP" altLang="en-US" sz="1600" dirty="0">
                <a:solidFill>
                  <a:srgbClr val="FFFFFF"/>
                </a:solidFill>
                <a:latin typeface="ＭＳ Ｐゴシック"/>
                <a:ea typeface="ＭＳ Ｐゴシック"/>
                <a:cs typeface="ＭＳ Ｐゴシック"/>
              </a:rPr>
              <a:t>連携</a:t>
            </a:r>
          </a:p>
        </p:txBody>
      </p:sp>
      <p:sp>
        <p:nvSpPr>
          <p:cNvPr id="29" name="角丸四角形 28"/>
          <p:cNvSpPr/>
          <p:nvPr/>
        </p:nvSpPr>
        <p:spPr>
          <a:xfrm>
            <a:off x="1762126" y="4094967"/>
            <a:ext cx="1319212" cy="1229508"/>
          </a:xfrm>
          <a:prstGeom prst="round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オフライン</a:t>
            </a:r>
            <a:endParaRPr kumimoji="1" lang="en-US" altLang="ja-JP" sz="1600" dirty="0">
              <a:solidFill>
                <a:srgbClr val="FFFFFF"/>
              </a:solidFill>
              <a:latin typeface="ＭＳ Ｐゴシック"/>
              <a:ea typeface="ＭＳ Ｐゴシック"/>
              <a:cs typeface="ＭＳ Ｐゴシック"/>
            </a:endParaRPr>
          </a:p>
          <a:p>
            <a:pPr algn="ctr"/>
            <a:r>
              <a:rPr lang="ja-JP" altLang="en-US" sz="1600" dirty="0">
                <a:solidFill>
                  <a:srgbClr val="FFFFFF"/>
                </a:solidFill>
                <a:latin typeface="ＭＳ Ｐゴシック"/>
                <a:ea typeface="ＭＳ Ｐゴシック"/>
                <a:cs typeface="ＭＳ Ｐゴシック"/>
              </a:rPr>
              <a:t>ストレージ</a:t>
            </a:r>
            <a:endParaRPr kumimoji="1" lang="ja-JP" altLang="en-US" sz="1600" dirty="0">
              <a:solidFill>
                <a:srgbClr val="FFFFFF"/>
              </a:solidFill>
              <a:latin typeface="ＭＳ Ｐゴシック"/>
              <a:ea typeface="ＭＳ Ｐゴシック"/>
              <a:cs typeface="ＭＳ Ｐゴシック"/>
            </a:endParaRPr>
          </a:p>
        </p:txBody>
      </p:sp>
      <p:sp>
        <p:nvSpPr>
          <p:cNvPr id="30" name="角丸四角形 29"/>
          <p:cNvSpPr/>
          <p:nvPr/>
        </p:nvSpPr>
        <p:spPr>
          <a:xfrm>
            <a:off x="6097588" y="4094967"/>
            <a:ext cx="1319212" cy="1229508"/>
          </a:xfrm>
          <a:prstGeom prst="round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３Ｄ</a:t>
            </a:r>
            <a:endParaRPr kumimoji="1" lang="en-US" altLang="ja-JP" sz="1600" dirty="0">
              <a:solidFill>
                <a:srgbClr val="FFFFFF"/>
              </a:solidFill>
              <a:latin typeface="ＭＳ Ｐゴシック"/>
              <a:ea typeface="ＭＳ Ｐゴシック"/>
              <a:cs typeface="ＭＳ Ｐゴシック"/>
            </a:endParaRPr>
          </a:p>
          <a:p>
            <a:pPr algn="ctr"/>
            <a:r>
              <a:rPr kumimoji="1" lang="ja-JP" altLang="en-US" sz="1400" dirty="0">
                <a:solidFill>
                  <a:srgbClr val="FFFFFF"/>
                </a:solidFill>
                <a:latin typeface="ＭＳ Ｐゴシック"/>
                <a:ea typeface="ＭＳ Ｐゴシック"/>
                <a:cs typeface="ＭＳ Ｐゴシック"/>
              </a:rPr>
              <a:t>グラフィックス</a:t>
            </a:r>
          </a:p>
        </p:txBody>
      </p:sp>
      <p:sp>
        <p:nvSpPr>
          <p:cNvPr id="8" name="テキスト ボックス 7"/>
          <p:cNvSpPr txBox="1"/>
          <p:nvPr/>
        </p:nvSpPr>
        <p:spPr>
          <a:xfrm>
            <a:off x="3175139" y="1866900"/>
            <a:ext cx="2790548" cy="646331"/>
          </a:xfrm>
          <a:prstGeom prst="rect">
            <a:avLst/>
          </a:prstGeom>
          <a:noFill/>
        </p:spPr>
        <p:txBody>
          <a:bodyPr wrap="none" rtlCol="0">
            <a:spAutoFit/>
          </a:bodyPr>
          <a:lstStyle/>
          <a:p>
            <a:pPr algn="ctr"/>
            <a:r>
              <a:rPr lang="ja-JP" altLang="en-US" sz="2400" dirty="0">
                <a:solidFill>
                  <a:schemeClr val="bg1"/>
                </a:solidFill>
              </a:rPr>
              <a:t>広義の</a:t>
            </a:r>
            <a:r>
              <a:rPr lang="en-US" altLang="ja-JP" sz="2400" dirty="0">
                <a:solidFill>
                  <a:schemeClr val="bg1"/>
                </a:solidFill>
              </a:rPr>
              <a:t>HTML5</a:t>
            </a:r>
          </a:p>
          <a:p>
            <a:pPr algn="ctr"/>
            <a:r>
              <a:rPr lang="ja-JP" altLang="ja-JP" sz="1200" dirty="0">
                <a:solidFill>
                  <a:schemeClr val="bg1"/>
                </a:solidFill>
              </a:rPr>
              <a:t>次世代アプリケーションプラットフォーム </a:t>
            </a:r>
            <a:endParaRPr kumimoji="1" lang="ja-JP" altLang="en-US" sz="1200" dirty="0">
              <a:solidFill>
                <a:schemeClr val="bg1"/>
              </a:solidFill>
            </a:endParaRPr>
          </a:p>
        </p:txBody>
      </p:sp>
    </p:spTree>
    <p:extLst>
      <p:ext uri="{BB962C8B-B14F-4D97-AF65-F5344CB8AC3E}">
        <p14:creationId xmlns:p14="http://schemas.microsoft.com/office/powerpoint/2010/main" val="20758864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580128" y="1029097"/>
            <a:ext cx="3917437" cy="2513806"/>
          </a:xfrm>
          <a:prstGeom prst="roundRect">
            <a:avLst>
              <a:gd name="adj" fmla="val 0"/>
            </a:avLst>
          </a:prstGeom>
          <a:solidFill>
            <a:srgbClr val="3366FF"/>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sz="3200" dirty="0">
              <a:solidFill>
                <a:schemeClr val="bg1"/>
              </a:solidFill>
              <a:latin typeface="Arial Black"/>
              <a:cs typeface="Arial Black"/>
            </a:endParaRPr>
          </a:p>
          <a:p>
            <a:pPr algn="ctr">
              <a:defRPr/>
            </a:pPr>
            <a:endParaRPr lang="en-US" altLang="ja-JP" sz="3200" dirty="0">
              <a:solidFill>
                <a:schemeClr val="bg1"/>
              </a:solidFill>
              <a:latin typeface="Arial Black"/>
              <a:cs typeface="Arial Black"/>
            </a:endParaRPr>
          </a:p>
          <a:p>
            <a:pPr algn="ctr">
              <a:defRPr/>
            </a:pPr>
            <a:r>
              <a:rPr lang="en-US" altLang="ja-JP" sz="3200" dirty="0">
                <a:solidFill>
                  <a:schemeClr val="bg1"/>
                </a:solidFill>
                <a:latin typeface="Arial Black"/>
                <a:cs typeface="Arial Black"/>
              </a:rPr>
              <a:t>PC</a:t>
            </a:r>
          </a:p>
        </p:txBody>
      </p:sp>
      <p:sp>
        <p:nvSpPr>
          <p:cNvPr id="7" name="角丸四角形 6"/>
          <p:cNvSpPr/>
          <p:nvPr/>
        </p:nvSpPr>
        <p:spPr>
          <a:xfrm>
            <a:off x="573160" y="3621385"/>
            <a:ext cx="3924404" cy="1008112"/>
          </a:xfrm>
          <a:prstGeom prst="roundRect">
            <a:avLst>
              <a:gd name="adj" fmla="val 0"/>
            </a:avLst>
          </a:prstGeom>
          <a:solidFill>
            <a:srgbClr val="3366FF"/>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solidFill>
                  <a:schemeClr val="bg1"/>
                </a:solidFill>
                <a:latin typeface="Arial Black"/>
                <a:cs typeface="Arial Black"/>
              </a:rPr>
              <a:t>PC</a:t>
            </a:r>
            <a:r>
              <a:rPr lang="ja-JP" altLang="en-US" dirty="0">
                <a:solidFill>
                  <a:schemeClr val="bg1"/>
                </a:solidFill>
                <a:latin typeface="Arial Black"/>
                <a:cs typeface="Arial Black"/>
              </a:rPr>
              <a:t>でなければできないこと</a:t>
            </a:r>
            <a:endParaRPr lang="en-US" altLang="ja-JP" dirty="0">
              <a:solidFill>
                <a:schemeClr val="bg1"/>
              </a:solidFill>
              <a:latin typeface="Arial Black"/>
              <a:cs typeface="Arial Black"/>
            </a:endParaRPr>
          </a:p>
          <a:p>
            <a:pPr algn="ctr">
              <a:defRPr/>
            </a:pPr>
            <a:r>
              <a:rPr lang="ja-JP" altLang="en-US" sz="4000" dirty="0">
                <a:solidFill>
                  <a:schemeClr val="bg1"/>
                </a:solidFill>
                <a:latin typeface="Arial Black"/>
                <a:cs typeface="Arial Black"/>
              </a:rPr>
              <a:t>縮小</a:t>
            </a:r>
            <a:endParaRPr lang="en-US" altLang="ja-JP" sz="4000" dirty="0">
              <a:solidFill>
                <a:schemeClr val="bg1"/>
              </a:solidFill>
              <a:latin typeface="Arial Black"/>
              <a:cs typeface="Arial Black"/>
            </a:endParaRPr>
          </a:p>
        </p:txBody>
      </p:sp>
      <p:sp>
        <p:nvSpPr>
          <p:cNvPr id="9" name="角丸四角形 8"/>
          <p:cNvSpPr/>
          <p:nvPr/>
        </p:nvSpPr>
        <p:spPr>
          <a:xfrm>
            <a:off x="4608035" y="1029097"/>
            <a:ext cx="3924404" cy="2513806"/>
          </a:xfrm>
          <a:prstGeom prst="roundRect">
            <a:avLst>
              <a:gd name="adj" fmla="val 0"/>
            </a:avLst>
          </a:prstGeom>
          <a:solidFill>
            <a:srgbClr val="FF6600"/>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sz="3200" dirty="0">
              <a:solidFill>
                <a:schemeClr val="bg1"/>
              </a:solidFill>
              <a:latin typeface="Arial Black"/>
              <a:cs typeface="Arial Black"/>
            </a:endParaRPr>
          </a:p>
          <a:p>
            <a:pPr algn="ctr">
              <a:defRPr/>
            </a:pPr>
            <a:endParaRPr lang="en-US" altLang="ja-JP" sz="3200" dirty="0">
              <a:solidFill>
                <a:schemeClr val="bg1"/>
              </a:solidFill>
              <a:latin typeface="Arial Black"/>
              <a:cs typeface="Arial Black"/>
            </a:endParaRPr>
          </a:p>
          <a:p>
            <a:pPr algn="ctr">
              <a:defRPr/>
            </a:pPr>
            <a:r>
              <a:rPr lang="ja-JP" altLang="en-US" sz="3200" dirty="0">
                <a:solidFill>
                  <a:schemeClr val="bg1"/>
                </a:solidFill>
                <a:latin typeface="Arial Black"/>
                <a:cs typeface="Arial Black"/>
              </a:rPr>
              <a:t>モバイル</a:t>
            </a:r>
            <a:endParaRPr lang="en-US" altLang="ja-JP" sz="3200" dirty="0">
              <a:solidFill>
                <a:schemeClr val="bg1"/>
              </a:solidFill>
              <a:latin typeface="Arial Black"/>
              <a:cs typeface="Arial Black"/>
            </a:endParaRPr>
          </a:p>
          <a:p>
            <a:pPr algn="ctr">
              <a:defRPr/>
            </a:pPr>
            <a:r>
              <a:rPr lang="en-US" altLang="ja-JP" sz="2000" dirty="0">
                <a:solidFill>
                  <a:schemeClr val="bg1"/>
                </a:solidFill>
                <a:latin typeface="Arial Black"/>
                <a:cs typeface="Arial Black"/>
              </a:rPr>
              <a:t>+</a:t>
            </a:r>
            <a:r>
              <a:rPr lang="ja-JP" altLang="en-US" sz="2000" dirty="0">
                <a:solidFill>
                  <a:schemeClr val="bg1"/>
                </a:solidFill>
                <a:latin typeface="Arial Black"/>
                <a:cs typeface="Arial Black"/>
              </a:rPr>
              <a:t>ウェアラブル</a:t>
            </a:r>
            <a:endParaRPr lang="en-US" altLang="ja-JP" sz="2000" dirty="0">
              <a:solidFill>
                <a:schemeClr val="bg1"/>
              </a:solidFill>
              <a:latin typeface="Arial Black"/>
              <a:cs typeface="Arial Black"/>
            </a:endParaRPr>
          </a:p>
        </p:txBody>
      </p:sp>
      <p:sp>
        <p:nvSpPr>
          <p:cNvPr id="10" name="角丸四角形 9"/>
          <p:cNvSpPr/>
          <p:nvPr/>
        </p:nvSpPr>
        <p:spPr>
          <a:xfrm>
            <a:off x="657670" y="1110233"/>
            <a:ext cx="1391365" cy="1080120"/>
          </a:xfrm>
          <a:prstGeom prst="roundRect">
            <a:avLst>
              <a:gd name="adj" fmla="val 0"/>
            </a:avLst>
          </a:prstGeom>
          <a:solidFill>
            <a:srgbClr val="FF6600"/>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000" dirty="0">
                <a:solidFill>
                  <a:schemeClr val="bg1"/>
                </a:solidFill>
                <a:latin typeface="Arial Black"/>
                <a:cs typeface="Arial Black"/>
              </a:rPr>
              <a:t>モバイル</a:t>
            </a:r>
            <a:endParaRPr lang="en-US" altLang="ja-JP" sz="2000" dirty="0">
              <a:solidFill>
                <a:schemeClr val="bg1"/>
              </a:solidFill>
              <a:latin typeface="Arial Black"/>
              <a:cs typeface="Arial Black"/>
            </a:endParaRPr>
          </a:p>
        </p:txBody>
      </p:sp>
      <p:sp>
        <p:nvSpPr>
          <p:cNvPr id="12" name="角丸四角形 11"/>
          <p:cNvSpPr/>
          <p:nvPr/>
        </p:nvSpPr>
        <p:spPr>
          <a:xfrm>
            <a:off x="4608034" y="3621385"/>
            <a:ext cx="3924404" cy="1008112"/>
          </a:xfrm>
          <a:prstGeom prst="roundRect">
            <a:avLst>
              <a:gd name="adj" fmla="val 0"/>
            </a:avLst>
          </a:prstGeom>
          <a:solidFill>
            <a:srgbClr val="FF6600"/>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bg1"/>
                </a:solidFill>
                <a:latin typeface="Arial Black"/>
                <a:cs typeface="Arial Black"/>
              </a:rPr>
              <a:t>モバイルでなければできないこと</a:t>
            </a:r>
            <a:endParaRPr lang="en-US" altLang="ja-JP" dirty="0">
              <a:solidFill>
                <a:schemeClr val="bg1"/>
              </a:solidFill>
              <a:latin typeface="Arial Black"/>
              <a:cs typeface="Arial Black"/>
            </a:endParaRPr>
          </a:p>
          <a:p>
            <a:pPr algn="ctr">
              <a:defRPr/>
            </a:pPr>
            <a:r>
              <a:rPr lang="ja-JP" altLang="en-US" sz="4000" dirty="0">
                <a:solidFill>
                  <a:schemeClr val="bg1"/>
                </a:solidFill>
                <a:latin typeface="Arial Black"/>
                <a:cs typeface="Arial Black"/>
              </a:rPr>
              <a:t>増加</a:t>
            </a:r>
            <a:endParaRPr lang="en-US" altLang="ja-JP" sz="4000" dirty="0">
              <a:solidFill>
                <a:schemeClr val="bg1"/>
              </a:solidFill>
              <a:latin typeface="Arial Black"/>
              <a:cs typeface="Arial Black"/>
            </a:endParaRPr>
          </a:p>
        </p:txBody>
      </p:sp>
      <p:sp>
        <p:nvSpPr>
          <p:cNvPr id="13" name="角丸四角形 12"/>
          <p:cNvSpPr/>
          <p:nvPr/>
        </p:nvSpPr>
        <p:spPr>
          <a:xfrm>
            <a:off x="5953767" y="4701505"/>
            <a:ext cx="2578672" cy="432048"/>
          </a:xfrm>
          <a:prstGeom prst="roundRect">
            <a:avLst>
              <a:gd name="adj" fmla="val 0"/>
            </a:avLst>
          </a:prstGeom>
          <a:solidFill>
            <a:srgbClr val="FF6600"/>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000" dirty="0">
                <a:solidFill>
                  <a:schemeClr val="bg1"/>
                </a:solidFill>
                <a:latin typeface="Arial Black"/>
                <a:cs typeface="Arial Black"/>
              </a:rPr>
              <a:t>どこでも</a:t>
            </a:r>
            <a:endParaRPr lang="en-US" altLang="ja-JP" sz="2000" dirty="0">
              <a:solidFill>
                <a:schemeClr val="bg1"/>
              </a:solidFill>
              <a:latin typeface="Arial Black"/>
              <a:cs typeface="Arial Black"/>
            </a:endParaRPr>
          </a:p>
        </p:txBody>
      </p:sp>
      <p:sp>
        <p:nvSpPr>
          <p:cNvPr id="14" name="角丸四角形 13"/>
          <p:cNvSpPr/>
          <p:nvPr/>
        </p:nvSpPr>
        <p:spPr>
          <a:xfrm>
            <a:off x="3251943" y="4701505"/>
            <a:ext cx="2561481" cy="432048"/>
          </a:xfrm>
          <a:prstGeom prst="roundRect">
            <a:avLst>
              <a:gd name="adj" fmla="val 0"/>
            </a:avLst>
          </a:prstGeom>
          <a:solidFill>
            <a:srgbClr val="FF6600"/>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000" dirty="0">
                <a:solidFill>
                  <a:schemeClr val="bg1"/>
                </a:solidFill>
                <a:latin typeface="Arial Black"/>
                <a:cs typeface="Arial Black"/>
              </a:rPr>
              <a:t>いつでも</a:t>
            </a:r>
            <a:endParaRPr lang="en-US" altLang="ja-JP" sz="2000" dirty="0">
              <a:solidFill>
                <a:schemeClr val="bg1"/>
              </a:solidFill>
              <a:latin typeface="Arial Black"/>
              <a:cs typeface="Arial Black"/>
            </a:endParaRPr>
          </a:p>
        </p:txBody>
      </p:sp>
      <p:sp>
        <p:nvSpPr>
          <p:cNvPr id="15" name="角丸四角形 14"/>
          <p:cNvSpPr/>
          <p:nvPr/>
        </p:nvSpPr>
        <p:spPr>
          <a:xfrm>
            <a:off x="572244" y="4701505"/>
            <a:ext cx="2561481" cy="432048"/>
          </a:xfrm>
          <a:prstGeom prst="roundRect">
            <a:avLst>
              <a:gd name="adj" fmla="val 0"/>
            </a:avLst>
          </a:prstGeom>
          <a:solidFill>
            <a:srgbClr val="FF6600"/>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000" dirty="0">
                <a:solidFill>
                  <a:schemeClr val="bg1"/>
                </a:solidFill>
                <a:latin typeface="Arial Black"/>
                <a:cs typeface="Arial Black"/>
              </a:rPr>
              <a:t>位置情報・センサー</a:t>
            </a:r>
            <a:endParaRPr lang="en-US" altLang="ja-JP" sz="2000" dirty="0">
              <a:solidFill>
                <a:schemeClr val="bg1"/>
              </a:solidFill>
              <a:latin typeface="Arial Black"/>
              <a:cs typeface="Arial Black"/>
            </a:endParaRPr>
          </a:p>
        </p:txBody>
      </p:sp>
      <p:sp>
        <p:nvSpPr>
          <p:cNvPr id="20" name="角丸四角形 19"/>
          <p:cNvSpPr/>
          <p:nvPr/>
        </p:nvSpPr>
        <p:spPr>
          <a:xfrm>
            <a:off x="7052963" y="1110233"/>
            <a:ext cx="1391365" cy="1080120"/>
          </a:xfrm>
          <a:prstGeom prst="roundRect">
            <a:avLst>
              <a:gd name="adj" fmla="val 0"/>
            </a:avLst>
          </a:prstGeom>
          <a:solidFill>
            <a:srgbClr val="3366FF"/>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000" dirty="0">
                <a:solidFill>
                  <a:schemeClr val="bg1"/>
                </a:solidFill>
                <a:latin typeface="Arial Black"/>
                <a:cs typeface="Arial Black"/>
              </a:rPr>
              <a:t>PC</a:t>
            </a:r>
          </a:p>
        </p:txBody>
      </p:sp>
      <p:sp>
        <p:nvSpPr>
          <p:cNvPr id="21" name="右矢印 20"/>
          <p:cNvSpPr/>
          <p:nvPr/>
        </p:nvSpPr>
        <p:spPr bwMode="auto">
          <a:xfrm>
            <a:off x="4437467" y="1926381"/>
            <a:ext cx="341135" cy="896392"/>
          </a:xfrm>
          <a:prstGeom prst="rightArrow">
            <a:avLst/>
          </a:prstGeom>
          <a:solidFill>
            <a:srgbClr val="FF6FC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solidFill>
                <a:srgbClr val="484848"/>
              </a:solidFill>
              <a:effectLst/>
              <a:latin typeface="Arial Black"/>
              <a:ea typeface="+mn-ea"/>
              <a:cs typeface="Arial Black"/>
            </a:endParaRPr>
          </a:p>
        </p:txBody>
      </p:sp>
      <p:grpSp>
        <p:nvGrpSpPr>
          <p:cNvPr id="4" name="図形グループ 3"/>
          <p:cNvGrpSpPr/>
          <p:nvPr/>
        </p:nvGrpSpPr>
        <p:grpSpPr>
          <a:xfrm>
            <a:off x="580129" y="5205561"/>
            <a:ext cx="7952310" cy="1008112"/>
            <a:chOff x="580129" y="5205561"/>
            <a:chExt cx="7952310" cy="1008112"/>
          </a:xfrm>
        </p:grpSpPr>
        <p:sp>
          <p:nvSpPr>
            <p:cNvPr id="17" name="角丸四角形 16"/>
            <p:cNvSpPr/>
            <p:nvPr/>
          </p:nvSpPr>
          <p:spPr>
            <a:xfrm>
              <a:off x="580129" y="5205561"/>
              <a:ext cx="3917436" cy="1008112"/>
            </a:xfrm>
            <a:prstGeom prst="roundRect">
              <a:avLst>
                <a:gd name="adj" fmla="val 0"/>
              </a:avLst>
            </a:prstGeom>
            <a:solidFill>
              <a:schemeClr val="tx2">
                <a:lumMod val="60000"/>
                <a:lumOff val="40000"/>
              </a:schemeClr>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400" dirty="0">
                  <a:solidFill>
                    <a:schemeClr val="bg1"/>
                  </a:solidFill>
                  <a:latin typeface="Arial Black"/>
                  <a:cs typeface="Arial Black"/>
                </a:rPr>
                <a:t>モバイルデバイスの利用</a:t>
              </a:r>
              <a:endParaRPr lang="en-US" altLang="ja-JP" sz="2400" dirty="0">
                <a:solidFill>
                  <a:schemeClr val="bg1"/>
                </a:solidFill>
                <a:latin typeface="Arial Black"/>
                <a:cs typeface="Arial Black"/>
              </a:endParaRPr>
            </a:p>
            <a:p>
              <a:pPr algn="ctr">
                <a:defRPr/>
              </a:pPr>
              <a:r>
                <a:rPr lang="ja-JP" altLang="en-US" sz="2400" dirty="0">
                  <a:solidFill>
                    <a:schemeClr val="bg1"/>
                  </a:solidFill>
                  <a:latin typeface="Arial Black"/>
                  <a:cs typeface="Arial Black"/>
                </a:rPr>
                <a:t>を前提とした設計</a:t>
              </a:r>
              <a:endParaRPr lang="en-US" altLang="ja-JP" sz="2400" dirty="0">
                <a:solidFill>
                  <a:schemeClr val="bg1"/>
                </a:solidFill>
                <a:latin typeface="Arial Black"/>
                <a:cs typeface="Arial Black"/>
              </a:endParaRPr>
            </a:p>
          </p:txBody>
        </p:sp>
        <p:sp>
          <p:nvSpPr>
            <p:cNvPr id="18" name="角丸四角形 17"/>
            <p:cNvSpPr/>
            <p:nvPr/>
          </p:nvSpPr>
          <p:spPr>
            <a:xfrm>
              <a:off x="4608034" y="5205561"/>
              <a:ext cx="3924405" cy="1008112"/>
            </a:xfrm>
            <a:prstGeom prst="roundRect">
              <a:avLst>
                <a:gd name="adj" fmla="val 0"/>
              </a:avLst>
            </a:prstGeom>
            <a:solidFill>
              <a:schemeClr val="accent6">
                <a:lumMod val="75000"/>
              </a:schemeClr>
            </a:solidFill>
            <a:ln>
              <a:noFill/>
              <a:prstDash val="solid"/>
            </a:ln>
            <a:effectLst>
              <a:outerShdw blurRad="50800" dist="38100" dir="2700000" algn="tl" rotWithShape="0">
                <a:prstClr val="black">
                  <a:alpha val="40000"/>
                </a:prst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800" dirty="0">
                  <a:solidFill>
                    <a:schemeClr val="bg1"/>
                  </a:solidFill>
                  <a:latin typeface="Arial Black"/>
                  <a:cs typeface="Arial Black"/>
                </a:rPr>
                <a:t>モバイルファースト</a:t>
              </a:r>
              <a:endParaRPr lang="en-US" altLang="ja-JP" sz="2800" dirty="0">
                <a:solidFill>
                  <a:schemeClr val="bg1"/>
                </a:solidFill>
                <a:latin typeface="Arial Black"/>
                <a:cs typeface="Arial Black"/>
              </a:endParaRPr>
            </a:p>
            <a:p>
              <a:pPr algn="ctr">
                <a:defRPr/>
              </a:pPr>
              <a:r>
                <a:rPr lang="ja-JP" altLang="en-US" sz="2800" dirty="0">
                  <a:solidFill>
                    <a:schemeClr val="bg1"/>
                  </a:solidFill>
                  <a:latin typeface="Arial Black"/>
                  <a:cs typeface="Arial Black"/>
                </a:rPr>
                <a:t>モバイルシフト</a:t>
              </a:r>
              <a:endParaRPr lang="en-US" altLang="ja-JP" sz="2800" dirty="0">
                <a:solidFill>
                  <a:schemeClr val="bg1"/>
                </a:solidFill>
                <a:latin typeface="Arial Black"/>
                <a:cs typeface="Arial Black"/>
              </a:endParaRPr>
            </a:p>
          </p:txBody>
        </p:sp>
        <p:sp>
          <p:nvSpPr>
            <p:cNvPr id="23" name="右矢印 22"/>
            <p:cNvSpPr/>
            <p:nvPr/>
          </p:nvSpPr>
          <p:spPr bwMode="auto">
            <a:xfrm>
              <a:off x="4410003" y="5253781"/>
              <a:ext cx="341135" cy="896392"/>
            </a:xfrm>
            <a:prstGeom prst="rightArrow">
              <a:avLst/>
            </a:prstGeom>
            <a:solidFill>
              <a:srgbClr val="FF6FC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solidFill>
                  <a:srgbClr val="484848"/>
                </a:solidFill>
                <a:effectLst/>
                <a:latin typeface="Arial Black"/>
                <a:ea typeface="+mn-ea"/>
                <a:cs typeface="Arial Black"/>
              </a:endParaRPr>
            </a:p>
          </p:txBody>
        </p:sp>
      </p:grpSp>
      <p:sp>
        <p:nvSpPr>
          <p:cNvPr id="2" name="右矢印 1"/>
          <p:cNvSpPr/>
          <p:nvPr/>
        </p:nvSpPr>
        <p:spPr>
          <a:xfrm rot="2673971">
            <a:off x="662097" y="3646407"/>
            <a:ext cx="211829" cy="342900"/>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 name="右矢印 23"/>
          <p:cNvSpPr/>
          <p:nvPr/>
        </p:nvSpPr>
        <p:spPr>
          <a:xfrm rot="18926029" flipV="1">
            <a:off x="662096" y="4261575"/>
            <a:ext cx="211829" cy="342900"/>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右矢印 24"/>
          <p:cNvSpPr/>
          <p:nvPr/>
        </p:nvSpPr>
        <p:spPr>
          <a:xfrm rot="18926029" flipH="1">
            <a:off x="4195880" y="3646407"/>
            <a:ext cx="211829" cy="342900"/>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 name="右矢印 25"/>
          <p:cNvSpPr/>
          <p:nvPr/>
        </p:nvSpPr>
        <p:spPr>
          <a:xfrm rot="2673971" flipH="1" flipV="1">
            <a:off x="4195879" y="4261575"/>
            <a:ext cx="211829" cy="342900"/>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 name="右矢印 26"/>
          <p:cNvSpPr/>
          <p:nvPr/>
        </p:nvSpPr>
        <p:spPr>
          <a:xfrm rot="2673971" flipH="1" flipV="1">
            <a:off x="4697892" y="3646408"/>
            <a:ext cx="211829" cy="342900"/>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 name="右矢印 27"/>
          <p:cNvSpPr/>
          <p:nvPr/>
        </p:nvSpPr>
        <p:spPr>
          <a:xfrm rot="18926029" flipH="1">
            <a:off x="4697891" y="4261576"/>
            <a:ext cx="211829" cy="342900"/>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右矢印 28"/>
          <p:cNvSpPr/>
          <p:nvPr/>
        </p:nvSpPr>
        <p:spPr>
          <a:xfrm rot="18926029" flipV="1">
            <a:off x="8231675" y="3646408"/>
            <a:ext cx="211829" cy="342900"/>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右矢印 29"/>
          <p:cNvSpPr/>
          <p:nvPr/>
        </p:nvSpPr>
        <p:spPr>
          <a:xfrm rot="2673971">
            <a:off x="8231674" y="4261576"/>
            <a:ext cx="211829" cy="342900"/>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 name="タイトル 2"/>
          <p:cNvSpPr>
            <a:spLocks noGrp="1"/>
          </p:cNvSpPr>
          <p:nvPr>
            <p:ph type="title"/>
          </p:nvPr>
        </p:nvSpPr>
        <p:spPr/>
        <p:txBody>
          <a:bodyPr/>
          <a:lstStyle/>
          <a:p>
            <a:r>
              <a:rPr kumimoji="1" lang="ja-JP" altLang="en-US" dirty="0">
                <a:solidFill>
                  <a:schemeClr val="tx1">
                    <a:lumMod val="50000"/>
                    <a:lumOff val="50000"/>
                  </a:schemeClr>
                </a:solidFill>
              </a:rPr>
              <a:t>モバイルファースト・モバイルシフト</a:t>
            </a:r>
            <a:r>
              <a:rPr kumimoji="1" lang="ja-JP" altLang="en-US">
                <a:solidFill>
                  <a:schemeClr val="tx1">
                    <a:lumMod val="50000"/>
                    <a:lumOff val="50000"/>
                  </a:schemeClr>
                </a:solidFill>
              </a:rPr>
              <a:t>の</a:t>
            </a:r>
            <a:r>
              <a:rPr kumimoji="1" lang="ja-JP" altLang="en-US" smtClean="0">
                <a:solidFill>
                  <a:schemeClr val="tx1">
                    <a:lumMod val="50000"/>
                    <a:lumOff val="50000"/>
                  </a:schemeClr>
                </a:solidFill>
              </a:rPr>
              <a:t>波</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196323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830355" y="2775338"/>
            <a:ext cx="7499634" cy="1307324"/>
          </a:xfrm>
          <a:prstGeom prst="rect">
            <a:avLst/>
          </a:prstGeom>
          <a:solidFill>
            <a:srgbClr val="33ACB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dirty="0">
                <a:solidFill>
                  <a:srgbClr val="FFFFFF"/>
                </a:solidFill>
                <a:effectLst/>
                <a:latin typeface="Arial"/>
                <a:ea typeface="HGP創英角ｺﾞｼｯｸUB" pitchFamily="50" charset="-128"/>
                <a:cs typeface="Arial"/>
              </a:rPr>
              <a:t>第</a:t>
            </a:r>
            <a:r>
              <a:rPr lang="en-US" altLang="ja-JP" sz="2800" dirty="0">
                <a:solidFill>
                  <a:srgbClr val="FFFFFF"/>
                </a:solidFill>
                <a:effectLst/>
                <a:latin typeface="Arial"/>
                <a:ea typeface="HGP創英角ｺﾞｼｯｸUB" pitchFamily="50" charset="-128"/>
                <a:cs typeface="Arial"/>
              </a:rPr>
              <a:t>5</a:t>
            </a:r>
            <a:r>
              <a:rPr lang="ja-JP" altLang="en-US" sz="2800" dirty="0">
                <a:solidFill>
                  <a:srgbClr val="FFFFFF"/>
                </a:solidFill>
                <a:effectLst/>
                <a:latin typeface="Arial"/>
                <a:ea typeface="HGP創英角ｺﾞｼｯｸUB" pitchFamily="50" charset="-128"/>
                <a:cs typeface="Arial"/>
              </a:rPr>
              <a:t>章　</a:t>
            </a:r>
            <a:r>
              <a:rPr lang="en-US" altLang="ja-JP" sz="2800" dirty="0">
                <a:solidFill>
                  <a:srgbClr val="FFFFFF"/>
                </a:solidFill>
                <a:effectLst/>
                <a:latin typeface="Arial"/>
                <a:ea typeface="HGP創英角ｺﾞｼｯｸUB" pitchFamily="50" charset="-128"/>
                <a:cs typeface="Arial"/>
              </a:rPr>
              <a:t>IT</a:t>
            </a:r>
            <a:r>
              <a:rPr lang="ja-JP" altLang="en-US" sz="2800" dirty="0">
                <a:solidFill>
                  <a:srgbClr val="FFFFFF"/>
                </a:solidFill>
                <a:effectLst/>
                <a:latin typeface="Arial"/>
                <a:ea typeface="HGP創英角ｺﾞｼｯｸUB" pitchFamily="50" charset="-128"/>
                <a:cs typeface="Arial"/>
              </a:rPr>
              <a:t>インフラストラクチャと仮想化</a:t>
            </a:r>
            <a:endParaRPr lang="en-US" altLang="ja-JP" sz="2800" dirty="0">
              <a:solidFill>
                <a:srgbClr val="FFFFFF"/>
              </a:solidFill>
              <a:effectLst/>
              <a:latin typeface="Arial"/>
              <a:ea typeface="HGP創英角ｺﾞｼｯｸUB" pitchFamily="50" charset="-128"/>
              <a:cs typeface="Arial"/>
            </a:endParaRPr>
          </a:p>
        </p:txBody>
      </p:sp>
      <p:sp>
        <p:nvSpPr>
          <p:cNvPr id="7" name="正方形/長方形 6"/>
          <p:cNvSpPr/>
          <p:nvPr/>
        </p:nvSpPr>
        <p:spPr>
          <a:xfrm>
            <a:off x="830354" y="2775338"/>
            <a:ext cx="83270" cy="1307324"/>
          </a:xfrm>
          <a:prstGeom prst="rect">
            <a:avLst/>
          </a:prstGeom>
          <a:solidFill>
            <a:srgbClr val="CC0000"/>
          </a:solidFill>
          <a:ln>
            <a:noFill/>
          </a:ln>
        </p:spPr>
        <p:style>
          <a:lnRef idx="2">
            <a:schemeClr val="dk1"/>
          </a:lnRef>
          <a:fillRef idx="1">
            <a:schemeClr val="lt1"/>
          </a:fillRef>
          <a:effectRef idx="0">
            <a:schemeClr val="dk1"/>
          </a:effectRef>
          <a:fontRef idx="minor">
            <a:schemeClr val="dk1"/>
          </a:fontRef>
        </p:style>
        <p:txBody>
          <a:bodyPr rtlCol="0" anchor="ctr"/>
          <a:lstStyle/>
          <a:p>
            <a:pPr algn="r"/>
            <a:endParaRPr lang="en-US" altLang="ja-JP" sz="2400" dirty="0">
              <a:solidFill>
                <a:srgbClr val="FFFFFF"/>
              </a:solidFill>
              <a:effectLst/>
              <a:latin typeface="Arial"/>
              <a:ea typeface="HGP創英角ｺﾞｼｯｸUB" pitchFamily="50" charset="-128"/>
              <a:cs typeface="Arial"/>
            </a:endParaRPr>
          </a:p>
        </p:txBody>
      </p:sp>
      <p:pic>
        <p:nvPicPr>
          <p:cNvPr id="8" name="図 7"/>
          <p:cNvPicPr>
            <a:picLocks noChangeAspect="1"/>
          </p:cNvPicPr>
          <p:nvPr/>
        </p:nvPicPr>
        <p:blipFill>
          <a:blip r:embed="rId2"/>
          <a:stretch>
            <a:fillRect/>
          </a:stretch>
        </p:blipFill>
        <p:spPr>
          <a:xfrm>
            <a:off x="8128001" y="6690381"/>
            <a:ext cx="882650" cy="15069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77593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角丸四角形 421"/>
          <p:cNvSpPr/>
          <p:nvPr/>
        </p:nvSpPr>
        <p:spPr>
          <a:xfrm>
            <a:off x="621754" y="3058324"/>
            <a:ext cx="5827714" cy="3102575"/>
          </a:xfrm>
          <a:prstGeom prst="roundRect">
            <a:avLst>
              <a:gd name="adj" fmla="val 0"/>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2" name="正方形/長方形 331"/>
          <p:cNvSpPr/>
          <p:nvPr/>
        </p:nvSpPr>
        <p:spPr>
          <a:xfrm>
            <a:off x="816474" y="3849928"/>
            <a:ext cx="5437817" cy="2375138"/>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969632" y="4563292"/>
            <a:ext cx="5116862" cy="1720907"/>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7" name="正方形/長方形 426"/>
          <p:cNvSpPr/>
          <p:nvPr/>
        </p:nvSpPr>
        <p:spPr>
          <a:xfrm>
            <a:off x="4706283" y="1254344"/>
            <a:ext cx="1817688" cy="1541996"/>
          </a:xfrm>
          <a:prstGeom prst="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8" name="正方形/長方形 427"/>
          <p:cNvSpPr/>
          <p:nvPr/>
        </p:nvSpPr>
        <p:spPr>
          <a:xfrm>
            <a:off x="2685015" y="1254795"/>
            <a:ext cx="1817688" cy="1541996"/>
          </a:xfrm>
          <a:prstGeom prst="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9" name="正方形/長方形 428"/>
          <p:cNvSpPr/>
          <p:nvPr/>
        </p:nvSpPr>
        <p:spPr>
          <a:xfrm>
            <a:off x="684728" y="1254795"/>
            <a:ext cx="1817688" cy="1541996"/>
          </a:xfrm>
          <a:prstGeom prst="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4" name="正方形/長方形 73"/>
          <p:cNvSpPr/>
          <p:nvPr/>
        </p:nvSpPr>
        <p:spPr>
          <a:xfrm>
            <a:off x="621754" y="1171886"/>
            <a:ext cx="1817688" cy="1541996"/>
          </a:xfrm>
          <a:prstGeom prst="rect">
            <a:avLst/>
          </a:prstGeom>
          <a:solidFill>
            <a:srgbClr val="E6D6A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en-US" dirty="0"/>
              <a:t>コレ</a:t>
            </a:r>
            <a:r>
              <a:rPr lang="en-US" altLang="ja-JP" dirty="0"/>
              <a:t>1</a:t>
            </a:r>
            <a:r>
              <a:rPr lang="ja-JP" altLang="en-US" dirty="0"/>
              <a:t>枚でわかる</a:t>
            </a:r>
            <a:r>
              <a:rPr lang="en-US" altLang="ja-JP" dirty="0"/>
              <a:t>IT</a:t>
            </a:r>
            <a:r>
              <a:rPr lang="ja-JP" altLang="en-US" dirty="0"/>
              <a:t>インフラストラクチャと仮想化</a:t>
            </a:r>
            <a:endParaRPr kumimoji="1" lang="ja-JP" altLang="en-US" dirty="0"/>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85</a:t>
            </a:fld>
            <a:endParaRPr kumimoji="1" lang="ja-JP" altLang="en-US"/>
          </a:p>
        </p:txBody>
      </p:sp>
      <p:sp>
        <p:nvSpPr>
          <p:cNvPr id="42" name="角丸四角形 41"/>
          <p:cNvSpPr/>
          <p:nvPr/>
        </p:nvSpPr>
        <p:spPr>
          <a:xfrm>
            <a:off x="1067888" y="1580701"/>
            <a:ext cx="1176379" cy="501650"/>
          </a:xfrm>
          <a:prstGeom prst="roundRect">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正方形/長方形 49"/>
          <p:cNvSpPr/>
          <p:nvPr/>
        </p:nvSpPr>
        <p:spPr>
          <a:xfrm>
            <a:off x="1763216" y="1676725"/>
            <a:ext cx="291555"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51" name="正方形/長方形 50"/>
          <p:cNvSpPr/>
          <p:nvPr/>
        </p:nvSpPr>
        <p:spPr>
          <a:xfrm>
            <a:off x="1515834" y="1791025"/>
            <a:ext cx="291555"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78" name="フローチャート: 磁気ディスク 77"/>
          <p:cNvSpPr/>
          <p:nvPr/>
        </p:nvSpPr>
        <p:spPr>
          <a:xfrm>
            <a:off x="3545763" y="5880183"/>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99" name="図形グループ 98"/>
          <p:cNvGrpSpPr/>
          <p:nvPr/>
        </p:nvGrpSpPr>
        <p:grpSpPr>
          <a:xfrm>
            <a:off x="1335800" y="5434469"/>
            <a:ext cx="317500" cy="157483"/>
            <a:chOff x="6769100" y="1390650"/>
            <a:chExt cx="317500" cy="157483"/>
          </a:xfrm>
        </p:grpSpPr>
        <p:sp>
          <p:nvSpPr>
            <p:cNvPr id="100" name="正方形/長方形 9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1" name="円/楕円 10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2" name="直線コネクタ 101"/>
            <p:cNvCxnSpPr>
              <a:stCxn id="101" idx="6"/>
              <a:endCxn id="10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3" name="図形グループ 102"/>
          <p:cNvGrpSpPr/>
          <p:nvPr/>
        </p:nvGrpSpPr>
        <p:grpSpPr>
          <a:xfrm>
            <a:off x="1335800" y="5627931"/>
            <a:ext cx="317500" cy="157483"/>
            <a:chOff x="6769100" y="1390650"/>
            <a:chExt cx="317500" cy="157483"/>
          </a:xfrm>
        </p:grpSpPr>
        <p:sp>
          <p:nvSpPr>
            <p:cNvPr id="104" name="正方形/長方形 10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5" name="円/楕円 10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6" name="直線コネクタ 105"/>
            <p:cNvCxnSpPr>
              <a:stCxn id="105" idx="6"/>
              <a:endCxn id="10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7" name="図形グループ 106"/>
          <p:cNvGrpSpPr/>
          <p:nvPr/>
        </p:nvGrpSpPr>
        <p:grpSpPr>
          <a:xfrm>
            <a:off x="1335800" y="5809524"/>
            <a:ext cx="317500" cy="157483"/>
            <a:chOff x="6769100" y="1390650"/>
            <a:chExt cx="317500" cy="157483"/>
          </a:xfrm>
        </p:grpSpPr>
        <p:sp>
          <p:nvSpPr>
            <p:cNvPr id="108" name="正方形/長方形 10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9" name="円/楕円 10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0" name="直線コネクタ 109"/>
            <p:cNvCxnSpPr>
              <a:stCxn id="109" idx="6"/>
              <a:endCxn id="10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5" name="図形グループ 114"/>
          <p:cNvGrpSpPr/>
          <p:nvPr/>
        </p:nvGrpSpPr>
        <p:grpSpPr>
          <a:xfrm>
            <a:off x="1335800" y="5985212"/>
            <a:ext cx="317500" cy="157483"/>
            <a:chOff x="6769100" y="1390650"/>
            <a:chExt cx="317500" cy="157483"/>
          </a:xfrm>
        </p:grpSpPr>
        <p:sp>
          <p:nvSpPr>
            <p:cNvPr id="116" name="正方形/長方形 11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7" name="円/楕円 11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8" name="直線コネクタ 117"/>
            <p:cNvCxnSpPr>
              <a:stCxn id="117" idx="6"/>
              <a:endCxn id="11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9" name="図形グループ 118"/>
          <p:cNvGrpSpPr/>
          <p:nvPr/>
        </p:nvGrpSpPr>
        <p:grpSpPr>
          <a:xfrm>
            <a:off x="1710450" y="5437010"/>
            <a:ext cx="317500" cy="157483"/>
            <a:chOff x="6769100" y="1390650"/>
            <a:chExt cx="317500" cy="157483"/>
          </a:xfrm>
        </p:grpSpPr>
        <p:sp>
          <p:nvSpPr>
            <p:cNvPr id="120" name="正方形/長方形 11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1" name="円/楕円 12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2" name="直線コネクタ 121"/>
            <p:cNvCxnSpPr>
              <a:stCxn id="121" idx="6"/>
              <a:endCxn id="12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3" name="図形グループ 122"/>
          <p:cNvGrpSpPr/>
          <p:nvPr/>
        </p:nvGrpSpPr>
        <p:grpSpPr>
          <a:xfrm>
            <a:off x="1710450" y="5630472"/>
            <a:ext cx="317500" cy="157483"/>
            <a:chOff x="6769100" y="1390650"/>
            <a:chExt cx="317500" cy="157483"/>
          </a:xfrm>
        </p:grpSpPr>
        <p:sp>
          <p:nvSpPr>
            <p:cNvPr id="124" name="正方形/長方形 12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5" name="円/楕円 12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6" name="直線コネクタ 125"/>
            <p:cNvCxnSpPr>
              <a:stCxn id="125" idx="6"/>
              <a:endCxn id="12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7" name="図形グループ 126"/>
          <p:cNvGrpSpPr/>
          <p:nvPr/>
        </p:nvGrpSpPr>
        <p:grpSpPr>
          <a:xfrm>
            <a:off x="1710450" y="5812065"/>
            <a:ext cx="317500" cy="157483"/>
            <a:chOff x="6769100" y="1390650"/>
            <a:chExt cx="317500" cy="157483"/>
          </a:xfrm>
        </p:grpSpPr>
        <p:sp>
          <p:nvSpPr>
            <p:cNvPr id="128" name="正方形/長方形 12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9" name="円/楕円 12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30" name="直線コネクタ 129"/>
            <p:cNvCxnSpPr>
              <a:stCxn id="129" idx="6"/>
              <a:endCxn id="12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35" name="図形グループ 134"/>
          <p:cNvGrpSpPr/>
          <p:nvPr/>
        </p:nvGrpSpPr>
        <p:grpSpPr>
          <a:xfrm>
            <a:off x="1710450" y="5987753"/>
            <a:ext cx="317500" cy="157483"/>
            <a:chOff x="6769100" y="1390650"/>
            <a:chExt cx="317500" cy="157483"/>
          </a:xfrm>
        </p:grpSpPr>
        <p:sp>
          <p:nvSpPr>
            <p:cNvPr id="136" name="正方形/長方形 13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7" name="円/楕円 13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38" name="直線コネクタ 137"/>
            <p:cNvCxnSpPr>
              <a:stCxn id="137" idx="6"/>
              <a:endCxn id="13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39" name="図形グループ 138"/>
          <p:cNvGrpSpPr/>
          <p:nvPr/>
        </p:nvGrpSpPr>
        <p:grpSpPr>
          <a:xfrm>
            <a:off x="2064096" y="5434469"/>
            <a:ext cx="317500" cy="157483"/>
            <a:chOff x="6769100" y="1390650"/>
            <a:chExt cx="317500" cy="157483"/>
          </a:xfrm>
        </p:grpSpPr>
        <p:sp>
          <p:nvSpPr>
            <p:cNvPr id="140" name="正方形/長方形 13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1" name="円/楕円 14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42" name="直線コネクタ 141"/>
            <p:cNvCxnSpPr>
              <a:stCxn id="141" idx="6"/>
              <a:endCxn id="14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43" name="図形グループ 142"/>
          <p:cNvGrpSpPr/>
          <p:nvPr/>
        </p:nvGrpSpPr>
        <p:grpSpPr>
          <a:xfrm>
            <a:off x="2064096" y="5627931"/>
            <a:ext cx="317500" cy="157483"/>
            <a:chOff x="6769100" y="1390650"/>
            <a:chExt cx="317500" cy="157483"/>
          </a:xfrm>
        </p:grpSpPr>
        <p:sp>
          <p:nvSpPr>
            <p:cNvPr id="144" name="正方形/長方形 14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5" name="円/楕円 14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46" name="直線コネクタ 145"/>
            <p:cNvCxnSpPr>
              <a:stCxn id="145" idx="6"/>
              <a:endCxn id="14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47" name="図形グループ 146"/>
          <p:cNvGrpSpPr/>
          <p:nvPr/>
        </p:nvGrpSpPr>
        <p:grpSpPr>
          <a:xfrm>
            <a:off x="2064096" y="5809524"/>
            <a:ext cx="317500" cy="157483"/>
            <a:chOff x="6769100" y="1390650"/>
            <a:chExt cx="317500" cy="157483"/>
          </a:xfrm>
        </p:grpSpPr>
        <p:sp>
          <p:nvSpPr>
            <p:cNvPr id="148" name="正方形/長方形 14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9" name="円/楕円 14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50" name="直線コネクタ 149"/>
            <p:cNvCxnSpPr>
              <a:stCxn id="149" idx="6"/>
              <a:endCxn id="14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5" name="図形グループ 154"/>
          <p:cNvGrpSpPr/>
          <p:nvPr/>
        </p:nvGrpSpPr>
        <p:grpSpPr>
          <a:xfrm>
            <a:off x="2064096" y="5985212"/>
            <a:ext cx="317500" cy="157483"/>
            <a:chOff x="6769100" y="1390650"/>
            <a:chExt cx="317500" cy="157483"/>
          </a:xfrm>
        </p:grpSpPr>
        <p:sp>
          <p:nvSpPr>
            <p:cNvPr id="156" name="正方形/長方形 15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7" name="円/楕円 15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58" name="直線コネクタ 157"/>
            <p:cNvCxnSpPr>
              <a:stCxn id="157" idx="6"/>
              <a:endCxn id="15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9" name="図形グループ 158"/>
          <p:cNvGrpSpPr/>
          <p:nvPr/>
        </p:nvGrpSpPr>
        <p:grpSpPr>
          <a:xfrm>
            <a:off x="2438746" y="5437010"/>
            <a:ext cx="317500" cy="157483"/>
            <a:chOff x="6769100" y="1390650"/>
            <a:chExt cx="317500" cy="157483"/>
          </a:xfrm>
        </p:grpSpPr>
        <p:sp>
          <p:nvSpPr>
            <p:cNvPr id="160" name="正方形/長方形 15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1" name="円/楕円 16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2" name="直線コネクタ 161"/>
            <p:cNvCxnSpPr>
              <a:stCxn id="161" idx="6"/>
              <a:endCxn id="16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63" name="図形グループ 162"/>
          <p:cNvGrpSpPr/>
          <p:nvPr/>
        </p:nvGrpSpPr>
        <p:grpSpPr>
          <a:xfrm>
            <a:off x="2438746" y="5630472"/>
            <a:ext cx="317500" cy="157483"/>
            <a:chOff x="6769100" y="1390650"/>
            <a:chExt cx="317500" cy="157483"/>
          </a:xfrm>
        </p:grpSpPr>
        <p:sp>
          <p:nvSpPr>
            <p:cNvPr id="164" name="正方形/長方形 16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5" name="円/楕円 16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6" name="直線コネクタ 165"/>
            <p:cNvCxnSpPr>
              <a:stCxn id="165" idx="6"/>
              <a:endCxn id="16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67" name="図形グループ 166"/>
          <p:cNvGrpSpPr/>
          <p:nvPr/>
        </p:nvGrpSpPr>
        <p:grpSpPr>
          <a:xfrm>
            <a:off x="2438746" y="5812065"/>
            <a:ext cx="317500" cy="157483"/>
            <a:chOff x="6769100" y="1390650"/>
            <a:chExt cx="317500" cy="157483"/>
          </a:xfrm>
        </p:grpSpPr>
        <p:sp>
          <p:nvSpPr>
            <p:cNvPr id="168" name="正方形/長方形 16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9" name="円/楕円 16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0" name="直線コネクタ 169"/>
            <p:cNvCxnSpPr>
              <a:stCxn id="169" idx="6"/>
              <a:endCxn id="16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75" name="図形グループ 174"/>
          <p:cNvGrpSpPr/>
          <p:nvPr/>
        </p:nvGrpSpPr>
        <p:grpSpPr>
          <a:xfrm>
            <a:off x="2438746" y="5987753"/>
            <a:ext cx="317500" cy="157483"/>
            <a:chOff x="6769100" y="1390650"/>
            <a:chExt cx="317500" cy="157483"/>
          </a:xfrm>
        </p:grpSpPr>
        <p:sp>
          <p:nvSpPr>
            <p:cNvPr id="176" name="正方形/長方形 17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7" name="円/楕円 17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8" name="直線コネクタ 177"/>
            <p:cNvCxnSpPr>
              <a:stCxn id="177" idx="6"/>
              <a:endCxn id="17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79" name="図形グループ 178"/>
          <p:cNvGrpSpPr/>
          <p:nvPr/>
        </p:nvGrpSpPr>
        <p:grpSpPr>
          <a:xfrm>
            <a:off x="2804152" y="5437010"/>
            <a:ext cx="317500" cy="157483"/>
            <a:chOff x="6769100" y="1390650"/>
            <a:chExt cx="317500" cy="157483"/>
          </a:xfrm>
        </p:grpSpPr>
        <p:sp>
          <p:nvSpPr>
            <p:cNvPr id="180" name="正方形/長方形 17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1" name="円/楕円 18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2" name="直線コネクタ 181"/>
            <p:cNvCxnSpPr>
              <a:stCxn id="181" idx="6"/>
              <a:endCxn id="18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83" name="図形グループ 182"/>
          <p:cNvGrpSpPr/>
          <p:nvPr/>
        </p:nvGrpSpPr>
        <p:grpSpPr>
          <a:xfrm>
            <a:off x="2804152" y="5630472"/>
            <a:ext cx="317500" cy="157483"/>
            <a:chOff x="6769100" y="1390650"/>
            <a:chExt cx="317500" cy="157483"/>
          </a:xfrm>
        </p:grpSpPr>
        <p:sp>
          <p:nvSpPr>
            <p:cNvPr id="184" name="正方形/長方形 18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5" name="円/楕円 18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6" name="直線コネクタ 185"/>
            <p:cNvCxnSpPr>
              <a:stCxn id="185" idx="6"/>
              <a:endCxn id="18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87" name="図形グループ 186"/>
          <p:cNvGrpSpPr/>
          <p:nvPr/>
        </p:nvGrpSpPr>
        <p:grpSpPr>
          <a:xfrm>
            <a:off x="2804152" y="5812065"/>
            <a:ext cx="317500" cy="157483"/>
            <a:chOff x="6769100" y="1390650"/>
            <a:chExt cx="317500" cy="157483"/>
          </a:xfrm>
        </p:grpSpPr>
        <p:sp>
          <p:nvSpPr>
            <p:cNvPr id="188" name="正方形/長方形 18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9" name="円/楕円 18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0" name="直線コネクタ 189"/>
            <p:cNvCxnSpPr>
              <a:stCxn id="189" idx="6"/>
              <a:endCxn id="18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95" name="図形グループ 194"/>
          <p:cNvGrpSpPr/>
          <p:nvPr/>
        </p:nvGrpSpPr>
        <p:grpSpPr>
          <a:xfrm>
            <a:off x="2804152" y="5987753"/>
            <a:ext cx="317500" cy="157483"/>
            <a:chOff x="6769100" y="1390650"/>
            <a:chExt cx="317500" cy="157483"/>
          </a:xfrm>
        </p:grpSpPr>
        <p:sp>
          <p:nvSpPr>
            <p:cNvPr id="196" name="正方形/長方形 19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7" name="円/楕円 19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8" name="直線コネクタ 197"/>
            <p:cNvCxnSpPr>
              <a:stCxn id="197" idx="6"/>
              <a:endCxn id="19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99" name="図形グループ 198"/>
          <p:cNvGrpSpPr/>
          <p:nvPr/>
        </p:nvGrpSpPr>
        <p:grpSpPr>
          <a:xfrm>
            <a:off x="3174406" y="5439551"/>
            <a:ext cx="317500" cy="157483"/>
            <a:chOff x="6769100" y="1390650"/>
            <a:chExt cx="317500" cy="157483"/>
          </a:xfrm>
        </p:grpSpPr>
        <p:sp>
          <p:nvSpPr>
            <p:cNvPr id="200" name="正方形/長方形 19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1" name="円/楕円 20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2" name="直線コネクタ 201"/>
            <p:cNvCxnSpPr>
              <a:stCxn id="201" idx="6"/>
              <a:endCxn id="20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03" name="図形グループ 202"/>
          <p:cNvGrpSpPr/>
          <p:nvPr/>
        </p:nvGrpSpPr>
        <p:grpSpPr>
          <a:xfrm>
            <a:off x="3174406" y="5633013"/>
            <a:ext cx="317500" cy="157483"/>
            <a:chOff x="6769100" y="1390650"/>
            <a:chExt cx="317500" cy="157483"/>
          </a:xfrm>
        </p:grpSpPr>
        <p:sp>
          <p:nvSpPr>
            <p:cNvPr id="204" name="正方形/長方形 20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5" name="円/楕円 20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6" name="直線コネクタ 205"/>
            <p:cNvCxnSpPr>
              <a:stCxn id="205" idx="6"/>
              <a:endCxn id="20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07" name="図形グループ 206"/>
          <p:cNvGrpSpPr/>
          <p:nvPr/>
        </p:nvGrpSpPr>
        <p:grpSpPr>
          <a:xfrm>
            <a:off x="3174406" y="5814606"/>
            <a:ext cx="317500" cy="157483"/>
            <a:chOff x="6769100" y="1390650"/>
            <a:chExt cx="317500" cy="157483"/>
          </a:xfrm>
        </p:grpSpPr>
        <p:sp>
          <p:nvSpPr>
            <p:cNvPr id="208" name="正方形/長方形 20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9" name="円/楕円 20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0" name="直線コネクタ 209"/>
            <p:cNvCxnSpPr>
              <a:stCxn id="209" idx="6"/>
              <a:endCxn id="20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15" name="図形グループ 214"/>
          <p:cNvGrpSpPr/>
          <p:nvPr/>
        </p:nvGrpSpPr>
        <p:grpSpPr>
          <a:xfrm>
            <a:off x="3174406" y="5990294"/>
            <a:ext cx="317500" cy="157483"/>
            <a:chOff x="6769100" y="1390650"/>
            <a:chExt cx="317500" cy="157483"/>
          </a:xfrm>
        </p:grpSpPr>
        <p:sp>
          <p:nvSpPr>
            <p:cNvPr id="216" name="正方形/長方形 21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7" name="円/楕円 21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8" name="直線コネクタ 217"/>
            <p:cNvCxnSpPr>
              <a:stCxn id="217" idx="6"/>
              <a:endCxn id="21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79" name="フローチャート: 磁気ディスク 278"/>
          <p:cNvSpPr/>
          <p:nvPr/>
        </p:nvSpPr>
        <p:spPr>
          <a:xfrm>
            <a:off x="3545763" y="5658204"/>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0" name="フローチャート: 磁気ディスク 279"/>
          <p:cNvSpPr/>
          <p:nvPr/>
        </p:nvSpPr>
        <p:spPr>
          <a:xfrm>
            <a:off x="3545763" y="5434469"/>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1" name="フローチャート: 磁気ディスク 280"/>
          <p:cNvSpPr/>
          <p:nvPr/>
        </p:nvSpPr>
        <p:spPr>
          <a:xfrm>
            <a:off x="3966622" y="5880183"/>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2" name="フローチャート: 磁気ディスク 281"/>
          <p:cNvSpPr/>
          <p:nvPr/>
        </p:nvSpPr>
        <p:spPr>
          <a:xfrm>
            <a:off x="3966622" y="5658204"/>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3" name="フローチャート: 磁気ディスク 282"/>
          <p:cNvSpPr/>
          <p:nvPr/>
        </p:nvSpPr>
        <p:spPr>
          <a:xfrm>
            <a:off x="3966622" y="5434469"/>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4" name="フローチャート: 磁気ディスク 283"/>
          <p:cNvSpPr/>
          <p:nvPr/>
        </p:nvSpPr>
        <p:spPr>
          <a:xfrm>
            <a:off x="4400435" y="5880183"/>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5" name="フローチャート: 磁気ディスク 284"/>
          <p:cNvSpPr/>
          <p:nvPr/>
        </p:nvSpPr>
        <p:spPr>
          <a:xfrm>
            <a:off x="4400435" y="5658204"/>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6" name="フローチャート: 磁気ディスク 285"/>
          <p:cNvSpPr/>
          <p:nvPr/>
        </p:nvSpPr>
        <p:spPr>
          <a:xfrm>
            <a:off x="4400435" y="5434469"/>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7" name="フローチャート: 磁気ディスク 286"/>
          <p:cNvSpPr/>
          <p:nvPr/>
        </p:nvSpPr>
        <p:spPr>
          <a:xfrm>
            <a:off x="4821294" y="5880183"/>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8" name="フローチャート: 磁気ディスク 287"/>
          <p:cNvSpPr/>
          <p:nvPr/>
        </p:nvSpPr>
        <p:spPr>
          <a:xfrm>
            <a:off x="4821294" y="5658204"/>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89" name="フローチャート: 磁気ディスク 288"/>
          <p:cNvSpPr/>
          <p:nvPr/>
        </p:nvSpPr>
        <p:spPr>
          <a:xfrm>
            <a:off x="4821294" y="5434469"/>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90" name="フローチャート: 磁気ディスク 289"/>
          <p:cNvSpPr/>
          <p:nvPr/>
        </p:nvSpPr>
        <p:spPr>
          <a:xfrm>
            <a:off x="5247563" y="5873840"/>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91" name="フローチャート: 磁気ディスク 290"/>
          <p:cNvSpPr/>
          <p:nvPr/>
        </p:nvSpPr>
        <p:spPr>
          <a:xfrm>
            <a:off x="5247563" y="5651861"/>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92" name="フローチャート: 磁気ディスク 291"/>
          <p:cNvSpPr/>
          <p:nvPr/>
        </p:nvSpPr>
        <p:spPr>
          <a:xfrm>
            <a:off x="5247563" y="5428126"/>
            <a:ext cx="374652" cy="253464"/>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02" name="正方形/長方形 301"/>
          <p:cNvSpPr/>
          <p:nvPr/>
        </p:nvSpPr>
        <p:spPr>
          <a:xfrm>
            <a:off x="3696110" y="5099658"/>
            <a:ext cx="955599"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800" dirty="0" smtClean="0">
                <a:solidFill>
                  <a:srgbClr val="FFFFFF"/>
                </a:solidFill>
                <a:latin typeface="ＭＳ Ｐゴシック"/>
                <a:ea typeface="ＭＳ Ｐゴシック"/>
                <a:cs typeface="ＭＳ Ｐゴシック"/>
              </a:rPr>
              <a:t>WAN</a:t>
            </a:r>
            <a:r>
              <a:rPr lang="ja-JP" altLang="en-US" sz="800" dirty="0" smtClean="0">
                <a:solidFill>
                  <a:srgbClr val="FFFFFF"/>
                </a:solidFill>
                <a:latin typeface="ＭＳ Ｐゴシック"/>
                <a:ea typeface="ＭＳ Ｐゴシック"/>
                <a:cs typeface="ＭＳ Ｐゴシック"/>
              </a:rPr>
              <a:t>高速化装置</a:t>
            </a:r>
            <a:endParaRPr kumimoji="1" lang="ja-JP" altLang="en-US" sz="800" dirty="0">
              <a:solidFill>
                <a:srgbClr val="FFFFFF"/>
              </a:solidFill>
              <a:latin typeface="ＭＳ Ｐゴシック"/>
              <a:ea typeface="ＭＳ Ｐゴシック"/>
              <a:cs typeface="ＭＳ Ｐゴシック"/>
            </a:endParaRPr>
          </a:p>
        </p:txBody>
      </p:sp>
      <p:sp>
        <p:nvSpPr>
          <p:cNvPr id="303" name="正方形/長方形 302"/>
          <p:cNvSpPr/>
          <p:nvPr/>
        </p:nvSpPr>
        <p:spPr>
          <a:xfrm>
            <a:off x="4668749" y="5099658"/>
            <a:ext cx="949086"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smtClean="0">
                <a:solidFill>
                  <a:srgbClr val="FFFFFF"/>
                </a:solidFill>
                <a:latin typeface="ＭＳ Ｐゴシック"/>
                <a:ea typeface="ＭＳ Ｐゴシック"/>
                <a:cs typeface="ＭＳ Ｐゴシック"/>
              </a:rPr>
              <a:t>ファイヤウォール</a:t>
            </a:r>
            <a:endParaRPr kumimoji="1" lang="ja-JP" altLang="en-US" sz="800" dirty="0">
              <a:solidFill>
                <a:srgbClr val="FFFFFF"/>
              </a:solidFill>
              <a:latin typeface="ＭＳ Ｐゴシック"/>
              <a:ea typeface="ＭＳ Ｐゴシック"/>
              <a:cs typeface="ＭＳ Ｐゴシック"/>
            </a:endParaRPr>
          </a:p>
        </p:txBody>
      </p:sp>
      <p:sp>
        <p:nvSpPr>
          <p:cNvPr id="305" name="正方形/長方形 304"/>
          <p:cNvSpPr/>
          <p:nvPr/>
        </p:nvSpPr>
        <p:spPr>
          <a:xfrm>
            <a:off x="1336871" y="5096145"/>
            <a:ext cx="736708"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smtClean="0">
                <a:solidFill>
                  <a:srgbClr val="FFFFFF"/>
                </a:solidFill>
                <a:latin typeface="ＭＳ Ｐゴシック"/>
                <a:ea typeface="ＭＳ Ｐゴシック"/>
                <a:cs typeface="ＭＳ Ｐゴシック"/>
              </a:rPr>
              <a:t>スイッチ</a:t>
            </a:r>
            <a:endParaRPr kumimoji="1" lang="ja-JP" altLang="en-US" sz="800" dirty="0">
              <a:solidFill>
                <a:srgbClr val="FFFFFF"/>
              </a:solidFill>
              <a:latin typeface="ＭＳ Ｐゴシック"/>
              <a:ea typeface="ＭＳ Ｐゴシック"/>
              <a:cs typeface="ＭＳ Ｐゴシック"/>
            </a:endParaRPr>
          </a:p>
        </p:txBody>
      </p:sp>
      <p:sp>
        <p:nvSpPr>
          <p:cNvPr id="306" name="正方形/長方形 305"/>
          <p:cNvSpPr/>
          <p:nvPr/>
        </p:nvSpPr>
        <p:spPr>
          <a:xfrm>
            <a:off x="2090619" y="5101232"/>
            <a:ext cx="853659"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smtClean="0">
                <a:solidFill>
                  <a:srgbClr val="FFFFFF"/>
                </a:solidFill>
                <a:latin typeface="ＭＳ Ｐゴシック"/>
                <a:ea typeface="ＭＳ Ｐゴシック"/>
                <a:cs typeface="ＭＳ Ｐゴシック"/>
              </a:rPr>
              <a:t>ロードバランサ</a:t>
            </a:r>
            <a:endParaRPr kumimoji="1" lang="ja-JP" altLang="en-US" sz="800" dirty="0">
              <a:solidFill>
                <a:srgbClr val="FFFFFF"/>
              </a:solidFill>
              <a:latin typeface="ＭＳ Ｐゴシック"/>
              <a:ea typeface="ＭＳ Ｐゴシック"/>
              <a:cs typeface="ＭＳ Ｐゴシック"/>
            </a:endParaRPr>
          </a:p>
        </p:txBody>
      </p:sp>
      <p:sp>
        <p:nvSpPr>
          <p:cNvPr id="307" name="正方形/長方形 306"/>
          <p:cNvSpPr/>
          <p:nvPr/>
        </p:nvSpPr>
        <p:spPr>
          <a:xfrm>
            <a:off x="2956771" y="5099658"/>
            <a:ext cx="726846"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smtClean="0">
                <a:solidFill>
                  <a:srgbClr val="FFFFFF"/>
                </a:solidFill>
                <a:latin typeface="ＭＳ Ｐゴシック"/>
                <a:ea typeface="ＭＳ Ｐゴシック"/>
                <a:cs typeface="ＭＳ Ｐゴシック"/>
              </a:rPr>
              <a:t>ルーター</a:t>
            </a:r>
            <a:endParaRPr kumimoji="1" lang="ja-JP" altLang="en-US" sz="800" dirty="0">
              <a:solidFill>
                <a:srgbClr val="FFFFFF"/>
              </a:solidFill>
              <a:latin typeface="ＭＳ Ｐゴシック"/>
              <a:ea typeface="ＭＳ Ｐゴシック"/>
              <a:cs typeface="ＭＳ Ｐゴシック"/>
            </a:endParaRPr>
          </a:p>
        </p:txBody>
      </p:sp>
      <p:grpSp>
        <p:nvGrpSpPr>
          <p:cNvPr id="314" name="図形グループ 313"/>
          <p:cNvGrpSpPr/>
          <p:nvPr/>
        </p:nvGrpSpPr>
        <p:grpSpPr>
          <a:xfrm>
            <a:off x="1067888" y="2226481"/>
            <a:ext cx="317500" cy="157483"/>
            <a:chOff x="6769100" y="1390650"/>
            <a:chExt cx="317500" cy="157483"/>
          </a:xfrm>
        </p:grpSpPr>
        <p:sp>
          <p:nvSpPr>
            <p:cNvPr id="315" name="正方形/長方形 31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6" name="円/楕円 31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17" name="直線コネクタ 316"/>
            <p:cNvCxnSpPr>
              <a:stCxn id="316" idx="6"/>
              <a:endCxn id="315"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18" name="図形グループ 317"/>
          <p:cNvGrpSpPr/>
          <p:nvPr/>
        </p:nvGrpSpPr>
        <p:grpSpPr>
          <a:xfrm>
            <a:off x="1067888" y="2419943"/>
            <a:ext cx="317500" cy="157483"/>
            <a:chOff x="6769100" y="1390650"/>
            <a:chExt cx="317500" cy="157483"/>
          </a:xfrm>
        </p:grpSpPr>
        <p:sp>
          <p:nvSpPr>
            <p:cNvPr id="319" name="正方形/長方形 31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0" name="円/楕円 31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21" name="直線コネクタ 320"/>
            <p:cNvCxnSpPr>
              <a:stCxn id="320" idx="6"/>
              <a:endCxn id="319"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22" name="図形グループ 321"/>
          <p:cNvGrpSpPr/>
          <p:nvPr/>
        </p:nvGrpSpPr>
        <p:grpSpPr>
          <a:xfrm>
            <a:off x="1438142" y="2229022"/>
            <a:ext cx="317500" cy="157483"/>
            <a:chOff x="6769100" y="1390650"/>
            <a:chExt cx="317500" cy="157483"/>
          </a:xfrm>
        </p:grpSpPr>
        <p:sp>
          <p:nvSpPr>
            <p:cNvPr id="323" name="正方形/長方形 32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4" name="円/楕円 32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25" name="直線コネクタ 324"/>
            <p:cNvCxnSpPr>
              <a:stCxn id="324" idx="6"/>
              <a:endCxn id="32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26" name="図形グループ 325"/>
          <p:cNvGrpSpPr/>
          <p:nvPr/>
        </p:nvGrpSpPr>
        <p:grpSpPr>
          <a:xfrm>
            <a:off x="1438142" y="2422484"/>
            <a:ext cx="317500" cy="157483"/>
            <a:chOff x="6769100" y="1390650"/>
            <a:chExt cx="317500" cy="157483"/>
          </a:xfrm>
        </p:grpSpPr>
        <p:sp>
          <p:nvSpPr>
            <p:cNvPr id="327" name="正方形/長方形 32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8" name="円/楕円 32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29" name="直線コネクタ 328"/>
            <p:cNvCxnSpPr>
              <a:stCxn id="328" idx="6"/>
              <a:endCxn id="32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30" name="フローチャート: 磁気ディスク 329"/>
          <p:cNvSpPr/>
          <p:nvPr/>
        </p:nvSpPr>
        <p:spPr>
          <a:xfrm>
            <a:off x="1869615" y="2247011"/>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49" name="正方形/長方形 348"/>
          <p:cNvSpPr/>
          <p:nvPr/>
        </p:nvSpPr>
        <p:spPr>
          <a:xfrm>
            <a:off x="2612479" y="1171886"/>
            <a:ext cx="1817688" cy="1541996"/>
          </a:xfrm>
          <a:prstGeom prst="rect">
            <a:avLst/>
          </a:prstGeom>
          <a:solidFill>
            <a:srgbClr val="E6D6A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0" name="角丸四角形 349"/>
          <p:cNvSpPr/>
          <p:nvPr/>
        </p:nvSpPr>
        <p:spPr>
          <a:xfrm>
            <a:off x="3058613" y="1580701"/>
            <a:ext cx="1176379" cy="501650"/>
          </a:xfrm>
          <a:prstGeom prst="roundRect">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1" name="正方形/長方形 350"/>
          <p:cNvSpPr/>
          <p:nvPr/>
        </p:nvSpPr>
        <p:spPr>
          <a:xfrm>
            <a:off x="3305651" y="1793314"/>
            <a:ext cx="291555"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52" name="正方形/長方形 351"/>
          <p:cNvSpPr/>
          <p:nvPr/>
        </p:nvSpPr>
        <p:spPr>
          <a:xfrm>
            <a:off x="3659297" y="1791025"/>
            <a:ext cx="291555"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53" name="正方形/長方形 352"/>
          <p:cNvSpPr/>
          <p:nvPr/>
        </p:nvSpPr>
        <p:spPr>
          <a:xfrm>
            <a:off x="3513520" y="1668669"/>
            <a:ext cx="291555"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357" name="図形グループ 356"/>
          <p:cNvGrpSpPr/>
          <p:nvPr/>
        </p:nvGrpSpPr>
        <p:grpSpPr>
          <a:xfrm>
            <a:off x="3058613" y="2226481"/>
            <a:ext cx="317500" cy="157483"/>
            <a:chOff x="6769100" y="1390650"/>
            <a:chExt cx="317500" cy="157483"/>
          </a:xfrm>
        </p:grpSpPr>
        <p:sp>
          <p:nvSpPr>
            <p:cNvPr id="358" name="正方形/長方形 35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9" name="円/楕円 35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60" name="直線コネクタ 359"/>
            <p:cNvCxnSpPr>
              <a:stCxn id="359" idx="6"/>
              <a:endCxn id="35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61" name="図形グループ 360"/>
          <p:cNvGrpSpPr/>
          <p:nvPr/>
        </p:nvGrpSpPr>
        <p:grpSpPr>
          <a:xfrm>
            <a:off x="3058613" y="2419943"/>
            <a:ext cx="317500" cy="157483"/>
            <a:chOff x="6769100" y="1390650"/>
            <a:chExt cx="317500" cy="157483"/>
          </a:xfrm>
        </p:grpSpPr>
        <p:sp>
          <p:nvSpPr>
            <p:cNvPr id="362" name="正方形/長方形 36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3" name="円/楕円 36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64" name="直線コネクタ 363"/>
            <p:cNvCxnSpPr>
              <a:stCxn id="363" idx="6"/>
              <a:endCxn id="362"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73" name="フローチャート: 磁気ディスク 372"/>
          <p:cNvSpPr/>
          <p:nvPr/>
        </p:nvSpPr>
        <p:spPr>
          <a:xfrm>
            <a:off x="3860340" y="2247011"/>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74" name="正方形/長方形 373"/>
          <p:cNvSpPr/>
          <p:nvPr/>
        </p:nvSpPr>
        <p:spPr>
          <a:xfrm>
            <a:off x="4631779" y="1165490"/>
            <a:ext cx="1817688" cy="1541996"/>
          </a:xfrm>
          <a:prstGeom prst="rect">
            <a:avLst/>
          </a:prstGeom>
          <a:solidFill>
            <a:srgbClr val="E6D6A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5" name="角丸四角形 374"/>
          <p:cNvSpPr/>
          <p:nvPr/>
        </p:nvSpPr>
        <p:spPr>
          <a:xfrm>
            <a:off x="5077913" y="1574305"/>
            <a:ext cx="1176379" cy="501650"/>
          </a:xfrm>
          <a:prstGeom prst="roundRect">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6" name="正方形/長方形 375"/>
          <p:cNvSpPr/>
          <p:nvPr/>
        </p:nvSpPr>
        <p:spPr>
          <a:xfrm>
            <a:off x="5344885" y="1699431"/>
            <a:ext cx="291555"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77" name="正方形/長方形 376"/>
          <p:cNvSpPr/>
          <p:nvPr/>
        </p:nvSpPr>
        <p:spPr>
          <a:xfrm>
            <a:off x="5740180" y="1701674"/>
            <a:ext cx="291555"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382" name="図形グループ 381"/>
          <p:cNvGrpSpPr/>
          <p:nvPr/>
        </p:nvGrpSpPr>
        <p:grpSpPr>
          <a:xfrm>
            <a:off x="5077913" y="2220085"/>
            <a:ext cx="317500" cy="157483"/>
            <a:chOff x="6769100" y="1390650"/>
            <a:chExt cx="317500" cy="157483"/>
          </a:xfrm>
        </p:grpSpPr>
        <p:sp>
          <p:nvSpPr>
            <p:cNvPr id="383" name="正方形/長方形 38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4" name="円/楕円 38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5" name="直線コネクタ 384"/>
            <p:cNvCxnSpPr>
              <a:stCxn id="384" idx="6"/>
              <a:endCxn id="383"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86" name="図形グループ 385"/>
          <p:cNvGrpSpPr/>
          <p:nvPr/>
        </p:nvGrpSpPr>
        <p:grpSpPr>
          <a:xfrm>
            <a:off x="5077913" y="2413547"/>
            <a:ext cx="317500" cy="157483"/>
            <a:chOff x="6769100" y="1390650"/>
            <a:chExt cx="317500" cy="157483"/>
          </a:xfrm>
        </p:grpSpPr>
        <p:sp>
          <p:nvSpPr>
            <p:cNvPr id="387" name="正方形/長方形 38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8" name="円/楕円 38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9" name="直線コネクタ 388"/>
            <p:cNvCxnSpPr>
              <a:stCxn id="388" idx="6"/>
              <a:endCxn id="387"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98" name="フローチャート: 磁気ディスク 397"/>
          <p:cNvSpPr/>
          <p:nvPr/>
        </p:nvSpPr>
        <p:spPr>
          <a:xfrm>
            <a:off x="5879640" y="2240615"/>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49" name="正方形/長方形 48"/>
          <p:cNvSpPr/>
          <p:nvPr/>
        </p:nvSpPr>
        <p:spPr>
          <a:xfrm>
            <a:off x="1299662" y="1653726"/>
            <a:ext cx="291555" cy="228600"/>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425" name="フローチャート: 磁気ディスク 424"/>
          <p:cNvSpPr/>
          <p:nvPr/>
        </p:nvSpPr>
        <p:spPr>
          <a:xfrm>
            <a:off x="3451429" y="2240615"/>
            <a:ext cx="374652" cy="345863"/>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438" name="図形グループ 437"/>
          <p:cNvGrpSpPr/>
          <p:nvPr/>
        </p:nvGrpSpPr>
        <p:grpSpPr>
          <a:xfrm>
            <a:off x="786146" y="1298126"/>
            <a:ext cx="457588" cy="387786"/>
            <a:chOff x="758730" y="3198675"/>
            <a:chExt cx="806939" cy="688305"/>
          </a:xfrm>
        </p:grpSpPr>
        <p:sp>
          <p:nvSpPr>
            <p:cNvPr id="439" name="正方形/長方形 438"/>
            <p:cNvSpPr/>
            <p:nvPr/>
          </p:nvSpPr>
          <p:spPr>
            <a:xfrm>
              <a:off x="1253932" y="3267470"/>
              <a:ext cx="311737" cy="579575"/>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0" name="角丸四角形 439"/>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1" name="角丸四角形 440"/>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2" name="台形 441"/>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43" name="図形グループ 442"/>
          <p:cNvGrpSpPr/>
          <p:nvPr/>
        </p:nvGrpSpPr>
        <p:grpSpPr>
          <a:xfrm>
            <a:off x="916266" y="1408111"/>
            <a:ext cx="150692" cy="345179"/>
            <a:chOff x="1946324" y="4125162"/>
            <a:chExt cx="969964" cy="2007872"/>
          </a:xfrm>
        </p:grpSpPr>
        <p:sp>
          <p:nvSpPr>
            <p:cNvPr id="444" name="円/楕円 44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5" name="フローチャート: 論理積ゲート 44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49" name="図形グループ 448"/>
          <p:cNvGrpSpPr/>
          <p:nvPr/>
        </p:nvGrpSpPr>
        <p:grpSpPr>
          <a:xfrm>
            <a:off x="2762032" y="1762450"/>
            <a:ext cx="370254" cy="367267"/>
            <a:chOff x="2667295" y="1059799"/>
            <a:chExt cx="681672" cy="722281"/>
          </a:xfrm>
        </p:grpSpPr>
        <p:sp>
          <p:nvSpPr>
            <p:cNvPr id="450" name="角丸四角形 449"/>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451" name="図 450"/>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464" name="図形グループ 463"/>
          <p:cNvGrpSpPr/>
          <p:nvPr/>
        </p:nvGrpSpPr>
        <p:grpSpPr>
          <a:xfrm>
            <a:off x="786146" y="1762450"/>
            <a:ext cx="457588" cy="387786"/>
            <a:chOff x="758730" y="3198675"/>
            <a:chExt cx="806939" cy="688305"/>
          </a:xfrm>
        </p:grpSpPr>
        <p:sp>
          <p:nvSpPr>
            <p:cNvPr id="465" name="正方形/長方形 464"/>
            <p:cNvSpPr/>
            <p:nvPr/>
          </p:nvSpPr>
          <p:spPr>
            <a:xfrm>
              <a:off x="1253932" y="3267470"/>
              <a:ext cx="311737" cy="579575"/>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6" name="角丸四角形 465"/>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7" name="角丸四角形 466"/>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8" name="台形 467"/>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69" name="図形グループ 468"/>
          <p:cNvGrpSpPr/>
          <p:nvPr/>
        </p:nvGrpSpPr>
        <p:grpSpPr>
          <a:xfrm>
            <a:off x="916266" y="1850868"/>
            <a:ext cx="150692" cy="345179"/>
            <a:chOff x="1946324" y="4125162"/>
            <a:chExt cx="969964" cy="2007872"/>
          </a:xfrm>
        </p:grpSpPr>
        <p:sp>
          <p:nvSpPr>
            <p:cNvPr id="470" name="円/楕円 46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1" name="フローチャート: 論理積ゲート 47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72" name="図形グループ 471"/>
          <p:cNvGrpSpPr/>
          <p:nvPr/>
        </p:nvGrpSpPr>
        <p:grpSpPr>
          <a:xfrm>
            <a:off x="2797709" y="1281260"/>
            <a:ext cx="355849" cy="285140"/>
            <a:chOff x="-62676" y="3965594"/>
            <a:chExt cx="679541" cy="593816"/>
          </a:xfrm>
        </p:grpSpPr>
        <p:sp>
          <p:nvSpPr>
            <p:cNvPr id="473" name="角丸四角形 472"/>
            <p:cNvSpPr/>
            <p:nvPr/>
          </p:nvSpPr>
          <p:spPr>
            <a:xfrm>
              <a:off x="-37276" y="4051300"/>
              <a:ext cx="627392" cy="489060"/>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474" name="図 473"/>
            <p:cNvPicPr>
              <a:picLocks noChangeAspect="1"/>
            </p:cNvPicPr>
            <p:nvPr/>
          </p:nvPicPr>
          <p:blipFill>
            <a:blip r:embed="rId4">
              <a:clrChange>
                <a:clrFrom>
                  <a:srgbClr val="FFFFFF"/>
                </a:clrFrom>
                <a:clrTo>
                  <a:srgbClr val="FFFFFF">
                    <a:alpha val="0"/>
                  </a:srgbClr>
                </a:clrTo>
              </a:clrChange>
            </a:blip>
            <a:stretch>
              <a:fillRect/>
            </a:stretch>
          </p:blipFill>
          <p:spPr>
            <a:xfrm>
              <a:off x="-62676" y="3965594"/>
              <a:ext cx="679541" cy="593816"/>
            </a:xfrm>
            <a:prstGeom prst="rect">
              <a:avLst/>
            </a:prstGeom>
          </p:spPr>
        </p:pic>
      </p:grpSp>
      <p:grpSp>
        <p:nvGrpSpPr>
          <p:cNvPr id="475" name="図形グループ 474"/>
          <p:cNvGrpSpPr/>
          <p:nvPr/>
        </p:nvGrpSpPr>
        <p:grpSpPr>
          <a:xfrm>
            <a:off x="2873333" y="1409175"/>
            <a:ext cx="150692" cy="345179"/>
            <a:chOff x="1946324" y="4125162"/>
            <a:chExt cx="969964" cy="2007872"/>
          </a:xfrm>
        </p:grpSpPr>
        <p:sp>
          <p:nvSpPr>
            <p:cNvPr id="476" name="円/楕円 47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7" name="フローチャート: 論理積ゲート 47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78" name="図形グループ 477"/>
          <p:cNvGrpSpPr/>
          <p:nvPr/>
        </p:nvGrpSpPr>
        <p:grpSpPr>
          <a:xfrm>
            <a:off x="3993348" y="1331085"/>
            <a:ext cx="204682" cy="322641"/>
            <a:chOff x="1140657" y="4229811"/>
            <a:chExt cx="341289" cy="550466"/>
          </a:xfrm>
        </p:grpSpPr>
        <p:sp>
          <p:nvSpPr>
            <p:cNvPr id="479" name="角丸四角形 478"/>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480" name="図 479"/>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481" name="図形グループ 480"/>
          <p:cNvGrpSpPr/>
          <p:nvPr/>
        </p:nvGrpSpPr>
        <p:grpSpPr>
          <a:xfrm>
            <a:off x="3915476" y="1422847"/>
            <a:ext cx="150692" cy="345179"/>
            <a:chOff x="1946324" y="4125162"/>
            <a:chExt cx="969964" cy="2007872"/>
          </a:xfrm>
        </p:grpSpPr>
        <p:sp>
          <p:nvSpPr>
            <p:cNvPr id="482" name="円/楕円 48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83" name="フローチャート: 論理積ゲート 48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84" name="図形グループ 483"/>
          <p:cNvGrpSpPr/>
          <p:nvPr/>
        </p:nvGrpSpPr>
        <p:grpSpPr>
          <a:xfrm>
            <a:off x="2873333" y="1854221"/>
            <a:ext cx="150692" cy="345179"/>
            <a:chOff x="1946324" y="4125162"/>
            <a:chExt cx="969964" cy="2007872"/>
          </a:xfrm>
        </p:grpSpPr>
        <p:sp>
          <p:nvSpPr>
            <p:cNvPr id="485" name="円/楕円 48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86" name="フローチャート: 論理積ゲート 48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87" name="図形グループ 486"/>
          <p:cNvGrpSpPr/>
          <p:nvPr/>
        </p:nvGrpSpPr>
        <p:grpSpPr>
          <a:xfrm>
            <a:off x="1853981" y="1281260"/>
            <a:ext cx="370254" cy="367267"/>
            <a:chOff x="2667295" y="1059799"/>
            <a:chExt cx="681672" cy="722281"/>
          </a:xfrm>
        </p:grpSpPr>
        <p:sp>
          <p:nvSpPr>
            <p:cNvPr id="488" name="角丸四角形 487"/>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489" name="図 488"/>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490" name="図形グループ 489"/>
          <p:cNvGrpSpPr/>
          <p:nvPr/>
        </p:nvGrpSpPr>
        <p:grpSpPr>
          <a:xfrm>
            <a:off x="1965282" y="1373031"/>
            <a:ext cx="150692" cy="345179"/>
            <a:chOff x="1946324" y="4125162"/>
            <a:chExt cx="969964" cy="2007872"/>
          </a:xfrm>
        </p:grpSpPr>
        <p:sp>
          <p:nvSpPr>
            <p:cNvPr id="491" name="円/楕円 49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2" name="フローチャート: 論理積ゲート 49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93" name="図形グループ 492"/>
          <p:cNvGrpSpPr/>
          <p:nvPr/>
        </p:nvGrpSpPr>
        <p:grpSpPr>
          <a:xfrm>
            <a:off x="4846395" y="1318981"/>
            <a:ext cx="370254" cy="367267"/>
            <a:chOff x="2667295" y="1059799"/>
            <a:chExt cx="681672" cy="722281"/>
          </a:xfrm>
        </p:grpSpPr>
        <p:sp>
          <p:nvSpPr>
            <p:cNvPr id="494" name="角丸四角形 493"/>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495" name="図 494"/>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496" name="図形グループ 495"/>
          <p:cNvGrpSpPr/>
          <p:nvPr/>
        </p:nvGrpSpPr>
        <p:grpSpPr>
          <a:xfrm>
            <a:off x="4957696" y="1410752"/>
            <a:ext cx="150692" cy="345179"/>
            <a:chOff x="1946324" y="4125162"/>
            <a:chExt cx="969964" cy="2007872"/>
          </a:xfrm>
        </p:grpSpPr>
        <p:sp>
          <p:nvSpPr>
            <p:cNvPr id="497" name="円/楕円 49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8" name="フローチャート: 論理積ゲート 49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499" name="図形グループ 498"/>
          <p:cNvGrpSpPr/>
          <p:nvPr/>
        </p:nvGrpSpPr>
        <p:grpSpPr>
          <a:xfrm>
            <a:off x="4846159" y="1755931"/>
            <a:ext cx="370254" cy="367267"/>
            <a:chOff x="2667295" y="1059799"/>
            <a:chExt cx="681672" cy="722281"/>
          </a:xfrm>
        </p:grpSpPr>
        <p:sp>
          <p:nvSpPr>
            <p:cNvPr id="500" name="角丸四角形 499"/>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501" name="図 500"/>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502" name="図形グループ 501"/>
          <p:cNvGrpSpPr/>
          <p:nvPr/>
        </p:nvGrpSpPr>
        <p:grpSpPr>
          <a:xfrm>
            <a:off x="4957460" y="1847702"/>
            <a:ext cx="150692" cy="345179"/>
            <a:chOff x="1946324" y="4125162"/>
            <a:chExt cx="969964" cy="2007872"/>
          </a:xfrm>
        </p:grpSpPr>
        <p:sp>
          <p:nvSpPr>
            <p:cNvPr id="503" name="円/楕円 50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4" name="フローチャート: 論理積ゲート 50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517" name="タイトル 1"/>
          <p:cNvSpPr txBox="1">
            <a:spLocks/>
          </p:cNvSpPr>
          <p:nvPr/>
        </p:nvSpPr>
        <p:spPr>
          <a:xfrm>
            <a:off x="2477525" y="258522"/>
            <a:ext cx="8686800" cy="416221"/>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a:solidFill>
                  <a:srgbClr val="7F7F7F"/>
                </a:solidFill>
                <a:latin typeface="+mj-lt"/>
                <a:ea typeface="+mj-ea"/>
                <a:cs typeface="+mj-cs"/>
              </a:defRPr>
            </a:lvl1pPr>
          </a:lstStyle>
          <a:p>
            <a:endParaRPr lang="ja-JP" altLang="en-US"/>
          </a:p>
        </p:txBody>
      </p:sp>
      <p:grpSp>
        <p:nvGrpSpPr>
          <p:cNvPr id="518" name="図形グループ 517"/>
          <p:cNvGrpSpPr/>
          <p:nvPr/>
        </p:nvGrpSpPr>
        <p:grpSpPr>
          <a:xfrm>
            <a:off x="6013673" y="1314969"/>
            <a:ext cx="204682" cy="322641"/>
            <a:chOff x="1140657" y="4229811"/>
            <a:chExt cx="341289" cy="550466"/>
          </a:xfrm>
        </p:grpSpPr>
        <p:sp>
          <p:nvSpPr>
            <p:cNvPr id="519" name="角丸四角形 518"/>
            <p:cNvSpPr/>
            <p:nvPr/>
          </p:nvSpPr>
          <p:spPr>
            <a:xfrm flipH="1">
              <a:off x="1170206" y="4324018"/>
              <a:ext cx="264893" cy="394032"/>
            </a:xfrm>
            <a:prstGeom prst="round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520" name="図 519"/>
            <p:cNvPicPr>
              <a:picLocks noChangeAspect="1"/>
            </p:cNvPicPr>
            <p:nvPr/>
          </p:nvPicPr>
          <p:blipFill>
            <a:blip r:embed="rId5">
              <a:clrChange>
                <a:clrFrom>
                  <a:srgbClr val="FFFFFF"/>
                </a:clrFrom>
                <a:clrTo>
                  <a:srgbClr val="FFFFFF">
                    <a:alpha val="0"/>
                  </a:srgbClr>
                </a:clrTo>
              </a:clrChange>
            </a:blip>
            <a:stretch>
              <a:fillRect/>
            </a:stretch>
          </p:blipFill>
          <p:spPr>
            <a:xfrm>
              <a:off x="1140657" y="4229811"/>
              <a:ext cx="341289" cy="550466"/>
            </a:xfrm>
            <a:prstGeom prst="rect">
              <a:avLst/>
            </a:prstGeom>
          </p:spPr>
        </p:pic>
      </p:grpSp>
      <p:grpSp>
        <p:nvGrpSpPr>
          <p:cNvPr id="521" name="図形グループ 520"/>
          <p:cNvGrpSpPr/>
          <p:nvPr/>
        </p:nvGrpSpPr>
        <p:grpSpPr>
          <a:xfrm>
            <a:off x="5935801" y="1406731"/>
            <a:ext cx="150692" cy="345179"/>
            <a:chOff x="1946324" y="4125162"/>
            <a:chExt cx="969964" cy="2007872"/>
          </a:xfrm>
        </p:grpSpPr>
        <p:sp>
          <p:nvSpPr>
            <p:cNvPr id="522" name="円/楕円 52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23" name="フローチャート: 論理積ゲート 52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532" name="テキスト ボックス 531"/>
          <p:cNvSpPr txBox="1"/>
          <p:nvPr/>
        </p:nvSpPr>
        <p:spPr>
          <a:xfrm>
            <a:off x="1206292" y="1171886"/>
            <a:ext cx="646331" cy="215444"/>
          </a:xfrm>
          <a:prstGeom prst="rect">
            <a:avLst/>
          </a:prstGeom>
          <a:noFill/>
        </p:spPr>
        <p:txBody>
          <a:bodyPr wrap="none" rtlCol="0">
            <a:spAutoFit/>
          </a:bodyPr>
          <a:lstStyle/>
          <a:p>
            <a:pPr algn="ctr"/>
            <a:r>
              <a:rPr kumimoji="1" lang="ja-JP" altLang="en-US" sz="800" dirty="0" smtClean="0">
                <a:solidFill>
                  <a:srgbClr val="0000FF"/>
                </a:solidFill>
              </a:rPr>
              <a:t>組織・企業</a:t>
            </a:r>
            <a:endParaRPr kumimoji="1" lang="ja-JP" altLang="en-US" sz="800" dirty="0">
              <a:solidFill>
                <a:srgbClr val="0000FF"/>
              </a:solidFill>
            </a:endParaRPr>
          </a:p>
        </p:txBody>
      </p:sp>
      <p:sp>
        <p:nvSpPr>
          <p:cNvPr id="533" name="テキスト ボックス 532"/>
          <p:cNvSpPr txBox="1"/>
          <p:nvPr/>
        </p:nvSpPr>
        <p:spPr>
          <a:xfrm>
            <a:off x="3193551" y="1173538"/>
            <a:ext cx="646331" cy="215444"/>
          </a:xfrm>
          <a:prstGeom prst="rect">
            <a:avLst/>
          </a:prstGeom>
          <a:noFill/>
        </p:spPr>
        <p:txBody>
          <a:bodyPr wrap="none" rtlCol="0">
            <a:spAutoFit/>
          </a:bodyPr>
          <a:lstStyle/>
          <a:p>
            <a:pPr algn="ctr"/>
            <a:r>
              <a:rPr kumimoji="1" lang="ja-JP" altLang="en-US" sz="800" dirty="0" smtClean="0">
                <a:solidFill>
                  <a:srgbClr val="0000FF"/>
                </a:solidFill>
              </a:rPr>
              <a:t>組織・企業</a:t>
            </a:r>
            <a:endParaRPr kumimoji="1" lang="ja-JP" altLang="en-US" sz="800" dirty="0">
              <a:solidFill>
                <a:srgbClr val="0000FF"/>
              </a:solidFill>
            </a:endParaRPr>
          </a:p>
        </p:txBody>
      </p:sp>
      <p:sp>
        <p:nvSpPr>
          <p:cNvPr id="534" name="テキスト ボックス 533"/>
          <p:cNvSpPr txBox="1"/>
          <p:nvPr/>
        </p:nvSpPr>
        <p:spPr>
          <a:xfrm>
            <a:off x="5241867" y="1173538"/>
            <a:ext cx="646331" cy="215444"/>
          </a:xfrm>
          <a:prstGeom prst="rect">
            <a:avLst/>
          </a:prstGeom>
          <a:noFill/>
        </p:spPr>
        <p:txBody>
          <a:bodyPr wrap="none" rtlCol="0">
            <a:spAutoFit/>
          </a:bodyPr>
          <a:lstStyle/>
          <a:p>
            <a:pPr algn="ctr"/>
            <a:r>
              <a:rPr kumimoji="1" lang="ja-JP" altLang="en-US" sz="800" dirty="0" smtClean="0">
                <a:solidFill>
                  <a:srgbClr val="0000FF"/>
                </a:solidFill>
              </a:rPr>
              <a:t>組織・企業</a:t>
            </a:r>
            <a:endParaRPr kumimoji="1" lang="ja-JP" altLang="en-US" sz="800" dirty="0">
              <a:solidFill>
                <a:srgbClr val="0000FF"/>
              </a:solidFill>
            </a:endParaRPr>
          </a:p>
        </p:txBody>
      </p:sp>
      <p:sp>
        <p:nvSpPr>
          <p:cNvPr id="5" name="ホームベース 4"/>
          <p:cNvSpPr/>
          <p:nvPr/>
        </p:nvSpPr>
        <p:spPr>
          <a:xfrm flipH="1">
            <a:off x="5935371" y="3139714"/>
            <a:ext cx="2576526" cy="548502"/>
          </a:xfrm>
          <a:prstGeom prst="homePlate">
            <a:avLst/>
          </a:prstGeom>
          <a:solidFill>
            <a:srgbClr val="E46C0A">
              <a:alpha val="7215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sz="1200" dirty="0" smtClean="0">
                <a:solidFill>
                  <a:srgbClr val="FFFFFF"/>
                </a:solidFill>
                <a:latin typeface="Meiryo" charset="-128"/>
                <a:ea typeface="Meiryo" charset="-128"/>
                <a:cs typeface="Meiryo" charset="-128"/>
              </a:rPr>
              <a:t>ポリシーで機能や性能を管理</a:t>
            </a:r>
            <a:endParaRPr kumimoji="1" lang="en-US" altLang="ja-JP" sz="1200" dirty="0" smtClean="0">
              <a:solidFill>
                <a:srgbClr val="FFFFFF"/>
              </a:solidFill>
              <a:latin typeface="Meiryo" charset="-128"/>
              <a:ea typeface="Meiryo" charset="-128"/>
              <a:cs typeface="Meiryo" charset="-128"/>
            </a:endParaRPr>
          </a:p>
          <a:p>
            <a:pPr algn="r"/>
            <a:r>
              <a:rPr lang="ja-JP" altLang="en-US" sz="800" dirty="0" smtClean="0">
                <a:solidFill>
                  <a:srgbClr val="FFFFFF"/>
                </a:solidFill>
                <a:latin typeface="Meiryo" charset="-128"/>
                <a:ea typeface="Meiryo" charset="-128"/>
                <a:cs typeface="Meiryo" charset="-128"/>
              </a:rPr>
              <a:t>処理能力、</a:t>
            </a:r>
            <a:r>
              <a:rPr kumimoji="1" lang="ja-JP" altLang="en-US" sz="800" dirty="0" smtClean="0">
                <a:solidFill>
                  <a:srgbClr val="FFFFFF"/>
                </a:solidFill>
                <a:latin typeface="Meiryo" charset="-128"/>
                <a:ea typeface="Meiryo" charset="-128"/>
                <a:cs typeface="Meiryo" charset="-128"/>
              </a:rPr>
              <a:t>対障害性能、セキュリティなど</a:t>
            </a:r>
            <a:endParaRPr kumimoji="1" lang="ja-JP" altLang="en-US" sz="800" dirty="0">
              <a:solidFill>
                <a:srgbClr val="FFFFFF"/>
              </a:solidFill>
              <a:latin typeface="Meiryo" charset="-128"/>
              <a:ea typeface="Meiryo" charset="-128"/>
              <a:cs typeface="Meiryo" charset="-128"/>
            </a:endParaRPr>
          </a:p>
        </p:txBody>
      </p:sp>
      <p:sp>
        <p:nvSpPr>
          <p:cNvPr id="436" name="テキスト ボックス 435"/>
          <p:cNvSpPr txBox="1"/>
          <p:nvPr/>
        </p:nvSpPr>
        <p:spPr>
          <a:xfrm>
            <a:off x="674482" y="3200320"/>
            <a:ext cx="3337901" cy="400110"/>
          </a:xfrm>
          <a:prstGeom prst="rect">
            <a:avLst/>
          </a:prstGeom>
          <a:noFill/>
        </p:spPr>
        <p:txBody>
          <a:bodyPr wrap="none" rtlCol="0">
            <a:spAutoFit/>
          </a:bodyPr>
          <a:lstStyle/>
          <a:p>
            <a:r>
              <a:rPr lang="en-US" altLang="ja-JP" sz="2000" dirty="0" smtClean="0">
                <a:solidFill>
                  <a:schemeClr val="bg1"/>
                </a:solidFill>
                <a:latin typeface="Meiryo" charset="-128"/>
                <a:ea typeface="Meiryo" charset="-128"/>
                <a:cs typeface="Meiryo" charset="-128"/>
              </a:rPr>
              <a:t>SDI</a:t>
            </a:r>
            <a:r>
              <a:rPr lang="ja-JP" altLang="en-US" sz="1200" dirty="0" smtClean="0">
                <a:solidFill>
                  <a:schemeClr val="bg1"/>
                </a:solidFill>
                <a:latin typeface="Meiryo" charset="-128"/>
                <a:ea typeface="Meiryo" charset="-128"/>
                <a:cs typeface="Meiryo" charset="-128"/>
              </a:rPr>
              <a:t>（</a:t>
            </a:r>
            <a:r>
              <a:rPr lang="en-US" altLang="ja-JP" sz="1200" dirty="0" smtClean="0">
                <a:solidFill>
                  <a:schemeClr val="bg1"/>
                </a:solidFill>
                <a:latin typeface="Meiryo" charset="-128"/>
                <a:ea typeface="Meiryo" charset="-128"/>
                <a:cs typeface="Meiryo" charset="-128"/>
              </a:rPr>
              <a:t>Software Defined Infrastructure</a:t>
            </a:r>
            <a:r>
              <a:rPr lang="ja-JP" altLang="en-US" sz="1200" dirty="0" smtClean="0">
                <a:solidFill>
                  <a:schemeClr val="bg1"/>
                </a:solidFill>
                <a:latin typeface="Meiryo" charset="-128"/>
                <a:ea typeface="Meiryo" charset="-128"/>
                <a:cs typeface="Meiryo" charset="-128"/>
              </a:rPr>
              <a:t>）</a:t>
            </a:r>
            <a:endParaRPr kumimoji="1" lang="ja-JP" altLang="en-US" sz="1200" dirty="0">
              <a:solidFill>
                <a:schemeClr val="bg1"/>
              </a:solidFill>
              <a:latin typeface="Meiryo" charset="-128"/>
              <a:ea typeface="Meiryo" charset="-128"/>
              <a:cs typeface="Meiryo" charset="-128"/>
            </a:endParaRPr>
          </a:p>
        </p:txBody>
      </p:sp>
      <p:sp>
        <p:nvSpPr>
          <p:cNvPr id="8" name="正方形/長方形 7"/>
          <p:cNvSpPr/>
          <p:nvPr/>
        </p:nvSpPr>
        <p:spPr>
          <a:xfrm>
            <a:off x="6635272" y="1462619"/>
            <a:ext cx="1872483" cy="1015663"/>
          </a:xfrm>
          <a:prstGeom prst="rect">
            <a:avLst/>
          </a:prstGeom>
        </p:spPr>
        <p:txBody>
          <a:bodyPr wrap="square">
            <a:spAutoFit/>
          </a:bodyPr>
          <a:lstStyle/>
          <a:p>
            <a:r>
              <a:rPr lang="ja-JP" altLang="en-US" sz="1200" b="1" dirty="0" smtClean="0">
                <a:solidFill>
                  <a:srgbClr val="009051"/>
                </a:solidFill>
                <a:latin typeface="Meiryo" charset="-128"/>
                <a:ea typeface="Meiryo" charset="-128"/>
                <a:cs typeface="Meiryo" charset="-128"/>
              </a:rPr>
              <a:t>「抽象化」</a:t>
            </a:r>
            <a:r>
              <a:rPr lang="ja-JP" altLang="en-US" sz="1200" dirty="0" smtClean="0">
                <a:solidFill>
                  <a:srgbClr val="009051"/>
                </a:solidFill>
                <a:latin typeface="Meiryo" charset="-128"/>
                <a:ea typeface="Meiryo" charset="-128"/>
                <a:cs typeface="Meiryo" charset="-128"/>
              </a:rPr>
              <a:t>と</a:t>
            </a:r>
            <a:r>
              <a:rPr lang="ja-JP" altLang="en-US" sz="1200" dirty="0">
                <a:solidFill>
                  <a:srgbClr val="009051"/>
                </a:solidFill>
                <a:latin typeface="Meiryo" charset="-128"/>
                <a:ea typeface="Meiryo" charset="-128"/>
                <a:cs typeface="Meiryo" charset="-128"/>
              </a:rPr>
              <a:t>は、思考における手法のひとつで、対象から注目すべき要素を重点的に抜き出して他は無視する方法である</a:t>
            </a:r>
            <a:r>
              <a:rPr lang="ja-JP" altLang="en-US" sz="1200" dirty="0" smtClean="0">
                <a:solidFill>
                  <a:srgbClr val="009051"/>
                </a:solidFill>
                <a:latin typeface="Meiryo" charset="-128"/>
                <a:ea typeface="Meiryo" charset="-128"/>
                <a:cs typeface="Meiryo" charset="-128"/>
              </a:rPr>
              <a:t>。</a:t>
            </a:r>
            <a:endParaRPr lang="ja-JP" altLang="en-US" sz="1200" dirty="0">
              <a:solidFill>
                <a:srgbClr val="009051"/>
              </a:solidFill>
              <a:latin typeface="Meiryo" charset="-128"/>
              <a:ea typeface="Meiryo" charset="-128"/>
              <a:cs typeface="Meiryo" charset="-128"/>
            </a:endParaRPr>
          </a:p>
        </p:txBody>
      </p:sp>
      <p:sp>
        <p:nvSpPr>
          <p:cNvPr id="333" name="テキスト ボックス 332"/>
          <p:cNvSpPr txBox="1"/>
          <p:nvPr/>
        </p:nvSpPr>
        <p:spPr>
          <a:xfrm>
            <a:off x="896483" y="4029713"/>
            <a:ext cx="3262432" cy="400110"/>
          </a:xfrm>
          <a:prstGeom prst="rect">
            <a:avLst/>
          </a:prstGeom>
          <a:noFill/>
        </p:spPr>
        <p:txBody>
          <a:bodyPr wrap="none" rtlCol="0">
            <a:spAutoFit/>
          </a:bodyPr>
          <a:lstStyle/>
          <a:p>
            <a:r>
              <a:rPr lang="ja-JP" altLang="en-US" sz="2000" dirty="0" smtClean="0">
                <a:solidFill>
                  <a:srgbClr val="0432FF"/>
                </a:solidFill>
                <a:latin typeface="Meiryo" charset="-128"/>
                <a:ea typeface="Meiryo" charset="-128"/>
                <a:cs typeface="Meiryo" charset="-128"/>
              </a:rPr>
              <a:t>仮想化されたシステム資源</a:t>
            </a:r>
            <a:endParaRPr kumimoji="1" lang="ja-JP" altLang="en-US" sz="2000" dirty="0">
              <a:solidFill>
                <a:srgbClr val="0432FF"/>
              </a:solidFill>
              <a:latin typeface="Meiryo" charset="-128"/>
              <a:ea typeface="Meiryo" charset="-128"/>
              <a:cs typeface="Meiryo" charset="-128"/>
            </a:endParaRPr>
          </a:p>
        </p:txBody>
      </p:sp>
      <p:sp>
        <p:nvSpPr>
          <p:cNvPr id="334" name="テキスト ボックス 333"/>
          <p:cNvSpPr txBox="1"/>
          <p:nvPr/>
        </p:nvSpPr>
        <p:spPr>
          <a:xfrm>
            <a:off x="1110384" y="4648164"/>
            <a:ext cx="2749471" cy="400110"/>
          </a:xfrm>
          <a:prstGeom prst="rect">
            <a:avLst/>
          </a:prstGeom>
          <a:noFill/>
        </p:spPr>
        <p:txBody>
          <a:bodyPr wrap="none" rtlCol="0">
            <a:spAutoFit/>
          </a:bodyPr>
          <a:lstStyle/>
          <a:p>
            <a:r>
              <a:rPr lang="ja-JP" altLang="en-US" sz="2000" dirty="0" smtClean="0">
                <a:solidFill>
                  <a:schemeClr val="accent5">
                    <a:lumMod val="75000"/>
                  </a:schemeClr>
                </a:solidFill>
                <a:latin typeface="Meiryo" charset="-128"/>
                <a:ea typeface="Meiryo" charset="-128"/>
                <a:cs typeface="Meiryo" charset="-128"/>
              </a:rPr>
              <a:t>物理的なシステム資源</a:t>
            </a:r>
            <a:endParaRPr kumimoji="1" lang="ja-JP" altLang="en-US" sz="2000" dirty="0">
              <a:solidFill>
                <a:schemeClr val="accent5">
                  <a:lumMod val="75000"/>
                </a:schemeClr>
              </a:solidFill>
              <a:latin typeface="Meiryo" charset="-128"/>
              <a:ea typeface="Meiryo" charset="-128"/>
              <a:cs typeface="Meiryo" charset="-128"/>
            </a:endParaRPr>
          </a:p>
        </p:txBody>
      </p:sp>
      <p:sp>
        <p:nvSpPr>
          <p:cNvPr id="337" name="正方形/長方形 336"/>
          <p:cNvSpPr/>
          <p:nvPr/>
        </p:nvSpPr>
        <p:spPr>
          <a:xfrm>
            <a:off x="4234992" y="3997956"/>
            <a:ext cx="1653206" cy="395990"/>
          </a:xfrm>
          <a:prstGeom prst="rect">
            <a:avLst/>
          </a:prstGeom>
          <a:solidFill>
            <a:srgbClr val="0432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solidFill>
                  <a:srgbClr val="FFFFFF"/>
                </a:solidFill>
                <a:latin typeface="Meiryo" charset="-128"/>
                <a:ea typeface="Meiryo" charset="-128"/>
                <a:cs typeface="Meiryo" charset="-128"/>
              </a:rPr>
              <a:t>システム資源</a:t>
            </a:r>
            <a:endParaRPr kumimoji="1" lang="ja-JP" altLang="en-US" sz="1200" dirty="0">
              <a:solidFill>
                <a:srgbClr val="FFFFFF"/>
              </a:solidFill>
              <a:latin typeface="Meiryo" charset="-128"/>
              <a:ea typeface="Meiryo" charset="-128"/>
              <a:cs typeface="Meiryo" charset="-128"/>
            </a:endParaRPr>
          </a:p>
        </p:txBody>
      </p:sp>
      <p:sp>
        <p:nvSpPr>
          <p:cNvPr id="338" name="正方形/長方形 337"/>
          <p:cNvSpPr/>
          <p:nvPr/>
        </p:nvSpPr>
        <p:spPr>
          <a:xfrm>
            <a:off x="4234992" y="3211460"/>
            <a:ext cx="1653206" cy="39599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smtClean="0">
                <a:solidFill>
                  <a:srgbClr val="FFFFFF"/>
                </a:solidFill>
                <a:latin typeface="Meiryo" charset="-128"/>
                <a:ea typeface="Meiryo" charset="-128"/>
                <a:cs typeface="Meiryo" charset="-128"/>
              </a:rPr>
              <a:t>機能や性能</a:t>
            </a:r>
            <a:endParaRPr kumimoji="1" lang="ja-JP" altLang="en-US" sz="1200" dirty="0">
              <a:solidFill>
                <a:srgbClr val="FFFFFF"/>
              </a:solidFill>
              <a:latin typeface="Meiryo" charset="-128"/>
              <a:ea typeface="Meiryo" charset="-128"/>
              <a:cs typeface="Meiryo" charset="-128"/>
            </a:endParaRPr>
          </a:p>
        </p:txBody>
      </p:sp>
      <p:sp>
        <p:nvSpPr>
          <p:cNvPr id="11" name="上矢印 10"/>
          <p:cNvSpPr/>
          <p:nvPr/>
        </p:nvSpPr>
        <p:spPr>
          <a:xfrm>
            <a:off x="4261377" y="3570616"/>
            <a:ext cx="1594527" cy="454273"/>
          </a:xfrm>
          <a:prstGeom prst="upArrow">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1" name="上矢印 340"/>
          <p:cNvSpPr/>
          <p:nvPr/>
        </p:nvSpPr>
        <p:spPr>
          <a:xfrm>
            <a:off x="4261377" y="4337165"/>
            <a:ext cx="1594527" cy="454273"/>
          </a:xfrm>
          <a:prstGeom prst="upArrow">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テキスト ボックス 12"/>
          <p:cNvSpPr txBox="1"/>
          <p:nvPr/>
        </p:nvSpPr>
        <p:spPr>
          <a:xfrm>
            <a:off x="4658530" y="4464460"/>
            <a:ext cx="800219" cy="338554"/>
          </a:xfrm>
          <a:prstGeom prst="rect">
            <a:avLst/>
          </a:prstGeom>
          <a:noFill/>
        </p:spPr>
        <p:txBody>
          <a:bodyPr wrap="none" rtlCol="0">
            <a:spAutoFit/>
          </a:bodyPr>
          <a:lstStyle/>
          <a:p>
            <a:pPr algn="ctr"/>
            <a:r>
              <a:rPr kumimoji="1" lang="ja-JP" altLang="en-US" sz="1600" b="1" smtClean="0">
                <a:solidFill>
                  <a:schemeClr val="bg1"/>
                </a:solidFill>
                <a:latin typeface="Meiryo" charset="-128"/>
                <a:ea typeface="Meiryo" charset="-128"/>
                <a:cs typeface="Meiryo" charset="-128"/>
              </a:rPr>
              <a:t>抽象化</a:t>
            </a:r>
            <a:endParaRPr kumimoji="1" lang="ja-JP" altLang="en-US" sz="1600" b="1" dirty="0">
              <a:solidFill>
                <a:schemeClr val="bg1"/>
              </a:solidFill>
              <a:latin typeface="Meiryo" charset="-128"/>
              <a:ea typeface="Meiryo" charset="-128"/>
              <a:cs typeface="Meiryo" charset="-128"/>
            </a:endParaRPr>
          </a:p>
        </p:txBody>
      </p:sp>
      <p:sp>
        <p:nvSpPr>
          <p:cNvPr id="343" name="テキスト ボックス 342"/>
          <p:cNvSpPr txBox="1"/>
          <p:nvPr/>
        </p:nvSpPr>
        <p:spPr>
          <a:xfrm>
            <a:off x="4658529" y="3692123"/>
            <a:ext cx="800219" cy="338554"/>
          </a:xfrm>
          <a:prstGeom prst="rect">
            <a:avLst/>
          </a:prstGeom>
          <a:noFill/>
        </p:spPr>
        <p:txBody>
          <a:bodyPr wrap="none" rtlCol="0">
            <a:spAutoFit/>
          </a:bodyPr>
          <a:lstStyle/>
          <a:p>
            <a:pPr algn="ctr"/>
            <a:r>
              <a:rPr kumimoji="1" lang="ja-JP" altLang="en-US" sz="1600" b="1" smtClean="0">
                <a:solidFill>
                  <a:schemeClr val="bg1"/>
                </a:solidFill>
                <a:latin typeface="Meiryo" charset="-128"/>
                <a:ea typeface="Meiryo" charset="-128"/>
                <a:cs typeface="Meiryo" charset="-128"/>
              </a:rPr>
              <a:t>抽象化</a:t>
            </a:r>
            <a:endParaRPr kumimoji="1" lang="ja-JP" altLang="en-US" sz="1600" b="1" dirty="0">
              <a:solidFill>
                <a:schemeClr val="bg1"/>
              </a:solidFill>
              <a:latin typeface="Meiryo" charset="-128"/>
              <a:ea typeface="Meiryo" charset="-128"/>
              <a:cs typeface="Meiryo" charset="-128"/>
            </a:endParaRPr>
          </a:p>
        </p:txBody>
      </p:sp>
      <p:sp>
        <p:nvSpPr>
          <p:cNvPr id="344" name="ホームベース 343"/>
          <p:cNvSpPr/>
          <p:nvPr/>
        </p:nvSpPr>
        <p:spPr>
          <a:xfrm flipH="1">
            <a:off x="5935371" y="3927639"/>
            <a:ext cx="2576526" cy="548502"/>
          </a:xfrm>
          <a:prstGeom prst="homePlate">
            <a:avLst/>
          </a:prstGeom>
          <a:solidFill>
            <a:srgbClr val="0432FF">
              <a:alpha val="72157"/>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sz="1200" dirty="0" smtClean="0">
                <a:solidFill>
                  <a:srgbClr val="FFFFFF"/>
                </a:solidFill>
                <a:latin typeface="Meiryo" charset="-128"/>
                <a:ea typeface="Meiryo" charset="-128"/>
                <a:cs typeface="Meiryo" charset="-128"/>
              </a:rPr>
              <a:t>仮装化されたシステム資源で構成や運用を管理</a:t>
            </a:r>
            <a:endParaRPr kumimoji="1" lang="en-US" altLang="ja-JP" sz="1200" dirty="0" smtClean="0">
              <a:solidFill>
                <a:srgbClr val="FFFFFF"/>
              </a:solidFill>
              <a:latin typeface="Meiryo" charset="-128"/>
              <a:ea typeface="Meiryo" charset="-128"/>
              <a:cs typeface="Meiryo" charset="-128"/>
            </a:endParaRPr>
          </a:p>
        </p:txBody>
      </p:sp>
      <p:sp>
        <p:nvSpPr>
          <p:cNvPr id="345" name="ホームベース 344"/>
          <p:cNvSpPr/>
          <p:nvPr/>
        </p:nvSpPr>
        <p:spPr>
          <a:xfrm flipH="1">
            <a:off x="5931229" y="5013383"/>
            <a:ext cx="2576526" cy="548502"/>
          </a:xfrm>
          <a:prstGeom prst="homePlate">
            <a:avLst/>
          </a:prstGeom>
          <a:solidFill>
            <a:schemeClr val="tx1">
              <a:lumMod val="65000"/>
              <a:lumOff val="35000"/>
              <a:alpha val="72157"/>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sz="1200" dirty="0" smtClean="0">
                <a:solidFill>
                  <a:srgbClr val="FFFFFF"/>
                </a:solidFill>
                <a:latin typeface="Meiryo" charset="-128"/>
                <a:ea typeface="Meiryo" charset="-128"/>
                <a:cs typeface="Meiryo" charset="-128"/>
              </a:rPr>
              <a:t>物理的なシステム資源で構成や運用を管理</a:t>
            </a:r>
            <a:endParaRPr kumimoji="1" lang="en-US" altLang="ja-JP" sz="1200" dirty="0" smtClean="0">
              <a:solidFill>
                <a:srgbClr val="FFFFFF"/>
              </a:solidFill>
              <a:latin typeface="Meiryo" charset="-128"/>
              <a:ea typeface="Meiryo" charset="-128"/>
              <a:cs typeface="Meiryo" charset="-128"/>
            </a:endParaRPr>
          </a:p>
        </p:txBody>
      </p:sp>
      <p:sp>
        <p:nvSpPr>
          <p:cNvPr id="346" name="上矢印 345"/>
          <p:cNvSpPr/>
          <p:nvPr/>
        </p:nvSpPr>
        <p:spPr>
          <a:xfrm>
            <a:off x="1146680" y="2656061"/>
            <a:ext cx="761591" cy="454273"/>
          </a:xfrm>
          <a:prstGeom prst="up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7" name="上矢印 346"/>
          <p:cNvSpPr/>
          <p:nvPr/>
        </p:nvSpPr>
        <p:spPr>
          <a:xfrm>
            <a:off x="3153885" y="2649922"/>
            <a:ext cx="761591" cy="454273"/>
          </a:xfrm>
          <a:prstGeom prst="up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8" name="上矢印 347"/>
          <p:cNvSpPr/>
          <p:nvPr/>
        </p:nvSpPr>
        <p:spPr>
          <a:xfrm>
            <a:off x="5233010" y="2649695"/>
            <a:ext cx="761591" cy="454273"/>
          </a:xfrm>
          <a:prstGeom prst="up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12336662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381000" y="1448594"/>
            <a:ext cx="2897450" cy="1440429"/>
          </a:xfrm>
          <a:prstGeom prst="rect">
            <a:avLst/>
          </a:prstGeom>
          <a:solidFill>
            <a:srgbClr val="3366FF"/>
          </a:solidFill>
          <a:ln w="76200" cmpd="sng">
            <a:solidFill>
              <a:srgbClr val="3366FF"/>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テキスト ボックス 6"/>
          <p:cNvSpPr txBox="1"/>
          <p:nvPr/>
        </p:nvSpPr>
        <p:spPr>
          <a:xfrm>
            <a:off x="984250" y="1448594"/>
            <a:ext cx="1723549" cy="1015663"/>
          </a:xfrm>
          <a:prstGeom prst="rect">
            <a:avLst/>
          </a:prstGeom>
          <a:solidFill>
            <a:srgbClr val="3366FF"/>
          </a:solidFill>
          <a:ln>
            <a:solidFill>
              <a:srgbClr val="3366FF"/>
            </a:solidFill>
          </a:ln>
        </p:spPr>
        <p:txBody>
          <a:bodyPr wrap="none" rtlCol="0">
            <a:spAutoFit/>
          </a:bodyPr>
          <a:lstStyle/>
          <a:p>
            <a:r>
              <a:rPr kumimoji="1" lang="ja-JP" altLang="en-US" sz="6000" dirty="0">
                <a:solidFill>
                  <a:schemeClr val="bg1"/>
                </a:solidFill>
                <a:latin typeface="ＤＦＰ太丸ゴシック体"/>
                <a:ea typeface="ＤＦＰ太丸ゴシック体"/>
                <a:cs typeface="ＤＦＰ太丸ゴシック体"/>
              </a:rPr>
              <a:t>仮想</a:t>
            </a:r>
          </a:p>
        </p:txBody>
      </p:sp>
      <p:sp>
        <p:nvSpPr>
          <p:cNvPr id="8" name="正方形/長方形 7"/>
          <p:cNvSpPr/>
          <p:nvPr/>
        </p:nvSpPr>
        <p:spPr>
          <a:xfrm>
            <a:off x="1157550" y="2276556"/>
            <a:ext cx="1458778" cy="523220"/>
          </a:xfrm>
          <a:prstGeom prst="rect">
            <a:avLst/>
          </a:prstGeom>
          <a:noFill/>
          <a:ln>
            <a:noFill/>
          </a:ln>
        </p:spPr>
        <p:txBody>
          <a:bodyPr wrap="none">
            <a:spAutoFit/>
          </a:bodyPr>
          <a:lstStyle/>
          <a:p>
            <a:pPr algn="r"/>
            <a:r>
              <a:rPr lang="en-US" altLang="ja-JP" sz="2800" dirty="0">
                <a:solidFill>
                  <a:schemeClr val="bg1"/>
                </a:solidFill>
                <a:latin typeface="Arial Black"/>
                <a:cs typeface="Arial Black"/>
              </a:rPr>
              <a:t>virtual</a:t>
            </a:r>
          </a:p>
        </p:txBody>
      </p:sp>
      <p:grpSp>
        <p:nvGrpSpPr>
          <p:cNvPr id="2" name="図形グループ 1"/>
          <p:cNvGrpSpPr/>
          <p:nvPr/>
        </p:nvGrpSpPr>
        <p:grpSpPr>
          <a:xfrm>
            <a:off x="3225800" y="1448594"/>
            <a:ext cx="5613400" cy="1440429"/>
            <a:chOff x="3225800" y="1448594"/>
            <a:chExt cx="5613400" cy="1440429"/>
          </a:xfrm>
        </p:grpSpPr>
        <p:sp>
          <p:nvSpPr>
            <p:cNvPr id="16" name="正方形/長方形 15"/>
            <p:cNvSpPr/>
            <p:nvPr/>
          </p:nvSpPr>
          <p:spPr>
            <a:xfrm>
              <a:off x="3454400" y="1448594"/>
              <a:ext cx="5384800" cy="1440429"/>
            </a:xfrm>
            <a:prstGeom prst="rect">
              <a:avLst/>
            </a:prstGeom>
            <a:solidFill>
              <a:srgbClr val="FFFFFF"/>
            </a:solidFill>
            <a:ln w="76200" cmpd="sng">
              <a:solidFill>
                <a:srgbClr val="3366FF"/>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 name="正方形/長方形 2"/>
            <p:cNvSpPr/>
            <p:nvPr/>
          </p:nvSpPr>
          <p:spPr>
            <a:xfrm>
              <a:off x="3556000" y="1906371"/>
              <a:ext cx="5283200" cy="892552"/>
            </a:xfrm>
            <a:prstGeom prst="rect">
              <a:avLst/>
            </a:prstGeom>
            <a:noFill/>
            <a:ln>
              <a:noFill/>
            </a:ln>
          </p:spPr>
          <p:txBody>
            <a:bodyPr wrap="square">
              <a:spAutoFit/>
            </a:bodyPr>
            <a:lstStyle/>
            <a:p>
              <a:pPr algn="ctr">
                <a:spcBef>
                  <a:spcPts val="0"/>
                </a:spcBef>
              </a:pPr>
              <a:r>
                <a:rPr lang="ja-JP" altLang="en-US" sz="2400" dirty="0">
                  <a:solidFill>
                    <a:srgbClr val="0000FF"/>
                  </a:solidFill>
                  <a:effectLst/>
                </a:rPr>
                <a:t>表面または名目上はそうでないが</a:t>
              </a:r>
              <a:endParaRPr lang="en-US" altLang="ja-JP" sz="2400" dirty="0">
                <a:solidFill>
                  <a:srgbClr val="0000FF"/>
                </a:solidFill>
                <a:effectLst/>
              </a:endParaRPr>
            </a:p>
            <a:p>
              <a:pPr algn="ctr">
                <a:spcBef>
                  <a:spcPts val="0"/>
                </a:spcBef>
              </a:pPr>
              <a:r>
                <a:rPr lang="ja-JP" altLang="en-US" sz="2800" dirty="0">
                  <a:solidFill>
                    <a:srgbClr val="0000FF"/>
                  </a:solidFill>
                  <a:effectLst/>
                </a:rPr>
                <a:t>事実上の</a:t>
              </a:r>
              <a:r>
                <a:rPr lang="ja-JP" altLang="en-US" sz="2800" dirty="0">
                  <a:solidFill>
                    <a:srgbClr val="0000FF"/>
                  </a:solidFill>
                </a:rPr>
                <a:t>／</a:t>
              </a:r>
              <a:r>
                <a:rPr lang="ja-JP" altLang="en-US" sz="2800" dirty="0">
                  <a:solidFill>
                    <a:srgbClr val="0000FF"/>
                  </a:solidFill>
                  <a:effectLst/>
                </a:rPr>
                <a:t>実質上の</a:t>
              </a:r>
              <a:r>
                <a:rPr lang="ja-JP" altLang="en-US" sz="2800" dirty="0">
                  <a:solidFill>
                    <a:srgbClr val="0000FF"/>
                  </a:solidFill>
                </a:rPr>
                <a:t>／</a:t>
              </a:r>
              <a:r>
                <a:rPr lang="ja-JP" altLang="en-US" sz="2800" dirty="0">
                  <a:solidFill>
                    <a:srgbClr val="0000FF"/>
                  </a:solidFill>
                  <a:effectLst/>
                </a:rPr>
                <a:t>実際の</a:t>
              </a:r>
              <a:endParaRPr lang="en-US" altLang="ja-JP" sz="2800" dirty="0">
                <a:solidFill>
                  <a:srgbClr val="0000FF"/>
                </a:solidFill>
                <a:effectLst/>
              </a:endParaRPr>
            </a:p>
          </p:txBody>
        </p:sp>
        <p:sp>
          <p:nvSpPr>
            <p:cNvPr id="4" name="正方形/長方形 3"/>
            <p:cNvSpPr/>
            <p:nvPr/>
          </p:nvSpPr>
          <p:spPr>
            <a:xfrm>
              <a:off x="3454400" y="1448594"/>
              <a:ext cx="5384800" cy="363211"/>
            </a:xfrm>
            <a:prstGeom prst="rect">
              <a:avLst/>
            </a:prstGeom>
            <a:solidFill>
              <a:srgbClr val="3366FF"/>
            </a:solidFill>
            <a:ln>
              <a:solidFill>
                <a:srgbClr val="3366FF"/>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solidFill>
                    <a:srgbClr val="FFFFFF"/>
                  </a:solidFill>
                  <a:latin typeface="ＭＳ Ｐゴシック"/>
                  <a:ea typeface="ＭＳ Ｐゴシック"/>
                  <a:cs typeface="ＭＳ Ｐゴシック"/>
                </a:rPr>
                <a:t>本来の意味</a:t>
              </a:r>
              <a:endParaRPr kumimoji="1" lang="ja-JP" altLang="en-US" sz="2000" dirty="0">
                <a:solidFill>
                  <a:srgbClr val="FFFFFF"/>
                </a:solidFill>
                <a:latin typeface="ＭＳ Ｐゴシック"/>
                <a:ea typeface="ＭＳ Ｐゴシック"/>
                <a:cs typeface="ＭＳ Ｐゴシック"/>
              </a:endParaRPr>
            </a:p>
          </p:txBody>
        </p:sp>
        <p:sp>
          <p:nvSpPr>
            <p:cNvPr id="6" name="右矢印 5"/>
            <p:cNvSpPr/>
            <p:nvPr/>
          </p:nvSpPr>
          <p:spPr>
            <a:xfrm>
              <a:off x="3225800" y="1885723"/>
              <a:ext cx="330200" cy="578534"/>
            </a:xfrm>
            <a:prstGeom prst="rightArrow">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11" name="タイトル 10"/>
          <p:cNvSpPr>
            <a:spLocks noGrp="1"/>
          </p:cNvSpPr>
          <p:nvPr>
            <p:ph type="title"/>
          </p:nvPr>
        </p:nvSpPr>
        <p:spPr/>
        <p:txBody>
          <a:bodyPr/>
          <a:lstStyle/>
          <a:p>
            <a:r>
              <a:rPr kumimoji="1" lang="ja-JP" altLang="en-US" dirty="0">
                <a:solidFill>
                  <a:schemeClr val="tx1">
                    <a:lumMod val="50000"/>
                    <a:lumOff val="50000"/>
                  </a:schemeClr>
                </a:solidFill>
              </a:rPr>
              <a:t>「仮想化」の本当の</a:t>
            </a:r>
            <a:r>
              <a:rPr kumimoji="1" lang="ja-JP" altLang="en-US" dirty="0" smtClean="0">
                <a:solidFill>
                  <a:schemeClr val="tx1">
                    <a:lumMod val="50000"/>
                    <a:lumOff val="50000"/>
                  </a:schemeClr>
                </a:solidFill>
              </a:rPr>
              <a:t>意味</a:t>
            </a:r>
            <a:endParaRPr kumimoji="1" lang="ja-JP" altLang="en-US" dirty="0">
              <a:solidFill>
                <a:schemeClr val="tx1">
                  <a:lumMod val="50000"/>
                  <a:lumOff val="50000"/>
                </a:schemeClr>
              </a:solidFill>
            </a:endParaRPr>
          </a:p>
        </p:txBody>
      </p:sp>
      <p:grpSp>
        <p:nvGrpSpPr>
          <p:cNvPr id="5" name="図形グループ 4"/>
          <p:cNvGrpSpPr/>
          <p:nvPr/>
        </p:nvGrpSpPr>
        <p:grpSpPr>
          <a:xfrm>
            <a:off x="381000" y="2889024"/>
            <a:ext cx="8458200" cy="3040508"/>
            <a:chOff x="381000" y="2889024"/>
            <a:chExt cx="8458200" cy="3040508"/>
          </a:xfrm>
        </p:grpSpPr>
        <p:sp>
          <p:nvSpPr>
            <p:cNvPr id="20" name="正方形/長方形 19"/>
            <p:cNvSpPr/>
            <p:nvPr/>
          </p:nvSpPr>
          <p:spPr>
            <a:xfrm>
              <a:off x="3454400" y="4489103"/>
              <a:ext cx="5384800" cy="1440429"/>
            </a:xfrm>
            <a:prstGeom prst="rect">
              <a:avLst/>
            </a:prstGeom>
            <a:noFill/>
            <a:ln w="76200" cmpd="sng">
              <a:solidFill>
                <a:srgbClr val="3366FF"/>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 name="正方形/長方形 21"/>
            <p:cNvSpPr/>
            <p:nvPr/>
          </p:nvSpPr>
          <p:spPr>
            <a:xfrm>
              <a:off x="3454400" y="4489103"/>
              <a:ext cx="5384800" cy="363211"/>
            </a:xfrm>
            <a:prstGeom prst="rect">
              <a:avLst/>
            </a:prstGeom>
            <a:solidFill>
              <a:srgbClr val="3366FF"/>
            </a:solidFill>
            <a:ln>
              <a:solidFill>
                <a:srgbClr val="3366FF"/>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solidFill>
                    <a:srgbClr val="FFFFFF"/>
                  </a:solidFill>
                  <a:latin typeface="ＭＳ Ｐゴシック"/>
                  <a:ea typeface="ＭＳ Ｐゴシック"/>
                  <a:cs typeface="ＭＳ Ｐゴシック"/>
                </a:rPr>
                <a:t>本来の意味</a:t>
              </a:r>
              <a:endParaRPr kumimoji="1" lang="ja-JP" altLang="en-US" sz="2000" dirty="0">
                <a:solidFill>
                  <a:srgbClr val="FFFFFF"/>
                </a:solidFill>
                <a:latin typeface="ＭＳ Ｐゴシック"/>
                <a:ea typeface="ＭＳ Ｐゴシック"/>
                <a:cs typeface="ＭＳ Ｐゴシック"/>
              </a:endParaRPr>
            </a:p>
          </p:txBody>
        </p:sp>
        <p:sp>
          <p:nvSpPr>
            <p:cNvPr id="19" name="正方形/長方形 18"/>
            <p:cNvSpPr/>
            <p:nvPr/>
          </p:nvSpPr>
          <p:spPr>
            <a:xfrm>
              <a:off x="381000" y="4489103"/>
              <a:ext cx="2897450" cy="1440429"/>
            </a:xfrm>
            <a:prstGeom prst="rect">
              <a:avLst/>
            </a:prstGeom>
            <a:solidFill>
              <a:srgbClr val="3366FF"/>
            </a:solidFill>
            <a:ln w="76200" cmpd="sng">
              <a:solidFill>
                <a:srgbClr val="3366FF"/>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 name="テキスト ボックス 12"/>
            <p:cNvSpPr txBox="1"/>
            <p:nvPr/>
          </p:nvSpPr>
          <p:spPr>
            <a:xfrm>
              <a:off x="520700" y="4489103"/>
              <a:ext cx="2492990" cy="1415772"/>
            </a:xfrm>
            <a:prstGeom prst="rect">
              <a:avLst/>
            </a:prstGeom>
            <a:solidFill>
              <a:srgbClr val="3366FF"/>
            </a:solidFill>
            <a:ln>
              <a:solidFill>
                <a:srgbClr val="3366FF"/>
              </a:solidFill>
            </a:ln>
          </p:spPr>
          <p:txBody>
            <a:bodyPr wrap="none" rtlCol="0">
              <a:spAutoFit/>
            </a:bodyPr>
            <a:lstStyle/>
            <a:p>
              <a:pPr algn="ctr">
                <a:spcBef>
                  <a:spcPts val="0"/>
                </a:spcBef>
              </a:pPr>
              <a:r>
                <a:rPr kumimoji="1" lang="ja-JP" altLang="en-US" sz="6000" dirty="0">
                  <a:solidFill>
                    <a:srgbClr val="FFFFFF"/>
                  </a:solidFill>
                  <a:latin typeface="ＤＦＰ太丸ゴシック体"/>
                  <a:ea typeface="ＤＦＰ太丸ゴシック体"/>
                  <a:cs typeface="ＤＦＰ太丸ゴシック体"/>
                </a:rPr>
                <a:t>仮想化</a:t>
              </a:r>
              <a:endParaRPr kumimoji="1" lang="en-US" altLang="ja-JP" sz="6000" dirty="0">
                <a:solidFill>
                  <a:srgbClr val="FFFFFF"/>
                </a:solidFill>
                <a:latin typeface="ＤＦＰ太丸ゴシック体"/>
                <a:ea typeface="ＤＦＰ太丸ゴシック体"/>
                <a:cs typeface="ＤＦＰ太丸ゴシック体"/>
              </a:endParaRPr>
            </a:p>
            <a:p>
              <a:pPr algn="ctr">
                <a:spcBef>
                  <a:spcPts val="0"/>
                </a:spcBef>
              </a:pPr>
              <a:r>
                <a:rPr kumimoji="1" lang="en-US" altLang="ja-JP" sz="2400" dirty="0">
                  <a:solidFill>
                    <a:srgbClr val="FFFFFF"/>
                  </a:solidFill>
                  <a:latin typeface="Arial Black"/>
                  <a:ea typeface="ＤＦＰ太丸ゴシック体"/>
                  <a:cs typeface="Arial Black"/>
                </a:rPr>
                <a:t>Virtualization</a:t>
              </a:r>
              <a:endParaRPr kumimoji="1" lang="ja-JP" altLang="en-US" sz="2400" dirty="0">
                <a:solidFill>
                  <a:srgbClr val="FFFFFF"/>
                </a:solidFill>
                <a:latin typeface="Arial Black"/>
                <a:ea typeface="ＤＦＰ太丸ゴシック体"/>
                <a:cs typeface="Arial Black"/>
              </a:endParaRPr>
            </a:p>
          </p:txBody>
        </p:sp>
        <p:sp>
          <p:nvSpPr>
            <p:cNvPr id="14" name="正方形/長方形 13"/>
            <p:cNvSpPr/>
            <p:nvPr/>
          </p:nvSpPr>
          <p:spPr>
            <a:xfrm>
              <a:off x="3505200" y="4950768"/>
              <a:ext cx="5257800" cy="954107"/>
            </a:xfrm>
            <a:prstGeom prst="rect">
              <a:avLst/>
            </a:prstGeom>
            <a:noFill/>
            <a:ln>
              <a:noFill/>
            </a:ln>
          </p:spPr>
          <p:txBody>
            <a:bodyPr wrap="square">
              <a:spAutoFit/>
            </a:bodyPr>
            <a:lstStyle/>
            <a:p>
              <a:pPr algn="ctr"/>
              <a:r>
                <a:rPr lang="ja-JP" altLang="en-US" sz="2800" dirty="0">
                  <a:solidFill>
                    <a:srgbClr val="0000FF"/>
                  </a:solidFill>
                </a:rPr>
                <a:t>物理的実態とは異なるが、</a:t>
              </a:r>
              <a:endParaRPr lang="en-US" altLang="ja-JP" sz="2800" dirty="0">
                <a:solidFill>
                  <a:srgbClr val="0000FF"/>
                </a:solidFill>
              </a:endParaRPr>
            </a:p>
            <a:p>
              <a:pPr algn="ctr"/>
              <a:r>
                <a:rPr lang="ja-JP" altLang="en-US" sz="2800" dirty="0">
                  <a:solidFill>
                    <a:srgbClr val="0000FF"/>
                  </a:solidFill>
                </a:rPr>
                <a:t>実質的機能を実現する仕組み</a:t>
              </a:r>
              <a:endParaRPr lang="en-US" altLang="ja-JP" sz="2800" dirty="0">
                <a:solidFill>
                  <a:srgbClr val="0000FF"/>
                </a:solidFill>
              </a:endParaRPr>
            </a:p>
          </p:txBody>
        </p:sp>
        <p:sp>
          <p:nvSpPr>
            <p:cNvPr id="23" name="右矢印 22"/>
            <p:cNvSpPr/>
            <p:nvPr/>
          </p:nvSpPr>
          <p:spPr>
            <a:xfrm>
              <a:off x="3225800" y="4902200"/>
              <a:ext cx="330200" cy="578534"/>
            </a:xfrm>
            <a:prstGeom prst="rightArrow">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下矢印 9"/>
            <p:cNvSpPr/>
            <p:nvPr/>
          </p:nvSpPr>
          <p:spPr>
            <a:xfrm>
              <a:off x="1250950" y="2889024"/>
              <a:ext cx="1155700" cy="1704344"/>
            </a:xfrm>
            <a:prstGeom prst="downArrow">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1" name="角丸四角形吹き出し 20"/>
          <p:cNvSpPr/>
          <p:nvPr/>
        </p:nvSpPr>
        <p:spPr>
          <a:xfrm>
            <a:off x="2707799" y="928511"/>
            <a:ext cx="1812595" cy="762264"/>
          </a:xfrm>
          <a:prstGeom prst="wedgeRoundRectCallout">
            <a:avLst>
              <a:gd name="adj1" fmla="val -52109"/>
              <a:gd name="adj2" fmla="val 101544"/>
              <a:gd name="adj3" fmla="val 16667"/>
            </a:avLst>
          </a:prstGeom>
          <a:solidFill>
            <a:srgbClr val="FF6666">
              <a:alpha val="70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rgbClr val="FFFFFF"/>
                </a:solidFill>
                <a:latin typeface="ＭＳ Ｐゴシック"/>
                <a:ea typeface="ＭＳ Ｐゴシック"/>
                <a:cs typeface="ＭＳ Ｐゴシック"/>
              </a:rPr>
              <a:t>日本語での語感</a:t>
            </a:r>
            <a:endParaRPr kumimoji="1" lang="en-US" altLang="ja-JP" sz="1600" dirty="0">
              <a:solidFill>
                <a:srgbClr val="FFFFFF"/>
              </a:solidFill>
              <a:latin typeface="ＭＳ Ｐゴシック"/>
              <a:ea typeface="ＭＳ Ｐゴシック"/>
              <a:cs typeface="ＭＳ Ｐゴシック"/>
            </a:endParaRPr>
          </a:p>
          <a:p>
            <a:pPr marL="171450" indent="-171450">
              <a:buFont typeface="Wingdings" charset="2"/>
              <a:buChar char="ü"/>
            </a:pPr>
            <a:r>
              <a:rPr lang="ja-JP" altLang="en-US" sz="1600" dirty="0">
                <a:solidFill>
                  <a:srgbClr val="FFFFFF"/>
                </a:solidFill>
                <a:latin typeface="ＭＳ Ｐゴシック"/>
                <a:ea typeface="ＭＳ Ｐゴシック"/>
                <a:cs typeface="ＭＳ Ｐゴシック"/>
              </a:rPr>
              <a:t>虚像の</a:t>
            </a:r>
            <a:r>
              <a:rPr lang="en-US" altLang="ja-JP" sz="1600" dirty="0">
                <a:solidFill>
                  <a:srgbClr val="FFFFFF"/>
                </a:solidFill>
                <a:latin typeface="ＭＳ Ｐゴシック"/>
                <a:ea typeface="ＭＳ Ｐゴシック"/>
                <a:cs typeface="ＭＳ Ｐゴシック"/>
              </a:rPr>
              <a:t>〜</a:t>
            </a:r>
          </a:p>
          <a:p>
            <a:pPr marL="171450" indent="-171450">
              <a:buFont typeface="Wingdings" charset="2"/>
              <a:buChar char="ü"/>
            </a:pPr>
            <a:r>
              <a:rPr lang="ja-JP" altLang="en-US" sz="1600" dirty="0">
                <a:solidFill>
                  <a:srgbClr val="FFFFFF"/>
                </a:solidFill>
                <a:latin typeface="ＭＳ Ｐゴシック"/>
                <a:ea typeface="ＭＳ Ｐゴシック"/>
                <a:cs typeface="ＭＳ Ｐゴシック"/>
              </a:rPr>
              <a:t>実態のない</a:t>
            </a:r>
            <a:r>
              <a:rPr lang="en-US" altLang="ja-JP" sz="1600" dirty="0">
                <a:solidFill>
                  <a:srgbClr val="FFFFFF"/>
                </a:solidFill>
                <a:latin typeface="ＭＳ Ｐゴシック"/>
                <a:ea typeface="ＭＳ Ｐゴシック"/>
                <a:cs typeface="ＭＳ Ｐゴシック"/>
              </a:rPr>
              <a:t>〜</a:t>
            </a:r>
            <a:endParaRPr kumimoji="1" lang="ja-JP" altLang="en-US" sz="1600" dirty="0">
              <a:solidFill>
                <a:srgbClr val="FFFFFF"/>
              </a:solidFill>
              <a:latin typeface="ＭＳ Ｐゴシック"/>
              <a:ea typeface="ＭＳ Ｐゴシック"/>
              <a:cs typeface="ＭＳ Ｐゴシック"/>
            </a:endParaRPr>
          </a:p>
        </p:txBody>
      </p:sp>
      <p:sp>
        <p:nvSpPr>
          <p:cNvPr id="18" name="正方形/長方形 17"/>
          <p:cNvSpPr/>
          <p:nvPr/>
        </p:nvSpPr>
        <p:spPr>
          <a:xfrm>
            <a:off x="3454399" y="3057468"/>
            <a:ext cx="5427133" cy="1261884"/>
          </a:xfrm>
          <a:prstGeom prst="rect">
            <a:avLst/>
          </a:prstGeom>
        </p:spPr>
        <p:txBody>
          <a:bodyPr wrap="square">
            <a:spAutoFit/>
          </a:bodyPr>
          <a:lstStyle/>
          <a:p>
            <a:r>
              <a:rPr lang="en-US" altLang="ja-JP" sz="2000" dirty="0">
                <a:solidFill>
                  <a:srgbClr val="0000FF"/>
                </a:solidFill>
                <a:effectLst/>
              </a:rPr>
              <a:t>It was a virtual promise. </a:t>
            </a:r>
          </a:p>
          <a:p>
            <a:r>
              <a:rPr lang="en-US" altLang="ja-JP" dirty="0">
                <a:solidFill>
                  <a:srgbClr val="0000FF"/>
                </a:solidFill>
                <a:effectLst/>
              </a:rPr>
              <a:t>　</a:t>
            </a:r>
            <a:r>
              <a:rPr lang="ja-JP" altLang="en-US" dirty="0">
                <a:solidFill>
                  <a:srgbClr val="0000FF"/>
                </a:solidFill>
                <a:effectLst/>
              </a:rPr>
              <a:t>　</a:t>
            </a:r>
            <a:r>
              <a:rPr lang="ja-JP" altLang="en-US" sz="1800" dirty="0">
                <a:solidFill>
                  <a:srgbClr val="0000FF"/>
                </a:solidFill>
                <a:effectLst/>
              </a:rPr>
              <a:t>（約束ではないが）実際には約束も同然だった。</a:t>
            </a:r>
            <a:endParaRPr lang="en-US" altLang="ja-JP" sz="1800" dirty="0">
              <a:solidFill>
                <a:srgbClr val="0000FF"/>
              </a:solidFill>
              <a:effectLst/>
            </a:endParaRPr>
          </a:p>
          <a:p>
            <a:r>
              <a:rPr lang="en-US" altLang="ja-JP" sz="2000" dirty="0">
                <a:solidFill>
                  <a:srgbClr val="0000FF"/>
                </a:solidFill>
                <a:effectLst/>
              </a:rPr>
              <a:t>He was the virtual leader of the movement. </a:t>
            </a:r>
          </a:p>
          <a:p>
            <a:r>
              <a:rPr lang="ja-JP" altLang="en-US" sz="1800" dirty="0">
                <a:solidFill>
                  <a:srgbClr val="0000FF"/>
                </a:solidFill>
                <a:effectLst/>
              </a:rPr>
              <a:t>　　彼はその運動の事実上の指導者だった。</a:t>
            </a:r>
          </a:p>
        </p:txBody>
      </p:sp>
    </p:spTree>
    <p:extLst>
      <p:ext uri="{BB962C8B-B14F-4D97-AF65-F5344CB8AC3E}">
        <p14:creationId xmlns:p14="http://schemas.microsoft.com/office/powerpoint/2010/main" val="96472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bwMode="auto">
          <a:xfrm>
            <a:off x="762000" y="996046"/>
            <a:ext cx="7620000" cy="3890203"/>
          </a:xfrm>
          <a:prstGeom prst="roundRect">
            <a:avLst>
              <a:gd name="adj" fmla="val 0"/>
            </a:avLst>
          </a:prstGeom>
          <a:solidFill>
            <a:srgbClr val="FFFBD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7" name="角丸四角形 6"/>
          <p:cNvSpPr/>
          <p:nvPr/>
        </p:nvSpPr>
        <p:spPr bwMode="auto">
          <a:xfrm>
            <a:off x="762000" y="5114850"/>
            <a:ext cx="7620000" cy="1295400"/>
          </a:xfrm>
          <a:prstGeom prst="roundRect">
            <a:avLst>
              <a:gd name="adj" fmla="val 0"/>
            </a:avLst>
          </a:prstGeom>
          <a:solidFill>
            <a:schemeClr val="accent5">
              <a:lumMod val="20000"/>
              <a:lumOff val="8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defTabSz="914400" fontAlgn="base">
              <a:spcBef>
                <a:spcPct val="20000"/>
              </a:spcBef>
              <a:spcAft>
                <a:spcPct val="0"/>
              </a:spcAft>
            </a:pPr>
            <a:endParaRPr kumimoji="0" lang="ja-JP" altLang="en-US" sz="1200">
              <a:solidFill>
                <a:srgbClr val="484848"/>
              </a:solidFill>
              <a:latin typeface="+mj-ea"/>
              <a:ea typeface="+mj-ea"/>
            </a:endParaRPr>
          </a:p>
        </p:txBody>
      </p:sp>
      <p:sp>
        <p:nvSpPr>
          <p:cNvPr id="8" name="正方形/長方形 7"/>
          <p:cNvSpPr/>
          <p:nvPr/>
        </p:nvSpPr>
        <p:spPr bwMode="auto">
          <a:xfrm>
            <a:off x="1905000" y="1685850"/>
            <a:ext cx="457200" cy="381000"/>
          </a:xfrm>
          <a:prstGeom prst="rect">
            <a:avLst/>
          </a:prstGeom>
          <a:solidFill>
            <a:srgbClr val="00FF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9" name="正方形/長方形 8"/>
          <p:cNvSpPr/>
          <p:nvPr/>
        </p:nvSpPr>
        <p:spPr bwMode="auto">
          <a:xfrm>
            <a:off x="1295400" y="1685850"/>
            <a:ext cx="457200" cy="381000"/>
          </a:xfrm>
          <a:prstGeom prst="rect">
            <a:avLst/>
          </a:prstGeom>
          <a:solidFill>
            <a:srgbClr val="00FF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10" name="正方形/長方形 9"/>
          <p:cNvSpPr/>
          <p:nvPr/>
        </p:nvSpPr>
        <p:spPr bwMode="auto">
          <a:xfrm>
            <a:off x="2514600" y="1685850"/>
            <a:ext cx="457200" cy="381000"/>
          </a:xfrm>
          <a:prstGeom prst="rect">
            <a:avLst/>
          </a:prstGeom>
          <a:solidFill>
            <a:srgbClr val="00FF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14" name="正方形/長方形 13"/>
          <p:cNvSpPr/>
          <p:nvPr/>
        </p:nvSpPr>
        <p:spPr bwMode="auto">
          <a:xfrm>
            <a:off x="3733800" y="1685850"/>
            <a:ext cx="1676400" cy="381000"/>
          </a:xfrm>
          <a:prstGeom prst="rect">
            <a:avLst/>
          </a:prstGeom>
          <a:solidFill>
            <a:srgbClr val="0000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15" name="六角形 14"/>
          <p:cNvSpPr/>
          <p:nvPr/>
        </p:nvSpPr>
        <p:spPr bwMode="auto">
          <a:xfrm>
            <a:off x="6172200" y="1685850"/>
            <a:ext cx="1676400" cy="457200"/>
          </a:xfrm>
          <a:prstGeom prst="hexagon">
            <a:avLst>
              <a:gd name="adj" fmla="val 78140"/>
              <a:gd name="vf" fmla="val 115470"/>
            </a:avLst>
          </a:prstGeom>
          <a:solidFill>
            <a:srgbClr val="8000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16" name="正方形/長方形 15"/>
          <p:cNvSpPr/>
          <p:nvPr/>
        </p:nvSpPr>
        <p:spPr bwMode="auto">
          <a:xfrm>
            <a:off x="1295400" y="5419650"/>
            <a:ext cx="1676400" cy="381000"/>
          </a:xfrm>
          <a:prstGeom prst="rect">
            <a:avLst/>
          </a:prstGeom>
          <a:solidFill>
            <a:srgbClr val="038006"/>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17" name="正方形/長方形 16"/>
          <p:cNvSpPr/>
          <p:nvPr/>
        </p:nvSpPr>
        <p:spPr bwMode="auto">
          <a:xfrm>
            <a:off x="4343400" y="5419650"/>
            <a:ext cx="457200" cy="381000"/>
          </a:xfrm>
          <a:prstGeom prst="rect">
            <a:avLst/>
          </a:prstGeom>
          <a:solidFill>
            <a:srgbClr val="00009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18" name="正方形/長方形 17"/>
          <p:cNvSpPr/>
          <p:nvPr/>
        </p:nvSpPr>
        <p:spPr bwMode="auto">
          <a:xfrm>
            <a:off x="3733800" y="5419650"/>
            <a:ext cx="457200" cy="381000"/>
          </a:xfrm>
          <a:prstGeom prst="rect">
            <a:avLst/>
          </a:prstGeom>
          <a:solidFill>
            <a:srgbClr val="00009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19" name="正方形/長方形 18"/>
          <p:cNvSpPr/>
          <p:nvPr/>
        </p:nvSpPr>
        <p:spPr bwMode="auto">
          <a:xfrm>
            <a:off x="4953000" y="5419650"/>
            <a:ext cx="457200" cy="381000"/>
          </a:xfrm>
          <a:prstGeom prst="rect">
            <a:avLst/>
          </a:prstGeom>
          <a:solidFill>
            <a:srgbClr val="00009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20" name="正方形/長方形 19"/>
          <p:cNvSpPr/>
          <p:nvPr/>
        </p:nvSpPr>
        <p:spPr bwMode="auto">
          <a:xfrm>
            <a:off x="6172200" y="5419650"/>
            <a:ext cx="1676400" cy="381000"/>
          </a:xfrm>
          <a:prstGeom prst="rect">
            <a:avLst/>
          </a:prstGeom>
          <a:solidFill>
            <a:schemeClr val="accent5">
              <a:lumMod val="5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21" name="テキスト ボックス 20"/>
          <p:cNvSpPr txBox="1"/>
          <p:nvPr/>
        </p:nvSpPr>
        <p:spPr>
          <a:xfrm>
            <a:off x="3171616" y="5876850"/>
            <a:ext cx="2800767" cy="461665"/>
          </a:xfrm>
          <a:prstGeom prst="rect">
            <a:avLst/>
          </a:prstGeom>
          <a:noFill/>
          <a:effectLst/>
        </p:spPr>
        <p:txBody>
          <a:bodyPr wrap="none" rtlCol="0">
            <a:spAutoFit/>
          </a:bodyPr>
          <a:lstStyle/>
          <a:p>
            <a:pPr algn="ctr"/>
            <a:r>
              <a:rPr kumimoji="1" lang="ja-JP" altLang="en-US" sz="2400" dirty="0">
                <a:solidFill>
                  <a:srgbClr val="000090"/>
                </a:solidFill>
                <a:latin typeface="+mj-ea"/>
                <a:ea typeface="+mj-ea"/>
                <a:cs typeface="ＤＦＰ太丸ゴシック体"/>
              </a:rPr>
              <a:t>物理資源・物理機械</a:t>
            </a:r>
          </a:p>
        </p:txBody>
      </p:sp>
      <p:sp>
        <p:nvSpPr>
          <p:cNvPr id="23" name="テキスト ボックス 22"/>
          <p:cNvSpPr txBox="1"/>
          <p:nvPr/>
        </p:nvSpPr>
        <p:spPr>
          <a:xfrm>
            <a:off x="1219200" y="1194525"/>
            <a:ext cx="1826141" cy="338554"/>
          </a:xfrm>
          <a:prstGeom prst="rect">
            <a:avLst/>
          </a:prstGeom>
          <a:noFill/>
          <a:effectLst/>
        </p:spPr>
        <p:txBody>
          <a:bodyPr wrap="none" rtlCol="0">
            <a:spAutoFit/>
          </a:bodyPr>
          <a:lstStyle/>
          <a:p>
            <a:pPr algn="ctr"/>
            <a:r>
              <a:rPr kumimoji="1" lang="ja-JP" altLang="en-US" sz="1600" dirty="0">
                <a:solidFill>
                  <a:srgbClr val="008000"/>
                </a:solidFill>
                <a:effectLst/>
                <a:latin typeface="+mj-ea"/>
                <a:ea typeface="+mj-ea"/>
                <a:cs typeface="ＤＦＰ太丸ゴシック体"/>
              </a:rPr>
              <a:t>サーバーの仮想化</a:t>
            </a:r>
            <a:endParaRPr kumimoji="1" lang="en-US" altLang="ja-JP" sz="1600" dirty="0">
              <a:solidFill>
                <a:srgbClr val="008000"/>
              </a:solidFill>
              <a:effectLst/>
              <a:latin typeface="+mj-ea"/>
              <a:ea typeface="+mj-ea"/>
              <a:cs typeface="ＤＦＰ太丸ゴシック体"/>
            </a:endParaRPr>
          </a:p>
        </p:txBody>
      </p:sp>
      <p:sp>
        <p:nvSpPr>
          <p:cNvPr id="24" name="テキスト ボックス 23"/>
          <p:cNvSpPr txBox="1"/>
          <p:nvPr/>
        </p:nvSpPr>
        <p:spPr>
          <a:xfrm>
            <a:off x="3632078" y="1194525"/>
            <a:ext cx="1879842" cy="338554"/>
          </a:xfrm>
          <a:prstGeom prst="rect">
            <a:avLst/>
          </a:prstGeom>
          <a:noFill/>
          <a:effectLst/>
        </p:spPr>
        <p:txBody>
          <a:bodyPr wrap="none" rtlCol="0">
            <a:spAutoFit/>
          </a:bodyPr>
          <a:lstStyle/>
          <a:p>
            <a:pPr algn="ctr"/>
            <a:r>
              <a:rPr kumimoji="1" lang="ja-JP" altLang="en-US" sz="1600" dirty="0">
                <a:solidFill>
                  <a:srgbClr val="3366FF"/>
                </a:solidFill>
                <a:effectLst/>
                <a:latin typeface="+mj-ea"/>
                <a:ea typeface="+mj-ea"/>
                <a:cs typeface="ＤＦＰ太丸ゴシック体"/>
              </a:rPr>
              <a:t>ストレージの仮想化</a:t>
            </a:r>
            <a:endParaRPr kumimoji="1" lang="en-US" altLang="ja-JP" sz="1600" dirty="0">
              <a:solidFill>
                <a:srgbClr val="3366FF"/>
              </a:solidFill>
              <a:effectLst/>
              <a:latin typeface="+mj-ea"/>
              <a:ea typeface="+mj-ea"/>
              <a:cs typeface="ＤＦＰ太丸ゴシック体"/>
            </a:endParaRPr>
          </a:p>
        </p:txBody>
      </p:sp>
      <p:sp>
        <p:nvSpPr>
          <p:cNvPr id="25" name="テキスト ボックス 24"/>
          <p:cNvSpPr txBox="1"/>
          <p:nvPr/>
        </p:nvSpPr>
        <p:spPr>
          <a:xfrm>
            <a:off x="5968907" y="1042125"/>
            <a:ext cx="2133116" cy="584776"/>
          </a:xfrm>
          <a:prstGeom prst="rect">
            <a:avLst/>
          </a:prstGeom>
          <a:noFill/>
          <a:effectLst/>
        </p:spPr>
        <p:txBody>
          <a:bodyPr wrap="none" rtlCol="0">
            <a:spAutoFit/>
          </a:bodyPr>
          <a:lstStyle/>
          <a:p>
            <a:pPr algn="ctr"/>
            <a:r>
              <a:rPr kumimoji="1" lang="en-US" altLang="ja-JP" sz="1600" dirty="0">
                <a:solidFill>
                  <a:srgbClr val="800000"/>
                </a:solidFill>
                <a:effectLst/>
                <a:latin typeface="+mj-ea"/>
                <a:ea typeface="+mj-ea"/>
                <a:cs typeface="ＤＦＰ太丸ゴシック体"/>
              </a:rPr>
              <a:t>Java</a:t>
            </a:r>
            <a:r>
              <a:rPr kumimoji="1" lang="ja-JP" altLang="en-US" sz="1600" dirty="0">
                <a:solidFill>
                  <a:srgbClr val="800000"/>
                </a:solidFill>
                <a:effectLst/>
                <a:latin typeface="+mj-ea"/>
                <a:ea typeface="+mj-ea"/>
                <a:cs typeface="ＤＦＰ太丸ゴシック体"/>
              </a:rPr>
              <a:t>仮想マシン</a:t>
            </a:r>
            <a:endParaRPr kumimoji="1" lang="en-US" altLang="ja-JP" sz="1600" dirty="0">
              <a:solidFill>
                <a:srgbClr val="800000"/>
              </a:solidFill>
              <a:effectLst/>
              <a:latin typeface="+mj-ea"/>
              <a:ea typeface="+mj-ea"/>
              <a:cs typeface="ＤＦＰ太丸ゴシック体"/>
            </a:endParaRPr>
          </a:p>
          <a:p>
            <a:pPr algn="ctr"/>
            <a:r>
              <a:rPr kumimoji="1" lang="ja-JP" altLang="en-US" sz="1600" dirty="0">
                <a:solidFill>
                  <a:srgbClr val="800000"/>
                </a:solidFill>
                <a:effectLst/>
                <a:latin typeface="+mj-ea"/>
                <a:ea typeface="+mj-ea"/>
                <a:cs typeface="ＤＦＰ太丸ゴシック体"/>
              </a:rPr>
              <a:t>データベースの仮想化</a:t>
            </a:r>
            <a:endParaRPr kumimoji="1" lang="en-US" altLang="ja-JP" sz="1600" dirty="0">
              <a:solidFill>
                <a:srgbClr val="800000"/>
              </a:solidFill>
              <a:effectLst/>
              <a:latin typeface="+mj-ea"/>
              <a:ea typeface="+mj-ea"/>
              <a:cs typeface="ＤＦＰ太丸ゴシック体"/>
            </a:endParaRPr>
          </a:p>
        </p:txBody>
      </p:sp>
      <p:sp>
        <p:nvSpPr>
          <p:cNvPr id="26" name="上矢印 25"/>
          <p:cNvSpPr/>
          <p:nvPr/>
        </p:nvSpPr>
        <p:spPr bwMode="auto">
          <a:xfrm>
            <a:off x="1676400" y="2219250"/>
            <a:ext cx="914400" cy="3124200"/>
          </a:xfrm>
          <a:prstGeom prst="upArrow">
            <a:avLst/>
          </a:prstGeom>
          <a:solidFill>
            <a:schemeClr val="accent5">
              <a:lumMod val="40000"/>
              <a:lumOff val="6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27" name="上矢印 26"/>
          <p:cNvSpPr/>
          <p:nvPr/>
        </p:nvSpPr>
        <p:spPr bwMode="auto">
          <a:xfrm>
            <a:off x="4114800" y="2219250"/>
            <a:ext cx="914400" cy="3124200"/>
          </a:xfrm>
          <a:prstGeom prst="upArrow">
            <a:avLst/>
          </a:prstGeom>
          <a:solidFill>
            <a:schemeClr val="accent5">
              <a:lumMod val="40000"/>
              <a:lumOff val="6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28" name="上矢印 27"/>
          <p:cNvSpPr/>
          <p:nvPr/>
        </p:nvSpPr>
        <p:spPr bwMode="auto">
          <a:xfrm>
            <a:off x="6553200" y="2219250"/>
            <a:ext cx="914400" cy="3124200"/>
          </a:xfrm>
          <a:prstGeom prst="upArrow">
            <a:avLst/>
          </a:prstGeom>
          <a:solidFill>
            <a:schemeClr val="accent5">
              <a:lumMod val="40000"/>
              <a:lumOff val="6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j-ea"/>
              <a:ea typeface="+mj-ea"/>
            </a:endParaRPr>
          </a:p>
        </p:txBody>
      </p:sp>
      <p:sp>
        <p:nvSpPr>
          <p:cNvPr id="11" name="正方形/長方形 10"/>
          <p:cNvSpPr/>
          <p:nvPr/>
        </p:nvSpPr>
        <p:spPr bwMode="auto">
          <a:xfrm>
            <a:off x="1295400" y="3362250"/>
            <a:ext cx="1676400" cy="609600"/>
          </a:xfrm>
          <a:prstGeom prst="rect">
            <a:avLst/>
          </a:prstGeom>
          <a:solidFill>
            <a:srgbClr val="FF66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200" b="0" i="0" u="none" strike="noStrike" cap="none" normalizeH="0" baseline="0" dirty="0">
                <a:ln>
                  <a:noFill/>
                </a:ln>
                <a:solidFill>
                  <a:srgbClr val="FFFFFF"/>
                </a:solidFill>
                <a:effectLst/>
                <a:latin typeface="+mj-ea"/>
                <a:ea typeface="+mj-ea"/>
                <a:cs typeface="ＤＦＰ太丸ゴシック体"/>
              </a:rPr>
              <a:t>パーティショニング</a:t>
            </a:r>
            <a:endParaRPr kumimoji="0" lang="en-US" altLang="ja-JP" sz="1200" b="0" i="0" u="none" strike="noStrike" cap="none" normalizeH="0" baseline="0" dirty="0">
              <a:ln>
                <a:noFill/>
              </a:ln>
              <a:solidFill>
                <a:srgbClr val="FFFFFF"/>
              </a:solidFill>
              <a:effectLst/>
              <a:latin typeface="+mj-ea"/>
              <a:ea typeface="+mj-ea"/>
              <a:cs typeface="ＤＦＰ太丸ゴシック体"/>
            </a:endParaRPr>
          </a:p>
          <a:p>
            <a:pPr marL="0" marR="0" indent="0" algn="ctr" defTabSz="914400" rtl="0" eaLnBrk="1" fontAlgn="base" latinLnBrk="0" hangingPunct="1">
              <a:lnSpc>
                <a:spcPct val="100000"/>
              </a:lnSpc>
              <a:spcBef>
                <a:spcPct val="20000"/>
              </a:spcBef>
              <a:spcAft>
                <a:spcPct val="0"/>
              </a:spcAft>
              <a:buClrTx/>
              <a:buSzTx/>
              <a:buFontTx/>
              <a:buNone/>
              <a:tabLst/>
            </a:pPr>
            <a:r>
              <a:rPr lang="ja-JP" altLang="en-US" sz="1800" dirty="0">
                <a:solidFill>
                  <a:srgbClr val="FFFFFF"/>
                </a:solidFill>
                <a:latin typeface="+mj-ea"/>
                <a:ea typeface="+mj-ea"/>
                <a:cs typeface="ＤＦＰ太丸ゴシック体"/>
              </a:rPr>
              <a:t>分　割</a:t>
            </a:r>
            <a:endParaRPr kumimoji="0" lang="ja-JP" altLang="en-US" sz="1800" b="0" i="0" u="none" strike="noStrike" cap="none" normalizeH="0" baseline="0" dirty="0">
              <a:ln>
                <a:noFill/>
              </a:ln>
              <a:solidFill>
                <a:srgbClr val="FFFFFF"/>
              </a:solidFill>
              <a:effectLst/>
              <a:latin typeface="+mj-ea"/>
              <a:ea typeface="+mj-ea"/>
              <a:cs typeface="ＤＦＰ太丸ゴシック体"/>
            </a:endParaRPr>
          </a:p>
        </p:txBody>
      </p:sp>
      <p:sp>
        <p:nvSpPr>
          <p:cNvPr id="12" name="正方形/長方形 11"/>
          <p:cNvSpPr/>
          <p:nvPr/>
        </p:nvSpPr>
        <p:spPr bwMode="auto">
          <a:xfrm>
            <a:off x="3733800" y="3362250"/>
            <a:ext cx="1676400" cy="609600"/>
          </a:xfrm>
          <a:prstGeom prst="rect">
            <a:avLst/>
          </a:prstGeom>
          <a:solidFill>
            <a:srgbClr val="FF66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200" b="0" i="0" u="none" strike="noStrike" cap="none" normalizeH="0" baseline="0" dirty="0">
                <a:ln>
                  <a:noFill/>
                </a:ln>
                <a:solidFill>
                  <a:srgbClr val="FFFFFF"/>
                </a:solidFill>
                <a:effectLst/>
                <a:latin typeface="+mj-ea"/>
                <a:ea typeface="+mj-ea"/>
                <a:cs typeface="ＤＦＰ太丸ゴシック体"/>
              </a:rPr>
              <a:t>アグリゲーション</a:t>
            </a:r>
            <a:endParaRPr kumimoji="0" lang="en-US" altLang="ja-JP" sz="1200" b="0" i="0" u="none" strike="noStrike" cap="none" normalizeH="0" baseline="0" dirty="0">
              <a:ln>
                <a:noFill/>
              </a:ln>
              <a:solidFill>
                <a:srgbClr val="FFFFFF"/>
              </a:solidFill>
              <a:effectLst/>
              <a:latin typeface="+mj-ea"/>
              <a:ea typeface="+mj-ea"/>
              <a:cs typeface="ＤＦＰ太丸ゴシック体"/>
            </a:endParaRPr>
          </a:p>
          <a:p>
            <a:pPr marL="0" marR="0" indent="0" algn="ctr" defTabSz="914400" rtl="0" eaLnBrk="1" fontAlgn="base" latinLnBrk="0" hangingPunct="1">
              <a:lnSpc>
                <a:spcPct val="100000"/>
              </a:lnSpc>
              <a:spcBef>
                <a:spcPct val="20000"/>
              </a:spcBef>
              <a:spcAft>
                <a:spcPct val="0"/>
              </a:spcAft>
              <a:buClrTx/>
              <a:buSzTx/>
              <a:buFontTx/>
              <a:buNone/>
              <a:tabLst/>
            </a:pPr>
            <a:r>
              <a:rPr lang="ja-JP" altLang="en-US" sz="1600" dirty="0">
                <a:solidFill>
                  <a:srgbClr val="FFFFFF"/>
                </a:solidFill>
                <a:latin typeface="+mj-ea"/>
                <a:ea typeface="+mj-ea"/>
                <a:cs typeface="ＤＦＰ太丸ゴシック体"/>
              </a:rPr>
              <a:t>集　約</a:t>
            </a:r>
            <a:endParaRPr kumimoji="0" lang="ja-JP" altLang="en-US" sz="1600" b="0" i="0" u="none" strike="noStrike" cap="none" normalizeH="0" baseline="0" dirty="0">
              <a:ln>
                <a:noFill/>
              </a:ln>
              <a:solidFill>
                <a:srgbClr val="FFFFFF"/>
              </a:solidFill>
              <a:effectLst/>
              <a:latin typeface="+mj-ea"/>
              <a:ea typeface="+mj-ea"/>
              <a:cs typeface="ＤＦＰ太丸ゴシック体"/>
            </a:endParaRPr>
          </a:p>
        </p:txBody>
      </p:sp>
      <p:sp>
        <p:nvSpPr>
          <p:cNvPr id="13" name="正方形/長方形 12"/>
          <p:cNvSpPr/>
          <p:nvPr/>
        </p:nvSpPr>
        <p:spPr bwMode="auto">
          <a:xfrm>
            <a:off x="6172200" y="3362250"/>
            <a:ext cx="1676400" cy="609600"/>
          </a:xfrm>
          <a:prstGeom prst="rect">
            <a:avLst/>
          </a:prstGeom>
          <a:solidFill>
            <a:srgbClr val="FF660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200" b="0" i="0" u="none" strike="noStrike" cap="none" normalizeH="0" baseline="0" dirty="0">
                <a:ln>
                  <a:noFill/>
                </a:ln>
                <a:solidFill>
                  <a:srgbClr val="FFFFFF"/>
                </a:solidFill>
                <a:effectLst/>
                <a:latin typeface="+mj-ea"/>
                <a:ea typeface="+mj-ea"/>
                <a:cs typeface="ＤＦＰ太丸ゴシック体"/>
              </a:rPr>
              <a:t>エミュレーション</a:t>
            </a:r>
            <a:endParaRPr kumimoji="0" lang="en-US" altLang="ja-JP" sz="1200" b="0" i="0" u="none" strike="noStrike" cap="none" normalizeH="0" baseline="0" dirty="0">
              <a:ln>
                <a:noFill/>
              </a:ln>
              <a:solidFill>
                <a:srgbClr val="FFFFFF"/>
              </a:solidFill>
              <a:effectLst/>
              <a:latin typeface="+mj-ea"/>
              <a:ea typeface="+mj-ea"/>
              <a:cs typeface="ＤＦＰ太丸ゴシック体"/>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rgbClr val="FFFFFF"/>
                </a:solidFill>
                <a:effectLst/>
                <a:latin typeface="+mj-ea"/>
                <a:ea typeface="+mj-ea"/>
                <a:cs typeface="ＤＦＰ太丸ゴシック体"/>
              </a:rPr>
              <a:t>模　倣</a:t>
            </a:r>
          </a:p>
        </p:txBody>
      </p:sp>
      <p:sp>
        <p:nvSpPr>
          <p:cNvPr id="22" name="テキスト ボックス 21"/>
          <p:cNvSpPr txBox="1"/>
          <p:nvPr/>
        </p:nvSpPr>
        <p:spPr>
          <a:xfrm>
            <a:off x="3039369" y="2828850"/>
            <a:ext cx="3065262" cy="461665"/>
          </a:xfrm>
          <a:prstGeom prst="rect">
            <a:avLst/>
          </a:prstGeom>
          <a:noFill/>
          <a:effectLst/>
        </p:spPr>
        <p:txBody>
          <a:bodyPr wrap="none" rtlCol="0">
            <a:spAutoFit/>
          </a:bodyPr>
          <a:lstStyle/>
          <a:p>
            <a:pPr algn="ctr"/>
            <a:r>
              <a:rPr kumimoji="1" lang="ja-JP" altLang="en-US" sz="2400" dirty="0">
                <a:solidFill>
                  <a:srgbClr val="FF6600"/>
                </a:solidFill>
                <a:effectLst/>
                <a:latin typeface="+mj-ea"/>
                <a:ea typeface="+mj-ea"/>
                <a:cs typeface="ＤＦＰ太丸ゴシック体"/>
              </a:rPr>
              <a:t>仮想化</a:t>
            </a:r>
            <a:r>
              <a:rPr kumimoji="1" lang="en-US" altLang="ja-JP" sz="2400" dirty="0">
                <a:solidFill>
                  <a:srgbClr val="FF6600"/>
                </a:solidFill>
                <a:effectLst/>
                <a:latin typeface="+mj-ea"/>
                <a:ea typeface="+mj-ea"/>
                <a:cs typeface="ＤＦＰ太丸ゴシック体"/>
              </a:rPr>
              <a:t> (Virtualization)</a:t>
            </a:r>
            <a:endParaRPr kumimoji="1" lang="ja-JP" altLang="en-US" sz="2400" dirty="0">
              <a:solidFill>
                <a:srgbClr val="FF6600"/>
              </a:solidFill>
              <a:effectLst/>
              <a:latin typeface="+mj-ea"/>
              <a:ea typeface="+mj-ea"/>
              <a:cs typeface="ＤＦＰ太丸ゴシック体"/>
            </a:endParaRPr>
          </a:p>
        </p:txBody>
      </p:sp>
      <p:sp>
        <p:nvSpPr>
          <p:cNvPr id="30" name="テキスト ボックス 29"/>
          <p:cNvSpPr txBox="1"/>
          <p:nvPr/>
        </p:nvSpPr>
        <p:spPr>
          <a:xfrm>
            <a:off x="1159972" y="4124250"/>
            <a:ext cx="1980029" cy="523220"/>
          </a:xfrm>
          <a:prstGeom prst="rect">
            <a:avLst/>
          </a:prstGeom>
          <a:noFill/>
          <a:effectLst/>
        </p:spPr>
        <p:txBody>
          <a:bodyPr wrap="none" rtlCol="0">
            <a:spAutoFit/>
          </a:bodyPr>
          <a:lstStyle/>
          <a:p>
            <a:pPr algn="ctr"/>
            <a:r>
              <a:rPr lang="en-US" altLang="ja-JP" sz="1400" dirty="0">
                <a:solidFill>
                  <a:srgbClr val="FF6600"/>
                </a:solidFill>
                <a:latin typeface="+mj-ea"/>
                <a:ea typeface="+mj-ea"/>
                <a:cs typeface="ＤＦＰ太丸ゴシック体"/>
              </a:rPr>
              <a:t>1</a:t>
            </a:r>
            <a:r>
              <a:rPr kumimoji="1" lang="ja-JP" altLang="en-US" sz="1400" dirty="0" err="1">
                <a:solidFill>
                  <a:srgbClr val="FF6600"/>
                </a:solidFill>
                <a:effectLst/>
                <a:latin typeface="+mj-ea"/>
                <a:ea typeface="+mj-ea"/>
                <a:cs typeface="ＤＦＰ太丸ゴシック体"/>
              </a:rPr>
              <a:t>つの</a:t>
            </a:r>
            <a:r>
              <a:rPr kumimoji="1" lang="ja-JP" altLang="en-US" sz="1400" dirty="0">
                <a:solidFill>
                  <a:srgbClr val="FF6600"/>
                </a:solidFill>
                <a:effectLst/>
                <a:latin typeface="+mj-ea"/>
                <a:ea typeface="+mj-ea"/>
                <a:cs typeface="ＤＦＰ太丸ゴシック体"/>
              </a:rPr>
              <a:t>物理資源を</a:t>
            </a:r>
            <a:endParaRPr kumimoji="1" lang="en-US" altLang="ja-JP" sz="1400" dirty="0">
              <a:solidFill>
                <a:srgbClr val="FF6600"/>
              </a:solidFill>
              <a:effectLst/>
              <a:latin typeface="+mj-ea"/>
              <a:ea typeface="+mj-ea"/>
              <a:cs typeface="ＤＦＰ太丸ゴシック体"/>
            </a:endParaRPr>
          </a:p>
          <a:p>
            <a:pPr algn="ctr"/>
            <a:r>
              <a:rPr kumimoji="1" lang="ja-JP" altLang="en-US" sz="1400" dirty="0">
                <a:solidFill>
                  <a:srgbClr val="FF6600"/>
                </a:solidFill>
                <a:effectLst/>
                <a:latin typeface="+mj-ea"/>
                <a:ea typeface="+mj-ea"/>
                <a:cs typeface="ＤＦＰ太丸ゴシック体"/>
              </a:rPr>
              <a:t>複数の仮想資源に分割</a:t>
            </a:r>
          </a:p>
        </p:txBody>
      </p:sp>
      <p:sp>
        <p:nvSpPr>
          <p:cNvPr id="31" name="テキスト ボックス 30"/>
          <p:cNvSpPr txBox="1"/>
          <p:nvPr/>
        </p:nvSpPr>
        <p:spPr>
          <a:xfrm>
            <a:off x="3636487" y="4124250"/>
            <a:ext cx="1871026" cy="523220"/>
          </a:xfrm>
          <a:prstGeom prst="rect">
            <a:avLst/>
          </a:prstGeom>
          <a:noFill/>
          <a:effectLst/>
        </p:spPr>
        <p:txBody>
          <a:bodyPr wrap="none" rtlCol="0">
            <a:spAutoFit/>
          </a:bodyPr>
          <a:lstStyle/>
          <a:p>
            <a:pPr algn="ctr"/>
            <a:r>
              <a:rPr kumimoji="1" lang="ja-JP" altLang="en-US" sz="1400" dirty="0">
                <a:solidFill>
                  <a:srgbClr val="FF6600"/>
                </a:solidFill>
                <a:effectLst/>
                <a:latin typeface="+mj-ea"/>
                <a:ea typeface="+mj-ea"/>
                <a:cs typeface="ＤＦＰ太丸ゴシック体"/>
              </a:rPr>
              <a:t>複数の物理資源を</a:t>
            </a:r>
            <a:endParaRPr kumimoji="1" lang="en-US" altLang="ja-JP" sz="1400" dirty="0">
              <a:solidFill>
                <a:srgbClr val="FF6600"/>
              </a:solidFill>
              <a:effectLst/>
              <a:latin typeface="+mj-ea"/>
              <a:ea typeface="+mj-ea"/>
              <a:cs typeface="ＤＦＰ太丸ゴシック体"/>
            </a:endParaRPr>
          </a:p>
          <a:p>
            <a:pPr algn="ctr"/>
            <a:r>
              <a:rPr lang="en-US" altLang="ja-JP" sz="1400" dirty="0">
                <a:solidFill>
                  <a:srgbClr val="FF6600"/>
                </a:solidFill>
                <a:latin typeface="+mj-ea"/>
                <a:ea typeface="+mj-ea"/>
                <a:cs typeface="ＤＦＰ太丸ゴシック体"/>
              </a:rPr>
              <a:t>1</a:t>
            </a:r>
            <a:r>
              <a:rPr kumimoji="1" lang="ja-JP" altLang="en-US" sz="1400" dirty="0" err="1">
                <a:solidFill>
                  <a:srgbClr val="FF6600"/>
                </a:solidFill>
                <a:effectLst/>
                <a:latin typeface="+mj-ea"/>
                <a:ea typeface="+mj-ea"/>
                <a:cs typeface="ＤＦＰ太丸ゴシック体"/>
              </a:rPr>
              <a:t>つの</a:t>
            </a:r>
            <a:r>
              <a:rPr kumimoji="1" lang="ja-JP" altLang="en-US" sz="1400" dirty="0">
                <a:solidFill>
                  <a:srgbClr val="FF6600"/>
                </a:solidFill>
                <a:effectLst/>
                <a:latin typeface="+mj-ea"/>
                <a:ea typeface="+mj-ea"/>
                <a:cs typeface="ＤＦＰ太丸ゴシック体"/>
              </a:rPr>
              <a:t>仮想資源に分割</a:t>
            </a:r>
          </a:p>
        </p:txBody>
      </p:sp>
      <p:sp>
        <p:nvSpPr>
          <p:cNvPr id="32" name="テキスト ボックス 31"/>
          <p:cNvSpPr txBox="1"/>
          <p:nvPr/>
        </p:nvSpPr>
        <p:spPr>
          <a:xfrm>
            <a:off x="5987082" y="4124250"/>
            <a:ext cx="2072603" cy="523220"/>
          </a:xfrm>
          <a:prstGeom prst="rect">
            <a:avLst/>
          </a:prstGeom>
          <a:noFill/>
          <a:effectLst/>
        </p:spPr>
        <p:txBody>
          <a:bodyPr wrap="none" rtlCol="0">
            <a:spAutoFit/>
          </a:bodyPr>
          <a:lstStyle/>
          <a:p>
            <a:pPr algn="ctr"/>
            <a:r>
              <a:rPr kumimoji="1" lang="ja-JP" altLang="en-US" sz="1400" dirty="0">
                <a:solidFill>
                  <a:srgbClr val="FF6600"/>
                </a:solidFill>
                <a:effectLst/>
                <a:latin typeface="+mj-ea"/>
                <a:ea typeface="+mj-ea"/>
                <a:cs typeface="ＤＦＰ太丸ゴシック体"/>
              </a:rPr>
              <a:t>ある物理資源を</a:t>
            </a:r>
          </a:p>
          <a:p>
            <a:pPr algn="ctr"/>
            <a:r>
              <a:rPr kumimoji="1" lang="ja-JP" altLang="en-US" sz="1400" dirty="0">
                <a:solidFill>
                  <a:srgbClr val="FF6600"/>
                </a:solidFill>
                <a:effectLst/>
                <a:latin typeface="+mj-ea"/>
                <a:ea typeface="+mj-ea"/>
                <a:cs typeface="ＤＦＰ太丸ゴシック体"/>
              </a:rPr>
              <a:t>異なる資源に見せかける</a:t>
            </a:r>
            <a:endParaRPr kumimoji="1" lang="en-US" altLang="ja-JP" sz="1400" dirty="0">
              <a:solidFill>
                <a:srgbClr val="FF6600"/>
              </a:solidFill>
              <a:effectLst/>
              <a:latin typeface="+mj-ea"/>
              <a:ea typeface="+mj-ea"/>
              <a:cs typeface="ＤＦＰ太丸ゴシック体"/>
            </a:endParaRPr>
          </a:p>
        </p:txBody>
      </p:sp>
      <p:sp>
        <p:nvSpPr>
          <p:cNvPr id="2" name="タイトル 1"/>
          <p:cNvSpPr>
            <a:spLocks noGrp="1"/>
          </p:cNvSpPr>
          <p:nvPr>
            <p:ph type="title"/>
          </p:nvPr>
        </p:nvSpPr>
        <p:spPr/>
        <p:txBody>
          <a:bodyPr/>
          <a:lstStyle/>
          <a:p>
            <a:r>
              <a:rPr kumimoji="1" lang="ja-JP" altLang="en-US" dirty="0">
                <a:solidFill>
                  <a:schemeClr val="tx1">
                    <a:lumMod val="50000"/>
                    <a:lumOff val="50000"/>
                  </a:schemeClr>
                </a:solidFill>
                <a:effectLst/>
              </a:rPr>
              <a:t>仮想化の</a:t>
            </a:r>
            <a:r>
              <a:rPr kumimoji="1" lang="en-US" altLang="ja-JP" dirty="0">
                <a:solidFill>
                  <a:schemeClr val="tx1">
                    <a:lumMod val="50000"/>
                    <a:lumOff val="50000"/>
                  </a:schemeClr>
                </a:solidFill>
                <a:effectLst/>
              </a:rPr>
              <a:t>3</a:t>
            </a:r>
            <a:r>
              <a:rPr kumimoji="1" lang="ja-JP" altLang="en-US" dirty="0">
                <a:solidFill>
                  <a:schemeClr val="tx1">
                    <a:lumMod val="50000"/>
                    <a:lumOff val="50000"/>
                  </a:schemeClr>
                </a:solidFill>
                <a:effectLst/>
              </a:rPr>
              <a:t>つのタイプ</a:t>
            </a:r>
            <a:r>
              <a:rPr kumimoji="1" lang="en-US" altLang="ja-JP" dirty="0">
                <a:solidFill>
                  <a:schemeClr val="tx1">
                    <a:lumMod val="50000"/>
                    <a:lumOff val="50000"/>
                  </a:schemeClr>
                </a:solidFill>
                <a:effectLst/>
              </a:rPr>
              <a:t> </a:t>
            </a:r>
            <a:endParaRPr kumimoji="1" lang="ja-JP" altLang="en-US" dirty="0">
              <a:solidFill>
                <a:schemeClr val="tx1">
                  <a:lumMod val="50000"/>
                  <a:lumOff val="50000"/>
                </a:schemeClr>
              </a:solidFill>
              <a:effectLst/>
            </a:endParaRPr>
          </a:p>
        </p:txBody>
      </p:sp>
    </p:spTree>
    <p:extLst>
      <p:ext uri="{BB962C8B-B14F-4D97-AF65-F5344CB8AC3E}">
        <p14:creationId xmlns:p14="http://schemas.microsoft.com/office/powerpoint/2010/main" val="11754128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正方形/長方形 169"/>
          <p:cNvSpPr/>
          <p:nvPr/>
        </p:nvSpPr>
        <p:spPr>
          <a:xfrm>
            <a:off x="774386" y="825553"/>
            <a:ext cx="7614038" cy="559012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en-US" dirty="0"/>
              <a:t>ソフトウェア化する世界</a:t>
            </a:r>
            <a:endParaRPr kumimoji="1" lang="ja-JP" altLang="en-US" dirty="0"/>
          </a:p>
        </p:txBody>
      </p:sp>
      <p:sp>
        <p:nvSpPr>
          <p:cNvPr id="172" name="正方形/長方形 171"/>
          <p:cNvSpPr/>
          <p:nvPr/>
        </p:nvSpPr>
        <p:spPr>
          <a:xfrm>
            <a:off x="683568" y="3403559"/>
            <a:ext cx="7776864" cy="1029980"/>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メイリオ"/>
              <a:ea typeface="メイリオ"/>
              <a:cs typeface="メイリオ"/>
            </a:endParaRPr>
          </a:p>
        </p:txBody>
      </p:sp>
      <p:sp>
        <p:nvSpPr>
          <p:cNvPr id="182" name="テキスト ボックス 181"/>
          <p:cNvSpPr txBox="1"/>
          <p:nvPr/>
        </p:nvSpPr>
        <p:spPr>
          <a:xfrm>
            <a:off x="1111567" y="6084765"/>
            <a:ext cx="2469985" cy="30777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kumimoji="1" lang="ja-JP" altLang="en-US" sz="1400" b="1" dirty="0">
                <a:solidFill>
                  <a:schemeClr val="bg1"/>
                </a:solidFill>
                <a:latin typeface="メイリオ"/>
                <a:ea typeface="メイリオ"/>
                <a:cs typeface="メイリオ"/>
              </a:rPr>
              <a:t>現実世界／</a:t>
            </a:r>
            <a:r>
              <a:rPr kumimoji="1" lang="en-US" altLang="ja-JP" sz="1400" b="1" dirty="0">
                <a:solidFill>
                  <a:schemeClr val="bg1"/>
                </a:solidFill>
                <a:latin typeface="メイリオ"/>
                <a:ea typeface="メイリオ"/>
                <a:cs typeface="メイリオ"/>
              </a:rPr>
              <a:t>Physical World</a:t>
            </a:r>
            <a:endParaRPr kumimoji="1" lang="ja-JP" altLang="en-US" sz="1400" b="1" dirty="0">
              <a:solidFill>
                <a:schemeClr val="bg1"/>
              </a:solidFill>
              <a:latin typeface="メイリオ"/>
              <a:ea typeface="メイリオ"/>
              <a:cs typeface="メイリオ"/>
            </a:endParaRPr>
          </a:p>
        </p:txBody>
      </p:sp>
      <p:grpSp>
        <p:nvGrpSpPr>
          <p:cNvPr id="183" name="図形グループ 182"/>
          <p:cNvGrpSpPr/>
          <p:nvPr/>
        </p:nvGrpSpPr>
        <p:grpSpPr>
          <a:xfrm>
            <a:off x="928414" y="6041530"/>
            <a:ext cx="140847" cy="285806"/>
            <a:chOff x="1305189" y="2570455"/>
            <a:chExt cx="969964" cy="2007872"/>
          </a:xfrm>
          <a:solidFill>
            <a:schemeClr val="bg1">
              <a:lumMod val="85000"/>
            </a:schemeClr>
          </a:solidFill>
        </p:grpSpPr>
        <p:sp>
          <p:nvSpPr>
            <p:cNvPr id="184" name="円/楕円 183"/>
            <p:cNvSpPr/>
            <p:nvPr/>
          </p:nvSpPr>
          <p:spPr>
            <a:xfrm>
              <a:off x="1305189" y="2570455"/>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5" name="フローチャート: 論理積ゲート 184"/>
            <p:cNvSpPr/>
            <p:nvPr/>
          </p:nvSpPr>
          <p:spPr>
            <a:xfrm rot="16200000">
              <a:off x="1246611" y="3549784"/>
              <a:ext cx="1087122" cy="969963"/>
            </a:xfrm>
            <a:prstGeom prst="flowChartDelay">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99" name="図形グループ 198"/>
          <p:cNvGrpSpPr/>
          <p:nvPr/>
        </p:nvGrpSpPr>
        <p:grpSpPr>
          <a:xfrm>
            <a:off x="1123910" y="5274570"/>
            <a:ext cx="317500" cy="157483"/>
            <a:chOff x="6769100" y="1390650"/>
            <a:chExt cx="317500" cy="157483"/>
          </a:xfrm>
        </p:grpSpPr>
        <p:sp>
          <p:nvSpPr>
            <p:cNvPr id="200" name="正方形/長方形 19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1" name="円/楕円 20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2" name="直線コネクタ 20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03" name="図形グループ 202"/>
          <p:cNvGrpSpPr/>
          <p:nvPr/>
        </p:nvGrpSpPr>
        <p:grpSpPr>
          <a:xfrm>
            <a:off x="1123910" y="5093377"/>
            <a:ext cx="317500" cy="157483"/>
            <a:chOff x="6769100" y="1390650"/>
            <a:chExt cx="317500" cy="157483"/>
          </a:xfrm>
        </p:grpSpPr>
        <p:sp>
          <p:nvSpPr>
            <p:cNvPr id="204" name="正方形/長方形 20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5" name="円/楕円 20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6" name="直線コネクタ 20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07" name="フローチャート: 磁気ディスク 206"/>
          <p:cNvSpPr/>
          <p:nvPr/>
        </p:nvSpPr>
        <p:spPr>
          <a:xfrm>
            <a:off x="1550105" y="5098359"/>
            <a:ext cx="310821" cy="352421"/>
          </a:xfrm>
          <a:prstGeom prst="flowChartMagneticDisk">
            <a:avLst/>
          </a:prstGeom>
          <a:solidFill>
            <a:schemeClr val="tx1">
              <a:lumMod val="50000"/>
              <a:lumOff val="50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208" name="図形グループ 207"/>
          <p:cNvGrpSpPr/>
          <p:nvPr/>
        </p:nvGrpSpPr>
        <p:grpSpPr>
          <a:xfrm>
            <a:off x="1441877" y="5359899"/>
            <a:ext cx="258962" cy="309839"/>
            <a:chOff x="2667295" y="1059799"/>
            <a:chExt cx="681672" cy="722281"/>
          </a:xfrm>
        </p:grpSpPr>
        <p:sp>
          <p:nvSpPr>
            <p:cNvPr id="209" name="角丸四角形 208"/>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210" name="図 209"/>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11" name="図形グループ 210"/>
          <p:cNvGrpSpPr/>
          <p:nvPr/>
        </p:nvGrpSpPr>
        <p:grpSpPr>
          <a:xfrm>
            <a:off x="1228133" y="5376197"/>
            <a:ext cx="140847" cy="285806"/>
            <a:chOff x="1305189" y="2570455"/>
            <a:chExt cx="969964" cy="2007872"/>
          </a:xfrm>
          <a:solidFill>
            <a:schemeClr val="bg1">
              <a:lumMod val="85000"/>
            </a:schemeClr>
          </a:solidFill>
        </p:grpSpPr>
        <p:sp>
          <p:nvSpPr>
            <p:cNvPr id="212" name="円/楕円 211"/>
            <p:cNvSpPr/>
            <p:nvPr/>
          </p:nvSpPr>
          <p:spPr>
            <a:xfrm>
              <a:off x="1305189" y="2570455"/>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3" name="フローチャート: 論理積ゲート 212"/>
            <p:cNvSpPr/>
            <p:nvPr/>
          </p:nvSpPr>
          <p:spPr>
            <a:xfrm rot="16200000">
              <a:off x="1246611" y="3549784"/>
              <a:ext cx="1087122" cy="969963"/>
            </a:xfrm>
            <a:prstGeom prst="flowChartDelay">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14" name="図形グループ 213"/>
          <p:cNvGrpSpPr/>
          <p:nvPr/>
        </p:nvGrpSpPr>
        <p:grpSpPr>
          <a:xfrm>
            <a:off x="2179558" y="5274570"/>
            <a:ext cx="317500" cy="157483"/>
            <a:chOff x="6769100" y="1390650"/>
            <a:chExt cx="317500" cy="157483"/>
          </a:xfrm>
        </p:grpSpPr>
        <p:sp>
          <p:nvSpPr>
            <p:cNvPr id="215" name="正方形/長方形 21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6" name="円/楕円 21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7" name="直線コネクタ 21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18" name="図形グループ 217"/>
          <p:cNvGrpSpPr/>
          <p:nvPr/>
        </p:nvGrpSpPr>
        <p:grpSpPr>
          <a:xfrm>
            <a:off x="2179558" y="5093377"/>
            <a:ext cx="317500" cy="157483"/>
            <a:chOff x="6769100" y="1390650"/>
            <a:chExt cx="317500" cy="157483"/>
          </a:xfrm>
        </p:grpSpPr>
        <p:sp>
          <p:nvSpPr>
            <p:cNvPr id="219" name="正方形/長方形 21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0" name="円/楕円 21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1" name="直線コネクタ 220"/>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22" name="フローチャート: 磁気ディスク 221"/>
          <p:cNvSpPr/>
          <p:nvPr/>
        </p:nvSpPr>
        <p:spPr>
          <a:xfrm>
            <a:off x="2605753" y="5098359"/>
            <a:ext cx="310821" cy="352421"/>
          </a:xfrm>
          <a:prstGeom prst="flowChartMagneticDisk">
            <a:avLst/>
          </a:prstGeom>
          <a:solidFill>
            <a:schemeClr val="tx1">
              <a:lumMod val="50000"/>
              <a:lumOff val="50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223" name="図形グループ 222"/>
          <p:cNvGrpSpPr/>
          <p:nvPr/>
        </p:nvGrpSpPr>
        <p:grpSpPr>
          <a:xfrm>
            <a:off x="2497525" y="5359899"/>
            <a:ext cx="258962" cy="309839"/>
            <a:chOff x="2667295" y="1059799"/>
            <a:chExt cx="681672" cy="722281"/>
          </a:xfrm>
        </p:grpSpPr>
        <p:sp>
          <p:nvSpPr>
            <p:cNvPr id="224" name="角丸四角形 223"/>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メイリオ"/>
                <a:ea typeface="メイリオ"/>
                <a:cs typeface="メイリオ"/>
              </a:endParaRPr>
            </a:p>
          </p:txBody>
        </p:sp>
        <p:pic>
          <p:nvPicPr>
            <p:cNvPr id="225" name="図 224"/>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26" name="図形グループ 225"/>
          <p:cNvGrpSpPr/>
          <p:nvPr/>
        </p:nvGrpSpPr>
        <p:grpSpPr>
          <a:xfrm>
            <a:off x="2283781" y="5376197"/>
            <a:ext cx="140847" cy="285806"/>
            <a:chOff x="1305189" y="2570455"/>
            <a:chExt cx="969964" cy="2007872"/>
          </a:xfrm>
          <a:solidFill>
            <a:schemeClr val="bg1">
              <a:lumMod val="85000"/>
            </a:schemeClr>
          </a:solidFill>
        </p:grpSpPr>
        <p:sp>
          <p:nvSpPr>
            <p:cNvPr id="227" name="円/楕円 226"/>
            <p:cNvSpPr/>
            <p:nvPr/>
          </p:nvSpPr>
          <p:spPr>
            <a:xfrm>
              <a:off x="1305189" y="2570455"/>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8" name="フローチャート: 論理積ゲート 227"/>
            <p:cNvSpPr/>
            <p:nvPr/>
          </p:nvSpPr>
          <p:spPr>
            <a:xfrm rot="16200000">
              <a:off x="1246611" y="3549784"/>
              <a:ext cx="1087122" cy="969963"/>
            </a:xfrm>
            <a:prstGeom prst="flowChartDelay">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30" name="正方形/長方形 229"/>
          <p:cNvSpPr/>
          <p:nvPr/>
        </p:nvSpPr>
        <p:spPr>
          <a:xfrm>
            <a:off x="3632550" y="5083760"/>
            <a:ext cx="861789" cy="480260"/>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1" name="正方形/長方形 230"/>
          <p:cNvSpPr/>
          <p:nvPr/>
        </p:nvSpPr>
        <p:spPr>
          <a:xfrm>
            <a:off x="3931641" y="5158670"/>
            <a:ext cx="227701" cy="15246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2" name="正方形/長方形 231"/>
          <p:cNvSpPr/>
          <p:nvPr/>
        </p:nvSpPr>
        <p:spPr>
          <a:xfrm>
            <a:off x="3663469" y="5158670"/>
            <a:ext cx="227701" cy="15246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4" name="正方形/長方形 233"/>
          <p:cNvSpPr/>
          <p:nvPr/>
        </p:nvSpPr>
        <p:spPr>
          <a:xfrm>
            <a:off x="3931620" y="5340623"/>
            <a:ext cx="227701" cy="15246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5" name="正方形/長方形 234"/>
          <p:cNvSpPr/>
          <p:nvPr/>
        </p:nvSpPr>
        <p:spPr>
          <a:xfrm>
            <a:off x="3661400" y="5345087"/>
            <a:ext cx="227701" cy="15246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2" name="図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710974" y="5350992"/>
            <a:ext cx="320913" cy="318746"/>
          </a:xfrm>
          <a:prstGeom prst="rect">
            <a:avLst/>
          </a:prstGeom>
          <a:effectLst>
            <a:outerShdw blurRad="50800" dist="38100" dir="2700000" algn="tl" rotWithShape="0">
              <a:prstClr val="black">
                <a:alpha val="40000"/>
              </a:prstClr>
            </a:outerShdw>
          </a:effectLst>
        </p:spPr>
      </p:pic>
      <p:sp>
        <p:nvSpPr>
          <p:cNvPr id="243" name="正方形/長方形 242"/>
          <p:cNvSpPr/>
          <p:nvPr/>
        </p:nvSpPr>
        <p:spPr>
          <a:xfrm>
            <a:off x="4206509" y="5156926"/>
            <a:ext cx="227701" cy="15246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4" name="正方形/長方形 243"/>
          <p:cNvSpPr/>
          <p:nvPr/>
        </p:nvSpPr>
        <p:spPr>
          <a:xfrm>
            <a:off x="4201841" y="5343085"/>
            <a:ext cx="227701" cy="15246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8" name="正方形/長方形 247"/>
          <p:cNvSpPr/>
          <p:nvPr/>
        </p:nvSpPr>
        <p:spPr>
          <a:xfrm>
            <a:off x="4644193" y="5083760"/>
            <a:ext cx="861789" cy="480260"/>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9" name="正方形/長方形 248"/>
          <p:cNvSpPr/>
          <p:nvPr/>
        </p:nvSpPr>
        <p:spPr>
          <a:xfrm>
            <a:off x="4938195" y="5158670"/>
            <a:ext cx="227701" cy="1524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0" name="正方形/長方形 249"/>
          <p:cNvSpPr/>
          <p:nvPr/>
        </p:nvSpPr>
        <p:spPr>
          <a:xfrm>
            <a:off x="4670023" y="5158670"/>
            <a:ext cx="227701" cy="1524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1" name="正方形/長方形 250"/>
          <p:cNvSpPr/>
          <p:nvPr/>
        </p:nvSpPr>
        <p:spPr>
          <a:xfrm>
            <a:off x="4938174" y="5340623"/>
            <a:ext cx="227701" cy="1524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2" name="正方形/長方形 251"/>
          <p:cNvSpPr/>
          <p:nvPr/>
        </p:nvSpPr>
        <p:spPr>
          <a:xfrm>
            <a:off x="4667954" y="5345087"/>
            <a:ext cx="227701" cy="1524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53" name="図 2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713867" y="5343258"/>
            <a:ext cx="320913" cy="318746"/>
          </a:xfrm>
          <a:prstGeom prst="rect">
            <a:avLst/>
          </a:prstGeom>
          <a:effectLst>
            <a:outerShdw blurRad="50800" dist="38100" dir="2700000" algn="tl" rotWithShape="0">
              <a:prstClr val="black">
                <a:alpha val="40000"/>
              </a:prstClr>
            </a:outerShdw>
          </a:effectLst>
        </p:spPr>
      </p:pic>
      <p:sp>
        <p:nvSpPr>
          <p:cNvPr id="254" name="正方形/長方形 253"/>
          <p:cNvSpPr/>
          <p:nvPr/>
        </p:nvSpPr>
        <p:spPr>
          <a:xfrm>
            <a:off x="5208394" y="5153940"/>
            <a:ext cx="227701" cy="1524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5" name="正方形/長方形 254"/>
          <p:cNvSpPr/>
          <p:nvPr/>
        </p:nvSpPr>
        <p:spPr>
          <a:xfrm>
            <a:off x="5208395" y="5343085"/>
            <a:ext cx="227701" cy="1524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pic>
        <p:nvPicPr>
          <p:cNvPr id="256" name="図 255"/>
          <p:cNvPicPr>
            <a:picLocks noChangeAspect="1"/>
          </p:cNvPicPr>
          <p:nvPr/>
        </p:nvPicPr>
        <p:blipFill>
          <a:blip r:embed="rId5">
            <a:clrChange>
              <a:clrFrom>
                <a:srgbClr val="FFFFFF"/>
              </a:clrFrom>
              <a:clrTo>
                <a:srgbClr val="FFFFFF">
                  <a:alpha val="0"/>
                </a:srgbClr>
              </a:clrTo>
            </a:clrChange>
            <a:duotone>
              <a:prstClr val="black"/>
              <a:schemeClr val="bg1">
                <a:lumMod val="50000"/>
                <a:tint val="45000"/>
                <a:satMod val="400000"/>
              </a:schemeClr>
            </a:duotone>
          </a:blip>
          <a:stretch>
            <a:fillRect/>
          </a:stretch>
        </p:blipFill>
        <p:spPr>
          <a:xfrm>
            <a:off x="6193314" y="5001165"/>
            <a:ext cx="491119" cy="491119"/>
          </a:xfrm>
          <a:prstGeom prst="rect">
            <a:avLst/>
          </a:prstGeom>
          <a:effectLst>
            <a:outerShdw blurRad="50800" dist="38100" dir="2700000" algn="tl" rotWithShape="0">
              <a:prstClr val="black">
                <a:alpha val="40000"/>
              </a:prstClr>
            </a:outerShdw>
          </a:effectLst>
        </p:spPr>
      </p:pic>
      <p:pic>
        <p:nvPicPr>
          <p:cNvPr id="257" name="図 256"/>
          <p:cNvPicPr>
            <a:picLocks noChangeAspect="1"/>
          </p:cNvPicPr>
          <p:nvPr/>
        </p:nvPicPr>
        <p:blipFill>
          <a:blip r:embed="rId6">
            <a:clrChange>
              <a:clrFrom>
                <a:srgbClr val="FFFFFF"/>
              </a:clrFrom>
              <a:clrTo>
                <a:srgbClr val="FFFFFF">
                  <a:alpha val="0"/>
                </a:srgbClr>
              </a:clrTo>
            </a:clrChange>
            <a:duotone>
              <a:prstClr val="black"/>
              <a:schemeClr val="bg1">
                <a:lumMod val="50000"/>
                <a:tint val="45000"/>
                <a:satMod val="400000"/>
              </a:schemeClr>
            </a:duotone>
            <a:extLst>
              <a:ext uri="{28A0092B-C50C-407E-A947-70E740481C1C}">
                <a14:useLocalDpi xmlns:a14="http://schemas.microsoft.com/office/drawing/2010/main" val="0"/>
              </a:ext>
            </a:extLst>
          </a:blip>
          <a:stretch>
            <a:fillRect/>
          </a:stretch>
        </p:blipFill>
        <p:spPr>
          <a:xfrm flipH="1">
            <a:off x="6911710" y="5065748"/>
            <a:ext cx="442497" cy="442497"/>
          </a:xfrm>
          <a:prstGeom prst="rect">
            <a:avLst/>
          </a:prstGeom>
          <a:effectLst>
            <a:outerShdw blurRad="50800" dist="38100" dir="2700000" algn="tl" rotWithShape="0">
              <a:prstClr val="black">
                <a:alpha val="40000"/>
              </a:prstClr>
            </a:outerShdw>
          </a:effectLst>
        </p:spPr>
      </p:pic>
      <p:pic>
        <p:nvPicPr>
          <p:cNvPr id="258" name="図 257"/>
          <p:cNvPicPr>
            <a:picLocks noChangeAspect="1"/>
          </p:cNvPicPr>
          <p:nvPr/>
        </p:nvPicPr>
        <p:blipFill>
          <a:blip r:embed="rId7">
            <a:clrChange>
              <a:clrFrom>
                <a:srgbClr val="FFFFFF"/>
              </a:clrFrom>
              <a:clrTo>
                <a:srgbClr val="FFFFFF">
                  <a:alpha val="0"/>
                </a:srgbClr>
              </a:clrTo>
            </a:clrChange>
            <a:duotone>
              <a:prstClr val="black"/>
              <a:schemeClr val="bg1">
                <a:lumMod val="50000"/>
                <a:tint val="45000"/>
                <a:satMod val="400000"/>
              </a:schemeClr>
            </a:duotone>
          </a:blip>
          <a:stretch>
            <a:fillRect/>
          </a:stretch>
        </p:blipFill>
        <p:spPr>
          <a:xfrm>
            <a:off x="7490571" y="4997219"/>
            <a:ext cx="353567" cy="431015"/>
          </a:xfrm>
          <a:prstGeom prst="rect">
            <a:avLst/>
          </a:prstGeom>
          <a:effectLst>
            <a:outerShdw blurRad="50800" dist="38100" dir="2700000" algn="tl" rotWithShape="0">
              <a:prstClr val="black">
                <a:alpha val="40000"/>
              </a:prstClr>
            </a:outerShdw>
          </a:effectLst>
        </p:spPr>
      </p:pic>
      <p:grpSp>
        <p:nvGrpSpPr>
          <p:cNvPr id="259" name="図形グループ 258"/>
          <p:cNvGrpSpPr/>
          <p:nvPr/>
        </p:nvGrpSpPr>
        <p:grpSpPr>
          <a:xfrm>
            <a:off x="6256238" y="5361222"/>
            <a:ext cx="140847" cy="285806"/>
            <a:chOff x="1305189" y="2570455"/>
            <a:chExt cx="969964" cy="2007872"/>
          </a:xfrm>
          <a:solidFill>
            <a:schemeClr val="bg1">
              <a:lumMod val="85000"/>
            </a:schemeClr>
          </a:solidFill>
        </p:grpSpPr>
        <p:sp>
          <p:nvSpPr>
            <p:cNvPr id="260" name="円/楕円 259"/>
            <p:cNvSpPr/>
            <p:nvPr/>
          </p:nvSpPr>
          <p:spPr>
            <a:xfrm>
              <a:off x="1305189" y="2570455"/>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1" name="フローチャート: 論理積ゲート 260"/>
            <p:cNvSpPr/>
            <p:nvPr/>
          </p:nvSpPr>
          <p:spPr>
            <a:xfrm rot="16200000">
              <a:off x="1246611" y="3549784"/>
              <a:ext cx="1087122" cy="969963"/>
            </a:xfrm>
            <a:prstGeom prst="flowChartDelay">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62" name="図形グループ 261"/>
          <p:cNvGrpSpPr/>
          <p:nvPr/>
        </p:nvGrpSpPr>
        <p:grpSpPr>
          <a:xfrm>
            <a:off x="6908933" y="5361222"/>
            <a:ext cx="140847" cy="285806"/>
            <a:chOff x="1305189" y="2570455"/>
            <a:chExt cx="969964" cy="2007872"/>
          </a:xfrm>
          <a:solidFill>
            <a:schemeClr val="bg1">
              <a:lumMod val="85000"/>
            </a:schemeClr>
          </a:solidFill>
        </p:grpSpPr>
        <p:sp>
          <p:nvSpPr>
            <p:cNvPr id="263" name="円/楕円 262"/>
            <p:cNvSpPr/>
            <p:nvPr/>
          </p:nvSpPr>
          <p:spPr>
            <a:xfrm>
              <a:off x="1305189" y="2570455"/>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4" name="フローチャート: 論理積ゲート 263"/>
            <p:cNvSpPr/>
            <p:nvPr/>
          </p:nvSpPr>
          <p:spPr>
            <a:xfrm rot="16200000">
              <a:off x="1246611" y="3549784"/>
              <a:ext cx="1087122" cy="969963"/>
            </a:xfrm>
            <a:prstGeom prst="flowChartDelay">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65" name="図形グループ 264"/>
          <p:cNvGrpSpPr/>
          <p:nvPr/>
        </p:nvGrpSpPr>
        <p:grpSpPr>
          <a:xfrm>
            <a:off x="7548190" y="5369958"/>
            <a:ext cx="140847" cy="285806"/>
            <a:chOff x="1305189" y="2570455"/>
            <a:chExt cx="969964" cy="2007872"/>
          </a:xfrm>
          <a:solidFill>
            <a:schemeClr val="bg1">
              <a:lumMod val="85000"/>
            </a:schemeClr>
          </a:solidFill>
        </p:grpSpPr>
        <p:sp>
          <p:nvSpPr>
            <p:cNvPr id="266" name="円/楕円 265"/>
            <p:cNvSpPr/>
            <p:nvPr/>
          </p:nvSpPr>
          <p:spPr>
            <a:xfrm>
              <a:off x="1305189" y="2570455"/>
              <a:ext cx="969962" cy="920750"/>
            </a:xfrm>
            <a:prstGeom prst="ellipse">
              <a:avLst/>
            </a:prstGeom>
            <a:grp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7" name="フローチャート: 論理積ゲート 266"/>
            <p:cNvSpPr/>
            <p:nvPr/>
          </p:nvSpPr>
          <p:spPr>
            <a:xfrm rot="16200000">
              <a:off x="1246611" y="3549784"/>
              <a:ext cx="1087122" cy="969963"/>
            </a:xfrm>
            <a:prstGeom prst="flowChartDelay">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268" name="テキスト ボックス 267"/>
          <p:cNvSpPr txBox="1"/>
          <p:nvPr/>
        </p:nvSpPr>
        <p:spPr>
          <a:xfrm>
            <a:off x="1149406" y="5691554"/>
            <a:ext cx="1665841" cy="253916"/>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kumimoji="1" lang="ja-JP" altLang="en-US" sz="1050" b="1" dirty="0">
                <a:solidFill>
                  <a:schemeClr val="bg1"/>
                </a:solidFill>
                <a:latin typeface="メイリオ"/>
                <a:ea typeface="メイリオ"/>
                <a:cs typeface="メイリオ"/>
              </a:rPr>
              <a:t>自社専用データセンター</a:t>
            </a:r>
          </a:p>
        </p:txBody>
      </p:sp>
      <p:sp>
        <p:nvSpPr>
          <p:cNvPr id="269" name="テキスト ボックス 268"/>
          <p:cNvSpPr txBox="1"/>
          <p:nvPr/>
        </p:nvSpPr>
        <p:spPr>
          <a:xfrm>
            <a:off x="4072029" y="5695364"/>
            <a:ext cx="992579" cy="253916"/>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kumimoji="1" lang="ja-JP" altLang="en-US" sz="1050" b="1">
                <a:solidFill>
                  <a:schemeClr val="bg1"/>
                </a:solidFill>
                <a:latin typeface="メイリオ"/>
                <a:ea typeface="メイリオ"/>
                <a:cs typeface="メイリオ"/>
              </a:rPr>
              <a:t>自社専用倉庫</a:t>
            </a:r>
            <a:endParaRPr kumimoji="1" lang="ja-JP" altLang="en-US" sz="1050" b="1" dirty="0">
              <a:solidFill>
                <a:schemeClr val="bg1"/>
              </a:solidFill>
              <a:latin typeface="メイリオ"/>
              <a:ea typeface="メイリオ"/>
              <a:cs typeface="メイリオ"/>
            </a:endParaRPr>
          </a:p>
        </p:txBody>
      </p:sp>
      <p:sp>
        <p:nvSpPr>
          <p:cNvPr id="270" name="テキスト ボックス 269"/>
          <p:cNvSpPr txBox="1"/>
          <p:nvPr/>
        </p:nvSpPr>
        <p:spPr>
          <a:xfrm>
            <a:off x="6432233" y="5688124"/>
            <a:ext cx="1261884" cy="253916"/>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kumimoji="1" lang="ja-JP" altLang="en-US" sz="1050" b="1" dirty="0">
                <a:solidFill>
                  <a:schemeClr val="bg1"/>
                </a:solidFill>
                <a:latin typeface="メイリオ"/>
                <a:ea typeface="メイリオ"/>
                <a:cs typeface="メイリオ"/>
              </a:rPr>
              <a:t>自分のための使用</a:t>
            </a:r>
          </a:p>
        </p:txBody>
      </p:sp>
      <p:sp>
        <p:nvSpPr>
          <p:cNvPr id="23" name="下矢印 22"/>
          <p:cNvSpPr/>
          <p:nvPr/>
        </p:nvSpPr>
        <p:spPr>
          <a:xfrm>
            <a:off x="1563109" y="3318368"/>
            <a:ext cx="892204" cy="1622084"/>
          </a:xfrm>
          <a:prstGeom prst="downArrow">
            <a:avLst/>
          </a:prstGeom>
          <a:solidFill>
            <a:srgbClr val="00905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1" name="下矢印 270"/>
          <p:cNvSpPr/>
          <p:nvPr/>
        </p:nvSpPr>
        <p:spPr>
          <a:xfrm>
            <a:off x="4125898" y="3319551"/>
            <a:ext cx="892204" cy="1623954"/>
          </a:xfrm>
          <a:prstGeom prst="down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2" name="下矢印 271"/>
          <p:cNvSpPr/>
          <p:nvPr/>
        </p:nvSpPr>
        <p:spPr>
          <a:xfrm>
            <a:off x="6655986" y="3322519"/>
            <a:ext cx="892204" cy="1615170"/>
          </a:xfrm>
          <a:prstGeom prst="downArrow">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1" name="正方形/長方形 170"/>
          <p:cNvSpPr/>
          <p:nvPr/>
        </p:nvSpPr>
        <p:spPr>
          <a:xfrm>
            <a:off x="970681" y="3864273"/>
            <a:ext cx="7211323" cy="392243"/>
          </a:xfrm>
          <a:prstGeom prst="rect">
            <a:avLst/>
          </a:prstGeom>
          <a:solidFill>
            <a:srgbClr val="FF6666">
              <a:alpha val="59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a:solidFill>
                  <a:srgbClr val="FFFFFF"/>
                </a:solidFill>
                <a:latin typeface="Meiryo" charset="-128"/>
                <a:ea typeface="Meiryo" charset="-128"/>
                <a:cs typeface="Meiryo" charset="-128"/>
              </a:rPr>
              <a:t>ソフトウェアによる仮想化・個別化</a:t>
            </a:r>
          </a:p>
        </p:txBody>
      </p:sp>
      <p:sp>
        <p:nvSpPr>
          <p:cNvPr id="273" name="テキスト ボックス 272"/>
          <p:cNvSpPr txBox="1"/>
          <p:nvPr/>
        </p:nvSpPr>
        <p:spPr>
          <a:xfrm>
            <a:off x="4832706" y="5960481"/>
            <a:ext cx="3570208" cy="461665"/>
          </a:xfrm>
          <a:prstGeom prst="rect">
            <a:avLst/>
          </a:prstGeom>
          <a:noFill/>
        </p:spPr>
        <p:txBody>
          <a:bodyPr wrap="none" rtlCol="0">
            <a:spAutoFit/>
          </a:bodyPr>
          <a:lstStyle/>
          <a:p>
            <a:pPr algn="r"/>
            <a:r>
              <a:rPr kumimoji="1" lang="ja-JP" altLang="en-US" sz="2400" b="1"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個別最適／プライベート</a:t>
            </a:r>
          </a:p>
        </p:txBody>
      </p:sp>
      <p:sp>
        <p:nvSpPr>
          <p:cNvPr id="274" name="テキスト ボックス 273"/>
          <p:cNvSpPr txBox="1"/>
          <p:nvPr/>
        </p:nvSpPr>
        <p:spPr>
          <a:xfrm>
            <a:off x="916603" y="4653136"/>
            <a:ext cx="2185214" cy="276999"/>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kumimoji="1" lang="ja-JP" altLang="en-US" sz="1200" b="1" dirty="0">
                <a:solidFill>
                  <a:schemeClr val="bg1"/>
                </a:solidFill>
                <a:latin typeface="メイリオ"/>
                <a:ea typeface="メイリオ"/>
                <a:cs typeface="メイリオ"/>
              </a:rPr>
              <a:t>クラウドコンピューティング</a:t>
            </a:r>
          </a:p>
        </p:txBody>
      </p:sp>
      <p:sp>
        <p:nvSpPr>
          <p:cNvPr id="275" name="テキスト ボックス 274"/>
          <p:cNvSpPr txBox="1"/>
          <p:nvPr/>
        </p:nvSpPr>
        <p:spPr>
          <a:xfrm>
            <a:off x="3347260" y="4657877"/>
            <a:ext cx="2404954" cy="276999"/>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kumimoji="1" lang="en-US" altLang="ja-JP" sz="1200" b="1" dirty="0">
                <a:solidFill>
                  <a:schemeClr val="bg1"/>
                </a:solidFill>
                <a:latin typeface="メイリオ"/>
                <a:ea typeface="メイリオ"/>
                <a:cs typeface="メイリオ"/>
              </a:rPr>
              <a:t>3PL</a:t>
            </a:r>
            <a:r>
              <a:rPr kumimoji="1" lang="ja-JP" altLang="en-US" sz="1200" b="1" dirty="0">
                <a:solidFill>
                  <a:schemeClr val="bg1"/>
                </a:solidFill>
                <a:latin typeface="メイリオ"/>
                <a:ea typeface="メイリオ"/>
                <a:cs typeface="メイリオ"/>
              </a:rPr>
              <a:t>（</a:t>
            </a:r>
            <a:r>
              <a:rPr lang="en-US" altLang="ja-JP" sz="1200" b="1" dirty="0">
                <a:solidFill>
                  <a:schemeClr val="bg1"/>
                </a:solidFill>
                <a:latin typeface="メイリオ"/>
                <a:ea typeface="メイリオ"/>
                <a:cs typeface="メイリオ"/>
              </a:rPr>
              <a:t>third-party logistics</a:t>
            </a:r>
            <a:r>
              <a:rPr kumimoji="1" lang="ja-JP" altLang="en-US" sz="1200" b="1" dirty="0">
                <a:solidFill>
                  <a:schemeClr val="bg1"/>
                </a:solidFill>
                <a:latin typeface="メイリオ"/>
                <a:ea typeface="メイリオ"/>
                <a:cs typeface="メイリオ"/>
              </a:rPr>
              <a:t>）</a:t>
            </a:r>
          </a:p>
        </p:txBody>
      </p:sp>
      <p:sp>
        <p:nvSpPr>
          <p:cNvPr id="276" name="テキスト ボックス 275"/>
          <p:cNvSpPr txBox="1"/>
          <p:nvPr/>
        </p:nvSpPr>
        <p:spPr>
          <a:xfrm>
            <a:off x="6163371" y="4657254"/>
            <a:ext cx="1877437" cy="276999"/>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kumimoji="1" lang="ja-JP" altLang="en-US" sz="1200" b="1" dirty="0">
                <a:solidFill>
                  <a:schemeClr val="bg1"/>
                </a:solidFill>
                <a:latin typeface="メイリオ"/>
                <a:ea typeface="メイリオ"/>
                <a:cs typeface="メイリオ"/>
              </a:rPr>
              <a:t>シェアリングエコノミー</a:t>
            </a:r>
          </a:p>
        </p:txBody>
      </p:sp>
      <p:sp>
        <p:nvSpPr>
          <p:cNvPr id="233" name="正方形/長方形 232"/>
          <p:cNvSpPr/>
          <p:nvPr/>
        </p:nvSpPr>
        <p:spPr>
          <a:xfrm>
            <a:off x="979369" y="1343836"/>
            <a:ext cx="2089150" cy="1902450"/>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236" name="図形グループ 235"/>
          <p:cNvGrpSpPr/>
          <p:nvPr/>
        </p:nvGrpSpPr>
        <p:grpSpPr>
          <a:xfrm>
            <a:off x="1133723" y="1829341"/>
            <a:ext cx="317500" cy="157483"/>
            <a:chOff x="6769100" y="1390650"/>
            <a:chExt cx="317500" cy="157483"/>
          </a:xfrm>
        </p:grpSpPr>
        <p:sp>
          <p:nvSpPr>
            <p:cNvPr id="388" name="正方形/長方形 38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9" name="円/楕円 38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90" name="直線コネクタ 38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7" name="図形グループ 236"/>
          <p:cNvGrpSpPr/>
          <p:nvPr/>
        </p:nvGrpSpPr>
        <p:grpSpPr>
          <a:xfrm>
            <a:off x="1133723" y="2022803"/>
            <a:ext cx="317500" cy="157483"/>
            <a:chOff x="6769100" y="1390650"/>
            <a:chExt cx="317500" cy="157483"/>
          </a:xfrm>
        </p:grpSpPr>
        <p:sp>
          <p:nvSpPr>
            <p:cNvPr id="385" name="正方形/長方形 38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6" name="円/楕円 38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7" name="直線コネクタ 386"/>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8" name="図形グループ 237"/>
          <p:cNvGrpSpPr/>
          <p:nvPr/>
        </p:nvGrpSpPr>
        <p:grpSpPr>
          <a:xfrm>
            <a:off x="1133723" y="2204396"/>
            <a:ext cx="317500" cy="157483"/>
            <a:chOff x="6769100" y="1390650"/>
            <a:chExt cx="317500" cy="157483"/>
          </a:xfrm>
        </p:grpSpPr>
        <p:sp>
          <p:nvSpPr>
            <p:cNvPr id="382" name="正方形/長方形 38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3" name="円/楕円 38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4" name="直線コネクタ 38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39" name="図形グループ 238"/>
          <p:cNvGrpSpPr/>
          <p:nvPr/>
        </p:nvGrpSpPr>
        <p:grpSpPr>
          <a:xfrm>
            <a:off x="1133723" y="2563399"/>
            <a:ext cx="317500" cy="157483"/>
            <a:chOff x="6769100" y="1390650"/>
            <a:chExt cx="317500" cy="157483"/>
          </a:xfrm>
        </p:grpSpPr>
        <p:sp>
          <p:nvSpPr>
            <p:cNvPr id="379" name="正方形/長方形 37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0" name="円/楕円 37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1" name="直線コネクタ 380"/>
            <p:cNvCxnSpPr>
              <a:stCxn id="315" idx="6"/>
              <a:endCxn id="31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0" name="図形グループ 239"/>
          <p:cNvGrpSpPr/>
          <p:nvPr/>
        </p:nvGrpSpPr>
        <p:grpSpPr>
          <a:xfrm>
            <a:off x="1133723" y="2380084"/>
            <a:ext cx="317500" cy="157483"/>
            <a:chOff x="6769100" y="1390650"/>
            <a:chExt cx="317500" cy="157483"/>
          </a:xfrm>
        </p:grpSpPr>
        <p:sp>
          <p:nvSpPr>
            <p:cNvPr id="376" name="正方形/長方形 37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7" name="円/楕円 37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78" name="直線コネクタ 377"/>
            <p:cNvCxnSpPr>
              <a:stCxn id="319" idx="6"/>
              <a:endCxn id="31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1" name="図形グループ 240"/>
          <p:cNvGrpSpPr/>
          <p:nvPr/>
        </p:nvGrpSpPr>
        <p:grpSpPr>
          <a:xfrm>
            <a:off x="1503977" y="1831882"/>
            <a:ext cx="317500" cy="157483"/>
            <a:chOff x="6769100" y="1390650"/>
            <a:chExt cx="317500" cy="157483"/>
          </a:xfrm>
        </p:grpSpPr>
        <p:sp>
          <p:nvSpPr>
            <p:cNvPr id="373" name="正方形/長方形 372"/>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4" name="円/楕円 373"/>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75" name="直線コネクタ 374"/>
            <p:cNvCxnSpPr>
              <a:stCxn id="323" idx="6"/>
              <a:endCxn id="322"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2" name="図形グループ 241"/>
          <p:cNvGrpSpPr/>
          <p:nvPr/>
        </p:nvGrpSpPr>
        <p:grpSpPr>
          <a:xfrm>
            <a:off x="1503977" y="2025344"/>
            <a:ext cx="317500" cy="157483"/>
            <a:chOff x="6769100" y="1390650"/>
            <a:chExt cx="317500" cy="157483"/>
          </a:xfrm>
        </p:grpSpPr>
        <p:sp>
          <p:nvSpPr>
            <p:cNvPr id="370" name="正方形/長方形 36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1" name="円/楕円 37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72" name="直線コネクタ 371"/>
            <p:cNvCxnSpPr>
              <a:stCxn id="327" idx="6"/>
              <a:endCxn id="32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5" name="図形グループ 244"/>
          <p:cNvGrpSpPr/>
          <p:nvPr/>
        </p:nvGrpSpPr>
        <p:grpSpPr>
          <a:xfrm>
            <a:off x="1503977" y="2206937"/>
            <a:ext cx="317500" cy="157483"/>
            <a:chOff x="6769100" y="1390650"/>
            <a:chExt cx="317500" cy="157483"/>
          </a:xfrm>
        </p:grpSpPr>
        <p:sp>
          <p:nvSpPr>
            <p:cNvPr id="367" name="正方形/長方形 36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8" name="円/楕円 36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69" name="直線コネクタ 368"/>
            <p:cNvCxnSpPr>
              <a:stCxn id="331" idx="6"/>
              <a:endCxn id="33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6" name="図形グループ 245"/>
          <p:cNvGrpSpPr/>
          <p:nvPr/>
        </p:nvGrpSpPr>
        <p:grpSpPr>
          <a:xfrm>
            <a:off x="1503977" y="2565940"/>
            <a:ext cx="317500" cy="157483"/>
            <a:chOff x="6769100" y="1390650"/>
            <a:chExt cx="317500" cy="157483"/>
          </a:xfrm>
        </p:grpSpPr>
        <p:sp>
          <p:nvSpPr>
            <p:cNvPr id="364" name="正方形/長方形 363"/>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5" name="円/楕円 364"/>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66" name="直線コネクタ 365"/>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7" name="図形グループ 246"/>
          <p:cNvGrpSpPr/>
          <p:nvPr/>
        </p:nvGrpSpPr>
        <p:grpSpPr>
          <a:xfrm>
            <a:off x="1503977" y="2382625"/>
            <a:ext cx="317500" cy="157483"/>
            <a:chOff x="6769100" y="1390650"/>
            <a:chExt cx="317500" cy="157483"/>
          </a:xfrm>
        </p:grpSpPr>
        <p:sp>
          <p:nvSpPr>
            <p:cNvPr id="361" name="正方形/長方形 360"/>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2" name="円/楕円 361"/>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63" name="直線コネクタ 362"/>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7" name="図形グループ 276"/>
          <p:cNvGrpSpPr/>
          <p:nvPr/>
        </p:nvGrpSpPr>
        <p:grpSpPr>
          <a:xfrm>
            <a:off x="1878627" y="1834423"/>
            <a:ext cx="317500" cy="157483"/>
            <a:chOff x="6769100" y="1390650"/>
            <a:chExt cx="317500" cy="157483"/>
          </a:xfrm>
        </p:grpSpPr>
        <p:sp>
          <p:nvSpPr>
            <p:cNvPr id="358" name="正方形/長方形 357"/>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9" name="円/楕円 358"/>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60" name="直線コネクタ 359"/>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8" name="図形グループ 277"/>
          <p:cNvGrpSpPr/>
          <p:nvPr/>
        </p:nvGrpSpPr>
        <p:grpSpPr>
          <a:xfrm>
            <a:off x="1878627" y="2027885"/>
            <a:ext cx="317500" cy="157483"/>
            <a:chOff x="6769100" y="1390650"/>
            <a:chExt cx="317500" cy="157483"/>
          </a:xfrm>
        </p:grpSpPr>
        <p:sp>
          <p:nvSpPr>
            <p:cNvPr id="355" name="正方形/長方形 354"/>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6" name="円/楕円 355"/>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57" name="直線コネクタ 356"/>
            <p:cNvCxnSpPr>
              <a:stCxn id="347" idx="6"/>
              <a:endCxn id="346"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9" name="図形グループ 278"/>
          <p:cNvGrpSpPr/>
          <p:nvPr/>
        </p:nvGrpSpPr>
        <p:grpSpPr>
          <a:xfrm>
            <a:off x="1878627" y="2209478"/>
            <a:ext cx="317500" cy="157483"/>
            <a:chOff x="6769100" y="1390650"/>
            <a:chExt cx="317500" cy="157483"/>
          </a:xfrm>
        </p:grpSpPr>
        <p:sp>
          <p:nvSpPr>
            <p:cNvPr id="352" name="正方形/長方形 351"/>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3" name="円/楕円 352"/>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54" name="直線コネクタ 353"/>
            <p:cNvCxnSpPr>
              <a:stCxn id="351" idx="6"/>
              <a:endCxn id="350"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80" name="図形グループ 279"/>
          <p:cNvGrpSpPr/>
          <p:nvPr/>
        </p:nvGrpSpPr>
        <p:grpSpPr>
          <a:xfrm>
            <a:off x="1878627" y="2568481"/>
            <a:ext cx="317500" cy="157483"/>
            <a:chOff x="6769100" y="1390650"/>
            <a:chExt cx="317500" cy="157483"/>
          </a:xfrm>
        </p:grpSpPr>
        <p:sp>
          <p:nvSpPr>
            <p:cNvPr id="349" name="正方形/長方形 348"/>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0" name="円/楕円 349"/>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51" name="直線コネクタ 350"/>
            <p:cNvCxnSpPr>
              <a:stCxn id="355" idx="6"/>
              <a:endCxn id="354"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81" name="図形グループ 280"/>
          <p:cNvGrpSpPr/>
          <p:nvPr/>
        </p:nvGrpSpPr>
        <p:grpSpPr>
          <a:xfrm>
            <a:off x="1878627" y="2385166"/>
            <a:ext cx="317500" cy="157483"/>
            <a:chOff x="6769100" y="1390650"/>
            <a:chExt cx="317500" cy="157483"/>
          </a:xfrm>
        </p:grpSpPr>
        <p:sp>
          <p:nvSpPr>
            <p:cNvPr id="346" name="正方形/長方形 345"/>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7" name="円/楕円 346"/>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48" name="直線コネクタ 347"/>
            <p:cNvCxnSpPr>
              <a:stCxn id="359" idx="6"/>
              <a:endCxn id="358" idx="3"/>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82" name="テキスト ボックス 281"/>
          <p:cNvSpPr txBox="1"/>
          <p:nvPr/>
        </p:nvSpPr>
        <p:spPr>
          <a:xfrm>
            <a:off x="1117651" y="1417332"/>
            <a:ext cx="1800494" cy="369332"/>
          </a:xfrm>
          <a:prstGeom prst="rect">
            <a:avLst/>
          </a:prstGeom>
          <a:noFill/>
        </p:spPr>
        <p:txBody>
          <a:bodyPr wrap="none" rtlCol="0">
            <a:spAutoFit/>
          </a:bodyPr>
          <a:lstStyle/>
          <a:p>
            <a:pPr algn="ctr"/>
            <a:r>
              <a:rPr lang="ja-JP" altLang="en-US" dirty="0">
                <a:solidFill>
                  <a:srgbClr val="009051"/>
                </a:solidFill>
                <a:latin typeface="Meiryo" charset="-128"/>
                <a:ea typeface="Meiryo" charset="-128"/>
                <a:cs typeface="Meiryo" charset="-128"/>
              </a:rPr>
              <a:t>データセンター</a:t>
            </a:r>
            <a:endParaRPr kumimoji="1" lang="ja-JP" altLang="en-US" dirty="0">
              <a:solidFill>
                <a:srgbClr val="009051"/>
              </a:solidFill>
              <a:latin typeface="Meiryo" charset="-128"/>
              <a:ea typeface="Meiryo" charset="-128"/>
              <a:cs typeface="Meiryo" charset="-128"/>
            </a:endParaRPr>
          </a:p>
        </p:txBody>
      </p:sp>
      <p:sp>
        <p:nvSpPr>
          <p:cNvPr id="283" name="正方形/長方形 282"/>
          <p:cNvSpPr/>
          <p:nvPr/>
        </p:nvSpPr>
        <p:spPr>
          <a:xfrm>
            <a:off x="979369" y="2790148"/>
            <a:ext cx="2089150" cy="461665"/>
          </a:xfrm>
          <a:prstGeom prst="rect">
            <a:avLst/>
          </a:prstGeom>
        </p:spPr>
        <p:txBody>
          <a:bodyPr wrap="square">
            <a:spAutoFit/>
          </a:bodyPr>
          <a:lstStyle/>
          <a:p>
            <a:pPr algn="ctr"/>
            <a:r>
              <a:rPr lang="ja-JP" altLang="en-US" sz="1200" dirty="0">
                <a:solidFill>
                  <a:srgbClr val="009051"/>
                </a:solidFill>
                <a:latin typeface="Meiryo" charset="-128"/>
                <a:ea typeface="Meiryo" charset="-128"/>
                <a:cs typeface="Meiryo" charset="-128"/>
              </a:rPr>
              <a:t>計算能力・記憶容量</a:t>
            </a:r>
            <a:endParaRPr lang="en-US" altLang="ja-JP" sz="1200" dirty="0">
              <a:solidFill>
                <a:srgbClr val="009051"/>
              </a:solidFill>
              <a:latin typeface="Meiryo" charset="-128"/>
              <a:ea typeface="Meiryo" charset="-128"/>
              <a:cs typeface="Meiryo" charset="-128"/>
            </a:endParaRPr>
          </a:p>
          <a:p>
            <a:pPr algn="ctr"/>
            <a:r>
              <a:rPr lang="ja-JP" altLang="en-US" sz="1200" dirty="0">
                <a:solidFill>
                  <a:srgbClr val="009051"/>
                </a:solidFill>
                <a:latin typeface="Meiryo" charset="-128"/>
                <a:ea typeface="Meiryo" charset="-128"/>
                <a:cs typeface="Meiryo" charset="-128"/>
              </a:rPr>
              <a:t>データ処理機能など</a:t>
            </a:r>
          </a:p>
        </p:txBody>
      </p:sp>
      <p:sp>
        <p:nvSpPr>
          <p:cNvPr id="284" name="正方形/長方形 283"/>
          <p:cNvSpPr/>
          <p:nvPr/>
        </p:nvSpPr>
        <p:spPr>
          <a:xfrm>
            <a:off x="3536112" y="1345871"/>
            <a:ext cx="2089150" cy="1900514"/>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Meiryo" charset="-128"/>
              <a:ea typeface="Meiryo" charset="-128"/>
              <a:cs typeface="Meiryo" charset="-128"/>
            </a:endParaRPr>
          </a:p>
        </p:txBody>
      </p:sp>
      <p:sp>
        <p:nvSpPr>
          <p:cNvPr id="285" name="正方形/長方形 284"/>
          <p:cNvSpPr/>
          <p:nvPr/>
        </p:nvSpPr>
        <p:spPr>
          <a:xfrm>
            <a:off x="6092855" y="1341099"/>
            <a:ext cx="2089150" cy="1905187"/>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6" name="正方形/長方形 285"/>
          <p:cNvSpPr/>
          <p:nvPr/>
        </p:nvSpPr>
        <p:spPr>
          <a:xfrm>
            <a:off x="3644583" y="1829341"/>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7" name="正方形/長方形 286"/>
          <p:cNvSpPr/>
          <p:nvPr/>
        </p:nvSpPr>
        <p:spPr>
          <a:xfrm>
            <a:off x="3973005" y="1828429"/>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8" name="正方形/長方形 287"/>
          <p:cNvSpPr/>
          <p:nvPr/>
        </p:nvSpPr>
        <p:spPr>
          <a:xfrm>
            <a:off x="3644583" y="2025824"/>
            <a:ext cx="239594" cy="158395"/>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9" name="正方形/長方形 288"/>
          <p:cNvSpPr/>
          <p:nvPr/>
        </p:nvSpPr>
        <p:spPr>
          <a:xfrm>
            <a:off x="3973005" y="2024912"/>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0" name="正方形/長方形 289"/>
          <p:cNvSpPr/>
          <p:nvPr/>
        </p:nvSpPr>
        <p:spPr>
          <a:xfrm>
            <a:off x="3644583" y="2204396"/>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1" name="正方形/長方形 290"/>
          <p:cNvSpPr/>
          <p:nvPr/>
        </p:nvSpPr>
        <p:spPr>
          <a:xfrm>
            <a:off x="3973005" y="2203484"/>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2" name="正方形/長方形 291"/>
          <p:cNvSpPr/>
          <p:nvPr/>
        </p:nvSpPr>
        <p:spPr>
          <a:xfrm>
            <a:off x="3644583" y="2384713"/>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3" name="正方形/長方形 292"/>
          <p:cNvSpPr/>
          <p:nvPr/>
        </p:nvSpPr>
        <p:spPr>
          <a:xfrm>
            <a:off x="3973005" y="2383801"/>
            <a:ext cx="239594" cy="158395"/>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4" name="正方形/長方形 293"/>
          <p:cNvSpPr/>
          <p:nvPr/>
        </p:nvSpPr>
        <p:spPr>
          <a:xfrm>
            <a:off x="4300449" y="1829341"/>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5" name="正方形/長方形 294"/>
          <p:cNvSpPr/>
          <p:nvPr/>
        </p:nvSpPr>
        <p:spPr>
          <a:xfrm>
            <a:off x="4628871" y="1828429"/>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6" name="正方形/長方形 295"/>
          <p:cNvSpPr/>
          <p:nvPr/>
        </p:nvSpPr>
        <p:spPr>
          <a:xfrm>
            <a:off x="4300449" y="2025824"/>
            <a:ext cx="239594" cy="158395"/>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7" name="正方形/長方形 296"/>
          <p:cNvSpPr/>
          <p:nvPr/>
        </p:nvSpPr>
        <p:spPr>
          <a:xfrm>
            <a:off x="4628871" y="2024912"/>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8" name="正方形/長方形 297"/>
          <p:cNvSpPr/>
          <p:nvPr/>
        </p:nvSpPr>
        <p:spPr>
          <a:xfrm>
            <a:off x="4300449" y="2204396"/>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9" name="正方形/長方形 298"/>
          <p:cNvSpPr/>
          <p:nvPr/>
        </p:nvSpPr>
        <p:spPr>
          <a:xfrm>
            <a:off x="4628871" y="2203484"/>
            <a:ext cx="239594" cy="158395"/>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0" name="正方形/長方形 299"/>
          <p:cNvSpPr/>
          <p:nvPr/>
        </p:nvSpPr>
        <p:spPr>
          <a:xfrm>
            <a:off x="4300449" y="2384713"/>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1" name="正方形/長方形 300"/>
          <p:cNvSpPr/>
          <p:nvPr/>
        </p:nvSpPr>
        <p:spPr>
          <a:xfrm>
            <a:off x="4628871" y="2383801"/>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2" name="正方形/長方形 301"/>
          <p:cNvSpPr/>
          <p:nvPr/>
        </p:nvSpPr>
        <p:spPr>
          <a:xfrm>
            <a:off x="4940727" y="1829341"/>
            <a:ext cx="239594" cy="158395"/>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3" name="正方形/長方形 302"/>
          <p:cNvSpPr/>
          <p:nvPr/>
        </p:nvSpPr>
        <p:spPr>
          <a:xfrm>
            <a:off x="5269149" y="1828429"/>
            <a:ext cx="239594" cy="158395"/>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4" name="正方形/長方形 303"/>
          <p:cNvSpPr/>
          <p:nvPr/>
        </p:nvSpPr>
        <p:spPr>
          <a:xfrm>
            <a:off x="4940727" y="2025824"/>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5" name="正方形/長方形 304"/>
          <p:cNvSpPr/>
          <p:nvPr/>
        </p:nvSpPr>
        <p:spPr>
          <a:xfrm>
            <a:off x="5269149" y="2024912"/>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6" name="正方形/長方形 305"/>
          <p:cNvSpPr/>
          <p:nvPr/>
        </p:nvSpPr>
        <p:spPr>
          <a:xfrm>
            <a:off x="4940727" y="2204396"/>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7" name="正方形/長方形 306"/>
          <p:cNvSpPr/>
          <p:nvPr/>
        </p:nvSpPr>
        <p:spPr>
          <a:xfrm>
            <a:off x="5269149" y="2203484"/>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8" name="正方形/長方形 307"/>
          <p:cNvSpPr/>
          <p:nvPr/>
        </p:nvSpPr>
        <p:spPr>
          <a:xfrm>
            <a:off x="4940727" y="2384713"/>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9" name="正方形/長方形 308"/>
          <p:cNvSpPr/>
          <p:nvPr/>
        </p:nvSpPr>
        <p:spPr>
          <a:xfrm>
            <a:off x="5269149" y="2383801"/>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0" name="正方形/長方形 309"/>
          <p:cNvSpPr/>
          <p:nvPr/>
        </p:nvSpPr>
        <p:spPr>
          <a:xfrm>
            <a:off x="3644583" y="2564311"/>
            <a:ext cx="239594" cy="158395"/>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1" name="正方形/長方形 310"/>
          <p:cNvSpPr/>
          <p:nvPr/>
        </p:nvSpPr>
        <p:spPr>
          <a:xfrm>
            <a:off x="3973005" y="2563399"/>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2" name="正方形/長方形 311"/>
          <p:cNvSpPr/>
          <p:nvPr/>
        </p:nvSpPr>
        <p:spPr>
          <a:xfrm>
            <a:off x="4300449" y="2564311"/>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3" name="正方形/長方形 312"/>
          <p:cNvSpPr/>
          <p:nvPr/>
        </p:nvSpPr>
        <p:spPr>
          <a:xfrm>
            <a:off x="4628871" y="2563399"/>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4" name="正方形/長方形 313"/>
          <p:cNvSpPr/>
          <p:nvPr/>
        </p:nvSpPr>
        <p:spPr>
          <a:xfrm>
            <a:off x="4940727" y="2564311"/>
            <a:ext cx="239594" cy="15839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5" name="正方形/長方形 314"/>
          <p:cNvSpPr/>
          <p:nvPr/>
        </p:nvSpPr>
        <p:spPr>
          <a:xfrm>
            <a:off x="5269149" y="2563399"/>
            <a:ext cx="239594" cy="158395"/>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6" name="テキスト ボックス 315"/>
          <p:cNvSpPr txBox="1"/>
          <p:nvPr/>
        </p:nvSpPr>
        <p:spPr>
          <a:xfrm>
            <a:off x="4004426" y="1411811"/>
            <a:ext cx="1107996" cy="369332"/>
          </a:xfrm>
          <a:prstGeom prst="rect">
            <a:avLst/>
          </a:prstGeom>
          <a:noFill/>
        </p:spPr>
        <p:txBody>
          <a:bodyPr wrap="none" rtlCol="0">
            <a:spAutoFit/>
          </a:bodyPr>
          <a:lstStyle/>
          <a:p>
            <a:pPr algn="ctr"/>
            <a:r>
              <a:rPr lang="ja-JP" altLang="en-US" dirty="0">
                <a:solidFill>
                  <a:schemeClr val="accent6">
                    <a:lumMod val="75000"/>
                  </a:schemeClr>
                </a:solidFill>
                <a:latin typeface="Meiryo" charset="-128"/>
                <a:ea typeface="Meiryo" charset="-128"/>
                <a:cs typeface="Meiryo" charset="-128"/>
              </a:rPr>
              <a:t>共同倉庫</a:t>
            </a:r>
            <a:endParaRPr kumimoji="1" lang="ja-JP" altLang="en-US" dirty="0">
              <a:solidFill>
                <a:schemeClr val="accent6">
                  <a:lumMod val="75000"/>
                </a:schemeClr>
              </a:solidFill>
              <a:latin typeface="Meiryo" charset="-128"/>
              <a:ea typeface="Meiryo" charset="-128"/>
              <a:cs typeface="Meiryo" charset="-128"/>
            </a:endParaRPr>
          </a:p>
        </p:txBody>
      </p:sp>
      <p:sp>
        <p:nvSpPr>
          <p:cNvPr id="317" name="正方形/長方形 316"/>
          <p:cNvSpPr/>
          <p:nvPr/>
        </p:nvSpPr>
        <p:spPr>
          <a:xfrm>
            <a:off x="3536112" y="2870302"/>
            <a:ext cx="2089150" cy="276999"/>
          </a:xfrm>
          <a:prstGeom prst="rect">
            <a:avLst/>
          </a:prstGeom>
        </p:spPr>
        <p:txBody>
          <a:bodyPr wrap="square">
            <a:spAutoFit/>
          </a:bodyPr>
          <a:lstStyle/>
          <a:p>
            <a:pPr algn="ctr"/>
            <a:r>
              <a:rPr lang="ja-JP" altLang="en-US" sz="1200" dirty="0">
                <a:solidFill>
                  <a:schemeClr val="accent6">
                    <a:lumMod val="75000"/>
                  </a:schemeClr>
                </a:solidFill>
                <a:latin typeface="Meiryo" charset="-128"/>
                <a:ea typeface="Meiryo" charset="-128"/>
                <a:cs typeface="Meiryo" charset="-128"/>
              </a:rPr>
              <a:t>貨物保管・管理・物流など</a:t>
            </a:r>
          </a:p>
        </p:txBody>
      </p:sp>
      <p:pic>
        <p:nvPicPr>
          <p:cNvPr id="318" name="図 317"/>
          <p:cNvPicPr>
            <a:picLocks noChangeAspect="1"/>
          </p:cNvPicPr>
          <p:nvPr/>
        </p:nvPicPr>
        <p:blipFill>
          <a:blip r:embed="rId5">
            <a:clrChange>
              <a:clrFrom>
                <a:srgbClr val="FFFFFF"/>
              </a:clrFrom>
              <a:clrTo>
                <a:srgbClr val="FFFFFF">
                  <a:alpha val="0"/>
                </a:srgbClr>
              </a:clrTo>
            </a:clrChange>
            <a:duotone>
              <a:prstClr val="black"/>
              <a:schemeClr val="bg1">
                <a:lumMod val="50000"/>
                <a:tint val="45000"/>
                <a:satMod val="400000"/>
              </a:schemeClr>
            </a:duotone>
          </a:blip>
          <a:stretch>
            <a:fillRect/>
          </a:stretch>
        </p:blipFill>
        <p:spPr>
          <a:xfrm>
            <a:off x="6202001" y="1773341"/>
            <a:ext cx="491119" cy="491119"/>
          </a:xfrm>
          <a:prstGeom prst="rect">
            <a:avLst/>
          </a:prstGeom>
          <a:effectLst>
            <a:outerShdw blurRad="50800" dist="38100" dir="2700000" algn="tl" rotWithShape="0">
              <a:prstClr val="black">
                <a:alpha val="40000"/>
              </a:prstClr>
            </a:outerShdw>
          </a:effectLst>
        </p:spPr>
      </p:pic>
      <p:pic>
        <p:nvPicPr>
          <p:cNvPr id="319" name="図 318"/>
          <p:cNvPicPr>
            <a:picLocks noChangeAspect="1"/>
          </p:cNvPicPr>
          <p:nvPr/>
        </p:nvPicPr>
        <p:blipFill>
          <a:blip r:embed="rId6">
            <a:clrChange>
              <a:clrFrom>
                <a:srgbClr val="FFFFFF"/>
              </a:clrFrom>
              <a:clrTo>
                <a:srgbClr val="FFFFFF">
                  <a:alpha val="0"/>
                </a:srgbClr>
              </a:clrTo>
            </a:clrChange>
            <a:duotone>
              <a:prstClr val="black"/>
              <a:schemeClr val="bg1">
                <a:lumMod val="50000"/>
                <a:tint val="45000"/>
                <a:satMod val="400000"/>
              </a:schemeClr>
            </a:duotone>
            <a:extLst>
              <a:ext uri="{28A0092B-C50C-407E-A947-70E740481C1C}">
                <a14:useLocalDpi xmlns:a14="http://schemas.microsoft.com/office/drawing/2010/main" val="0"/>
              </a:ext>
            </a:extLst>
          </a:blip>
          <a:stretch>
            <a:fillRect/>
          </a:stretch>
        </p:blipFill>
        <p:spPr>
          <a:xfrm flipH="1">
            <a:off x="7527279" y="2184645"/>
            <a:ext cx="442497" cy="442497"/>
          </a:xfrm>
          <a:prstGeom prst="rect">
            <a:avLst/>
          </a:prstGeom>
          <a:effectLst>
            <a:outerShdw blurRad="50800" dist="38100" dir="2700000" algn="tl" rotWithShape="0">
              <a:prstClr val="black">
                <a:alpha val="40000"/>
              </a:prstClr>
            </a:outerShdw>
          </a:effectLst>
        </p:spPr>
      </p:pic>
      <p:pic>
        <p:nvPicPr>
          <p:cNvPr id="320" name="図 319"/>
          <p:cNvPicPr>
            <a:picLocks noChangeAspect="1"/>
          </p:cNvPicPr>
          <p:nvPr/>
        </p:nvPicPr>
        <p:blipFill>
          <a:blip r:embed="rId8">
            <a:clrChange>
              <a:clrFrom>
                <a:srgbClr val="FFFFFF"/>
              </a:clrFrom>
              <a:clrTo>
                <a:srgbClr val="FFFFFF">
                  <a:alpha val="0"/>
                </a:srgbClr>
              </a:clrTo>
            </a:clrChange>
            <a:duotone>
              <a:prstClr val="black"/>
              <a:schemeClr val="bg1">
                <a:lumMod val="50000"/>
                <a:tint val="45000"/>
                <a:satMod val="400000"/>
              </a:schemeClr>
            </a:duotone>
            <a:extLst>
              <a:ext uri="{28A0092B-C50C-407E-A947-70E740481C1C}">
                <a14:useLocalDpi xmlns:a14="http://schemas.microsoft.com/office/drawing/2010/main" val="0"/>
              </a:ext>
            </a:extLst>
          </a:blip>
          <a:stretch>
            <a:fillRect/>
          </a:stretch>
        </p:blipFill>
        <p:spPr>
          <a:xfrm>
            <a:off x="6805265" y="1742026"/>
            <a:ext cx="530099" cy="530099"/>
          </a:xfrm>
          <a:prstGeom prst="rect">
            <a:avLst/>
          </a:prstGeom>
          <a:effectLst>
            <a:outerShdw blurRad="50800" dist="38100" dir="2700000" algn="tl" rotWithShape="0">
              <a:prstClr val="black">
                <a:alpha val="40000"/>
              </a:prstClr>
            </a:outerShdw>
          </a:effectLst>
        </p:spPr>
      </p:pic>
      <p:pic>
        <p:nvPicPr>
          <p:cNvPr id="321" name="図 320"/>
          <p:cNvPicPr>
            <a:picLocks noChangeAspect="1"/>
          </p:cNvPicPr>
          <p:nvPr/>
        </p:nvPicPr>
        <p:blipFill>
          <a:blip r:embed="rId9">
            <a:clrChange>
              <a:clrFrom>
                <a:srgbClr val="FFFFFF"/>
              </a:clrFrom>
              <a:clrTo>
                <a:srgbClr val="FFFFFF">
                  <a:alpha val="0"/>
                </a:srgbClr>
              </a:clrTo>
            </a:clrChange>
            <a:duotone>
              <a:prstClr val="black"/>
              <a:schemeClr val="bg1">
                <a:lumMod val="50000"/>
                <a:tint val="45000"/>
                <a:satMod val="400000"/>
              </a:schemeClr>
            </a:duotone>
            <a:extLst>
              <a:ext uri="{28A0092B-C50C-407E-A947-70E740481C1C}">
                <a14:useLocalDpi xmlns:a14="http://schemas.microsoft.com/office/drawing/2010/main" val="0"/>
              </a:ext>
            </a:extLst>
          </a:blip>
          <a:stretch>
            <a:fillRect/>
          </a:stretch>
        </p:blipFill>
        <p:spPr>
          <a:xfrm flipH="1">
            <a:off x="6884700" y="2174074"/>
            <a:ext cx="458820" cy="458820"/>
          </a:xfrm>
          <a:prstGeom prst="rect">
            <a:avLst/>
          </a:prstGeom>
          <a:effectLst>
            <a:outerShdw blurRad="50800" dist="38100" dir="2700000" algn="tl" rotWithShape="0">
              <a:prstClr val="black">
                <a:alpha val="40000"/>
              </a:prstClr>
            </a:outerShdw>
          </a:effectLst>
        </p:spPr>
      </p:pic>
      <p:pic>
        <p:nvPicPr>
          <p:cNvPr id="322" name="図 321"/>
          <p:cNvPicPr>
            <a:picLocks noChangeAspect="1"/>
          </p:cNvPicPr>
          <p:nvPr/>
        </p:nvPicPr>
        <p:blipFill>
          <a:blip r:embed="rId7">
            <a:clrChange>
              <a:clrFrom>
                <a:srgbClr val="FFFFFF"/>
              </a:clrFrom>
              <a:clrTo>
                <a:srgbClr val="FFFFFF">
                  <a:alpha val="0"/>
                </a:srgbClr>
              </a:clrTo>
            </a:clrChange>
            <a:duotone>
              <a:prstClr val="black"/>
              <a:schemeClr val="bg1">
                <a:lumMod val="50000"/>
                <a:tint val="45000"/>
                <a:satMod val="400000"/>
              </a:schemeClr>
            </a:duotone>
          </a:blip>
          <a:stretch>
            <a:fillRect/>
          </a:stretch>
        </p:blipFill>
        <p:spPr>
          <a:xfrm>
            <a:off x="6439253" y="2599417"/>
            <a:ext cx="353567" cy="431015"/>
          </a:xfrm>
          <a:prstGeom prst="rect">
            <a:avLst/>
          </a:prstGeom>
          <a:effectLst>
            <a:outerShdw blurRad="50800" dist="38100" dir="2700000" algn="tl" rotWithShape="0">
              <a:prstClr val="black">
                <a:alpha val="40000"/>
              </a:prstClr>
            </a:outerShdw>
          </a:effectLst>
        </p:spPr>
      </p:pic>
      <p:pic>
        <p:nvPicPr>
          <p:cNvPr id="323" name="図 322"/>
          <p:cNvPicPr>
            <a:picLocks noChangeAspect="1"/>
          </p:cNvPicPr>
          <p:nvPr/>
        </p:nvPicPr>
        <p:blipFill>
          <a:blip r:embed="rId10">
            <a:clrChange>
              <a:clrFrom>
                <a:srgbClr val="FFFFFF"/>
              </a:clrFrom>
              <a:clrTo>
                <a:srgbClr val="FFFFFF">
                  <a:alpha val="0"/>
                </a:srgbClr>
              </a:clrTo>
            </a:clrChange>
            <a:duotone>
              <a:prstClr val="black"/>
              <a:schemeClr val="bg1">
                <a:lumMod val="50000"/>
                <a:tint val="45000"/>
                <a:satMod val="400000"/>
              </a:schemeClr>
            </a:duotone>
            <a:extLst>
              <a:ext uri="{28A0092B-C50C-407E-A947-70E740481C1C}">
                <a14:useLocalDpi xmlns:a14="http://schemas.microsoft.com/office/drawing/2010/main" val="0"/>
              </a:ext>
            </a:extLst>
          </a:blip>
          <a:stretch>
            <a:fillRect/>
          </a:stretch>
        </p:blipFill>
        <p:spPr>
          <a:xfrm>
            <a:off x="6904263" y="2670257"/>
            <a:ext cx="325153" cy="347629"/>
          </a:xfrm>
          <a:prstGeom prst="rect">
            <a:avLst/>
          </a:prstGeom>
          <a:effectLst>
            <a:outerShdw blurRad="50800" dist="38100" dir="2700000" algn="tl" rotWithShape="0">
              <a:prstClr val="black">
                <a:alpha val="40000"/>
              </a:prstClr>
            </a:outerShdw>
          </a:effectLst>
        </p:spPr>
      </p:pic>
      <p:sp>
        <p:nvSpPr>
          <p:cNvPr id="324" name="テキスト ボックス 323"/>
          <p:cNvSpPr txBox="1"/>
          <p:nvPr/>
        </p:nvSpPr>
        <p:spPr>
          <a:xfrm>
            <a:off x="7334683" y="1806075"/>
            <a:ext cx="756938" cy="338554"/>
          </a:xfrm>
          <a:prstGeom prst="rect">
            <a:avLst/>
          </a:prstGeom>
          <a:noFill/>
        </p:spPr>
        <p:txBody>
          <a:bodyPr wrap="none" rtlCol="0">
            <a:spAutoFit/>
          </a:bodyPr>
          <a:lstStyle/>
          <a:p>
            <a:r>
              <a:rPr kumimoji="1" lang="ja-JP" altLang="en-US" sz="800" dirty="0">
                <a:solidFill>
                  <a:srgbClr val="0070C0"/>
                </a:solidFill>
              </a:rPr>
              <a:t>荷台の</a:t>
            </a:r>
            <a:endParaRPr kumimoji="1" lang="en-US" altLang="ja-JP" sz="800" dirty="0">
              <a:solidFill>
                <a:srgbClr val="0070C0"/>
              </a:solidFill>
            </a:endParaRPr>
          </a:p>
          <a:p>
            <a:r>
              <a:rPr kumimoji="1" lang="ja-JP" altLang="en-US" sz="800" dirty="0">
                <a:solidFill>
                  <a:srgbClr val="0070C0"/>
                </a:solidFill>
              </a:rPr>
              <a:t>空きスペース</a:t>
            </a:r>
          </a:p>
        </p:txBody>
      </p:sp>
      <p:sp>
        <p:nvSpPr>
          <p:cNvPr id="325" name="テキスト ボックス 324"/>
          <p:cNvSpPr txBox="1"/>
          <p:nvPr/>
        </p:nvSpPr>
        <p:spPr>
          <a:xfrm>
            <a:off x="6197785" y="2271596"/>
            <a:ext cx="595035" cy="338554"/>
          </a:xfrm>
          <a:prstGeom prst="rect">
            <a:avLst/>
          </a:prstGeom>
          <a:noFill/>
        </p:spPr>
        <p:txBody>
          <a:bodyPr wrap="none" rtlCol="0">
            <a:spAutoFit/>
          </a:bodyPr>
          <a:lstStyle/>
          <a:p>
            <a:r>
              <a:rPr kumimoji="1" lang="ja-JP" altLang="en-US" sz="800" dirty="0">
                <a:solidFill>
                  <a:srgbClr val="0070C0"/>
                </a:solidFill>
              </a:rPr>
              <a:t>自家用車</a:t>
            </a:r>
            <a:endParaRPr kumimoji="1" lang="en-US" altLang="ja-JP" sz="800" dirty="0">
              <a:solidFill>
                <a:srgbClr val="0070C0"/>
              </a:solidFill>
            </a:endParaRPr>
          </a:p>
          <a:p>
            <a:r>
              <a:rPr kumimoji="1" lang="ja-JP" altLang="en-US" sz="800" dirty="0">
                <a:solidFill>
                  <a:srgbClr val="0070C0"/>
                </a:solidFill>
              </a:rPr>
              <a:t>と運転手</a:t>
            </a:r>
          </a:p>
        </p:txBody>
      </p:sp>
      <p:sp>
        <p:nvSpPr>
          <p:cNvPr id="326" name="テキスト ボックス 325"/>
          <p:cNvSpPr txBox="1"/>
          <p:nvPr/>
        </p:nvSpPr>
        <p:spPr>
          <a:xfrm>
            <a:off x="7334683" y="2814924"/>
            <a:ext cx="772969" cy="215444"/>
          </a:xfrm>
          <a:prstGeom prst="rect">
            <a:avLst/>
          </a:prstGeom>
          <a:noFill/>
        </p:spPr>
        <p:txBody>
          <a:bodyPr wrap="none" rtlCol="0">
            <a:spAutoFit/>
          </a:bodyPr>
          <a:lstStyle/>
          <a:p>
            <a:r>
              <a:rPr lang="ja-JP" altLang="en-US" sz="800">
                <a:solidFill>
                  <a:srgbClr val="0070C0"/>
                </a:solidFill>
              </a:rPr>
              <a:t>宿泊</a:t>
            </a:r>
            <a:r>
              <a:rPr lang="ja-JP" altLang="en-US" sz="800" dirty="0">
                <a:solidFill>
                  <a:srgbClr val="0070C0"/>
                </a:solidFill>
              </a:rPr>
              <a:t>スペース</a:t>
            </a:r>
            <a:endParaRPr kumimoji="1" lang="ja-JP" altLang="en-US" sz="800" dirty="0">
              <a:solidFill>
                <a:srgbClr val="0070C0"/>
              </a:solidFill>
            </a:endParaRPr>
          </a:p>
        </p:txBody>
      </p:sp>
      <p:sp>
        <p:nvSpPr>
          <p:cNvPr id="327" name="テキスト ボックス 326"/>
          <p:cNvSpPr txBox="1"/>
          <p:nvPr/>
        </p:nvSpPr>
        <p:spPr>
          <a:xfrm>
            <a:off x="6560113" y="1417332"/>
            <a:ext cx="1107996" cy="369332"/>
          </a:xfrm>
          <a:prstGeom prst="rect">
            <a:avLst/>
          </a:prstGeom>
          <a:noFill/>
        </p:spPr>
        <p:txBody>
          <a:bodyPr wrap="none" rtlCol="0">
            <a:spAutoFit/>
          </a:bodyPr>
          <a:lstStyle/>
          <a:p>
            <a:pPr algn="ctr"/>
            <a:r>
              <a:rPr lang="ja-JP" altLang="en-US">
                <a:solidFill>
                  <a:srgbClr val="0070C0"/>
                </a:solidFill>
                <a:latin typeface="Meiryo" charset="-128"/>
                <a:ea typeface="Meiryo" charset="-128"/>
                <a:cs typeface="Meiryo" charset="-128"/>
              </a:rPr>
              <a:t>個人資産</a:t>
            </a:r>
            <a:endParaRPr kumimoji="1" lang="ja-JP" altLang="en-US" dirty="0">
              <a:solidFill>
                <a:srgbClr val="0070C0"/>
              </a:solidFill>
              <a:latin typeface="Meiryo" charset="-128"/>
              <a:ea typeface="Meiryo" charset="-128"/>
              <a:cs typeface="Meiryo" charset="-128"/>
            </a:endParaRPr>
          </a:p>
        </p:txBody>
      </p:sp>
      <p:sp>
        <p:nvSpPr>
          <p:cNvPr id="328" name="フローチャート: 磁気ディスク 327"/>
          <p:cNvSpPr/>
          <p:nvPr/>
        </p:nvSpPr>
        <p:spPr>
          <a:xfrm>
            <a:off x="2271878" y="2377153"/>
            <a:ext cx="310821" cy="352421"/>
          </a:xfrm>
          <a:prstGeom prst="flowChartMagneticDisk">
            <a:avLst/>
          </a:prstGeom>
          <a:solidFill>
            <a:schemeClr val="tx1">
              <a:lumMod val="50000"/>
              <a:lumOff val="50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9" name="フローチャート: 磁気ディスク 328"/>
          <p:cNvSpPr/>
          <p:nvPr/>
        </p:nvSpPr>
        <p:spPr>
          <a:xfrm>
            <a:off x="2614440" y="2377153"/>
            <a:ext cx="310821" cy="352421"/>
          </a:xfrm>
          <a:prstGeom prst="flowChartMagneticDisk">
            <a:avLst/>
          </a:prstGeom>
          <a:solidFill>
            <a:schemeClr val="tx1">
              <a:lumMod val="50000"/>
              <a:lumOff val="50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30" name="フローチャート: 磁気ディスク 329"/>
          <p:cNvSpPr/>
          <p:nvPr/>
        </p:nvSpPr>
        <p:spPr>
          <a:xfrm>
            <a:off x="2264534" y="2103656"/>
            <a:ext cx="310821" cy="352421"/>
          </a:xfrm>
          <a:prstGeom prst="flowChartMagneticDisk">
            <a:avLst/>
          </a:prstGeom>
          <a:solidFill>
            <a:schemeClr val="tx1">
              <a:lumMod val="50000"/>
              <a:lumOff val="50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31" name="フローチャート: 磁気ディスク 330"/>
          <p:cNvSpPr/>
          <p:nvPr/>
        </p:nvSpPr>
        <p:spPr>
          <a:xfrm>
            <a:off x="2611104" y="2111579"/>
            <a:ext cx="310821" cy="352421"/>
          </a:xfrm>
          <a:prstGeom prst="flowChartMagneticDisk">
            <a:avLst/>
          </a:prstGeom>
          <a:solidFill>
            <a:schemeClr val="tx1">
              <a:lumMod val="50000"/>
              <a:lumOff val="50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32" name="フローチャート: 磁気ディスク 331"/>
          <p:cNvSpPr/>
          <p:nvPr/>
        </p:nvSpPr>
        <p:spPr>
          <a:xfrm>
            <a:off x="2259657" y="1834530"/>
            <a:ext cx="310821" cy="352421"/>
          </a:xfrm>
          <a:prstGeom prst="flowChartMagneticDisk">
            <a:avLst/>
          </a:prstGeom>
          <a:solidFill>
            <a:schemeClr val="tx1">
              <a:lumMod val="50000"/>
              <a:lumOff val="50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33" name="フローチャート: 磁気ディスク 332"/>
          <p:cNvSpPr/>
          <p:nvPr/>
        </p:nvSpPr>
        <p:spPr>
          <a:xfrm>
            <a:off x="2607671" y="1835706"/>
            <a:ext cx="310821" cy="352421"/>
          </a:xfrm>
          <a:prstGeom prst="flowChartMagneticDisk">
            <a:avLst/>
          </a:prstGeom>
          <a:solidFill>
            <a:schemeClr val="tx1">
              <a:lumMod val="50000"/>
              <a:lumOff val="50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36" name="テキスト ボックス 335"/>
          <p:cNvSpPr txBox="1"/>
          <p:nvPr/>
        </p:nvSpPr>
        <p:spPr>
          <a:xfrm>
            <a:off x="786741" y="893247"/>
            <a:ext cx="2646879" cy="461665"/>
          </a:xfrm>
          <a:prstGeom prst="rect">
            <a:avLst/>
          </a:prstGeom>
          <a:noFill/>
        </p:spPr>
        <p:txBody>
          <a:bodyPr wrap="none" rtlCol="0">
            <a:spAutoFit/>
          </a:bodyPr>
          <a:lstStyle/>
          <a:p>
            <a:pPr algn="r"/>
            <a:r>
              <a:rPr kumimoji="1" lang="ja-JP" altLang="en-US" sz="2400" b="1"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全体最適／シェア</a:t>
            </a:r>
          </a:p>
        </p:txBody>
      </p:sp>
      <p:grpSp>
        <p:nvGrpSpPr>
          <p:cNvPr id="391" name="図形グループ 390"/>
          <p:cNvGrpSpPr/>
          <p:nvPr/>
        </p:nvGrpSpPr>
        <p:grpSpPr>
          <a:xfrm>
            <a:off x="928414" y="3481263"/>
            <a:ext cx="3072608" cy="307777"/>
            <a:chOff x="876785" y="922356"/>
            <a:chExt cx="3072608" cy="307777"/>
          </a:xfrm>
        </p:grpSpPr>
        <p:grpSp>
          <p:nvGrpSpPr>
            <p:cNvPr id="392" name="図形グループ 391"/>
            <p:cNvGrpSpPr/>
            <p:nvPr/>
          </p:nvGrpSpPr>
          <p:grpSpPr>
            <a:xfrm>
              <a:off x="876785" y="965100"/>
              <a:ext cx="435120" cy="221430"/>
              <a:chOff x="896286" y="1234200"/>
              <a:chExt cx="462010" cy="243850"/>
            </a:xfrm>
          </p:grpSpPr>
          <p:grpSp>
            <p:nvGrpSpPr>
              <p:cNvPr id="394" name="図形グループ 393"/>
              <p:cNvGrpSpPr/>
              <p:nvPr/>
            </p:nvGrpSpPr>
            <p:grpSpPr>
              <a:xfrm>
                <a:off x="896286" y="1234200"/>
                <a:ext cx="195054" cy="110026"/>
                <a:chOff x="6769100" y="1390650"/>
                <a:chExt cx="317500" cy="157483"/>
              </a:xfrm>
            </p:grpSpPr>
            <p:sp>
              <p:nvSpPr>
                <p:cNvPr id="400" name="正方形/長方形 399"/>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1" name="円/楕円 400"/>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02" name="直線コネクタ 401"/>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5" name="図形グループ 394"/>
              <p:cNvGrpSpPr/>
              <p:nvPr/>
            </p:nvGrpSpPr>
            <p:grpSpPr>
              <a:xfrm>
                <a:off x="902307" y="1368024"/>
                <a:ext cx="195054" cy="110026"/>
                <a:chOff x="6769100" y="1390650"/>
                <a:chExt cx="317500" cy="157483"/>
              </a:xfrm>
            </p:grpSpPr>
            <p:sp>
              <p:nvSpPr>
                <p:cNvPr id="397" name="正方形/長方形 396"/>
                <p:cNvSpPr/>
                <p:nvPr/>
              </p:nvSpPr>
              <p:spPr>
                <a:xfrm>
                  <a:off x="6769100" y="139065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8" name="円/楕円 397"/>
                <p:cNvSpPr/>
                <p:nvPr/>
              </p:nvSpPr>
              <p:spPr>
                <a:xfrm>
                  <a:off x="6811596" y="142240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99" name="直線コネクタ 398"/>
                <p:cNvCxnSpPr/>
                <p:nvPr/>
              </p:nvCxnSpPr>
              <p:spPr>
                <a:xfrm>
                  <a:off x="6894146" y="146896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96" name="フローチャート: 磁気ディスク 395"/>
              <p:cNvSpPr/>
              <p:nvPr/>
            </p:nvSpPr>
            <p:spPr>
              <a:xfrm>
                <a:off x="1128131" y="1234598"/>
                <a:ext cx="230165" cy="24164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sp>
          <p:nvSpPr>
            <p:cNvPr id="393" name="テキスト ボックス 392"/>
            <p:cNvSpPr txBox="1"/>
            <p:nvPr/>
          </p:nvSpPr>
          <p:spPr>
            <a:xfrm>
              <a:off x="1345019" y="922356"/>
              <a:ext cx="2604374" cy="307777"/>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1400" b="1" dirty="0">
                  <a:solidFill>
                    <a:srgbClr val="FFFFFF"/>
                  </a:solidFill>
                  <a:latin typeface="メイリオ"/>
                  <a:ea typeface="メイリオ"/>
                  <a:cs typeface="メイリオ"/>
                </a:rPr>
                <a:t>サイバー世界／</a:t>
              </a:r>
              <a:r>
                <a:rPr kumimoji="1" lang="en-US" altLang="ja-JP" sz="1400" b="1" dirty="0">
                  <a:solidFill>
                    <a:srgbClr val="FFFFFF"/>
                  </a:solidFill>
                  <a:latin typeface="メイリオ"/>
                  <a:ea typeface="メイリオ"/>
                  <a:cs typeface="メイリオ"/>
                </a:rPr>
                <a:t>Cyber World</a:t>
              </a:r>
              <a:endParaRPr kumimoji="1" lang="ja-JP" altLang="en-US" sz="1400" b="1" dirty="0">
                <a:solidFill>
                  <a:srgbClr val="FFFFFF"/>
                </a:solidFill>
                <a:latin typeface="メイリオ"/>
                <a:ea typeface="メイリオ"/>
                <a:cs typeface="メイリオ"/>
              </a:endParaRPr>
            </a:p>
          </p:txBody>
        </p:sp>
      </p:grpSp>
    </p:spTree>
    <p:extLst>
      <p:ext uri="{BB962C8B-B14F-4D97-AF65-F5344CB8AC3E}">
        <p14:creationId xmlns:p14="http://schemas.microsoft.com/office/powerpoint/2010/main" val="15141781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6304548" y="1120167"/>
            <a:ext cx="2382252" cy="1155032"/>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6" name="正方形/長方形 105"/>
          <p:cNvSpPr/>
          <p:nvPr/>
        </p:nvSpPr>
        <p:spPr>
          <a:xfrm>
            <a:off x="6413485" y="1318110"/>
            <a:ext cx="586125" cy="863068"/>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7" name="正方形/長方形 106"/>
          <p:cNvSpPr/>
          <p:nvPr/>
        </p:nvSpPr>
        <p:spPr>
          <a:xfrm>
            <a:off x="7199398" y="1314554"/>
            <a:ext cx="586125" cy="863068"/>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8" name="正方形/長方形 107"/>
          <p:cNvSpPr/>
          <p:nvPr/>
        </p:nvSpPr>
        <p:spPr>
          <a:xfrm>
            <a:off x="7974167" y="1318110"/>
            <a:ext cx="586125" cy="863068"/>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4" name="右矢印 63"/>
          <p:cNvSpPr/>
          <p:nvPr/>
        </p:nvSpPr>
        <p:spPr>
          <a:xfrm>
            <a:off x="867064" y="2919105"/>
            <a:ext cx="1290457" cy="235573"/>
          </a:xfrm>
          <a:prstGeom prst="rightArrow">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kumimoji="1" lang="en-US" altLang="ja-JP" dirty="0"/>
              <a:t>IT</a:t>
            </a:r>
            <a:r>
              <a:rPr kumimoji="1" lang="ja-JP" altLang="en-US" dirty="0"/>
              <a:t>インフラと利用形態の歴史的変遷</a:t>
            </a: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89</a:t>
            </a:fld>
            <a:endParaRPr kumimoji="1" lang="ja-JP" altLang="en-US"/>
          </a:p>
        </p:txBody>
      </p:sp>
      <p:sp>
        <p:nvSpPr>
          <p:cNvPr id="5" name="正方形/長方形 4"/>
          <p:cNvSpPr/>
          <p:nvPr/>
        </p:nvSpPr>
        <p:spPr>
          <a:xfrm>
            <a:off x="457200" y="4372421"/>
            <a:ext cx="2382252" cy="1155032"/>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 name="正方形/長方形 7"/>
          <p:cNvSpPr/>
          <p:nvPr/>
        </p:nvSpPr>
        <p:spPr>
          <a:xfrm>
            <a:off x="451185" y="1120167"/>
            <a:ext cx="2382252" cy="1155032"/>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正方形/長方形 8"/>
          <p:cNvSpPr/>
          <p:nvPr/>
        </p:nvSpPr>
        <p:spPr>
          <a:xfrm>
            <a:off x="6304548" y="4372421"/>
            <a:ext cx="2382252" cy="1155032"/>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正方形/長方形 9"/>
          <p:cNvSpPr/>
          <p:nvPr/>
        </p:nvSpPr>
        <p:spPr>
          <a:xfrm>
            <a:off x="565484" y="5130411"/>
            <a:ext cx="2153653" cy="262857"/>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11" name="正方形/長方形 10"/>
          <p:cNvSpPr/>
          <p:nvPr/>
        </p:nvSpPr>
        <p:spPr>
          <a:xfrm>
            <a:off x="565484" y="1860990"/>
            <a:ext cx="2153653" cy="262857"/>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12" name="正方形/長方形 11"/>
          <p:cNvSpPr/>
          <p:nvPr/>
        </p:nvSpPr>
        <p:spPr>
          <a:xfrm>
            <a:off x="571498" y="4570867"/>
            <a:ext cx="586541" cy="4632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a:solidFill>
                  <a:srgbClr val="FFFFFF"/>
                </a:solidFill>
                <a:latin typeface="ＭＳ Ｐゴシック"/>
                <a:ea typeface="ＭＳ Ｐゴシック"/>
                <a:cs typeface="ＭＳ Ｐゴシック"/>
              </a:rPr>
              <a:t>AP</a:t>
            </a:r>
            <a:endParaRPr kumimoji="1" lang="ja-JP" altLang="en-US" sz="1200" dirty="0">
              <a:solidFill>
                <a:srgbClr val="FFFFFF"/>
              </a:solidFill>
              <a:latin typeface="ＭＳ Ｐゴシック"/>
              <a:ea typeface="ＭＳ Ｐゴシック"/>
              <a:cs typeface="ＭＳ Ｐゴシック"/>
            </a:endParaRPr>
          </a:p>
        </p:txBody>
      </p:sp>
      <p:sp>
        <p:nvSpPr>
          <p:cNvPr id="13" name="正方形/長方形 12"/>
          <p:cNvSpPr/>
          <p:nvPr/>
        </p:nvSpPr>
        <p:spPr>
          <a:xfrm>
            <a:off x="1349039" y="4570867"/>
            <a:ext cx="586541" cy="4632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a:solidFill>
                  <a:srgbClr val="FFFFFF"/>
                </a:solidFill>
                <a:latin typeface="ＭＳ Ｐゴシック"/>
                <a:ea typeface="ＭＳ Ｐゴシック"/>
                <a:cs typeface="ＭＳ Ｐゴシック"/>
              </a:rPr>
              <a:t>AP</a:t>
            </a:r>
            <a:endParaRPr kumimoji="1" lang="ja-JP" altLang="en-US" sz="1200" dirty="0">
              <a:solidFill>
                <a:srgbClr val="FFFFFF"/>
              </a:solidFill>
              <a:latin typeface="ＭＳ Ｐゴシック"/>
              <a:ea typeface="ＭＳ Ｐゴシック"/>
              <a:cs typeface="ＭＳ Ｐゴシック"/>
            </a:endParaRPr>
          </a:p>
        </p:txBody>
      </p:sp>
      <p:sp>
        <p:nvSpPr>
          <p:cNvPr id="14" name="正方形/長方形 13"/>
          <p:cNvSpPr/>
          <p:nvPr/>
        </p:nvSpPr>
        <p:spPr>
          <a:xfrm>
            <a:off x="2132596" y="4570867"/>
            <a:ext cx="586541" cy="4632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a:solidFill>
                  <a:srgbClr val="FFFFFF"/>
                </a:solidFill>
                <a:latin typeface="ＭＳ Ｐゴシック"/>
                <a:ea typeface="ＭＳ Ｐゴシック"/>
                <a:cs typeface="ＭＳ Ｐゴシック"/>
              </a:rPr>
              <a:t>AP</a:t>
            </a:r>
            <a:endParaRPr kumimoji="1" lang="ja-JP" altLang="en-US" sz="1200" dirty="0">
              <a:solidFill>
                <a:srgbClr val="FFFFFF"/>
              </a:solidFill>
              <a:latin typeface="ＭＳ Ｐゴシック"/>
              <a:ea typeface="ＭＳ Ｐゴシック"/>
              <a:cs typeface="ＭＳ Ｐゴシック"/>
            </a:endParaRPr>
          </a:p>
        </p:txBody>
      </p:sp>
      <p:sp>
        <p:nvSpPr>
          <p:cNvPr id="15" name="正方形/長方形 14"/>
          <p:cNvSpPr/>
          <p:nvPr/>
        </p:nvSpPr>
        <p:spPr>
          <a:xfrm>
            <a:off x="559469" y="1306504"/>
            <a:ext cx="586541" cy="4632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a:solidFill>
                  <a:srgbClr val="FFFFFF"/>
                </a:solidFill>
                <a:latin typeface="ＭＳ Ｐゴシック"/>
                <a:ea typeface="ＭＳ Ｐゴシック"/>
                <a:cs typeface="ＭＳ Ｐゴシック"/>
              </a:rPr>
              <a:t>AP</a:t>
            </a:r>
            <a:endParaRPr kumimoji="1" lang="ja-JP" altLang="en-US" sz="1200" dirty="0">
              <a:solidFill>
                <a:srgbClr val="FFFFFF"/>
              </a:solidFill>
              <a:latin typeface="ＭＳ Ｐゴシック"/>
              <a:ea typeface="ＭＳ Ｐゴシック"/>
              <a:cs typeface="ＭＳ Ｐゴシック"/>
            </a:endParaRPr>
          </a:p>
        </p:txBody>
      </p:sp>
      <p:sp>
        <p:nvSpPr>
          <p:cNvPr id="16" name="正方形/長方形 15"/>
          <p:cNvSpPr/>
          <p:nvPr/>
        </p:nvSpPr>
        <p:spPr>
          <a:xfrm>
            <a:off x="1337010" y="1306504"/>
            <a:ext cx="586541" cy="4632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a:solidFill>
                  <a:srgbClr val="FFFFFF"/>
                </a:solidFill>
                <a:latin typeface="ＭＳ Ｐゴシック"/>
                <a:ea typeface="ＭＳ Ｐゴシック"/>
                <a:cs typeface="ＭＳ Ｐゴシック"/>
              </a:rPr>
              <a:t>AP</a:t>
            </a:r>
            <a:endParaRPr kumimoji="1" lang="ja-JP" altLang="en-US" sz="1200" dirty="0">
              <a:solidFill>
                <a:srgbClr val="FFFFFF"/>
              </a:solidFill>
              <a:latin typeface="ＭＳ Ｐゴシック"/>
              <a:ea typeface="ＭＳ Ｐゴシック"/>
              <a:cs typeface="ＭＳ Ｐゴシック"/>
            </a:endParaRPr>
          </a:p>
        </p:txBody>
      </p:sp>
      <p:sp>
        <p:nvSpPr>
          <p:cNvPr id="17" name="正方形/長方形 16"/>
          <p:cNvSpPr/>
          <p:nvPr/>
        </p:nvSpPr>
        <p:spPr>
          <a:xfrm>
            <a:off x="2120567" y="1306504"/>
            <a:ext cx="586541" cy="463292"/>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a:solidFill>
                  <a:srgbClr val="FFFFFF"/>
                </a:solidFill>
                <a:latin typeface="ＭＳ Ｐゴシック"/>
                <a:ea typeface="ＭＳ Ｐゴシック"/>
                <a:cs typeface="ＭＳ Ｐゴシック"/>
              </a:rPr>
              <a:t>AP</a:t>
            </a:r>
            <a:endParaRPr kumimoji="1" lang="ja-JP" altLang="en-US" sz="1200" dirty="0">
              <a:solidFill>
                <a:srgbClr val="FFFFFF"/>
              </a:solidFill>
              <a:latin typeface="ＭＳ Ｐゴシック"/>
              <a:ea typeface="ＭＳ Ｐゴシック"/>
              <a:cs typeface="ＭＳ Ｐゴシック"/>
            </a:endParaRPr>
          </a:p>
        </p:txBody>
      </p:sp>
      <p:grpSp>
        <p:nvGrpSpPr>
          <p:cNvPr id="26" name="図形グループ 25"/>
          <p:cNvGrpSpPr/>
          <p:nvPr/>
        </p:nvGrpSpPr>
        <p:grpSpPr>
          <a:xfrm>
            <a:off x="565484" y="6031505"/>
            <a:ext cx="398531" cy="455164"/>
            <a:chOff x="565484" y="2886304"/>
            <a:chExt cx="398531" cy="455164"/>
          </a:xfrm>
        </p:grpSpPr>
        <p:grpSp>
          <p:nvGrpSpPr>
            <p:cNvPr id="18" name="図形グループ 17"/>
            <p:cNvGrpSpPr/>
            <p:nvPr/>
          </p:nvGrpSpPr>
          <p:grpSpPr>
            <a:xfrm>
              <a:off x="565484" y="2886304"/>
              <a:ext cx="398531" cy="387786"/>
              <a:chOff x="758730" y="3198675"/>
              <a:chExt cx="702795" cy="688305"/>
            </a:xfrm>
          </p:grpSpPr>
          <p:sp>
            <p:nvSpPr>
              <p:cNvPr id="20" name="角丸四角形 19"/>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 name="角丸四角形 20"/>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2" name="台形 21"/>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3" name="図形グループ 22"/>
            <p:cNvGrpSpPr/>
            <p:nvPr/>
          </p:nvGrpSpPr>
          <p:grpSpPr>
            <a:xfrm>
              <a:off x="695604" y="2996289"/>
              <a:ext cx="150692" cy="345179"/>
              <a:chOff x="1946324" y="4125162"/>
              <a:chExt cx="969964" cy="2007872"/>
            </a:xfrm>
          </p:grpSpPr>
          <p:sp>
            <p:nvSpPr>
              <p:cNvPr id="24" name="円/楕円 2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フローチャート: 論理積ゲート 2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27" name="図形グループ 26"/>
          <p:cNvGrpSpPr/>
          <p:nvPr/>
        </p:nvGrpSpPr>
        <p:grpSpPr>
          <a:xfrm>
            <a:off x="1437029" y="6031002"/>
            <a:ext cx="398531" cy="455164"/>
            <a:chOff x="565484" y="2886304"/>
            <a:chExt cx="398531" cy="455164"/>
          </a:xfrm>
        </p:grpSpPr>
        <p:grpSp>
          <p:nvGrpSpPr>
            <p:cNvPr id="28" name="図形グループ 27"/>
            <p:cNvGrpSpPr/>
            <p:nvPr/>
          </p:nvGrpSpPr>
          <p:grpSpPr>
            <a:xfrm>
              <a:off x="565484" y="2886304"/>
              <a:ext cx="398531" cy="387786"/>
              <a:chOff x="758730" y="3198675"/>
              <a:chExt cx="702795" cy="688305"/>
            </a:xfrm>
          </p:grpSpPr>
          <p:sp>
            <p:nvSpPr>
              <p:cNvPr id="32" name="角丸四角形 31"/>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3" name="角丸四角形 32"/>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4" name="台形 33"/>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9" name="図形グループ 28"/>
            <p:cNvGrpSpPr/>
            <p:nvPr/>
          </p:nvGrpSpPr>
          <p:grpSpPr>
            <a:xfrm>
              <a:off x="695604" y="2996289"/>
              <a:ext cx="150692" cy="345179"/>
              <a:chOff x="1946324" y="4125162"/>
              <a:chExt cx="969964" cy="2007872"/>
            </a:xfrm>
          </p:grpSpPr>
          <p:sp>
            <p:nvSpPr>
              <p:cNvPr id="30" name="円/楕円 2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 name="フローチャート: 論理積ゲート 3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35" name="図形グループ 34"/>
          <p:cNvGrpSpPr/>
          <p:nvPr/>
        </p:nvGrpSpPr>
        <p:grpSpPr>
          <a:xfrm>
            <a:off x="2314592" y="6031505"/>
            <a:ext cx="398531" cy="455164"/>
            <a:chOff x="565484" y="2886304"/>
            <a:chExt cx="398531" cy="455164"/>
          </a:xfrm>
        </p:grpSpPr>
        <p:grpSp>
          <p:nvGrpSpPr>
            <p:cNvPr id="36" name="図形グループ 35"/>
            <p:cNvGrpSpPr/>
            <p:nvPr/>
          </p:nvGrpSpPr>
          <p:grpSpPr>
            <a:xfrm>
              <a:off x="565484" y="2886304"/>
              <a:ext cx="398531" cy="387786"/>
              <a:chOff x="758730" y="3198675"/>
              <a:chExt cx="702795" cy="688305"/>
            </a:xfrm>
          </p:grpSpPr>
          <p:sp>
            <p:nvSpPr>
              <p:cNvPr id="40" name="角丸四角形 39"/>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角丸四角形 40"/>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台形 41"/>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37" name="図形グループ 36"/>
            <p:cNvGrpSpPr/>
            <p:nvPr/>
          </p:nvGrpSpPr>
          <p:grpSpPr>
            <a:xfrm>
              <a:off x="695604" y="2996289"/>
              <a:ext cx="150692" cy="345179"/>
              <a:chOff x="1946324" y="4125162"/>
              <a:chExt cx="969964" cy="2007872"/>
            </a:xfrm>
          </p:grpSpPr>
          <p:sp>
            <p:nvSpPr>
              <p:cNvPr id="38" name="円/楕円 3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 name="フローチャート: 論理積ゲート 3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45" name="図形グループ 44"/>
          <p:cNvGrpSpPr/>
          <p:nvPr/>
        </p:nvGrpSpPr>
        <p:grpSpPr>
          <a:xfrm>
            <a:off x="694101" y="2823582"/>
            <a:ext cx="150692" cy="345179"/>
            <a:chOff x="1946324" y="4125162"/>
            <a:chExt cx="969964" cy="2007872"/>
          </a:xfrm>
        </p:grpSpPr>
        <p:sp>
          <p:nvSpPr>
            <p:cNvPr id="46" name="円/楕円 4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 name="フローチャート: 論理積ゲート 4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51" name="図形グループ 50"/>
          <p:cNvGrpSpPr/>
          <p:nvPr/>
        </p:nvGrpSpPr>
        <p:grpSpPr>
          <a:xfrm>
            <a:off x="1186318" y="2823582"/>
            <a:ext cx="150692" cy="345179"/>
            <a:chOff x="1946324" y="4125162"/>
            <a:chExt cx="969964" cy="2007872"/>
          </a:xfrm>
        </p:grpSpPr>
        <p:sp>
          <p:nvSpPr>
            <p:cNvPr id="52" name="円/楕円 5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 name="フローチャート: 論理積ゲート 5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54" name="図形グループ 53"/>
          <p:cNvGrpSpPr/>
          <p:nvPr/>
        </p:nvGrpSpPr>
        <p:grpSpPr>
          <a:xfrm>
            <a:off x="1655595" y="2823582"/>
            <a:ext cx="150692" cy="345179"/>
            <a:chOff x="1946324" y="4125162"/>
            <a:chExt cx="969964" cy="2007872"/>
          </a:xfrm>
        </p:grpSpPr>
        <p:sp>
          <p:nvSpPr>
            <p:cNvPr id="55" name="円/楕円 5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 name="フローチャート: 論理積ゲート 5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57" name="フローチャート: 複数書類 56"/>
          <p:cNvSpPr/>
          <p:nvPr/>
        </p:nvSpPr>
        <p:spPr>
          <a:xfrm>
            <a:off x="2194277" y="2823581"/>
            <a:ext cx="512831" cy="400800"/>
          </a:xfrm>
          <a:prstGeom prst="flowChartMultidocument">
            <a:avLst/>
          </a:prstGeom>
          <a:solidFill>
            <a:srgbClr val="FFFBD2"/>
          </a:solidFill>
          <a:ln>
            <a:solidFill>
              <a:schemeClr val="bg1">
                <a:lumMod val="8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フローチャート: カード 57"/>
          <p:cNvSpPr/>
          <p:nvPr/>
        </p:nvSpPr>
        <p:spPr>
          <a:xfrm>
            <a:off x="760219" y="3055939"/>
            <a:ext cx="292320" cy="168442"/>
          </a:xfrm>
          <a:prstGeom prst="flowChartPunchedCard">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400" dirty="0">
              <a:solidFill>
                <a:srgbClr val="FFFFFF"/>
              </a:solidFill>
              <a:latin typeface="ＭＳ Ｐゴシック"/>
              <a:ea typeface="ＭＳ Ｐゴシック"/>
              <a:cs typeface="ＭＳ Ｐゴシック"/>
            </a:endParaRPr>
          </a:p>
        </p:txBody>
      </p:sp>
      <p:sp>
        <p:nvSpPr>
          <p:cNvPr id="59" name="フローチャート: カード 58"/>
          <p:cNvSpPr/>
          <p:nvPr/>
        </p:nvSpPr>
        <p:spPr>
          <a:xfrm>
            <a:off x="1238685" y="3055939"/>
            <a:ext cx="292320" cy="168442"/>
          </a:xfrm>
          <a:prstGeom prst="flowChartPunchedCard">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0" name="フローチャート: カード 59"/>
          <p:cNvSpPr/>
          <p:nvPr/>
        </p:nvSpPr>
        <p:spPr>
          <a:xfrm>
            <a:off x="1718503" y="3055939"/>
            <a:ext cx="292320" cy="168442"/>
          </a:xfrm>
          <a:prstGeom prst="flowChartPunchedCard">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四角形吹き出し 60"/>
          <p:cNvSpPr/>
          <p:nvPr/>
        </p:nvSpPr>
        <p:spPr>
          <a:xfrm>
            <a:off x="853312" y="2698138"/>
            <a:ext cx="185475" cy="158289"/>
          </a:xfrm>
          <a:prstGeom prst="wedgeRectCallout">
            <a:avLst>
              <a:gd name="adj1" fmla="val -58249"/>
              <a:gd name="adj2" fmla="val 76092"/>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a:solidFill>
                  <a:srgbClr val="FFFFFF"/>
                </a:solidFill>
                <a:latin typeface="ＭＳ Ｐゴシック"/>
                <a:ea typeface="ＭＳ Ｐゴシック"/>
                <a:cs typeface="ＭＳ Ｐゴシック"/>
              </a:rPr>
              <a:t>3</a:t>
            </a:r>
            <a:endParaRPr kumimoji="1" lang="ja-JP" altLang="en-US" sz="800" dirty="0">
              <a:solidFill>
                <a:srgbClr val="FFFFFF"/>
              </a:solidFill>
              <a:latin typeface="ＭＳ Ｐゴシック"/>
              <a:ea typeface="ＭＳ Ｐゴシック"/>
              <a:cs typeface="ＭＳ Ｐゴシック"/>
            </a:endParaRPr>
          </a:p>
        </p:txBody>
      </p:sp>
      <p:sp>
        <p:nvSpPr>
          <p:cNvPr id="62" name="四角形吹き出し 61"/>
          <p:cNvSpPr/>
          <p:nvPr/>
        </p:nvSpPr>
        <p:spPr>
          <a:xfrm>
            <a:off x="1340651" y="2698137"/>
            <a:ext cx="185475" cy="158289"/>
          </a:xfrm>
          <a:prstGeom prst="wedgeRectCallout">
            <a:avLst>
              <a:gd name="adj1" fmla="val -58249"/>
              <a:gd name="adj2" fmla="val 76092"/>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2</a:t>
            </a:r>
            <a:endParaRPr kumimoji="1" lang="ja-JP" altLang="en-US" sz="800" dirty="0">
              <a:solidFill>
                <a:srgbClr val="FFFFFF"/>
              </a:solidFill>
              <a:latin typeface="ＭＳ Ｐゴシック"/>
              <a:ea typeface="ＭＳ Ｐゴシック"/>
              <a:cs typeface="ＭＳ Ｐゴシック"/>
            </a:endParaRPr>
          </a:p>
        </p:txBody>
      </p:sp>
      <p:sp>
        <p:nvSpPr>
          <p:cNvPr id="63" name="四角形吹き出し 62"/>
          <p:cNvSpPr/>
          <p:nvPr/>
        </p:nvSpPr>
        <p:spPr>
          <a:xfrm>
            <a:off x="1812595" y="2698137"/>
            <a:ext cx="185475" cy="158289"/>
          </a:xfrm>
          <a:prstGeom prst="wedgeRectCallout">
            <a:avLst>
              <a:gd name="adj1" fmla="val -58249"/>
              <a:gd name="adj2" fmla="val 76092"/>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1</a:t>
            </a:r>
            <a:endParaRPr kumimoji="1" lang="ja-JP" altLang="en-US" sz="800" dirty="0">
              <a:solidFill>
                <a:srgbClr val="FFFFFF"/>
              </a:solidFill>
              <a:latin typeface="ＭＳ Ｐゴシック"/>
              <a:ea typeface="ＭＳ Ｐゴシック"/>
              <a:cs typeface="ＭＳ Ｐゴシック"/>
            </a:endParaRPr>
          </a:p>
        </p:txBody>
      </p:sp>
      <p:sp>
        <p:nvSpPr>
          <p:cNvPr id="65" name="環状矢印 64"/>
          <p:cNvSpPr/>
          <p:nvPr/>
        </p:nvSpPr>
        <p:spPr>
          <a:xfrm>
            <a:off x="1903191" y="2123847"/>
            <a:ext cx="638129" cy="1324177"/>
          </a:xfrm>
          <a:prstGeom prst="circularArrow">
            <a:avLst>
              <a:gd name="adj1" fmla="val 12500"/>
              <a:gd name="adj2" fmla="val 1142319"/>
              <a:gd name="adj3" fmla="val 20457681"/>
              <a:gd name="adj4" fmla="val 12788449"/>
              <a:gd name="adj5" fmla="val 12500"/>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7" name="直線コネクタ 66"/>
          <p:cNvCxnSpPr>
            <a:stCxn id="5" idx="2"/>
            <a:endCxn id="20" idx="0"/>
          </p:cNvCxnSpPr>
          <p:nvPr/>
        </p:nvCxnSpPr>
        <p:spPr>
          <a:xfrm flipH="1">
            <a:off x="756509" y="5527453"/>
            <a:ext cx="891817" cy="504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線コネクタ 67"/>
          <p:cNvCxnSpPr>
            <a:stCxn id="5" idx="2"/>
            <a:endCxn id="32" idx="0"/>
          </p:cNvCxnSpPr>
          <p:nvPr/>
        </p:nvCxnSpPr>
        <p:spPr>
          <a:xfrm flipH="1">
            <a:off x="1628054" y="5527453"/>
            <a:ext cx="20272" cy="503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線コネクタ 71"/>
          <p:cNvCxnSpPr>
            <a:stCxn id="5" idx="2"/>
            <a:endCxn id="40" idx="0"/>
          </p:cNvCxnSpPr>
          <p:nvPr/>
        </p:nvCxnSpPr>
        <p:spPr>
          <a:xfrm>
            <a:off x="1648326" y="5527453"/>
            <a:ext cx="857291" cy="504052"/>
          </a:xfrm>
          <a:prstGeom prst="line">
            <a:avLst/>
          </a:prstGeom>
        </p:spPr>
        <p:style>
          <a:lnRef idx="2">
            <a:schemeClr val="accent1"/>
          </a:lnRef>
          <a:fillRef idx="0">
            <a:schemeClr val="accent1"/>
          </a:fillRef>
          <a:effectRef idx="1">
            <a:schemeClr val="accent1"/>
          </a:effectRef>
          <a:fontRef idx="minor">
            <a:schemeClr val="tx1"/>
          </a:fontRef>
        </p:style>
      </p:cxnSp>
      <p:sp>
        <p:nvSpPr>
          <p:cNvPr id="75" name="正方形/長方形 74"/>
          <p:cNvSpPr/>
          <p:nvPr/>
        </p:nvSpPr>
        <p:spPr>
          <a:xfrm>
            <a:off x="6443399" y="1680726"/>
            <a:ext cx="520469" cy="21561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OS</a:t>
            </a:r>
            <a:endParaRPr kumimoji="1" lang="ja-JP" altLang="en-US" sz="1000" dirty="0">
              <a:solidFill>
                <a:srgbClr val="FFFFFF"/>
              </a:solidFill>
              <a:latin typeface="ＭＳ Ｐゴシック"/>
              <a:ea typeface="ＭＳ Ｐゴシック"/>
              <a:cs typeface="ＭＳ Ｐゴシック"/>
            </a:endParaRPr>
          </a:p>
        </p:txBody>
      </p:sp>
      <p:sp>
        <p:nvSpPr>
          <p:cNvPr id="76" name="正方形/長方形 75"/>
          <p:cNvSpPr/>
          <p:nvPr/>
        </p:nvSpPr>
        <p:spPr>
          <a:xfrm>
            <a:off x="6443400" y="1427669"/>
            <a:ext cx="520468" cy="21520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AP</a:t>
            </a:r>
            <a:endParaRPr kumimoji="1" lang="ja-JP" altLang="en-US" sz="1000" dirty="0">
              <a:solidFill>
                <a:srgbClr val="FFFFFF"/>
              </a:solidFill>
              <a:latin typeface="ＭＳ Ｐゴシック"/>
              <a:ea typeface="ＭＳ Ｐゴシック"/>
              <a:cs typeface="ＭＳ Ｐゴシック"/>
            </a:endParaRPr>
          </a:p>
        </p:txBody>
      </p:sp>
      <p:sp>
        <p:nvSpPr>
          <p:cNvPr id="77" name="正方形/長方形 76"/>
          <p:cNvSpPr/>
          <p:nvPr/>
        </p:nvSpPr>
        <p:spPr>
          <a:xfrm>
            <a:off x="7231684" y="1427669"/>
            <a:ext cx="512676" cy="21520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AP</a:t>
            </a:r>
            <a:endParaRPr kumimoji="1" lang="ja-JP" altLang="en-US" sz="1000" dirty="0">
              <a:solidFill>
                <a:srgbClr val="FFFFFF"/>
              </a:solidFill>
              <a:latin typeface="ＭＳ Ｐゴシック"/>
              <a:ea typeface="ＭＳ Ｐゴシック"/>
              <a:cs typeface="ＭＳ Ｐゴシック"/>
            </a:endParaRPr>
          </a:p>
        </p:txBody>
      </p:sp>
      <p:sp>
        <p:nvSpPr>
          <p:cNvPr id="78" name="正方形/長方形 77"/>
          <p:cNvSpPr/>
          <p:nvPr/>
        </p:nvSpPr>
        <p:spPr>
          <a:xfrm>
            <a:off x="8012175" y="1427669"/>
            <a:ext cx="501723" cy="21520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AP</a:t>
            </a:r>
            <a:endParaRPr kumimoji="1" lang="ja-JP" altLang="en-US" sz="1000" dirty="0">
              <a:solidFill>
                <a:srgbClr val="FFFFFF"/>
              </a:solidFill>
              <a:latin typeface="ＭＳ Ｐゴシック"/>
              <a:ea typeface="ＭＳ Ｐゴシック"/>
              <a:cs typeface="ＭＳ Ｐゴシック"/>
            </a:endParaRPr>
          </a:p>
        </p:txBody>
      </p:sp>
      <p:grpSp>
        <p:nvGrpSpPr>
          <p:cNvPr id="79" name="図形グループ 78"/>
          <p:cNvGrpSpPr/>
          <p:nvPr/>
        </p:nvGrpSpPr>
        <p:grpSpPr>
          <a:xfrm>
            <a:off x="6413071" y="2778748"/>
            <a:ext cx="398531" cy="455164"/>
            <a:chOff x="565484" y="2886304"/>
            <a:chExt cx="398531" cy="455164"/>
          </a:xfrm>
        </p:grpSpPr>
        <p:grpSp>
          <p:nvGrpSpPr>
            <p:cNvPr id="80" name="図形グループ 79"/>
            <p:cNvGrpSpPr/>
            <p:nvPr/>
          </p:nvGrpSpPr>
          <p:grpSpPr>
            <a:xfrm>
              <a:off x="565484" y="2886304"/>
              <a:ext cx="398531" cy="387786"/>
              <a:chOff x="758730" y="3198675"/>
              <a:chExt cx="702795" cy="688305"/>
            </a:xfrm>
          </p:grpSpPr>
          <p:sp>
            <p:nvSpPr>
              <p:cNvPr id="84" name="角丸四角形 83"/>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5" name="角丸四角形 84"/>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6" name="台形 85"/>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81" name="図形グループ 80"/>
            <p:cNvGrpSpPr/>
            <p:nvPr/>
          </p:nvGrpSpPr>
          <p:grpSpPr>
            <a:xfrm>
              <a:off x="695604" y="2996289"/>
              <a:ext cx="150692" cy="345179"/>
              <a:chOff x="1946324" y="4125162"/>
              <a:chExt cx="969964" cy="2007872"/>
            </a:xfrm>
          </p:grpSpPr>
          <p:sp>
            <p:nvSpPr>
              <p:cNvPr id="82" name="円/楕円 8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3" name="フローチャート: 論理積ゲート 8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87" name="図形グループ 86"/>
          <p:cNvGrpSpPr/>
          <p:nvPr/>
        </p:nvGrpSpPr>
        <p:grpSpPr>
          <a:xfrm>
            <a:off x="7284616" y="2778245"/>
            <a:ext cx="398531" cy="455164"/>
            <a:chOff x="565484" y="2886304"/>
            <a:chExt cx="398531" cy="455164"/>
          </a:xfrm>
        </p:grpSpPr>
        <p:grpSp>
          <p:nvGrpSpPr>
            <p:cNvPr id="88" name="図形グループ 87"/>
            <p:cNvGrpSpPr/>
            <p:nvPr/>
          </p:nvGrpSpPr>
          <p:grpSpPr>
            <a:xfrm>
              <a:off x="565484" y="2886304"/>
              <a:ext cx="398531" cy="387786"/>
              <a:chOff x="758730" y="3198675"/>
              <a:chExt cx="702795" cy="688305"/>
            </a:xfrm>
          </p:grpSpPr>
          <p:sp>
            <p:nvSpPr>
              <p:cNvPr id="92" name="角丸四角形 91"/>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3" name="角丸四角形 92"/>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4" name="台形 93"/>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89" name="図形グループ 88"/>
            <p:cNvGrpSpPr/>
            <p:nvPr/>
          </p:nvGrpSpPr>
          <p:grpSpPr>
            <a:xfrm>
              <a:off x="695604" y="2996289"/>
              <a:ext cx="150692" cy="345179"/>
              <a:chOff x="1946324" y="4125162"/>
              <a:chExt cx="969964" cy="2007872"/>
            </a:xfrm>
          </p:grpSpPr>
          <p:sp>
            <p:nvSpPr>
              <p:cNvPr id="90" name="円/楕円 89"/>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1" name="フローチャート: 論理積ゲート 90"/>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95" name="図形グループ 94"/>
          <p:cNvGrpSpPr/>
          <p:nvPr/>
        </p:nvGrpSpPr>
        <p:grpSpPr>
          <a:xfrm>
            <a:off x="8162179" y="2778748"/>
            <a:ext cx="398531" cy="455164"/>
            <a:chOff x="565484" y="2886304"/>
            <a:chExt cx="398531" cy="455164"/>
          </a:xfrm>
        </p:grpSpPr>
        <p:grpSp>
          <p:nvGrpSpPr>
            <p:cNvPr id="96" name="図形グループ 95"/>
            <p:cNvGrpSpPr/>
            <p:nvPr/>
          </p:nvGrpSpPr>
          <p:grpSpPr>
            <a:xfrm>
              <a:off x="565484" y="2886304"/>
              <a:ext cx="398531" cy="387786"/>
              <a:chOff x="758730" y="3198675"/>
              <a:chExt cx="702795" cy="688305"/>
            </a:xfrm>
          </p:grpSpPr>
          <p:sp>
            <p:nvSpPr>
              <p:cNvPr id="100" name="角丸四角形 99"/>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1" name="角丸四角形 100"/>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2" name="台形 101"/>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97" name="図形グループ 96"/>
            <p:cNvGrpSpPr/>
            <p:nvPr/>
          </p:nvGrpSpPr>
          <p:grpSpPr>
            <a:xfrm>
              <a:off x="695604" y="2996289"/>
              <a:ext cx="150692" cy="345179"/>
              <a:chOff x="1946324" y="4125162"/>
              <a:chExt cx="969964" cy="2007872"/>
            </a:xfrm>
          </p:grpSpPr>
          <p:sp>
            <p:nvSpPr>
              <p:cNvPr id="98" name="円/楕円 97"/>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9" name="フローチャート: 論理積ゲート 98"/>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cxnSp>
        <p:nvCxnSpPr>
          <p:cNvPr id="103" name="直線コネクタ 102"/>
          <p:cNvCxnSpPr>
            <a:stCxn id="7" idx="2"/>
            <a:endCxn id="84" idx="0"/>
          </p:cNvCxnSpPr>
          <p:nvPr/>
        </p:nvCxnSpPr>
        <p:spPr>
          <a:xfrm flipH="1">
            <a:off x="6604096" y="2275199"/>
            <a:ext cx="891578" cy="503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直線コネクタ 103"/>
          <p:cNvCxnSpPr>
            <a:stCxn id="7" idx="2"/>
            <a:endCxn id="92" idx="0"/>
          </p:cNvCxnSpPr>
          <p:nvPr/>
        </p:nvCxnSpPr>
        <p:spPr>
          <a:xfrm flipH="1">
            <a:off x="7475641" y="2275199"/>
            <a:ext cx="20033" cy="5030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直線コネクタ 104"/>
          <p:cNvCxnSpPr>
            <a:stCxn id="7" idx="2"/>
            <a:endCxn id="100" idx="0"/>
          </p:cNvCxnSpPr>
          <p:nvPr/>
        </p:nvCxnSpPr>
        <p:spPr>
          <a:xfrm>
            <a:off x="7495674" y="2275199"/>
            <a:ext cx="857530" cy="503549"/>
          </a:xfrm>
          <a:prstGeom prst="line">
            <a:avLst/>
          </a:prstGeom>
        </p:spPr>
        <p:style>
          <a:lnRef idx="2">
            <a:schemeClr val="accent1"/>
          </a:lnRef>
          <a:fillRef idx="0">
            <a:schemeClr val="accent1"/>
          </a:fillRef>
          <a:effectRef idx="1">
            <a:schemeClr val="accent1"/>
          </a:effectRef>
          <a:fontRef idx="minor">
            <a:schemeClr val="tx1"/>
          </a:fontRef>
        </p:style>
      </p:cxnSp>
      <p:sp>
        <p:nvSpPr>
          <p:cNvPr id="127" name="正方形/長方形 126"/>
          <p:cNvSpPr/>
          <p:nvPr/>
        </p:nvSpPr>
        <p:spPr>
          <a:xfrm>
            <a:off x="7232225" y="1677725"/>
            <a:ext cx="520469" cy="21561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OS</a:t>
            </a:r>
            <a:endParaRPr kumimoji="1" lang="ja-JP" altLang="en-US" sz="1000" dirty="0">
              <a:solidFill>
                <a:srgbClr val="FFFFFF"/>
              </a:solidFill>
              <a:latin typeface="ＭＳ Ｐゴシック"/>
              <a:ea typeface="ＭＳ Ｐゴシック"/>
              <a:cs typeface="ＭＳ Ｐゴシック"/>
            </a:endParaRPr>
          </a:p>
        </p:txBody>
      </p:sp>
      <p:sp>
        <p:nvSpPr>
          <p:cNvPr id="128" name="正方形/長方形 127"/>
          <p:cNvSpPr/>
          <p:nvPr/>
        </p:nvSpPr>
        <p:spPr>
          <a:xfrm>
            <a:off x="8008735" y="1680726"/>
            <a:ext cx="520469" cy="21561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OS</a:t>
            </a:r>
            <a:endParaRPr kumimoji="1" lang="ja-JP" altLang="en-US" sz="1000" dirty="0">
              <a:solidFill>
                <a:srgbClr val="FFFFFF"/>
              </a:solidFill>
              <a:latin typeface="ＭＳ Ｐゴシック"/>
              <a:ea typeface="ＭＳ Ｐゴシック"/>
              <a:cs typeface="ＭＳ Ｐゴシック"/>
            </a:endParaRPr>
          </a:p>
        </p:txBody>
      </p:sp>
      <p:sp>
        <p:nvSpPr>
          <p:cNvPr id="129" name="テキスト ボックス 128"/>
          <p:cNvSpPr txBox="1"/>
          <p:nvPr/>
        </p:nvSpPr>
        <p:spPr>
          <a:xfrm>
            <a:off x="6510783" y="1918001"/>
            <a:ext cx="402674" cy="276999"/>
          </a:xfrm>
          <a:prstGeom prst="rect">
            <a:avLst/>
          </a:prstGeom>
          <a:noFill/>
        </p:spPr>
        <p:txBody>
          <a:bodyPr wrap="none" rtlCol="0">
            <a:spAutoFit/>
          </a:bodyPr>
          <a:lstStyle/>
          <a:p>
            <a:pPr algn="ctr"/>
            <a:r>
              <a:rPr kumimoji="1" lang="en-US" altLang="ja-JP" sz="1200" dirty="0">
                <a:solidFill>
                  <a:schemeClr val="bg1"/>
                </a:solidFill>
              </a:rPr>
              <a:t>VM</a:t>
            </a:r>
            <a:endParaRPr kumimoji="1" lang="ja-JP" altLang="en-US" sz="1200" dirty="0">
              <a:solidFill>
                <a:schemeClr val="bg1"/>
              </a:solidFill>
            </a:endParaRPr>
          </a:p>
        </p:txBody>
      </p:sp>
      <p:sp>
        <p:nvSpPr>
          <p:cNvPr id="130" name="テキスト ボックス 129"/>
          <p:cNvSpPr txBox="1"/>
          <p:nvPr/>
        </p:nvSpPr>
        <p:spPr>
          <a:xfrm>
            <a:off x="7284616" y="1905692"/>
            <a:ext cx="402674" cy="276999"/>
          </a:xfrm>
          <a:prstGeom prst="rect">
            <a:avLst/>
          </a:prstGeom>
          <a:noFill/>
        </p:spPr>
        <p:txBody>
          <a:bodyPr wrap="none" rtlCol="0">
            <a:spAutoFit/>
          </a:bodyPr>
          <a:lstStyle/>
          <a:p>
            <a:pPr algn="ctr"/>
            <a:r>
              <a:rPr kumimoji="1" lang="en-US" altLang="ja-JP" sz="1200">
                <a:solidFill>
                  <a:schemeClr val="bg1"/>
                </a:solidFill>
              </a:rPr>
              <a:t>VM</a:t>
            </a:r>
            <a:endParaRPr kumimoji="1" lang="ja-JP" altLang="en-US" sz="1200" dirty="0">
              <a:solidFill>
                <a:schemeClr val="bg1"/>
              </a:solidFill>
            </a:endParaRPr>
          </a:p>
        </p:txBody>
      </p:sp>
      <p:sp>
        <p:nvSpPr>
          <p:cNvPr id="131" name="テキスト ボックス 130"/>
          <p:cNvSpPr txBox="1"/>
          <p:nvPr/>
        </p:nvSpPr>
        <p:spPr>
          <a:xfrm>
            <a:off x="8068899" y="1917328"/>
            <a:ext cx="402674" cy="276999"/>
          </a:xfrm>
          <a:prstGeom prst="rect">
            <a:avLst/>
          </a:prstGeom>
          <a:noFill/>
        </p:spPr>
        <p:txBody>
          <a:bodyPr wrap="none" rtlCol="0">
            <a:spAutoFit/>
          </a:bodyPr>
          <a:lstStyle/>
          <a:p>
            <a:pPr algn="ctr"/>
            <a:r>
              <a:rPr kumimoji="1" lang="en-US" altLang="ja-JP" sz="1200">
                <a:solidFill>
                  <a:schemeClr val="bg1"/>
                </a:solidFill>
              </a:rPr>
              <a:t>VM</a:t>
            </a:r>
            <a:endParaRPr kumimoji="1" lang="ja-JP" altLang="en-US" sz="1200" dirty="0">
              <a:solidFill>
                <a:schemeClr val="bg1"/>
              </a:solidFill>
            </a:endParaRPr>
          </a:p>
        </p:txBody>
      </p:sp>
      <p:sp>
        <p:nvSpPr>
          <p:cNvPr id="133" name="正方形/長方形 132"/>
          <p:cNvSpPr/>
          <p:nvPr/>
        </p:nvSpPr>
        <p:spPr>
          <a:xfrm>
            <a:off x="3375558" y="1120167"/>
            <a:ext cx="750674" cy="1147332"/>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4" name="正方形/長方形 133"/>
          <p:cNvSpPr/>
          <p:nvPr/>
        </p:nvSpPr>
        <p:spPr>
          <a:xfrm>
            <a:off x="4196663" y="1116552"/>
            <a:ext cx="750674" cy="1147332"/>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5" name="正方形/長方形 134"/>
          <p:cNvSpPr/>
          <p:nvPr/>
        </p:nvSpPr>
        <p:spPr>
          <a:xfrm>
            <a:off x="5007136" y="1120167"/>
            <a:ext cx="750674" cy="1147332"/>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6" name="正方形/長方形 135"/>
          <p:cNvSpPr/>
          <p:nvPr/>
        </p:nvSpPr>
        <p:spPr>
          <a:xfrm>
            <a:off x="3414261" y="1858723"/>
            <a:ext cx="689505" cy="26512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OS</a:t>
            </a:r>
            <a:endParaRPr kumimoji="1" lang="ja-JP" altLang="en-US" sz="1000" dirty="0">
              <a:solidFill>
                <a:srgbClr val="FFFFFF"/>
              </a:solidFill>
              <a:latin typeface="ＭＳ Ｐゴシック"/>
              <a:ea typeface="ＭＳ Ｐゴシック"/>
              <a:cs typeface="ＭＳ Ｐゴシック"/>
            </a:endParaRPr>
          </a:p>
        </p:txBody>
      </p:sp>
      <p:sp>
        <p:nvSpPr>
          <p:cNvPr id="137" name="正方形/長方形 136"/>
          <p:cNvSpPr/>
          <p:nvPr/>
        </p:nvSpPr>
        <p:spPr>
          <a:xfrm>
            <a:off x="3410940" y="1306504"/>
            <a:ext cx="692826" cy="46587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AP</a:t>
            </a:r>
            <a:endParaRPr kumimoji="1" lang="ja-JP" altLang="en-US" sz="1000" dirty="0">
              <a:solidFill>
                <a:srgbClr val="FFFFFF"/>
              </a:solidFill>
              <a:latin typeface="ＭＳ Ｐゴシック"/>
              <a:ea typeface="ＭＳ Ｐゴシック"/>
              <a:cs typeface="ＭＳ Ｐゴシック"/>
            </a:endParaRPr>
          </a:p>
        </p:txBody>
      </p:sp>
      <p:sp>
        <p:nvSpPr>
          <p:cNvPr id="138" name="正方形/長方形 137"/>
          <p:cNvSpPr/>
          <p:nvPr/>
        </p:nvSpPr>
        <p:spPr>
          <a:xfrm>
            <a:off x="4232039" y="1306273"/>
            <a:ext cx="682453" cy="46587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AP</a:t>
            </a:r>
            <a:endParaRPr kumimoji="1" lang="ja-JP" altLang="en-US" sz="1000" dirty="0">
              <a:solidFill>
                <a:srgbClr val="FFFFFF"/>
              </a:solidFill>
              <a:latin typeface="ＭＳ Ｐゴシック"/>
              <a:ea typeface="ＭＳ Ｐゴシック"/>
              <a:cs typeface="ＭＳ Ｐゴシック"/>
            </a:endParaRPr>
          </a:p>
        </p:txBody>
      </p:sp>
      <p:sp>
        <p:nvSpPr>
          <p:cNvPr id="139" name="正方形/長方形 138"/>
          <p:cNvSpPr/>
          <p:nvPr/>
        </p:nvSpPr>
        <p:spPr>
          <a:xfrm>
            <a:off x="5055612" y="1306504"/>
            <a:ext cx="667873" cy="46587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AP</a:t>
            </a:r>
            <a:endParaRPr kumimoji="1" lang="ja-JP" altLang="en-US" sz="1000" dirty="0">
              <a:solidFill>
                <a:srgbClr val="FFFFFF"/>
              </a:solidFill>
              <a:latin typeface="ＭＳ Ｐゴシック"/>
              <a:ea typeface="ＭＳ Ｐゴシック"/>
              <a:cs typeface="ＭＳ Ｐゴシック"/>
            </a:endParaRPr>
          </a:p>
        </p:txBody>
      </p:sp>
      <p:grpSp>
        <p:nvGrpSpPr>
          <p:cNvPr id="140" name="図形グループ 139"/>
          <p:cNvGrpSpPr/>
          <p:nvPr/>
        </p:nvGrpSpPr>
        <p:grpSpPr>
          <a:xfrm>
            <a:off x="3484080" y="2774961"/>
            <a:ext cx="398531" cy="455164"/>
            <a:chOff x="565484" y="2886304"/>
            <a:chExt cx="398531" cy="455164"/>
          </a:xfrm>
        </p:grpSpPr>
        <p:grpSp>
          <p:nvGrpSpPr>
            <p:cNvPr id="141" name="図形グループ 140"/>
            <p:cNvGrpSpPr/>
            <p:nvPr/>
          </p:nvGrpSpPr>
          <p:grpSpPr>
            <a:xfrm>
              <a:off x="565484" y="2886304"/>
              <a:ext cx="398531" cy="387786"/>
              <a:chOff x="758730" y="3198675"/>
              <a:chExt cx="702795" cy="688305"/>
            </a:xfrm>
          </p:grpSpPr>
          <p:sp>
            <p:nvSpPr>
              <p:cNvPr id="145" name="角丸四角形 144"/>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6" name="角丸四角形 145"/>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7" name="台形 146"/>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42" name="図形グループ 141"/>
            <p:cNvGrpSpPr/>
            <p:nvPr/>
          </p:nvGrpSpPr>
          <p:grpSpPr>
            <a:xfrm>
              <a:off x="695604" y="2996289"/>
              <a:ext cx="150692" cy="345179"/>
              <a:chOff x="1946324" y="4125162"/>
              <a:chExt cx="969964" cy="2007872"/>
            </a:xfrm>
          </p:grpSpPr>
          <p:sp>
            <p:nvSpPr>
              <p:cNvPr id="143" name="円/楕円 14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44" name="フローチャート: 論理積ゲート 14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148" name="図形グループ 147"/>
          <p:cNvGrpSpPr/>
          <p:nvPr/>
        </p:nvGrpSpPr>
        <p:grpSpPr>
          <a:xfrm>
            <a:off x="4355625" y="2774458"/>
            <a:ext cx="398531" cy="455164"/>
            <a:chOff x="565484" y="2886304"/>
            <a:chExt cx="398531" cy="455164"/>
          </a:xfrm>
        </p:grpSpPr>
        <p:grpSp>
          <p:nvGrpSpPr>
            <p:cNvPr id="149" name="図形グループ 148"/>
            <p:cNvGrpSpPr/>
            <p:nvPr/>
          </p:nvGrpSpPr>
          <p:grpSpPr>
            <a:xfrm>
              <a:off x="565484" y="2886304"/>
              <a:ext cx="398531" cy="387786"/>
              <a:chOff x="758730" y="3198675"/>
              <a:chExt cx="702795" cy="688305"/>
            </a:xfrm>
          </p:grpSpPr>
          <p:sp>
            <p:nvSpPr>
              <p:cNvPr id="153" name="角丸四角形 152"/>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4" name="角丸四角形 153"/>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5" name="台形 154"/>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50" name="図形グループ 149"/>
            <p:cNvGrpSpPr/>
            <p:nvPr/>
          </p:nvGrpSpPr>
          <p:grpSpPr>
            <a:xfrm>
              <a:off x="695604" y="2996289"/>
              <a:ext cx="150692" cy="345179"/>
              <a:chOff x="1946324" y="4125162"/>
              <a:chExt cx="969964" cy="2007872"/>
            </a:xfrm>
          </p:grpSpPr>
          <p:sp>
            <p:nvSpPr>
              <p:cNvPr id="151" name="円/楕円 15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2" name="フローチャート: 論理積ゲート 15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156" name="図形グループ 155"/>
          <p:cNvGrpSpPr/>
          <p:nvPr/>
        </p:nvGrpSpPr>
        <p:grpSpPr>
          <a:xfrm>
            <a:off x="5233188" y="2774961"/>
            <a:ext cx="398531" cy="455164"/>
            <a:chOff x="565484" y="2886304"/>
            <a:chExt cx="398531" cy="455164"/>
          </a:xfrm>
        </p:grpSpPr>
        <p:grpSp>
          <p:nvGrpSpPr>
            <p:cNvPr id="157" name="図形グループ 156"/>
            <p:cNvGrpSpPr/>
            <p:nvPr/>
          </p:nvGrpSpPr>
          <p:grpSpPr>
            <a:xfrm>
              <a:off x="565484" y="2886304"/>
              <a:ext cx="398531" cy="387786"/>
              <a:chOff x="758730" y="3198675"/>
              <a:chExt cx="702795" cy="688305"/>
            </a:xfrm>
          </p:grpSpPr>
          <p:sp>
            <p:nvSpPr>
              <p:cNvPr id="161" name="角丸四角形 160"/>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2" name="角丸四角形 161"/>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3" name="台形 162"/>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58" name="図形グループ 157"/>
            <p:cNvGrpSpPr/>
            <p:nvPr/>
          </p:nvGrpSpPr>
          <p:grpSpPr>
            <a:xfrm>
              <a:off x="695604" y="2996289"/>
              <a:ext cx="150692" cy="345179"/>
              <a:chOff x="1946324" y="4125162"/>
              <a:chExt cx="969964" cy="2007872"/>
            </a:xfrm>
          </p:grpSpPr>
          <p:sp>
            <p:nvSpPr>
              <p:cNvPr id="159" name="円/楕円 15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0" name="フローチャート: 論理積ゲート 15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cxnSp>
        <p:nvCxnSpPr>
          <p:cNvPr id="164" name="直線コネクタ 163"/>
          <p:cNvCxnSpPr>
            <a:stCxn id="133" idx="2"/>
            <a:endCxn id="145" idx="0"/>
          </p:cNvCxnSpPr>
          <p:nvPr/>
        </p:nvCxnSpPr>
        <p:spPr>
          <a:xfrm flipH="1">
            <a:off x="3675105" y="2267499"/>
            <a:ext cx="75790" cy="50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直線コネクタ 164"/>
          <p:cNvCxnSpPr>
            <a:stCxn id="134" idx="2"/>
          </p:cNvCxnSpPr>
          <p:nvPr/>
        </p:nvCxnSpPr>
        <p:spPr>
          <a:xfrm>
            <a:off x="4572000" y="2263884"/>
            <a:ext cx="9843" cy="510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直線コネクタ 165"/>
          <p:cNvCxnSpPr>
            <a:stCxn id="135" idx="2"/>
            <a:endCxn id="161" idx="0"/>
          </p:cNvCxnSpPr>
          <p:nvPr/>
        </p:nvCxnSpPr>
        <p:spPr>
          <a:xfrm>
            <a:off x="5382473" y="2267499"/>
            <a:ext cx="41740" cy="507462"/>
          </a:xfrm>
          <a:prstGeom prst="line">
            <a:avLst/>
          </a:prstGeom>
        </p:spPr>
        <p:style>
          <a:lnRef idx="2">
            <a:schemeClr val="accent1"/>
          </a:lnRef>
          <a:fillRef idx="0">
            <a:schemeClr val="accent1"/>
          </a:fillRef>
          <a:effectRef idx="1">
            <a:schemeClr val="accent1"/>
          </a:effectRef>
          <a:fontRef idx="minor">
            <a:schemeClr val="tx1"/>
          </a:fontRef>
        </p:style>
      </p:cxnSp>
      <p:sp>
        <p:nvSpPr>
          <p:cNvPr id="167" name="正方形/長方形 166"/>
          <p:cNvSpPr/>
          <p:nvPr/>
        </p:nvSpPr>
        <p:spPr>
          <a:xfrm>
            <a:off x="4233824" y="1855491"/>
            <a:ext cx="689505" cy="26512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OS</a:t>
            </a:r>
            <a:endParaRPr kumimoji="1" lang="ja-JP" altLang="en-US" sz="1000" dirty="0">
              <a:solidFill>
                <a:srgbClr val="FFFFFF"/>
              </a:solidFill>
              <a:latin typeface="ＭＳ Ｐゴシック"/>
              <a:ea typeface="ＭＳ Ｐゴシック"/>
              <a:cs typeface="ＭＳ Ｐゴシック"/>
            </a:endParaRPr>
          </a:p>
        </p:txBody>
      </p:sp>
      <p:sp>
        <p:nvSpPr>
          <p:cNvPr id="168" name="正方形/長方形 167"/>
          <p:cNvSpPr/>
          <p:nvPr/>
        </p:nvSpPr>
        <p:spPr>
          <a:xfrm>
            <a:off x="5050493" y="1858723"/>
            <a:ext cx="689505" cy="26512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OS</a:t>
            </a:r>
            <a:endParaRPr kumimoji="1" lang="ja-JP" altLang="en-US" sz="1000" dirty="0">
              <a:solidFill>
                <a:srgbClr val="FFFFFF"/>
              </a:solidFill>
              <a:latin typeface="ＭＳ Ｐゴシック"/>
              <a:ea typeface="ＭＳ Ｐゴシック"/>
              <a:cs typeface="ＭＳ Ｐゴシック"/>
            </a:endParaRPr>
          </a:p>
        </p:txBody>
      </p:sp>
      <p:sp>
        <p:nvSpPr>
          <p:cNvPr id="175" name="正方形/長方形 174"/>
          <p:cNvSpPr/>
          <p:nvPr/>
        </p:nvSpPr>
        <p:spPr>
          <a:xfrm>
            <a:off x="3380874" y="4372421"/>
            <a:ext cx="2382252" cy="1155032"/>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6" name="正方形/長方形 175"/>
          <p:cNvSpPr/>
          <p:nvPr/>
        </p:nvSpPr>
        <p:spPr>
          <a:xfrm>
            <a:off x="3489811" y="4570364"/>
            <a:ext cx="586125" cy="863068"/>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7" name="正方形/長方形 176"/>
          <p:cNvSpPr/>
          <p:nvPr/>
        </p:nvSpPr>
        <p:spPr>
          <a:xfrm>
            <a:off x="4275724" y="4566808"/>
            <a:ext cx="586125" cy="863068"/>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8" name="正方形/長方形 177"/>
          <p:cNvSpPr/>
          <p:nvPr/>
        </p:nvSpPr>
        <p:spPr>
          <a:xfrm>
            <a:off x="5050493" y="4570364"/>
            <a:ext cx="586125" cy="863068"/>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9" name="正方形/長方形 178"/>
          <p:cNvSpPr/>
          <p:nvPr/>
        </p:nvSpPr>
        <p:spPr>
          <a:xfrm>
            <a:off x="3519725" y="4932980"/>
            <a:ext cx="520469" cy="21561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OS</a:t>
            </a:r>
            <a:endParaRPr kumimoji="1" lang="ja-JP" altLang="en-US" sz="1000" dirty="0">
              <a:solidFill>
                <a:srgbClr val="FFFFFF"/>
              </a:solidFill>
              <a:latin typeface="ＭＳ Ｐゴシック"/>
              <a:ea typeface="ＭＳ Ｐゴシック"/>
              <a:cs typeface="ＭＳ Ｐゴシック"/>
            </a:endParaRPr>
          </a:p>
        </p:txBody>
      </p:sp>
      <p:sp>
        <p:nvSpPr>
          <p:cNvPr id="180" name="正方形/長方形 179"/>
          <p:cNvSpPr/>
          <p:nvPr/>
        </p:nvSpPr>
        <p:spPr>
          <a:xfrm>
            <a:off x="3519726" y="4679923"/>
            <a:ext cx="520468" cy="21520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AP</a:t>
            </a:r>
            <a:endParaRPr kumimoji="1" lang="ja-JP" altLang="en-US" sz="1000" dirty="0">
              <a:solidFill>
                <a:srgbClr val="FFFFFF"/>
              </a:solidFill>
              <a:latin typeface="ＭＳ Ｐゴシック"/>
              <a:ea typeface="ＭＳ Ｐゴシック"/>
              <a:cs typeface="ＭＳ Ｐゴシック"/>
            </a:endParaRPr>
          </a:p>
        </p:txBody>
      </p:sp>
      <p:sp>
        <p:nvSpPr>
          <p:cNvPr id="181" name="正方形/長方形 180"/>
          <p:cNvSpPr/>
          <p:nvPr/>
        </p:nvSpPr>
        <p:spPr>
          <a:xfrm>
            <a:off x="4308010" y="4679923"/>
            <a:ext cx="512676" cy="21520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AP</a:t>
            </a:r>
            <a:endParaRPr kumimoji="1" lang="ja-JP" altLang="en-US" sz="1000" dirty="0">
              <a:solidFill>
                <a:srgbClr val="FFFFFF"/>
              </a:solidFill>
              <a:latin typeface="ＭＳ Ｐゴシック"/>
              <a:ea typeface="ＭＳ Ｐゴシック"/>
              <a:cs typeface="ＭＳ Ｐゴシック"/>
            </a:endParaRPr>
          </a:p>
        </p:txBody>
      </p:sp>
      <p:sp>
        <p:nvSpPr>
          <p:cNvPr id="182" name="正方形/長方形 181"/>
          <p:cNvSpPr/>
          <p:nvPr/>
        </p:nvSpPr>
        <p:spPr>
          <a:xfrm>
            <a:off x="5088501" y="4679923"/>
            <a:ext cx="501723" cy="215201"/>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AP</a:t>
            </a:r>
            <a:endParaRPr kumimoji="1" lang="ja-JP" altLang="en-US" sz="1000" dirty="0">
              <a:solidFill>
                <a:srgbClr val="FFFFFF"/>
              </a:solidFill>
              <a:latin typeface="ＭＳ Ｐゴシック"/>
              <a:ea typeface="ＭＳ Ｐゴシック"/>
              <a:cs typeface="ＭＳ Ｐゴシック"/>
            </a:endParaRPr>
          </a:p>
        </p:txBody>
      </p:sp>
      <p:grpSp>
        <p:nvGrpSpPr>
          <p:cNvPr id="183" name="図形グループ 182"/>
          <p:cNvGrpSpPr/>
          <p:nvPr/>
        </p:nvGrpSpPr>
        <p:grpSpPr>
          <a:xfrm>
            <a:off x="3489397" y="6031002"/>
            <a:ext cx="398531" cy="455164"/>
            <a:chOff x="565484" y="2886304"/>
            <a:chExt cx="398531" cy="455164"/>
          </a:xfrm>
        </p:grpSpPr>
        <p:grpSp>
          <p:nvGrpSpPr>
            <p:cNvPr id="184" name="図形グループ 183"/>
            <p:cNvGrpSpPr/>
            <p:nvPr/>
          </p:nvGrpSpPr>
          <p:grpSpPr>
            <a:xfrm>
              <a:off x="565484" y="2886304"/>
              <a:ext cx="398531" cy="387786"/>
              <a:chOff x="758730" y="3198675"/>
              <a:chExt cx="702795" cy="688305"/>
            </a:xfrm>
          </p:grpSpPr>
          <p:sp>
            <p:nvSpPr>
              <p:cNvPr id="188" name="角丸四角形 187"/>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9" name="角丸四角形 188"/>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0" name="台形 189"/>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85" name="図形グループ 184"/>
            <p:cNvGrpSpPr/>
            <p:nvPr/>
          </p:nvGrpSpPr>
          <p:grpSpPr>
            <a:xfrm>
              <a:off x="695604" y="2996289"/>
              <a:ext cx="150692" cy="345179"/>
              <a:chOff x="1946324" y="4125162"/>
              <a:chExt cx="969964" cy="2007872"/>
            </a:xfrm>
          </p:grpSpPr>
          <p:sp>
            <p:nvSpPr>
              <p:cNvPr id="186" name="円/楕円 185"/>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7" name="フローチャート: 論理積ゲート 186"/>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191" name="図形グループ 190"/>
          <p:cNvGrpSpPr/>
          <p:nvPr/>
        </p:nvGrpSpPr>
        <p:grpSpPr>
          <a:xfrm>
            <a:off x="4360942" y="6030499"/>
            <a:ext cx="398531" cy="455164"/>
            <a:chOff x="565484" y="2886304"/>
            <a:chExt cx="398531" cy="455164"/>
          </a:xfrm>
        </p:grpSpPr>
        <p:grpSp>
          <p:nvGrpSpPr>
            <p:cNvPr id="192" name="図形グループ 191"/>
            <p:cNvGrpSpPr/>
            <p:nvPr/>
          </p:nvGrpSpPr>
          <p:grpSpPr>
            <a:xfrm>
              <a:off x="565484" y="2886304"/>
              <a:ext cx="398531" cy="387786"/>
              <a:chOff x="758730" y="3198675"/>
              <a:chExt cx="702795" cy="688305"/>
            </a:xfrm>
          </p:grpSpPr>
          <p:sp>
            <p:nvSpPr>
              <p:cNvPr id="196" name="角丸四角形 195"/>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7" name="角丸四角形 196"/>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8" name="台形 197"/>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193" name="図形グループ 192"/>
            <p:cNvGrpSpPr/>
            <p:nvPr/>
          </p:nvGrpSpPr>
          <p:grpSpPr>
            <a:xfrm>
              <a:off x="695604" y="2996289"/>
              <a:ext cx="150692" cy="345179"/>
              <a:chOff x="1946324" y="4125162"/>
              <a:chExt cx="969964" cy="2007872"/>
            </a:xfrm>
          </p:grpSpPr>
          <p:sp>
            <p:nvSpPr>
              <p:cNvPr id="194" name="円/楕円 193"/>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5" name="フローチャート: 論理積ゲート 194"/>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199" name="図形グループ 198"/>
          <p:cNvGrpSpPr/>
          <p:nvPr/>
        </p:nvGrpSpPr>
        <p:grpSpPr>
          <a:xfrm>
            <a:off x="5238505" y="6031002"/>
            <a:ext cx="398531" cy="455164"/>
            <a:chOff x="565484" y="2886304"/>
            <a:chExt cx="398531" cy="455164"/>
          </a:xfrm>
        </p:grpSpPr>
        <p:grpSp>
          <p:nvGrpSpPr>
            <p:cNvPr id="200" name="図形グループ 199"/>
            <p:cNvGrpSpPr/>
            <p:nvPr/>
          </p:nvGrpSpPr>
          <p:grpSpPr>
            <a:xfrm>
              <a:off x="565484" y="2886304"/>
              <a:ext cx="398531" cy="387786"/>
              <a:chOff x="758730" y="3198675"/>
              <a:chExt cx="702795" cy="688305"/>
            </a:xfrm>
          </p:grpSpPr>
          <p:sp>
            <p:nvSpPr>
              <p:cNvPr id="204" name="角丸四角形 203"/>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5" name="角丸四角形 204"/>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6" name="台形 205"/>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01" name="図形グループ 200"/>
            <p:cNvGrpSpPr/>
            <p:nvPr/>
          </p:nvGrpSpPr>
          <p:grpSpPr>
            <a:xfrm>
              <a:off x="695604" y="2996289"/>
              <a:ext cx="150692" cy="345179"/>
              <a:chOff x="1946324" y="4125162"/>
              <a:chExt cx="969964" cy="2007872"/>
            </a:xfrm>
          </p:grpSpPr>
          <p:sp>
            <p:nvSpPr>
              <p:cNvPr id="202" name="円/楕円 20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3" name="フローチャート: 論理積ゲート 20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cxnSp>
        <p:nvCxnSpPr>
          <p:cNvPr id="207" name="直線コネクタ 206"/>
          <p:cNvCxnSpPr>
            <a:stCxn id="175" idx="2"/>
            <a:endCxn id="188" idx="0"/>
          </p:cNvCxnSpPr>
          <p:nvPr/>
        </p:nvCxnSpPr>
        <p:spPr>
          <a:xfrm flipH="1">
            <a:off x="3680422" y="5527453"/>
            <a:ext cx="891578" cy="503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8" name="直線コネクタ 207"/>
          <p:cNvCxnSpPr>
            <a:stCxn id="175" idx="2"/>
            <a:endCxn id="196" idx="0"/>
          </p:cNvCxnSpPr>
          <p:nvPr/>
        </p:nvCxnSpPr>
        <p:spPr>
          <a:xfrm flipH="1">
            <a:off x="4551967" y="5527453"/>
            <a:ext cx="20033" cy="5030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09" name="直線コネクタ 208"/>
          <p:cNvCxnSpPr>
            <a:stCxn id="175" idx="2"/>
            <a:endCxn id="204" idx="0"/>
          </p:cNvCxnSpPr>
          <p:nvPr/>
        </p:nvCxnSpPr>
        <p:spPr>
          <a:xfrm>
            <a:off x="4572000" y="5527453"/>
            <a:ext cx="857530" cy="503549"/>
          </a:xfrm>
          <a:prstGeom prst="line">
            <a:avLst/>
          </a:prstGeom>
        </p:spPr>
        <p:style>
          <a:lnRef idx="2">
            <a:schemeClr val="accent1"/>
          </a:lnRef>
          <a:fillRef idx="0">
            <a:schemeClr val="accent1"/>
          </a:fillRef>
          <a:effectRef idx="1">
            <a:schemeClr val="accent1"/>
          </a:effectRef>
          <a:fontRef idx="minor">
            <a:schemeClr val="tx1"/>
          </a:fontRef>
        </p:style>
      </p:cxnSp>
      <p:sp>
        <p:nvSpPr>
          <p:cNvPr id="210" name="正方形/長方形 209"/>
          <p:cNvSpPr/>
          <p:nvPr/>
        </p:nvSpPr>
        <p:spPr>
          <a:xfrm>
            <a:off x="4308551" y="4929979"/>
            <a:ext cx="520469" cy="21561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OS</a:t>
            </a:r>
            <a:endParaRPr kumimoji="1" lang="ja-JP" altLang="en-US" sz="1000" dirty="0">
              <a:solidFill>
                <a:srgbClr val="FFFFFF"/>
              </a:solidFill>
              <a:latin typeface="ＭＳ Ｐゴシック"/>
              <a:ea typeface="ＭＳ Ｐゴシック"/>
              <a:cs typeface="ＭＳ Ｐゴシック"/>
            </a:endParaRPr>
          </a:p>
        </p:txBody>
      </p:sp>
      <p:sp>
        <p:nvSpPr>
          <p:cNvPr id="211" name="正方形/長方形 210"/>
          <p:cNvSpPr/>
          <p:nvPr/>
        </p:nvSpPr>
        <p:spPr>
          <a:xfrm>
            <a:off x="5085061" y="4932980"/>
            <a:ext cx="520469" cy="215613"/>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a:solidFill>
                  <a:srgbClr val="FFFFFF"/>
                </a:solidFill>
                <a:latin typeface="ＭＳ Ｐゴシック"/>
                <a:ea typeface="ＭＳ Ｐゴシック"/>
                <a:cs typeface="ＭＳ Ｐゴシック"/>
              </a:rPr>
              <a:t>OS</a:t>
            </a:r>
            <a:endParaRPr kumimoji="1" lang="ja-JP" altLang="en-US" sz="1000" dirty="0">
              <a:solidFill>
                <a:srgbClr val="FFFFFF"/>
              </a:solidFill>
              <a:latin typeface="ＭＳ Ｐゴシック"/>
              <a:ea typeface="ＭＳ Ｐゴシック"/>
              <a:cs typeface="ＭＳ Ｐゴシック"/>
            </a:endParaRPr>
          </a:p>
        </p:txBody>
      </p:sp>
      <p:sp>
        <p:nvSpPr>
          <p:cNvPr id="212" name="テキスト ボックス 211"/>
          <p:cNvSpPr txBox="1"/>
          <p:nvPr/>
        </p:nvSpPr>
        <p:spPr>
          <a:xfrm>
            <a:off x="3587109" y="5170255"/>
            <a:ext cx="402674" cy="276999"/>
          </a:xfrm>
          <a:prstGeom prst="rect">
            <a:avLst/>
          </a:prstGeom>
          <a:noFill/>
        </p:spPr>
        <p:txBody>
          <a:bodyPr wrap="none" rtlCol="0">
            <a:spAutoFit/>
          </a:bodyPr>
          <a:lstStyle/>
          <a:p>
            <a:pPr algn="ctr"/>
            <a:r>
              <a:rPr kumimoji="1" lang="en-US" altLang="ja-JP" sz="1200" dirty="0">
                <a:solidFill>
                  <a:schemeClr val="bg1"/>
                </a:solidFill>
              </a:rPr>
              <a:t>VM</a:t>
            </a:r>
            <a:endParaRPr kumimoji="1" lang="ja-JP" altLang="en-US" sz="1200" dirty="0">
              <a:solidFill>
                <a:schemeClr val="bg1"/>
              </a:solidFill>
            </a:endParaRPr>
          </a:p>
        </p:txBody>
      </p:sp>
      <p:sp>
        <p:nvSpPr>
          <p:cNvPr id="213" name="テキスト ボックス 212"/>
          <p:cNvSpPr txBox="1"/>
          <p:nvPr/>
        </p:nvSpPr>
        <p:spPr>
          <a:xfrm>
            <a:off x="4360942" y="5157946"/>
            <a:ext cx="402674" cy="276999"/>
          </a:xfrm>
          <a:prstGeom prst="rect">
            <a:avLst/>
          </a:prstGeom>
          <a:noFill/>
        </p:spPr>
        <p:txBody>
          <a:bodyPr wrap="none" rtlCol="0">
            <a:spAutoFit/>
          </a:bodyPr>
          <a:lstStyle/>
          <a:p>
            <a:pPr algn="ctr"/>
            <a:r>
              <a:rPr kumimoji="1" lang="en-US" altLang="ja-JP" sz="1200">
                <a:solidFill>
                  <a:schemeClr val="bg1"/>
                </a:solidFill>
              </a:rPr>
              <a:t>VM</a:t>
            </a:r>
            <a:endParaRPr kumimoji="1" lang="ja-JP" altLang="en-US" sz="1200" dirty="0">
              <a:solidFill>
                <a:schemeClr val="bg1"/>
              </a:solidFill>
            </a:endParaRPr>
          </a:p>
        </p:txBody>
      </p:sp>
      <p:sp>
        <p:nvSpPr>
          <p:cNvPr id="214" name="テキスト ボックス 213"/>
          <p:cNvSpPr txBox="1"/>
          <p:nvPr/>
        </p:nvSpPr>
        <p:spPr>
          <a:xfrm>
            <a:off x="5145225" y="5169582"/>
            <a:ext cx="402674" cy="276999"/>
          </a:xfrm>
          <a:prstGeom prst="rect">
            <a:avLst/>
          </a:prstGeom>
          <a:noFill/>
        </p:spPr>
        <p:txBody>
          <a:bodyPr wrap="none" rtlCol="0">
            <a:spAutoFit/>
          </a:bodyPr>
          <a:lstStyle/>
          <a:p>
            <a:pPr algn="ctr"/>
            <a:r>
              <a:rPr kumimoji="1" lang="en-US" altLang="ja-JP" sz="1200">
                <a:solidFill>
                  <a:schemeClr val="bg1"/>
                </a:solidFill>
              </a:rPr>
              <a:t>VM</a:t>
            </a:r>
            <a:endParaRPr kumimoji="1" lang="ja-JP" altLang="en-US" sz="1200" dirty="0">
              <a:solidFill>
                <a:schemeClr val="bg1"/>
              </a:solidFill>
            </a:endParaRPr>
          </a:p>
        </p:txBody>
      </p:sp>
      <p:sp>
        <p:nvSpPr>
          <p:cNvPr id="215" name="正方形/長方形 214"/>
          <p:cNvSpPr/>
          <p:nvPr/>
        </p:nvSpPr>
        <p:spPr>
          <a:xfrm>
            <a:off x="6405788" y="5135910"/>
            <a:ext cx="2153653" cy="262857"/>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216" name="正方形/長方形 215"/>
          <p:cNvSpPr/>
          <p:nvPr/>
        </p:nvSpPr>
        <p:spPr>
          <a:xfrm>
            <a:off x="6397001" y="4568744"/>
            <a:ext cx="692826" cy="512128"/>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rgbClr val="FFFFFF"/>
              </a:solidFill>
              <a:latin typeface="ＭＳ Ｐゴシック"/>
              <a:ea typeface="ＭＳ Ｐゴシック"/>
              <a:cs typeface="ＭＳ Ｐゴシック"/>
            </a:endParaRPr>
          </a:p>
        </p:txBody>
      </p:sp>
      <p:sp>
        <p:nvSpPr>
          <p:cNvPr id="217" name="正方形/長方形 216"/>
          <p:cNvSpPr/>
          <p:nvPr/>
        </p:nvSpPr>
        <p:spPr>
          <a:xfrm>
            <a:off x="7866615" y="4574915"/>
            <a:ext cx="692826" cy="512128"/>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rgbClr val="FFFFFF"/>
              </a:solidFill>
              <a:latin typeface="ＭＳ Ｐゴシック"/>
              <a:ea typeface="ＭＳ Ｐゴシック"/>
              <a:cs typeface="ＭＳ Ｐゴシック"/>
            </a:endParaRPr>
          </a:p>
        </p:txBody>
      </p:sp>
      <p:sp>
        <p:nvSpPr>
          <p:cNvPr id="218" name="正方形/長方形 217"/>
          <p:cNvSpPr/>
          <p:nvPr/>
        </p:nvSpPr>
        <p:spPr>
          <a:xfrm>
            <a:off x="7136201" y="4574915"/>
            <a:ext cx="692826" cy="512128"/>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rgbClr val="FFFFFF"/>
              </a:solidFill>
              <a:latin typeface="ＭＳ Ｐゴシック"/>
              <a:ea typeface="ＭＳ Ｐゴシック"/>
              <a:cs typeface="ＭＳ Ｐゴシック"/>
            </a:endParaRPr>
          </a:p>
        </p:txBody>
      </p:sp>
      <p:sp>
        <p:nvSpPr>
          <p:cNvPr id="219" name="正方形/長方形 218"/>
          <p:cNvSpPr/>
          <p:nvPr/>
        </p:nvSpPr>
        <p:spPr>
          <a:xfrm>
            <a:off x="6495891" y="4607805"/>
            <a:ext cx="501723" cy="146554"/>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a:solidFill>
                  <a:srgbClr val="FFFFFF"/>
                </a:solidFill>
                <a:latin typeface="ＭＳ Ｐゴシック"/>
                <a:ea typeface="ＭＳ Ｐゴシック"/>
                <a:cs typeface="ＭＳ Ｐゴシック"/>
              </a:rPr>
              <a:t>AP</a:t>
            </a:r>
            <a:endParaRPr kumimoji="1" lang="ja-JP" altLang="en-US" sz="800" dirty="0">
              <a:solidFill>
                <a:srgbClr val="FFFFFF"/>
              </a:solidFill>
              <a:latin typeface="ＭＳ Ｐゴシック"/>
              <a:ea typeface="ＭＳ Ｐゴシック"/>
              <a:cs typeface="ＭＳ Ｐゴシック"/>
            </a:endParaRPr>
          </a:p>
        </p:txBody>
      </p:sp>
      <p:sp>
        <p:nvSpPr>
          <p:cNvPr id="220" name="正方形/長方形 219"/>
          <p:cNvSpPr/>
          <p:nvPr/>
        </p:nvSpPr>
        <p:spPr>
          <a:xfrm>
            <a:off x="6494502" y="4773624"/>
            <a:ext cx="520469" cy="14683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a:solidFill>
                  <a:srgbClr val="FFFFFF"/>
                </a:solidFill>
                <a:latin typeface="ＭＳ Ｐゴシック"/>
                <a:ea typeface="ＭＳ Ｐゴシック"/>
                <a:cs typeface="ＭＳ Ｐゴシック"/>
              </a:rPr>
              <a:t>設定</a:t>
            </a:r>
            <a:endParaRPr kumimoji="1" lang="ja-JP" altLang="en-US" sz="800" dirty="0">
              <a:solidFill>
                <a:srgbClr val="FFFFFF"/>
              </a:solidFill>
              <a:latin typeface="ＭＳ Ｐゴシック"/>
              <a:ea typeface="ＭＳ Ｐゴシック"/>
              <a:cs typeface="ＭＳ Ｐゴシック"/>
            </a:endParaRPr>
          </a:p>
        </p:txBody>
      </p:sp>
      <p:sp>
        <p:nvSpPr>
          <p:cNvPr id="221" name="正方形/長方形 220"/>
          <p:cNvSpPr/>
          <p:nvPr/>
        </p:nvSpPr>
        <p:spPr>
          <a:xfrm>
            <a:off x="7237533" y="4608859"/>
            <a:ext cx="501723" cy="146554"/>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a:solidFill>
                  <a:srgbClr val="FFFFFF"/>
                </a:solidFill>
                <a:latin typeface="ＭＳ Ｐゴシック"/>
                <a:ea typeface="ＭＳ Ｐゴシック"/>
                <a:cs typeface="ＭＳ Ｐゴシック"/>
              </a:rPr>
              <a:t>AP</a:t>
            </a:r>
            <a:endParaRPr kumimoji="1" lang="ja-JP" altLang="en-US" sz="800" dirty="0">
              <a:solidFill>
                <a:srgbClr val="FFFFFF"/>
              </a:solidFill>
              <a:latin typeface="ＭＳ Ｐゴシック"/>
              <a:ea typeface="ＭＳ Ｐゴシック"/>
              <a:cs typeface="ＭＳ Ｐゴシック"/>
            </a:endParaRPr>
          </a:p>
        </p:txBody>
      </p:sp>
      <p:sp>
        <p:nvSpPr>
          <p:cNvPr id="222" name="正方形/長方形 221"/>
          <p:cNvSpPr/>
          <p:nvPr/>
        </p:nvSpPr>
        <p:spPr>
          <a:xfrm>
            <a:off x="7236144" y="4774678"/>
            <a:ext cx="520469" cy="14683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a:solidFill>
                  <a:srgbClr val="FFFFFF"/>
                </a:solidFill>
                <a:latin typeface="ＭＳ Ｐゴシック"/>
                <a:ea typeface="ＭＳ Ｐゴシック"/>
                <a:cs typeface="ＭＳ Ｐゴシック"/>
              </a:rPr>
              <a:t>設定</a:t>
            </a:r>
            <a:endParaRPr kumimoji="1" lang="ja-JP" altLang="en-US" sz="800" dirty="0">
              <a:solidFill>
                <a:srgbClr val="FFFFFF"/>
              </a:solidFill>
              <a:latin typeface="ＭＳ Ｐゴシック"/>
              <a:ea typeface="ＭＳ Ｐゴシック"/>
              <a:cs typeface="ＭＳ Ｐゴシック"/>
            </a:endParaRPr>
          </a:p>
        </p:txBody>
      </p:sp>
      <p:sp>
        <p:nvSpPr>
          <p:cNvPr id="223" name="正方形/長方形 222"/>
          <p:cNvSpPr/>
          <p:nvPr/>
        </p:nvSpPr>
        <p:spPr>
          <a:xfrm>
            <a:off x="7962271" y="4608859"/>
            <a:ext cx="501723" cy="146554"/>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a:solidFill>
                  <a:srgbClr val="FFFFFF"/>
                </a:solidFill>
                <a:latin typeface="ＭＳ Ｐゴシック"/>
                <a:ea typeface="ＭＳ Ｐゴシック"/>
                <a:cs typeface="ＭＳ Ｐゴシック"/>
              </a:rPr>
              <a:t>AP</a:t>
            </a:r>
            <a:endParaRPr kumimoji="1" lang="ja-JP" altLang="en-US" sz="800" dirty="0">
              <a:solidFill>
                <a:srgbClr val="FFFFFF"/>
              </a:solidFill>
              <a:latin typeface="ＭＳ Ｐゴシック"/>
              <a:ea typeface="ＭＳ Ｐゴシック"/>
              <a:cs typeface="ＭＳ Ｐゴシック"/>
            </a:endParaRPr>
          </a:p>
        </p:txBody>
      </p:sp>
      <p:sp>
        <p:nvSpPr>
          <p:cNvPr id="224" name="正方形/長方形 223"/>
          <p:cNvSpPr/>
          <p:nvPr/>
        </p:nvSpPr>
        <p:spPr>
          <a:xfrm>
            <a:off x="7960882" y="4774678"/>
            <a:ext cx="520469" cy="14683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a:solidFill>
                  <a:srgbClr val="FFFFFF"/>
                </a:solidFill>
                <a:latin typeface="ＭＳ Ｐゴシック"/>
                <a:ea typeface="ＭＳ Ｐゴシック"/>
                <a:cs typeface="ＭＳ Ｐゴシック"/>
              </a:rPr>
              <a:t>設定</a:t>
            </a:r>
            <a:endParaRPr kumimoji="1" lang="ja-JP" altLang="en-US" sz="800" dirty="0">
              <a:solidFill>
                <a:srgbClr val="FFFFFF"/>
              </a:solidFill>
              <a:latin typeface="ＭＳ Ｐゴシック"/>
              <a:ea typeface="ＭＳ Ｐゴシック"/>
              <a:cs typeface="ＭＳ Ｐゴシック"/>
            </a:endParaRPr>
          </a:p>
        </p:txBody>
      </p:sp>
      <p:sp>
        <p:nvSpPr>
          <p:cNvPr id="225" name="テキスト ボックス 224"/>
          <p:cNvSpPr txBox="1"/>
          <p:nvPr/>
        </p:nvSpPr>
        <p:spPr>
          <a:xfrm>
            <a:off x="6401343" y="4891114"/>
            <a:ext cx="695048" cy="246221"/>
          </a:xfrm>
          <a:prstGeom prst="rect">
            <a:avLst/>
          </a:prstGeom>
          <a:noFill/>
        </p:spPr>
        <p:txBody>
          <a:bodyPr wrap="square" rtlCol="0">
            <a:spAutoFit/>
          </a:bodyPr>
          <a:lstStyle/>
          <a:p>
            <a:pPr algn="ctr"/>
            <a:r>
              <a:rPr kumimoji="1" lang="ja-JP" altLang="en-US" sz="1000">
                <a:solidFill>
                  <a:schemeClr val="accent6">
                    <a:lumMod val="50000"/>
                  </a:schemeClr>
                </a:solidFill>
              </a:rPr>
              <a:t>コンテナ</a:t>
            </a:r>
          </a:p>
        </p:txBody>
      </p:sp>
      <p:sp>
        <p:nvSpPr>
          <p:cNvPr id="226" name="テキスト ボックス 225"/>
          <p:cNvSpPr txBox="1"/>
          <p:nvPr/>
        </p:nvSpPr>
        <p:spPr>
          <a:xfrm>
            <a:off x="7133979" y="4891114"/>
            <a:ext cx="695048" cy="246221"/>
          </a:xfrm>
          <a:prstGeom prst="rect">
            <a:avLst/>
          </a:prstGeom>
          <a:noFill/>
        </p:spPr>
        <p:txBody>
          <a:bodyPr wrap="square" rtlCol="0">
            <a:spAutoFit/>
          </a:bodyPr>
          <a:lstStyle/>
          <a:p>
            <a:pPr algn="ctr"/>
            <a:r>
              <a:rPr kumimoji="1" lang="ja-JP" altLang="en-US" sz="1000">
                <a:solidFill>
                  <a:schemeClr val="accent6">
                    <a:lumMod val="50000"/>
                  </a:schemeClr>
                </a:solidFill>
              </a:rPr>
              <a:t>コンテナ</a:t>
            </a:r>
          </a:p>
        </p:txBody>
      </p:sp>
      <p:sp>
        <p:nvSpPr>
          <p:cNvPr id="227" name="テキスト ボックス 226"/>
          <p:cNvSpPr txBox="1"/>
          <p:nvPr/>
        </p:nvSpPr>
        <p:spPr>
          <a:xfrm>
            <a:off x="7873592" y="4889665"/>
            <a:ext cx="695048" cy="246221"/>
          </a:xfrm>
          <a:prstGeom prst="rect">
            <a:avLst/>
          </a:prstGeom>
          <a:noFill/>
        </p:spPr>
        <p:txBody>
          <a:bodyPr wrap="square" rtlCol="0">
            <a:spAutoFit/>
          </a:bodyPr>
          <a:lstStyle/>
          <a:p>
            <a:pPr algn="ctr"/>
            <a:r>
              <a:rPr kumimoji="1" lang="ja-JP" altLang="en-US" sz="1000">
                <a:solidFill>
                  <a:schemeClr val="accent6">
                    <a:lumMod val="50000"/>
                  </a:schemeClr>
                </a:solidFill>
              </a:rPr>
              <a:t>コンテナ</a:t>
            </a:r>
          </a:p>
        </p:txBody>
      </p:sp>
      <p:grpSp>
        <p:nvGrpSpPr>
          <p:cNvPr id="228" name="図形グループ 227"/>
          <p:cNvGrpSpPr/>
          <p:nvPr/>
        </p:nvGrpSpPr>
        <p:grpSpPr>
          <a:xfrm>
            <a:off x="6403054" y="6024275"/>
            <a:ext cx="398531" cy="455164"/>
            <a:chOff x="565484" y="2886304"/>
            <a:chExt cx="398531" cy="455164"/>
          </a:xfrm>
        </p:grpSpPr>
        <p:grpSp>
          <p:nvGrpSpPr>
            <p:cNvPr id="229" name="図形グループ 228"/>
            <p:cNvGrpSpPr/>
            <p:nvPr/>
          </p:nvGrpSpPr>
          <p:grpSpPr>
            <a:xfrm>
              <a:off x="565484" y="2886304"/>
              <a:ext cx="398531" cy="387786"/>
              <a:chOff x="758730" y="3198675"/>
              <a:chExt cx="702795" cy="688305"/>
            </a:xfrm>
          </p:grpSpPr>
          <p:sp>
            <p:nvSpPr>
              <p:cNvPr id="233" name="角丸四角形 232"/>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4" name="角丸四角形 233"/>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5" name="台形 234"/>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30" name="図形グループ 229"/>
            <p:cNvGrpSpPr/>
            <p:nvPr/>
          </p:nvGrpSpPr>
          <p:grpSpPr>
            <a:xfrm>
              <a:off x="695604" y="2996289"/>
              <a:ext cx="150692" cy="345179"/>
              <a:chOff x="1946324" y="4125162"/>
              <a:chExt cx="969964" cy="2007872"/>
            </a:xfrm>
          </p:grpSpPr>
          <p:sp>
            <p:nvSpPr>
              <p:cNvPr id="231" name="円/楕円 230"/>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32" name="フローチャート: 論理積ゲート 231"/>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236" name="図形グループ 235"/>
          <p:cNvGrpSpPr/>
          <p:nvPr/>
        </p:nvGrpSpPr>
        <p:grpSpPr>
          <a:xfrm>
            <a:off x="7274599" y="6023772"/>
            <a:ext cx="398531" cy="455164"/>
            <a:chOff x="565484" y="2886304"/>
            <a:chExt cx="398531" cy="455164"/>
          </a:xfrm>
        </p:grpSpPr>
        <p:grpSp>
          <p:nvGrpSpPr>
            <p:cNvPr id="237" name="図形グループ 236"/>
            <p:cNvGrpSpPr/>
            <p:nvPr/>
          </p:nvGrpSpPr>
          <p:grpSpPr>
            <a:xfrm>
              <a:off x="565484" y="2886304"/>
              <a:ext cx="398531" cy="387786"/>
              <a:chOff x="758730" y="3198675"/>
              <a:chExt cx="702795" cy="688305"/>
            </a:xfrm>
          </p:grpSpPr>
          <p:sp>
            <p:nvSpPr>
              <p:cNvPr id="241" name="角丸四角形 240"/>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2" name="角丸四角形 241"/>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3" name="台形 242"/>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38" name="図形グループ 237"/>
            <p:cNvGrpSpPr/>
            <p:nvPr/>
          </p:nvGrpSpPr>
          <p:grpSpPr>
            <a:xfrm>
              <a:off x="695604" y="2996289"/>
              <a:ext cx="150692" cy="345179"/>
              <a:chOff x="1946324" y="4125162"/>
              <a:chExt cx="969964" cy="2007872"/>
            </a:xfrm>
          </p:grpSpPr>
          <p:sp>
            <p:nvSpPr>
              <p:cNvPr id="239" name="円/楕円 238"/>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0" name="フローチャート: 論理積ゲート 239"/>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grpSp>
        <p:nvGrpSpPr>
          <p:cNvPr id="244" name="図形グループ 243"/>
          <p:cNvGrpSpPr/>
          <p:nvPr/>
        </p:nvGrpSpPr>
        <p:grpSpPr>
          <a:xfrm>
            <a:off x="8152162" y="6024275"/>
            <a:ext cx="398531" cy="455164"/>
            <a:chOff x="565484" y="2886304"/>
            <a:chExt cx="398531" cy="455164"/>
          </a:xfrm>
        </p:grpSpPr>
        <p:grpSp>
          <p:nvGrpSpPr>
            <p:cNvPr id="245" name="図形グループ 244"/>
            <p:cNvGrpSpPr/>
            <p:nvPr/>
          </p:nvGrpSpPr>
          <p:grpSpPr>
            <a:xfrm>
              <a:off x="565484" y="2886304"/>
              <a:ext cx="398531" cy="387786"/>
              <a:chOff x="758730" y="3198675"/>
              <a:chExt cx="702795" cy="688305"/>
            </a:xfrm>
          </p:grpSpPr>
          <p:sp>
            <p:nvSpPr>
              <p:cNvPr id="249" name="角丸四角形 248"/>
              <p:cNvSpPr/>
              <p:nvPr/>
            </p:nvSpPr>
            <p:spPr>
              <a:xfrm>
                <a:off x="812214" y="3198675"/>
                <a:ext cx="566762" cy="46923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0" name="角丸四角形 249"/>
              <p:cNvSpPr/>
              <p:nvPr/>
            </p:nvSpPr>
            <p:spPr>
              <a:xfrm>
                <a:off x="904780" y="3269865"/>
                <a:ext cx="396383" cy="30345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1" name="台形 250"/>
              <p:cNvSpPr/>
              <p:nvPr/>
            </p:nvSpPr>
            <p:spPr>
              <a:xfrm>
                <a:off x="758730" y="3706005"/>
                <a:ext cx="702795" cy="180975"/>
              </a:xfrm>
              <a:prstGeom prst="trapezoi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FFFFFF"/>
                  </a:solidFill>
                  <a:latin typeface="ＭＳ Ｐゴシック"/>
                  <a:ea typeface="ＭＳ Ｐゴシック"/>
                  <a:cs typeface="ＭＳ Ｐゴシック"/>
                </a:endParaRPr>
              </a:p>
            </p:txBody>
          </p:sp>
        </p:grpSp>
        <p:grpSp>
          <p:nvGrpSpPr>
            <p:cNvPr id="246" name="図形グループ 245"/>
            <p:cNvGrpSpPr/>
            <p:nvPr/>
          </p:nvGrpSpPr>
          <p:grpSpPr>
            <a:xfrm>
              <a:off x="695604" y="2996289"/>
              <a:ext cx="150692" cy="345179"/>
              <a:chOff x="1946324" y="4125162"/>
              <a:chExt cx="969964" cy="2007872"/>
            </a:xfrm>
          </p:grpSpPr>
          <p:sp>
            <p:nvSpPr>
              <p:cNvPr id="247" name="円/楕円 24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8" name="フローチャート: 論理積ゲート 24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grpSp>
      <p:cxnSp>
        <p:nvCxnSpPr>
          <p:cNvPr id="252" name="直線コネクタ 251"/>
          <p:cNvCxnSpPr>
            <a:stCxn id="9" idx="2"/>
            <a:endCxn id="233" idx="0"/>
          </p:cNvCxnSpPr>
          <p:nvPr/>
        </p:nvCxnSpPr>
        <p:spPr>
          <a:xfrm flipH="1">
            <a:off x="6594079" y="5527453"/>
            <a:ext cx="901595" cy="496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3" name="直線コネクタ 252"/>
          <p:cNvCxnSpPr>
            <a:stCxn id="9" idx="2"/>
            <a:endCxn id="241" idx="0"/>
          </p:cNvCxnSpPr>
          <p:nvPr/>
        </p:nvCxnSpPr>
        <p:spPr>
          <a:xfrm flipH="1">
            <a:off x="7465624" y="5527453"/>
            <a:ext cx="30050" cy="496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4" name="直線コネクタ 253"/>
          <p:cNvCxnSpPr>
            <a:stCxn id="9" idx="2"/>
            <a:endCxn id="249" idx="0"/>
          </p:cNvCxnSpPr>
          <p:nvPr/>
        </p:nvCxnSpPr>
        <p:spPr>
          <a:xfrm>
            <a:off x="7495674" y="5527453"/>
            <a:ext cx="847513" cy="496822"/>
          </a:xfrm>
          <a:prstGeom prst="line">
            <a:avLst/>
          </a:prstGeom>
        </p:spPr>
        <p:style>
          <a:lnRef idx="2">
            <a:schemeClr val="accent1"/>
          </a:lnRef>
          <a:fillRef idx="0">
            <a:schemeClr val="accent1"/>
          </a:fillRef>
          <a:effectRef idx="1">
            <a:schemeClr val="accent1"/>
          </a:effectRef>
          <a:fontRef idx="minor">
            <a:schemeClr val="tx1"/>
          </a:fontRef>
        </p:style>
      </p:cxnSp>
      <p:sp>
        <p:nvSpPr>
          <p:cNvPr id="258" name="下矢印 257"/>
          <p:cNvSpPr/>
          <p:nvPr/>
        </p:nvSpPr>
        <p:spPr>
          <a:xfrm>
            <a:off x="1294525" y="3582209"/>
            <a:ext cx="683538" cy="312689"/>
          </a:xfrm>
          <a:prstGeom prst="down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9" name="下矢印 258"/>
          <p:cNvSpPr/>
          <p:nvPr/>
        </p:nvSpPr>
        <p:spPr>
          <a:xfrm>
            <a:off x="7153905" y="3582234"/>
            <a:ext cx="683538" cy="312689"/>
          </a:xfrm>
          <a:prstGeom prst="down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0" name="下矢印 259"/>
          <p:cNvSpPr/>
          <p:nvPr/>
        </p:nvSpPr>
        <p:spPr>
          <a:xfrm rot="10800000">
            <a:off x="4230954" y="3582209"/>
            <a:ext cx="683538" cy="312689"/>
          </a:xfrm>
          <a:prstGeom prst="down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1" name="下矢印 260"/>
          <p:cNvSpPr/>
          <p:nvPr/>
        </p:nvSpPr>
        <p:spPr>
          <a:xfrm rot="16200000">
            <a:off x="2803019" y="4856430"/>
            <a:ext cx="683538" cy="312689"/>
          </a:xfrm>
          <a:prstGeom prst="down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2" name="下矢印 261"/>
          <p:cNvSpPr/>
          <p:nvPr/>
        </p:nvSpPr>
        <p:spPr>
          <a:xfrm rot="16200000">
            <a:off x="5699417" y="1589743"/>
            <a:ext cx="683538" cy="312689"/>
          </a:xfrm>
          <a:prstGeom prst="downArrow">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63" name="テキスト ボックス 262"/>
          <p:cNvSpPr txBox="1"/>
          <p:nvPr/>
        </p:nvSpPr>
        <p:spPr>
          <a:xfrm>
            <a:off x="344059" y="861294"/>
            <a:ext cx="1646605" cy="276999"/>
          </a:xfrm>
          <a:prstGeom prst="rect">
            <a:avLst/>
          </a:prstGeom>
          <a:noFill/>
        </p:spPr>
        <p:txBody>
          <a:bodyPr wrap="none" rtlCol="0">
            <a:spAutoFit/>
          </a:bodyPr>
          <a:lstStyle/>
          <a:p>
            <a:r>
              <a:rPr kumimoji="1" lang="en-US" altLang="ja-JP" sz="1200" dirty="0">
                <a:solidFill>
                  <a:srgbClr val="002060"/>
                </a:solidFill>
                <a:latin typeface="Meiryo" charset="-128"/>
                <a:ea typeface="Meiryo" charset="-128"/>
                <a:cs typeface="Meiryo" charset="-128"/>
              </a:rPr>
              <a:t>1950</a:t>
            </a:r>
            <a:r>
              <a:rPr kumimoji="1" lang="ja-JP" altLang="en-US" sz="1200" dirty="0">
                <a:solidFill>
                  <a:srgbClr val="002060"/>
                </a:solidFill>
                <a:latin typeface="Meiryo" charset="-128"/>
                <a:ea typeface="Meiryo" charset="-128"/>
                <a:cs typeface="Meiryo" charset="-128"/>
              </a:rPr>
              <a:t>年代</a:t>
            </a:r>
            <a:r>
              <a:rPr kumimoji="1" lang="en-US" altLang="ja-JP" sz="1200" dirty="0">
                <a:solidFill>
                  <a:srgbClr val="002060"/>
                </a:solidFill>
                <a:latin typeface="Meiryo" charset="-128"/>
                <a:ea typeface="Meiryo" charset="-128"/>
                <a:cs typeface="Meiryo" charset="-128"/>
              </a:rPr>
              <a:t>〜</a:t>
            </a:r>
            <a:r>
              <a:rPr kumimoji="1" lang="ja-JP" altLang="en-US" sz="1200" dirty="0">
                <a:solidFill>
                  <a:srgbClr val="002060"/>
                </a:solidFill>
                <a:latin typeface="Meiryo" charset="-128"/>
                <a:ea typeface="Meiryo" charset="-128"/>
                <a:cs typeface="Meiryo" charset="-128"/>
              </a:rPr>
              <a:t>／バッチ</a:t>
            </a:r>
          </a:p>
        </p:txBody>
      </p:sp>
      <p:sp>
        <p:nvSpPr>
          <p:cNvPr id="264" name="テキスト ボックス 263"/>
          <p:cNvSpPr txBox="1"/>
          <p:nvPr/>
        </p:nvSpPr>
        <p:spPr>
          <a:xfrm>
            <a:off x="344059" y="4129415"/>
            <a:ext cx="2569934" cy="276999"/>
          </a:xfrm>
          <a:prstGeom prst="rect">
            <a:avLst/>
          </a:prstGeom>
          <a:noFill/>
        </p:spPr>
        <p:txBody>
          <a:bodyPr wrap="none" rtlCol="0">
            <a:spAutoFit/>
          </a:bodyPr>
          <a:lstStyle/>
          <a:p>
            <a:r>
              <a:rPr kumimoji="1" lang="en-US" altLang="ja-JP" sz="1200" dirty="0">
                <a:solidFill>
                  <a:srgbClr val="002060"/>
                </a:solidFill>
                <a:latin typeface="Meiryo" charset="-128"/>
                <a:ea typeface="Meiryo" charset="-128"/>
                <a:cs typeface="Meiryo" charset="-128"/>
              </a:rPr>
              <a:t>1960</a:t>
            </a:r>
            <a:r>
              <a:rPr kumimoji="1" lang="ja-JP" altLang="en-US" sz="1200" dirty="0">
                <a:solidFill>
                  <a:srgbClr val="002060"/>
                </a:solidFill>
                <a:latin typeface="Meiryo" charset="-128"/>
                <a:ea typeface="Meiryo" charset="-128"/>
                <a:cs typeface="Meiryo" charset="-128"/>
              </a:rPr>
              <a:t>年代</a:t>
            </a:r>
            <a:r>
              <a:rPr kumimoji="1" lang="en-US" altLang="ja-JP" sz="1200" dirty="0">
                <a:solidFill>
                  <a:srgbClr val="002060"/>
                </a:solidFill>
                <a:latin typeface="Meiryo" charset="-128"/>
                <a:ea typeface="Meiryo" charset="-128"/>
                <a:cs typeface="Meiryo" charset="-128"/>
              </a:rPr>
              <a:t>〜</a:t>
            </a:r>
            <a:r>
              <a:rPr kumimoji="1" lang="ja-JP" altLang="en-US" sz="1200" dirty="0">
                <a:solidFill>
                  <a:srgbClr val="002060"/>
                </a:solidFill>
                <a:latin typeface="Meiryo" charset="-128"/>
                <a:ea typeface="Meiryo" charset="-128"/>
                <a:cs typeface="Meiryo" charset="-128"/>
              </a:rPr>
              <a:t>／タイムシェアリング</a:t>
            </a:r>
          </a:p>
        </p:txBody>
      </p:sp>
      <p:sp>
        <p:nvSpPr>
          <p:cNvPr id="265" name="テキスト ボックス 264"/>
          <p:cNvSpPr txBox="1"/>
          <p:nvPr/>
        </p:nvSpPr>
        <p:spPr>
          <a:xfrm>
            <a:off x="3261682" y="4126106"/>
            <a:ext cx="2723823" cy="276999"/>
          </a:xfrm>
          <a:prstGeom prst="rect">
            <a:avLst/>
          </a:prstGeom>
          <a:noFill/>
        </p:spPr>
        <p:txBody>
          <a:bodyPr wrap="none" rtlCol="0">
            <a:spAutoFit/>
          </a:bodyPr>
          <a:lstStyle/>
          <a:p>
            <a:r>
              <a:rPr kumimoji="1" lang="en-US" altLang="ja-JP" sz="1200" dirty="0">
                <a:solidFill>
                  <a:srgbClr val="002060"/>
                </a:solidFill>
                <a:latin typeface="Meiryo" charset="-128"/>
                <a:ea typeface="Meiryo" charset="-128"/>
                <a:cs typeface="Meiryo" charset="-128"/>
              </a:rPr>
              <a:t>1970</a:t>
            </a:r>
            <a:r>
              <a:rPr kumimoji="1" lang="ja-JP" altLang="en-US" sz="1200" dirty="0">
                <a:solidFill>
                  <a:srgbClr val="002060"/>
                </a:solidFill>
                <a:latin typeface="Meiryo" charset="-128"/>
                <a:ea typeface="Meiryo" charset="-128"/>
                <a:cs typeface="Meiryo" charset="-128"/>
              </a:rPr>
              <a:t>年代</a:t>
            </a:r>
            <a:r>
              <a:rPr kumimoji="1" lang="en-US" altLang="ja-JP" sz="1200" dirty="0">
                <a:solidFill>
                  <a:srgbClr val="002060"/>
                </a:solidFill>
                <a:latin typeface="Meiryo" charset="-128"/>
                <a:ea typeface="Meiryo" charset="-128"/>
                <a:cs typeface="Meiryo" charset="-128"/>
              </a:rPr>
              <a:t>〜</a:t>
            </a:r>
            <a:r>
              <a:rPr kumimoji="1" lang="ja-JP" altLang="en-US" sz="1200" dirty="0">
                <a:solidFill>
                  <a:srgbClr val="002060"/>
                </a:solidFill>
                <a:latin typeface="Meiryo" charset="-128"/>
                <a:ea typeface="Meiryo" charset="-128"/>
                <a:cs typeface="Meiryo" charset="-128"/>
              </a:rPr>
              <a:t>／</a:t>
            </a:r>
            <a:r>
              <a:rPr lang="ja-JP" altLang="en-US" sz="1200" dirty="0">
                <a:solidFill>
                  <a:srgbClr val="002060"/>
                </a:solidFill>
                <a:latin typeface="Meiryo" charset="-128"/>
                <a:ea typeface="Meiryo" charset="-128"/>
                <a:cs typeface="Meiryo" charset="-128"/>
              </a:rPr>
              <a:t>仮想化（仮想マシン）</a:t>
            </a:r>
            <a:endParaRPr kumimoji="1" lang="ja-JP" altLang="en-US" sz="1200" dirty="0">
              <a:solidFill>
                <a:srgbClr val="002060"/>
              </a:solidFill>
              <a:latin typeface="Meiryo" charset="-128"/>
              <a:ea typeface="Meiryo" charset="-128"/>
              <a:cs typeface="Meiryo" charset="-128"/>
            </a:endParaRPr>
          </a:p>
        </p:txBody>
      </p:sp>
      <p:sp>
        <p:nvSpPr>
          <p:cNvPr id="266" name="テキスト ボックス 265"/>
          <p:cNvSpPr txBox="1"/>
          <p:nvPr/>
        </p:nvSpPr>
        <p:spPr>
          <a:xfrm>
            <a:off x="3261682" y="861294"/>
            <a:ext cx="1646605" cy="276999"/>
          </a:xfrm>
          <a:prstGeom prst="rect">
            <a:avLst/>
          </a:prstGeom>
          <a:noFill/>
        </p:spPr>
        <p:txBody>
          <a:bodyPr wrap="none" rtlCol="0">
            <a:spAutoFit/>
          </a:bodyPr>
          <a:lstStyle/>
          <a:p>
            <a:r>
              <a:rPr kumimoji="1" lang="en-US" altLang="ja-JP" sz="1200" dirty="0">
                <a:solidFill>
                  <a:srgbClr val="002060"/>
                </a:solidFill>
                <a:latin typeface="Meiryo" charset="-128"/>
                <a:ea typeface="Meiryo" charset="-128"/>
                <a:cs typeface="Meiryo" charset="-128"/>
              </a:rPr>
              <a:t>1980</a:t>
            </a:r>
            <a:r>
              <a:rPr kumimoji="1" lang="ja-JP" altLang="en-US" sz="1200" dirty="0">
                <a:solidFill>
                  <a:srgbClr val="002060"/>
                </a:solidFill>
                <a:latin typeface="Meiryo" charset="-128"/>
                <a:ea typeface="Meiryo" charset="-128"/>
                <a:cs typeface="Meiryo" charset="-128"/>
              </a:rPr>
              <a:t>年代</a:t>
            </a:r>
            <a:r>
              <a:rPr kumimoji="1" lang="en-US" altLang="ja-JP" sz="1200" dirty="0">
                <a:solidFill>
                  <a:srgbClr val="002060"/>
                </a:solidFill>
                <a:latin typeface="Meiryo" charset="-128"/>
                <a:ea typeface="Meiryo" charset="-128"/>
                <a:cs typeface="Meiryo" charset="-128"/>
              </a:rPr>
              <a:t>〜</a:t>
            </a:r>
            <a:r>
              <a:rPr kumimoji="1" lang="ja-JP" altLang="en-US" sz="1200" dirty="0">
                <a:solidFill>
                  <a:srgbClr val="002060"/>
                </a:solidFill>
                <a:latin typeface="Meiryo" charset="-128"/>
                <a:ea typeface="Meiryo" charset="-128"/>
                <a:cs typeface="Meiryo" charset="-128"/>
              </a:rPr>
              <a:t>／</a:t>
            </a:r>
            <a:r>
              <a:rPr lang="ja-JP" altLang="en-US" sz="1200" dirty="0">
                <a:solidFill>
                  <a:srgbClr val="002060"/>
                </a:solidFill>
                <a:latin typeface="Meiryo" charset="-128"/>
                <a:ea typeface="Meiryo" charset="-128"/>
                <a:cs typeface="Meiryo" charset="-128"/>
              </a:rPr>
              <a:t>分散化</a:t>
            </a:r>
            <a:endParaRPr kumimoji="1" lang="ja-JP" altLang="en-US" sz="1200" dirty="0">
              <a:solidFill>
                <a:srgbClr val="002060"/>
              </a:solidFill>
              <a:latin typeface="Meiryo" charset="-128"/>
              <a:ea typeface="Meiryo" charset="-128"/>
              <a:cs typeface="Meiryo" charset="-128"/>
            </a:endParaRPr>
          </a:p>
        </p:txBody>
      </p:sp>
      <p:sp>
        <p:nvSpPr>
          <p:cNvPr id="267" name="テキスト ボックス 266"/>
          <p:cNvSpPr txBox="1"/>
          <p:nvPr/>
        </p:nvSpPr>
        <p:spPr>
          <a:xfrm>
            <a:off x="6187558" y="864117"/>
            <a:ext cx="2723823" cy="276999"/>
          </a:xfrm>
          <a:prstGeom prst="rect">
            <a:avLst/>
          </a:prstGeom>
          <a:noFill/>
        </p:spPr>
        <p:txBody>
          <a:bodyPr wrap="none" rtlCol="0">
            <a:spAutoFit/>
          </a:bodyPr>
          <a:lstStyle/>
          <a:p>
            <a:r>
              <a:rPr lang="en-US" altLang="ja-JP" sz="1200" dirty="0">
                <a:solidFill>
                  <a:srgbClr val="002060"/>
                </a:solidFill>
                <a:latin typeface="Meiryo" charset="-128"/>
                <a:ea typeface="Meiryo" charset="-128"/>
                <a:cs typeface="Meiryo" charset="-128"/>
              </a:rPr>
              <a:t>200</a:t>
            </a:r>
            <a:r>
              <a:rPr kumimoji="1" lang="en-US" altLang="ja-JP" sz="1200" dirty="0">
                <a:solidFill>
                  <a:srgbClr val="002060"/>
                </a:solidFill>
                <a:latin typeface="Meiryo" charset="-128"/>
                <a:ea typeface="Meiryo" charset="-128"/>
                <a:cs typeface="Meiryo" charset="-128"/>
              </a:rPr>
              <a:t>0</a:t>
            </a:r>
            <a:r>
              <a:rPr kumimoji="1" lang="ja-JP" altLang="en-US" sz="1200" dirty="0">
                <a:solidFill>
                  <a:srgbClr val="002060"/>
                </a:solidFill>
                <a:latin typeface="Meiryo" charset="-128"/>
                <a:ea typeface="Meiryo" charset="-128"/>
                <a:cs typeface="Meiryo" charset="-128"/>
              </a:rPr>
              <a:t>年代</a:t>
            </a:r>
            <a:r>
              <a:rPr kumimoji="1" lang="en-US" altLang="ja-JP" sz="1200" dirty="0">
                <a:solidFill>
                  <a:srgbClr val="002060"/>
                </a:solidFill>
                <a:latin typeface="Meiryo" charset="-128"/>
                <a:ea typeface="Meiryo" charset="-128"/>
                <a:cs typeface="Meiryo" charset="-128"/>
              </a:rPr>
              <a:t>〜</a:t>
            </a:r>
            <a:r>
              <a:rPr kumimoji="1" lang="ja-JP" altLang="en-US" sz="1200" dirty="0">
                <a:solidFill>
                  <a:srgbClr val="002060"/>
                </a:solidFill>
                <a:latin typeface="Meiryo" charset="-128"/>
                <a:ea typeface="Meiryo" charset="-128"/>
                <a:cs typeface="Meiryo" charset="-128"/>
              </a:rPr>
              <a:t>／</a:t>
            </a:r>
            <a:r>
              <a:rPr lang="ja-JP" altLang="en-US" sz="1200" dirty="0">
                <a:solidFill>
                  <a:srgbClr val="002060"/>
                </a:solidFill>
                <a:latin typeface="Meiryo" charset="-128"/>
                <a:ea typeface="Meiryo" charset="-128"/>
                <a:cs typeface="Meiryo" charset="-128"/>
              </a:rPr>
              <a:t>仮想化（仮想マシン）</a:t>
            </a:r>
            <a:endParaRPr kumimoji="1" lang="ja-JP" altLang="en-US" sz="1200" dirty="0">
              <a:solidFill>
                <a:srgbClr val="002060"/>
              </a:solidFill>
              <a:latin typeface="Meiryo" charset="-128"/>
              <a:ea typeface="Meiryo" charset="-128"/>
              <a:cs typeface="Meiryo" charset="-128"/>
            </a:endParaRPr>
          </a:p>
        </p:txBody>
      </p:sp>
      <p:sp>
        <p:nvSpPr>
          <p:cNvPr id="268" name="テキスト ボックス 267"/>
          <p:cNvSpPr txBox="1"/>
          <p:nvPr/>
        </p:nvSpPr>
        <p:spPr>
          <a:xfrm>
            <a:off x="6187558" y="4125625"/>
            <a:ext cx="1492716" cy="276999"/>
          </a:xfrm>
          <a:prstGeom prst="rect">
            <a:avLst/>
          </a:prstGeom>
          <a:noFill/>
        </p:spPr>
        <p:txBody>
          <a:bodyPr wrap="none" rtlCol="0">
            <a:spAutoFit/>
          </a:bodyPr>
          <a:lstStyle/>
          <a:p>
            <a:r>
              <a:rPr kumimoji="1" lang="en-US" altLang="ja-JP" sz="1200" dirty="0">
                <a:solidFill>
                  <a:srgbClr val="002060"/>
                </a:solidFill>
                <a:latin typeface="Meiryo" charset="-128"/>
                <a:ea typeface="Meiryo" charset="-128"/>
                <a:cs typeface="Meiryo" charset="-128"/>
              </a:rPr>
              <a:t>2015〜</a:t>
            </a:r>
            <a:r>
              <a:rPr kumimoji="1" lang="ja-JP" altLang="en-US" sz="1200" dirty="0">
                <a:solidFill>
                  <a:srgbClr val="002060"/>
                </a:solidFill>
                <a:latin typeface="Meiryo" charset="-128"/>
                <a:ea typeface="Meiryo" charset="-128"/>
                <a:cs typeface="Meiryo" charset="-128"/>
              </a:rPr>
              <a:t>／</a:t>
            </a:r>
            <a:r>
              <a:rPr lang="ja-JP" altLang="en-US" sz="1200" dirty="0">
                <a:solidFill>
                  <a:srgbClr val="002060"/>
                </a:solidFill>
                <a:latin typeface="Meiryo" charset="-128"/>
                <a:ea typeface="Meiryo" charset="-128"/>
                <a:cs typeface="Meiryo" charset="-128"/>
              </a:rPr>
              <a:t>コンテナ</a:t>
            </a:r>
            <a:endParaRPr kumimoji="1" lang="ja-JP" altLang="en-US" sz="1200" dirty="0">
              <a:solidFill>
                <a:srgbClr val="002060"/>
              </a:solidFill>
              <a:latin typeface="Meiryo" charset="-128"/>
              <a:ea typeface="Meiryo" charset="-128"/>
              <a:cs typeface="Meiryo" charset="-128"/>
            </a:endParaRPr>
          </a:p>
        </p:txBody>
      </p:sp>
      <p:sp>
        <p:nvSpPr>
          <p:cNvPr id="269" name="テキスト ボックス 268"/>
          <p:cNvSpPr txBox="1"/>
          <p:nvPr/>
        </p:nvSpPr>
        <p:spPr>
          <a:xfrm>
            <a:off x="349190" y="2289841"/>
            <a:ext cx="992579" cy="230832"/>
          </a:xfrm>
          <a:prstGeom prst="rect">
            <a:avLst/>
          </a:prstGeom>
          <a:noFill/>
        </p:spPr>
        <p:txBody>
          <a:bodyPr wrap="none" rtlCol="0">
            <a:spAutoFit/>
          </a:bodyPr>
          <a:lstStyle/>
          <a:p>
            <a:r>
              <a:rPr kumimoji="1" lang="ja-JP" altLang="en-US" sz="900">
                <a:solidFill>
                  <a:srgbClr val="002060"/>
                </a:solidFill>
                <a:latin typeface="Meiryo" charset="-128"/>
                <a:ea typeface="Meiryo" charset="-128"/>
                <a:cs typeface="Meiryo" charset="-128"/>
              </a:rPr>
              <a:t>メインフレーム</a:t>
            </a:r>
            <a:endParaRPr kumimoji="1" lang="ja-JP" altLang="en-US" sz="900" dirty="0">
              <a:solidFill>
                <a:srgbClr val="002060"/>
              </a:solidFill>
              <a:latin typeface="Meiryo" charset="-128"/>
              <a:ea typeface="Meiryo" charset="-128"/>
              <a:cs typeface="Meiryo" charset="-128"/>
            </a:endParaRPr>
          </a:p>
        </p:txBody>
      </p:sp>
      <p:sp>
        <p:nvSpPr>
          <p:cNvPr id="270" name="テキスト ボックス 269"/>
          <p:cNvSpPr txBox="1"/>
          <p:nvPr/>
        </p:nvSpPr>
        <p:spPr>
          <a:xfrm>
            <a:off x="356034" y="5535777"/>
            <a:ext cx="992579" cy="369332"/>
          </a:xfrm>
          <a:prstGeom prst="rect">
            <a:avLst/>
          </a:prstGeom>
          <a:noFill/>
        </p:spPr>
        <p:txBody>
          <a:bodyPr wrap="none" rtlCol="0">
            <a:spAutoFit/>
          </a:bodyPr>
          <a:lstStyle/>
          <a:p>
            <a:r>
              <a:rPr kumimoji="1" lang="ja-JP" altLang="en-US" sz="900" dirty="0">
                <a:solidFill>
                  <a:srgbClr val="002060"/>
                </a:solidFill>
                <a:latin typeface="Meiryo" charset="-128"/>
                <a:ea typeface="Meiryo" charset="-128"/>
                <a:cs typeface="Meiryo" charset="-128"/>
              </a:rPr>
              <a:t>メインフレーム</a:t>
            </a:r>
            <a:endParaRPr kumimoji="1" lang="en-US" altLang="ja-JP" sz="900" dirty="0">
              <a:solidFill>
                <a:srgbClr val="002060"/>
              </a:solidFill>
              <a:latin typeface="Meiryo" charset="-128"/>
              <a:ea typeface="Meiryo" charset="-128"/>
              <a:cs typeface="Meiryo" charset="-128"/>
            </a:endParaRPr>
          </a:p>
          <a:p>
            <a:r>
              <a:rPr lang="ja-JP" altLang="en-US" sz="900" dirty="0">
                <a:solidFill>
                  <a:srgbClr val="002060"/>
                </a:solidFill>
                <a:latin typeface="Meiryo" charset="-128"/>
                <a:ea typeface="Meiryo" charset="-128"/>
                <a:cs typeface="Meiryo" charset="-128"/>
              </a:rPr>
              <a:t>ミニコン</a:t>
            </a:r>
            <a:endParaRPr kumimoji="1" lang="ja-JP" altLang="en-US" sz="900" dirty="0">
              <a:solidFill>
                <a:srgbClr val="002060"/>
              </a:solidFill>
              <a:latin typeface="Meiryo" charset="-128"/>
              <a:ea typeface="Meiryo" charset="-128"/>
              <a:cs typeface="Meiryo" charset="-128"/>
            </a:endParaRPr>
          </a:p>
        </p:txBody>
      </p:sp>
      <p:sp>
        <p:nvSpPr>
          <p:cNvPr id="271" name="テキスト ボックス 270"/>
          <p:cNvSpPr txBox="1"/>
          <p:nvPr/>
        </p:nvSpPr>
        <p:spPr>
          <a:xfrm>
            <a:off x="3261682" y="5535777"/>
            <a:ext cx="992579" cy="369332"/>
          </a:xfrm>
          <a:prstGeom prst="rect">
            <a:avLst/>
          </a:prstGeom>
          <a:noFill/>
        </p:spPr>
        <p:txBody>
          <a:bodyPr wrap="none" rtlCol="0">
            <a:spAutoFit/>
          </a:bodyPr>
          <a:lstStyle/>
          <a:p>
            <a:r>
              <a:rPr kumimoji="1" lang="ja-JP" altLang="en-US" sz="900" dirty="0">
                <a:solidFill>
                  <a:srgbClr val="002060"/>
                </a:solidFill>
                <a:latin typeface="Meiryo" charset="-128"/>
                <a:ea typeface="Meiryo" charset="-128"/>
                <a:cs typeface="Meiryo" charset="-128"/>
              </a:rPr>
              <a:t>メインフレーム</a:t>
            </a:r>
            <a:endParaRPr kumimoji="1" lang="en-US" altLang="ja-JP" sz="900" dirty="0">
              <a:solidFill>
                <a:srgbClr val="002060"/>
              </a:solidFill>
              <a:latin typeface="Meiryo" charset="-128"/>
              <a:ea typeface="Meiryo" charset="-128"/>
              <a:cs typeface="Meiryo" charset="-128"/>
            </a:endParaRPr>
          </a:p>
          <a:p>
            <a:r>
              <a:rPr lang="ja-JP" altLang="en-US" sz="900" dirty="0">
                <a:solidFill>
                  <a:srgbClr val="002060"/>
                </a:solidFill>
                <a:latin typeface="Meiryo" charset="-128"/>
                <a:ea typeface="Meiryo" charset="-128"/>
                <a:cs typeface="Meiryo" charset="-128"/>
              </a:rPr>
              <a:t>ミニコン</a:t>
            </a:r>
            <a:endParaRPr lang="en-US" altLang="ja-JP" sz="900" dirty="0">
              <a:solidFill>
                <a:srgbClr val="002060"/>
              </a:solidFill>
              <a:latin typeface="Meiryo" charset="-128"/>
              <a:ea typeface="Meiryo" charset="-128"/>
              <a:cs typeface="Meiryo" charset="-128"/>
            </a:endParaRPr>
          </a:p>
        </p:txBody>
      </p:sp>
      <p:sp>
        <p:nvSpPr>
          <p:cNvPr id="272" name="テキスト ボックス 271"/>
          <p:cNvSpPr txBox="1"/>
          <p:nvPr/>
        </p:nvSpPr>
        <p:spPr>
          <a:xfrm>
            <a:off x="3721203" y="2298077"/>
            <a:ext cx="792205" cy="369332"/>
          </a:xfrm>
          <a:prstGeom prst="rect">
            <a:avLst/>
          </a:prstGeom>
          <a:noFill/>
        </p:spPr>
        <p:txBody>
          <a:bodyPr wrap="none" rtlCol="0">
            <a:spAutoFit/>
          </a:bodyPr>
          <a:lstStyle/>
          <a:p>
            <a:r>
              <a:rPr lang="ja-JP" altLang="en-US" sz="900" dirty="0">
                <a:solidFill>
                  <a:srgbClr val="002060"/>
                </a:solidFill>
                <a:latin typeface="Meiryo" charset="-128"/>
                <a:ea typeface="Meiryo" charset="-128"/>
                <a:cs typeface="Meiryo" charset="-128"/>
              </a:rPr>
              <a:t>ミニコン</a:t>
            </a:r>
            <a:endParaRPr lang="en-US" altLang="ja-JP" sz="900" dirty="0">
              <a:solidFill>
                <a:srgbClr val="002060"/>
              </a:solidFill>
              <a:latin typeface="Meiryo" charset="-128"/>
              <a:ea typeface="Meiryo" charset="-128"/>
              <a:cs typeface="Meiryo" charset="-128"/>
            </a:endParaRPr>
          </a:p>
          <a:p>
            <a:r>
              <a:rPr lang="en-US" altLang="ja-JP" sz="900" dirty="0">
                <a:solidFill>
                  <a:srgbClr val="002060"/>
                </a:solidFill>
                <a:latin typeface="Meiryo" charset="-128"/>
                <a:ea typeface="Meiryo" charset="-128"/>
                <a:cs typeface="Meiryo" charset="-128"/>
              </a:rPr>
              <a:t>PC</a:t>
            </a:r>
            <a:r>
              <a:rPr lang="ja-JP" altLang="en-US" sz="900" dirty="0">
                <a:solidFill>
                  <a:srgbClr val="002060"/>
                </a:solidFill>
                <a:latin typeface="Meiryo" charset="-128"/>
                <a:ea typeface="Meiryo" charset="-128"/>
                <a:cs typeface="Meiryo" charset="-128"/>
              </a:rPr>
              <a:t>サーバー</a:t>
            </a:r>
            <a:endParaRPr lang="en-US" altLang="ja-JP" sz="900" dirty="0">
              <a:solidFill>
                <a:srgbClr val="002060"/>
              </a:solidFill>
              <a:latin typeface="Meiryo" charset="-128"/>
              <a:ea typeface="Meiryo" charset="-128"/>
              <a:cs typeface="Meiryo" charset="-128"/>
            </a:endParaRPr>
          </a:p>
        </p:txBody>
      </p:sp>
      <p:sp>
        <p:nvSpPr>
          <p:cNvPr id="273" name="テキスト ボックス 272"/>
          <p:cNvSpPr txBox="1"/>
          <p:nvPr/>
        </p:nvSpPr>
        <p:spPr>
          <a:xfrm>
            <a:off x="6190270" y="2283615"/>
            <a:ext cx="792205" cy="507831"/>
          </a:xfrm>
          <a:prstGeom prst="rect">
            <a:avLst/>
          </a:prstGeom>
          <a:noFill/>
        </p:spPr>
        <p:txBody>
          <a:bodyPr wrap="none" rtlCol="0">
            <a:spAutoFit/>
          </a:bodyPr>
          <a:lstStyle/>
          <a:p>
            <a:r>
              <a:rPr lang="en-US" altLang="ja-JP" sz="900" dirty="0">
                <a:solidFill>
                  <a:srgbClr val="002060"/>
                </a:solidFill>
                <a:latin typeface="Meiryo" charset="-128"/>
                <a:ea typeface="Meiryo" charset="-128"/>
                <a:cs typeface="Meiryo" charset="-128"/>
              </a:rPr>
              <a:t>PC</a:t>
            </a:r>
            <a:r>
              <a:rPr lang="ja-JP" altLang="en-US" sz="900" dirty="0">
                <a:solidFill>
                  <a:srgbClr val="002060"/>
                </a:solidFill>
                <a:latin typeface="Meiryo" charset="-128"/>
                <a:ea typeface="Meiryo" charset="-128"/>
                <a:cs typeface="Meiryo" charset="-128"/>
              </a:rPr>
              <a:t>サーバー</a:t>
            </a:r>
            <a:endParaRPr lang="en-US" altLang="ja-JP" sz="900" dirty="0">
              <a:solidFill>
                <a:srgbClr val="002060"/>
              </a:solidFill>
              <a:latin typeface="Meiryo" charset="-128"/>
              <a:ea typeface="Meiryo" charset="-128"/>
              <a:cs typeface="Meiryo" charset="-128"/>
            </a:endParaRPr>
          </a:p>
          <a:p>
            <a:r>
              <a:rPr lang="ja-JP" altLang="en-US" sz="900" dirty="0">
                <a:solidFill>
                  <a:srgbClr val="002060"/>
                </a:solidFill>
                <a:latin typeface="Meiryo" charset="-128"/>
                <a:ea typeface="Meiryo" charset="-128"/>
                <a:cs typeface="Meiryo" charset="-128"/>
              </a:rPr>
              <a:t>クラウド</a:t>
            </a:r>
            <a:endParaRPr lang="en-US" altLang="ja-JP" sz="900" dirty="0">
              <a:solidFill>
                <a:srgbClr val="002060"/>
              </a:solidFill>
              <a:latin typeface="Meiryo" charset="-128"/>
              <a:ea typeface="Meiryo" charset="-128"/>
              <a:cs typeface="Meiryo" charset="-128"/>
            </a:endParaRPr>
          </a:p>
          <a:p>
            <a:r>
              <a:rPr lang="en-US" altLang="ja-JP" sz="900" dirty="0">
                <a:solidFill>
                  <a:srgbClr val="002060"/>
                </a:solidFill>
                <a:latin typeface="Meiryo" charset="-128"/>
                <a:ea typeface="Meiryo" charset="-128"/>
                <a:cs typeface="Meiryo" charset="-128"/>
              </a:rPr>
              <a:t>(IaaS)</a:t>
            </a:r>
          </a:p>
        </p:txBody>
      </p:sp>
      <p:sp>
        <p:nvSpPr>
          <p:cNvPr id="275" name="テキスト ボックス 274"/>
          <p:cNvSpPr txBox="1"/>
          <p:nvPr/>
        </p:nvSpPr>
        <p:spPr>
          <a:xfrm>
            <a:off x="6190270" y="5535777"/>
            <a:ext cx="792205" cy="507831"/>
          </a:xfrm>
          <a:prstGeom prst="rect">
            <a:avLst/>
          </a:prstGeom>
          <a:noFill/>
        </p:spPr>
        <p:txBody>
          <a:bodyPr wrap="none" rtlCol="0">
            <a:spAutoFit/>
          </a:bodyPr>
          <a:lstStyle/>
          <a:p>
            <a:r>
              <a:rPr lang="en-US" altLang="ja-JP" sz="900" dirty="0">
                <a:solidFill>
                  <a:srgbClr val="002060"/>
                </a:solidFill>
                <a:latin typeface="Meiryo" charset="-128"/>
                <a:ea typeface="Meiryo" charset="-128"/>
                <a:cs typeface="Meiryo" charset="-128"/>
              </a:rPr>
              <a:t>PC</a:t>
            </a:r>
            <a:r>
              <a:rPr lang="ja-JP" altLang="en-US" sz="900" dirty="0">
                <a:solidFill>
                  <a:srgbClr val="002060"/>
                </a:solidFill>
                <a:latin typeface="Meiryo" charset="-128"/>
                <a:ea typeface="Meiryo" charset="-128"/>
                <a:cs typeface="Meiryo" charset="-128"/>
              </a:rPr>
              <a:t>サーバー</a:t>
            </a:r>
            <a:endParaRPr lang="en-US" altLang="ja-JP" sz="900" dirty="0">
              <a:solidFill>
                <a:srgbClr val="002060"/>
              </a:solidFill>
              <a:latin typeface="Meiryo" charset="-128"/>
              <a:ea typeface="Meiryo" charset="-128"/>
              <a:cs typeface="Meiryo" charset="-128"/>
            </a:endParaRPr>
          </a:p>
          <a:p>
            <a:r>
              <a:rPr lang="ja-JP" altLang="en-US" sz="900" dirty="0">
                <a:solidFill>
                  <a:srgbClr val="002060"/>
                </a:solidFill>
                <a:latin typeface="Meiryo" charset="-128"/>
                <a:ea typeface="Meiryo" charset="-128"/>
                <a:cs typeface="Meiryo" charset="-128"/>
              </a:rPr>
              <a:t>クラウド</a:t>
            </a:r>
            <a:endParaRPr lang="en-US" altLang="ja-JP" sz="900" dirty="0">
              <a:solidFill>
                <a:srgbClr val="002060"/>
              </a:solidFill>
              <a:latin typeface="Meiryo" charset="-128"/>
              <a:ea typeface="Meiryo" charset="-128"/>
              <a:cs typeface="Meiryo" charset="-128"/>
            </a:endParaRPr>
          </a:p>
          <a:p>
            <a:r>
              <a:rPr lang="en-US" altLang="ja-JP" sz="900" dirty="0">
                <a:solidFill>
                  <a:srgbClr val="002060"/>
                </a:solidFill>
                <a:latin typeface="Meiryo" charset="-128"/>
                <a:ea typeface="Meiryo" charset="-128"/>
                <a:cs typeface="Meiryo" charset="-128"/>
              </a:rPr>
              <a:t>(PaaS)</a:t>
            </a:r>
          </a:p>
        </p:txBody>
      </p:sp>
    </p:spTree>
    <p:extLst>
      <p:ext uri="{BB962C8B-B14F-4D97-AF65-F5344CB8AC3E}">
        <p14:creationId xmlns:p14="http://schemas.microsoft.com/office/powerpoint/2010/main" val="1434835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図形グループ 2"/>
          <p:cNvGrpSpPr/>
          <p:nvPr/>
        </p:nvGrpSpPr>
        <p:grpSpPr>
          <a:xfrm>
            <a:off x="611560" y="4710410"/>
            <a:ext cx="7920880" cy="1645940"/>
            <a:chOff x="611560" y="4710410"/>
            <a:chExt cx="7920880" cy="1645940"/>
          </a:xfrm>
        </p:grpSpPr>
        <p:sp>
          <p:nvSpPr>
            <p:cNvPr id="27" name="角丸四角形 26"/>
            <p:cNvSpPr/>
            <p:nvPr/>
          </p:nvSpPr>
          <p:spPr bwMode="auto">
            <a:xfrm>
              <a:off x="611560" y="4876800"/>
              <a:ext cx="7920880" cy="1479550"/>
            </a:xfrm>
            <a:prstGeom prst="roundRect">
              <a:avLst>
                <a:gd name="adj" fmla="val 0"/>
              </a:avLst>
            </a:prstGeom>
            <a:solidFill>
              <a:srgbClr val="FFFBD2"/>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Meiryo" charset="-128"/>
                <a:ea typeface="Meiryo" charset="-128"/>
                <a:cs typeface="Meiryo" charset="-128"/>
              </a:endParaRPr>
            </a:p>
          </p:txBody>
        </p:sp>
        <p:sp>
          <p:nvSpPr>
            <p:cNvPr id="29" name="フローチャート: 磁気ディスク 28"/>
            <p:cNvSpPr/>
            <p:nvPr/>
          </p:nvSpPr>
          <p:spPr bwMode="auto">
            <a:xfrm>
              <a:off x="2771800" y="5718522"/>
              <a:ext cx="3600400" cy="504056"/>
            </a:xfrm>
            <a:prstGeom prst="flowChartMagneticDisk">
              <a:avLst/>
            </a:prstGeom>
            <a:ln w="19050" cmpd="sng">
              <a:solidFill>
                <a:schemeClr val="tx2">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1400" b="0" i="0" u="none" strike="noStrike" cap="none" normalizeH="0" dirty="0">
                  <a:ln>
                    <a:noFill/>
                  </a:ln>
                  <a:effectLst/>
                  <a:latin typeface="Meiryo" charset="-128"/>
                  <a:ea typeface="Meiryo" charset="-128"/>
                  <a:cs typeface="Meiryo" charset="-128"/>
                </a:rPr>
                <a:t>Device / Sensor Data</a:t>
              </a:r>
              <a:endParaRPr kumimoji="0" lang="ja-JP" altLang="en-US" sz="1400" b="0" i="0" u="none" strike="noStrike" cap="none" normalizeH="0" dirty="0">
                <a:ln>
                  <a:noFill/>
                </a:ln>
                <a:effectLst/>
                <a:latin typeface="Meiryo" charset="-128"/>
                <a:ea typeface="Meiryo" charset="-128"/>
                <a:cs typeface="Meiryo" charset="-128"/>
              </a:endParaRPr>
            </a:p>
          </p:txBody>
        </p:sp>
        <p:sp>
          <p:nvSpPr>
            <p:cNvPr id="30" name="フローチャート: 磁気ディスク 29"/>
            <p:cNvSpPr/>
            <p:nvPr/>
          </p:nvSpPr>
          <p:spPr bwMode="auto">
            <a:xfrm>
              <a:off x="2771800" y="5358482"/>
              <a:ext cx="3600400" cy="504056"/>
            </a:xfrm>
            <a:prstGeom prst="flowChartMagneticDisk">
              <a:avLst/>
            </a:prstGeom>
            <a:ln w="19050" cmpd="sng">
              <a:solidFill>
                <a:schemeClr val="tx2">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1400" b="0" i="0" u="none" strike="noStrike" cap="none" normalizeH="0" dirty="0">
                  <a:ln>
                    <a:noFill/>
                  </a:ln>
                  <a:effectLst/>
                  <a:latin typeface="Meiryo" charset="-128"/>
                  <a:ea typeface="Meiryo" charset="-128"/>
                  <a:cs typeface="Meiryo" charset="-128"/>
                </a:rPr>
                <a:t>Location Data</a:t>
              </a:r>
              <a:endParaRPr kumimoji="0" lang="ja-JP" altLang="en-US" sz="1400" b="0" i="0" u="none" strike="noStrike" cap="none" normalizeH="0" dirty="0">
                <a:ln>
                  <a:noFill/>
                </a:ln>
                <a:effectLst/>
                <a:latin typeface="Meiryo" charset="-128"/>
                <a:ea typeface="Meiryo" charset="-128"/>
                <a:cs typeface="Meiryo" charset="-128"/>
              </a:endParaRPr>
            </a:p>
          </p:txBody>
        </p:sp>
        <p:sp>
          <p:nvSpPr>
            <p:cNvPr id="31" name="フローチャート: 磁気ディスク 30"/>
            <p:cNvSpPr/>
            <p:nvPr/>
          </p:nvSpPr>
          <p:spPr bwMode="auto">
            <a:xfrm>
              <a:off x="2771800" y="4998442"/>
              <a:ext cx="3600400" cy="504056"/>
            </a:xfrm>
            <a:prstGeom prst="flowChartMagneticDisk">
              <a:avLst/>
            </a:prstGeom>
            <a:ln w="19050" cmpd="sng">
              <a:solidFill>
                <a:schemeClr val="tx2">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1400" b="0" i="0" u="none" strike="noStrike" cap="none" normalizeH="0" dirty="0">
                  <a:ln>
                    <a:noFill/>
                  </a:ln>
                  <a:effectLst/>
                  <a:latin typeface="Meiryo" charset="-128"/>
                  <a:ea typeface="Meiryo" charset="-128"/>
                  <a:cs typeface="Meiryo" charset="-128"/>
                </a:rPr>
                <a:t>Vital / Life Log Data</a:t>
              </a:r>
              <a:endParaRPr kumimoji="0" lang="ja-JP" altLang="en-US" sz="1400" b="0" i="0" u="none" strike="noStrike" cap="none" normalizeH="0" dirty="0">
                <a:ln>
                  <a:noFill/>
                </a:ln>
                <a:effectLst/>
                <a:latin typeface="Meiryo" charset="-128"/>
                <a:ea typeface="Meiryo" charset="-128"/>
                <a:cs typeface="Meiryo" charset="-128"/>
              </a:endParaRPr>
            </a:p>
          </p:txBody>
        </p:sp>
        <p:sp>
          <p:nvSpPr>
            <p:cNvPr id="32" name="下矢印 31"/>
            <p:cNvSpPr/>
            <p:nvPr/>
          </p:nvSpPr>
          <p:spPr bwMode="auto">
            <a:xfrm>
              <a:off x="3743908" y="4710410"/>
              <a:ext cx="1656184" cy="360040"/>
            </a:xfrm>
            <a:prstGeom prst="downArrow">
              <a:avLst/>
            </a:prstGeom>
            <a:solidFill>
              <a:srgbClr val="66FFC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Meiryo" charset="-128"/>
                <a:ea typeface="Meiryo" charset="-128"/>
                <a:cs typeface="Meiryo" charset="-128"/>
              </a:endParaRPr>
            </a:p>
          </p:txBody>
        </p:sp>
        <p:sp>
          <p:nvSpPr>
            <p:cNvPr id="33" name="テキスト ボックス 32"/>
            <p:cNvSpPr txBox="1"/>
            <p:nvPr/>
          </p:nvSpPr>
          <p:spPr>
            <a:xfrm>
              <a:off x="6450516" y="5400873"/>
              <a:ext cx="2031325" cy="461665"/>
            </a:xfrm>
            <a:prstGeom prst="rect">
              <a:avLst/>
            </a:prstGeom>
            <a:noFill/>
          </p:spPr>
          <p:txBody>
            <a:bodyPr wrap="none" rtlCol="0">
              <a:spAutoFit/>
            </a:bodyPr>
            <a:lstStyle/>
            <a:p>
              <a:r>
                <a:rPr kumimoji="1" lang="ja-JP" altLang="en-US" sz="2400" dirty="0">
                  <a:solidFill>
                    <a:srgbClr val="3366FF"/>
                  </a:solidFill>
                  <a:latin typeface="Meiryo" charset="-128"/>
                  <a:ea typeface="Meiryo" charset="-128"/>
                  <a:cs typeface="Meiryo" charset="-128"/>
                </a:rPr>
                <a:t>ビッグデータ</a:t>
              </a:r>
            </a:p>
          </p:txBody>
        </p:sp>
      </p:grpSp>
      <p:sp>
        <p:nvSpPr>
          <p:cNvPr id="17" name="角丸四角形 16"/>
          <p:cNvSpPr/>
          <p:nvPr/>
        </p:nvSpPr>
        <p:spPr bwMode="auto">
          <a:xfrm>
            <a:off x="611560" y="1038002"/>
            <a:ext cx="7920880" cy="1152252"/>
          </a:xfrm>
          <a:prstGeom prst="roundRect">
            <a:avLst>
              <a:gd name="adj" fmla="val 0"/>
            </a:avLst>
          </a:prstGeom>
          <a:solidFill>
            <a:srgbClr val="CCFFCC"/>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Meiryo" charset="-128"/>
              <a:ea typeface="Meiryo" charset="-128"/>
              <a:cs typeface="Meiryo" charset="-128"/>
            </a:endParaRPr>
          </a:p>
        </p:txBody>
      </p:sp>
      <p:sp>
        <p:nvSpPr>
          <p:cNvPr id="14" name="テキスト ボックス 13"/>
          <p:cNvSpPr txBox="1"/>
          <p:nvPr/>
        </p:nvSpPr>
        <p:spPr>
          <a:xfrm>
            <a:off x="683568" y="1110010"/>
            <a:ext cx="2204450" cy="1015663"/>
          </a:xfrm>
          <a:prstGeom prst="rect">
            <a:avLst/>
          </a:prstGeom>
          <a:noFill/>
        </p:spPr>
        <p:txBody>
          <a:bodyPr wrap="none" rtlCol="0">
            <a:spAutoFit/>
          </a:bodyPr>
          <a:lstStyle/>
          <a:p>
            <a:pPr marL="171450" indent="-171450">
              <a:buFont typeface="Wingdings" charset="2"/>
              <a:buChar char="v"/>
            </a:pPr>
            <a:r>
              <a:rPr kumimoji="1" lang="ja-JP" altLang="en-US" sz="1200" dirty="0">
                <a:solidFill>
                  <a:srgbClr val="4168A7"/>
                </a:solidFill>
                <a:latin typeface="Meiryo" charset="-128"/>
                <a:ea typeface="Meiryo" charset="-128"/>
                <a:cs typeface="Meiryo" charset="-128"/>
              </a:rPr>
              <a:t>災害時の避難誘導</a:t>
            </a:r>
            <a:endParaRPr kumimoji="1" lang="en-US" altLang="ja-JP" sz="1200" dirty="0">
              <a:solidFill>
                <a:srgbClr val="4168A7"/>
              </a:solidFill>
              <a:latin typeface="Meiryo" charset="-128"/>
              <a:ea typeface="Meiryo" charset="-128"/>
              <a:cs typeface="Meiryo" charset="-128"/>
            </a:endParaRPr>
          </a:p>
          <a:p>
            <a:pPr marL="171450" indent="-171450">
              <a:buFont typeface="Wingdings" charset="2"/>
              <a:buChar char="v"/>
            </a:pPr>
            <a:r>
              <a:rPr lang="ja-JP" altLang="en-US" sz="1200" dirty="0">
                <a:solidFill>
                  <a:srgbClr val="4168A7"/>
                </a:solidFill>
                <a:latin typeface="Meiryo" charset="-128"/>
                <a:ea typeface="Meiryo" charset="-128"/>
                <a:cs typeface="Meiryo" charset="-128"/>
              </a:rPr>
              <a:t>災害に関わる警報や注意</a:t>
            </a:r>
            <a:endParaRPr lang="en-US" altLang="ja-JP" sz="1200" dirty="0">
              <a:solidFill>
                <a:srgbClr val="4168A7"/>
              </a:solidFill>
              <a:latin typeface="Meiryo" charset="-128"/>
              <a:ea typeface="Meiryo" charset="-128"/>
              <a:cs typeface="Meiryo" charset="-128"/>
            </a:endParaRPr>
          </a:p>
          <a:p>
            <a:pPr marL="171450" indent="-171450">
              <a:buFont typeface="Wingdings" charset="2"/>
              <a:buChar char="v"/>
            </a:pPr>
            <a:r>
              <a:rPr lang="ja-JP" altLang="en-US" sz="1200" dirty="0">
                <a:solidFill>
                  <a:srgbClr val="4168A7"/>
                </a:solidFill>
                <a:latin typeface="Meiryo" charset="-128"/>
                <a:ea typeface="Meiryo" charset="-128"/>
                <a:cs typeface="Meiryo" charset="-128"/>
              </a:rPr>
              <a:t>エネルギー需給の調整</a:t>
            </a:r>
            <a:endParaRPr lang="en-US" altLang="ja-JP" sz="1200" dirty="0">
              <a:solidFill>
                <a:srgbClr val="4168A7"/>
              </a:solidFill>
              <a:latin typeface="Meiryo" charset="-128"/>
              <a:ea typeface="Meiryo" charset="-128"/>
              <a:cs typeface="Meiryo" charset="-128"/>
            </a:endParaRPr>
          </a:p>
          <a:p>
            <a:pPr marL="171450" indent="-171450">
              <a:buFont typeface="Wingdings" charset="2"/>
              <a:buChar char="v"/>
            </a:pPr>
            <a:r>
              <a:rPr kumimoji="1" lang="ja-JP" altLang="en-US" sz="1200" dirty="0">
                <a:solidFill>
                  <a:srgbClr val="4168A7"/>
                </a:solidFill>
                <a:latin typeface="Meiryo" charset="-128"/>
                <a:ea typeface="Meiryo" charset="-128"/>
                <a:cs typeface="Meiryo" charset="-128"/>
              </a:rPr>
              <a:t>交通監視・管制　</a:t>
            </a:r>
            <a:endParaRPr kumimoji="1" lang="en-US" altLang="ja-JP" sz="1200" dirty="0">
              <a:solidFill>
                <a:srgbClr val="4168A7"/>
              </a:solidFill>
              <a:latin typeface="Meiryo" charset="-128"/>
              <a:ea typeface="Meiryo" charset="-128"/>
              <a:cs typeface="Meiryo" charset="-128"/>
            </a:endParaRPr>
          </a:p>
          <a:p>
            <a:pPr marL="171450" indent="-171450">
              <a:buFont typeface="Wingdings" charset="2"/>
              <a:buChar char="v"/>
            </a:pPr>
            <a:r>
              <a:rPr lang="ja-JP" altLang="en-US" sz="1200" dirty="0">
                <a:solidFill>
                  <a:srgbClr val="4168A7"/>
                </a:solidFill>
                <a:latin typeface="Meiryo" charset="-128"/>
                <a:ea typeface="Meiryo" charset="-128"/>
                <a:cs typeface="Meiryo" charset="-128"/>
              </a:rPr>
              <a:t>見守りや犯罪の抑止　</a:t>
            </a:r>
            <a:r>
              <a:rPr kumimoji="1" lang="ja-JP" altLang="en-US" sz="1200" dirty="0">
                <a:solidFill>
                  <a:srgbClr val="4168A7"/>
                </a:solidFill>
                <a:latin typeface="Meiryo" charset="-128"/>
                <a:ea typeface="Meiryo" charset="-128"/>
                <a:cs typeface="Meiryo" charset="-128"/>
              </a:rPr>
              <a:t>など</a:t>
            </a:r>
            <a:endParaRPr kumimoji="1" lang="en-US" altLang="ja-JP" sz="1200" dirty="0">
              <a:solidFill>
                <a:srgbClr val="4168A7"/>
              </a:solidFill>
              <a:latin typeface="Meiryo" charset="-128"/>
              <a:ea typeface="Meiryo" charset="-128"/>
              <a:cs typeface="Meiryo" charset="-128"/>
            </a:endParaRPr>
          </a:p>
        </p:txBody>
      </p:sp>
      <p:sp>
        <p:nvSpPr>
          <p:cNvPr id="18" name="角丸四角形 17"/>
          <p:cNvSpPr/>
          <p:nvPr/>
        </p:nvSpPr>
        <p:spPr bwMode="auto">
          <a:xfrm>
            <a:off x="611560" y="2262138"/>
            <a:ext cx="7920880" cy="1152252"/>
          </a:xfrm>
          <a:prstGeom prst="roundRect">
            <a:avLst>
              <a:gd name="adj" fmla="val 0"/>
            </a:avLst>
          </a:prstGeom>
          <a:solidFill>
            <a:srgbClr val="CCFFCC"/>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Meiryo" charset="-128"/>
              <a:ea typeface="Meiryo" charset="-128"/>
              <a:cs typeface="Meiryo" charset="-128"/>
            </a:endParaRPr>
          </a:p>
        </p:txBody>
      </p:sp>
      <p:sp>
        <p:nvSpPr>
          <p:cNvPr id="13" name="正方形/長方形 12"/>
          <p:cNvSpPr/>
          <p:nvPr/>
        </p:nvSpPr>
        <p:spPr>
          <a:xfrm>
            <a:off x="683568" y="2317938"/>
            <a:ext cx="2875434" cy="1015663"/>
          </a:xfrm>
          <a:prstGeom prst="rect">
            <a:avLst/>
          </a:prstGeom>
        </p:spPr>
        <p:txBody>
          <a:bodyPr wrap="square">
            <a:spAutoFit/>
          </a:bodyPr>
          <a:lstStyle/>
          <a:p>
            <a:pPr marL="171450" lvl="0" indent="-171450">
              <a:buFont typeface="Wingdings" charset="2"/>
              <a:buChar char="v"/>
            </a:pPr>
            <a:r>
              <a:rPr lang="ja-JP" altLang="en-US" sz="1200" dirty="0">
                <a:solidFill>
                  <a:srgbClr val="4168A7"/>
                </a:solidFill>
                <a:latin typeface="Meiryo" charset="-128"/>
                <a:ea typeface="Meiryo" charset="-128"/>
                <a:cs typeface="Meiryo" charset="-128"/>
              </a:rPr>
              <a:t>生活・健康の改善指導</a:t>
            </a:r>
          </a:p>
          <a:p>
            <a:pPr marL="171450" indent="-171450">
              <a:buFont typeface="Wingdings" charset="2"/>
              <a:buChar char="v"/>
            </a:pPr>
            <a:r>
              <a:rPr lang="ja-JP" altLang="en-US" sz="1200" dirty="0">
                <a:solidFill>
                  <a:srgbClr val="4168A7"/>
                </a:solidFill>
                <a:latin typeface="Meiryo" charset="-128"/>
                <a:ea typeface="Meiryo" charset="-128"/>
                <a:cs typeface="Meiryo" charset="-128"/>
              </a:rPr>
              <a:t>生活環境の監視・制御</a:t>
            </a:r>
            <a:endParaRPr lang="en-US" altLang="ja-JP" sz="1200" dirty="0">
              <a:solidFill>
                <a:srgbClr val="4168A7"/>
              </a:solidFill>
              <a:latin typeface="Meiryo" charset="-128"/>
              <a:ea typeface="Meiryo" charset="-128"/>
              <a:cs typeface="Meiryo" charset="-128"/>
            </a:endParaRPr>
          </a:p>
          <a:p>
            <a:pPr marL="171450" indent="-171450">
              <a:buFont typeface="Wingdings" charset="2"/>
              <a:buChar char="v"/>
            </a:pPr>
            <a:r>
              <a:rPr lang="ja-JP" altLang="en-US" sz="1200" dirty="0">
                <a:solidFill>
                  <a:srgbClr val="4168A7"/>
                </a:solidFill>
                <a:latin typeface="Meiryo" charset="-128"/>
                <a:ea typeface="Meiryo" charset="-128"/>
                <a:cs typeface="Meiryo" charset="-128"/>
              </a:rPr>
              <a:t>予防診断</a:t>
            </a:r>
            <a:endParaRPr lang="en-US" altLang="ja-JP" sz="1200" dirty="0">
              <a:solidFill>
                <a:srgbClr val="4168A7"/>
              </a:solidFill>
              <a:latin typeface="Meiryo" charset="-128"/>
              <a:ea typeface="Meiryo" charset="-128"/>
              <a:cs typeface="Meiryo" charset="-128"/>
            </a:endParaRPr>
          </a:p>
          <a:p>
            <a:pPr marL="171450" indent="-171450">
              <a:buFont typeface="Wingdings" charset="2"/>
              <a:buChar char="v"/>
            </a:pPr>
            <a:r>
              <a:rPr lang="ja-JP" altLang="en-US" sz="1200" dirty="0">
                <a:solidFill>
                  <a:srgbClr val="4168A7"/>
                </a:solidFill>
                <a:latin typeface="Meiryo" charset="-128"/>
                <a:ea typeface="Meiryo" charset="-128"/>
                <a:cs typeface="Meiryo" charset="-128"/>
              </a:rPr>
              <a:t>嗜好にあわせた情報提供</a:t>
            </a:r>
            <a:endParaRPr lang="en-US" altLang="ja-JP" sz="1200" dirty="0">
              <a:solidFill>
                <a:srgbClr val="4168A7"/>
              </a:solidFill>
              <a:latin typeface="Meiryo" charset="-128"/>
              <a:ea typeface="Meiryo" charset="-128"/>
              <a:cs typeface="Meiryo" charset="-128"/>
            </a:endParaRPr>
          </a:p>
          <a:p>
            <a:pPr marL="171450" indent="-171450">
              <a:buFont typeface="Wingdings" charset="2"/>
              <a:buChar char="v"/>
            </a:pPr>
            <a:r>
              <a:rPr lang="ja-JP" altLang="en-US" sz="1200" dirty="0">
                <a:solidFill>
                  <a:srgbClr val="4168A7"/>
                </a:solidFill>
                <a:latin typeface="Meiryo" charset="-128"/>
                <a:ea typeface="Meiryo" charset="-128"/>
                <a:cs typeface="Meiryo" charset="-128"/>
              </a:rPr>
              <a:t>安全運転・自動運転　など</a:t>
            </a:r>
            <a:endParaRPr lang="en-US" altLang="ja-JP" sz="1200" dirty="0">
              <a:solidFill>
                <a:srgbClr val="4168A7"/>
              </a:solidFill>
              <a:latin typeface="Meiryo" charset="-128"/>
              <a:ea typeface="Meiryo" charset="-128"/>
              <a:cs typeface="Meiryo" charset="-128"/>
            </a:endParaRPr>
          </a:p>
        </p:txBody>
      </p:sp>
      <p:sp>
        <p:nvSpPr>
          <p:cNvPr id="19" name="角丸四角形 18"/>
          <p:cNvSpPr/>
          <p:nvPr/>
        </p:nvSpPr>
        <p:spPr bwMode="auto">
          <a:xfrm>
            <a:off x="611560" y="3486150"/>
            <a:ext cx="7920880" cy="1152252"/>
          </a:xfrm>
          <a:prstGeom prst="roundRect">
            <a:avLst>
              <a:gd name="adj" fmla="val 0"/>
            </a:avLst>
          </a:prstGeom>
          <a:solidFill>
            <a:srgbClr val="CCFFCC"/>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Meiryo" charset="-128"/>
              <a:ea typeface="Meiryo" charset="-128"/>
              <a:cs typeface="Meiryo" charset="-128"/>
            </a:endParaRPr>
          </a:p>
        </p:txBody>
      </p:sp>
      <p:sp>
        <p:nvSpPr>
          <p:cNvPr id="12" name="正方形/長方形 11"/>
          <p:cNvSpPr/>
          <p:nvPr/>
        </p:nvSpPr>
        <p:spPr>
          <a:xfrm>
            <a:off x="683568" y="3559849"/>
            <a:ext cx="2512226" cy="1015663"/>
          </a:xfrm>
          <a:prstGeom prst="rect">
            <a:avLst/>
          </a:prstGeom>
        </p:spPr>
        <p:txBody>
          <a:bodyPr wrap="none">
            <a:spAutoFit/>
          </a:bodyPr>
          <a:lstStyle/>
          <a:p>
            <a:pPr marL="171450" lvl="0" indent="-171450">
              <a:buFont typeface="Wingdings" charset="2"/>
              <a:buChar char="v"/>
            </a:pPr>
            <a:r>
              <a:rPr lang="ja-JP" altLang="en-US" sz="1200" dirty="0">
                <a:solidFill>
                  <a:srgbClr val="4168A7"/>
                </a:solidFill>
                <a:latin typeface="Meiryo" charset="-128"/>
                <a:ea typeface="Meiryo" charset="-128"/>
                <a:cs typeface="Meiryo" charset="-128"/>
              </a:rPr>
              <a:t>産業機械監視・制御</a:t>
            </a:r>
            <a:endParaRPr lang="en-US" altLang="ja-JP" sz="1200" dirty="0">
              <a:solidFill>
                <a:srgbClr val="4168A7"/>
              </a:solidFill>
              <a:latin typeface="Meiryo" charset="-128"/>
              <a:ea typeface="Meiryo" charset="-128"/>
              <a:cs typeface="Meiryo" charset="-128"/>
            </a:endParaRPr>
          </a:p>
          <a:p>
            <a:pPr marL="171450" lvl="0" indent="-171450">
              <a:buFont typeface="Wingdings" charset="2"/>
              <a:buChar char="v"/>
            </a:pPr>
            <a:r>
              <a:rPr lang="ja-JP" altLang="en-US" sz="1200" dirty="0">
                <a:solidFill>
                  <a:srgbClr val="4168A7"/>
                </a:solidFill>
                <a:latin typeface="Meiryo" charset="-128"/>
                <a:ea typeface="Meiryo" charset="-128"/>
                <a:cs typeface="Meiryo" charset="-128"/>
              </a:rPr>
              <a:t>工場の自動操業</a:t>
            </a:r>
            <a:endParaRPr lang="en-US" altLang="ja-JP" sz="1200" dirty="0">
              <a:solidFill>
                <a:srgbClr val="4168A7"/>
              </a:solidFill>
              <a:latin typeface="Meiryo" charset="-128"/>
              <a:ea typeface="Meiryo" charset="-128"/>
              <a:cs typeface="Meiryo" charset="-128"/>
            </a:endParaRPr>
          </a:p>
          <a:p>
            <a:pPr marL="171450" lvl="0" indent="-171450">
              <a:buFont typeface="Wingdings" charset="2"/>
              <a:buChar char="v"/>
            </a:pPr>
            <a:r>
              <a:rPr lang="ja-JP" altLang="en-US" sz="1200" dirty="0">
                <a:solidFill>
                  <a:srgbClr val="4168A7"/>
                </a:solidFill>
                <a:latin typeface="Meiryo" charset="-128"/>
                <a:ea typeface="Meiryo" charset="-128"/>
                <a:cs typeface="Meiryo" charset="-128"/>
              </a:rPr>
              <a:t>品質や精度の監視と自動調整</a:t>
            </a:r>
            <a:endParaRPr lang="en-US" altLang="ja-JP" sz="1200" dirty="0">
              <a:solidFill>
                <a:srgbClr val="4168A7"/>
              </a:solidFill>
              <a:latin typeface="Meiryo" charset="-128"/>
              <a:ea typeface="Meiryo" charset="-128"/>
              <a:cs typeface="Meiryo" charset="-128"/>
            </a:endParaRPr>
          </a:p>
          <a:p>
            <a:pPr marL="171450" lvl="0" indent="-171450">
              <a:buFont typeface="Wingdings" charset="2"/>
              <a:buChar char="v"/>
            </a:pPr>
            <a:r>
              <a:rPr lang="ja-JP" altLang="en-US" sz="1200" dirty="0">
                <a:solidFill>
                  <a:srgbClr val="4168A7"/>
                </a:solidFill>
                <a:latin typeface="Meiryo" charset="-128"/>
                <a:ea typeface="Meiryo" charset="-128"/>
                <a:cs typeface="Meiryo" charset="-128"/>
              </a:rPr>
              <a:t>最適な物流統制</a:t>
            </a:r>
            <a:endParaRPr lang="en-US" altLang="ja-JP" sz="1200" dirty="0">
              <a:solidFill>
                <a:srgbClr val="4168A7"/>
              </a:solidFill>
              <a:latin typeface="Meiryo" charset="-128"/>
              <a:ea typeface="Meiryo" charset="-128"/>
              <a:cs typeface="Meiryo" charset="-128"/>
            </a:endParaRPr>
          </a:p>
          <a:p>
            <a:pPr marL="171450" lvl="0" indent="-171450">
              <a:buFont typeface="Wingdings" charset="2"/>
              <a:buChar char="v"/>
            </a:pPr>
            <a:r>
              <a:rPr lang="ja-JP" altLang="en-US" sz="1200" dirty="0">
                <a:solidFill>
                  <a:srgbClr val="4168A7"/>
                </a:solidFill>
                <a:latin typeface="Meiryo" charset="-128"/>
                <a:ea typeface="Meiryo" charset="-128"/>
                <a:cs typeface="Meiryo" charset="-128"/>
              </a:rPr>
              <a:t>省エネのための機器制御　など</a:t>
            </a:r>
          </a:p>
        </p:txBody>
      </p:sp>
      <p:sp>
        <p:nvSpPr>
          <p:cNvPr id="8" name="円/楕円 7"/>
          <p:cNvSpPr/>
          <p:nvPr/>
        </p:nvSpPr>
        <p:spPr bwMode="auto">
          <a:xfrm>
            <a:off x="2771800" y="1038002"/>
            <a:ext cx="3600400" cy="3600400"/>
          </a:xfrm>
          <a:prstGeom prst="ellipse">
            <a:avLst/>
          </a:prstGeom>
          <a:solidFill>
            <a:schemeClr val="accent2">
              <a:lumMod val="40000"/>
              <a:lumOff val="6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dirty="0">
              <a:ln>
                <a:noFill/>
              </a:ln>
              <a:effectLst/>
              <a:latin typeface="Meiryo" charset="-128"/>
              <a:ea typeface="Meiryo" charset="-128"/>
              <a:cs typeface="Meiryo" charset="-128"/>
            </a:endParaRPr>
          </a:p>
        </p:txBody>
      </p:sp>
      <p:sp>
        <p:nvSpPr>
          <p:cNvPr id="2" name="タイトル 1"/>
          <p:cNvSpPr>
            <a:spLocks noGrp="1"/>
          </p:cNvSpPr>
          <p:nvPr>
            <p:ph type="title"/>
          </p:nvPr>
        </p:nvSpPr>
        <p:spPr/>
        <p:txBody>
          <a:bodyPr/>
          <a:lstStyle/>
          <a:p>
            <a:r>
              <a:rPr kumimoji="1" lang="en-US" altLang="ja-JP" dirty="0" err="1">
                <a:solidFill>
                  <a:schemeClr val="tx1">
                    <a:lumMod val="50000"/>
                    <a:lumOff val="50000"/>
                  </a:schemeClr>
                </a:solidFill>
              </a:rPr>
              <a:t>IoT</a:t>
            </a:r>
            <a:r>
              <a:rPr kumimoji="1" lang="ja-JP" altLang="en-US" dirty="0">
                <a:solidFill>
                  <a:schemeClr val="tx1">
                    <a:lumMod val="50000"/>
                    <a:lumOff val="50000"/>
                  </a:schemeClr>
                </a:solidFill>
              </a:rPr>
              <a:t>と</a:t>
            </a:r>
            <a:r>
              <a:rPr kumimoji="1" lang="ja-JP" altLang="en-US" dirty="0" smtClean="0">
                <a:solidFill>
                  <a:schemeClr val="tx1">
                    <a:lumMod val="50000"/>
                    <a:lumOff val="50000"/>
                  </a:schemeClr>
                </a:solidFill>
              </a:rPr>
              <a:t>アプリケーション</a:t>
            </a:r>
            <a:endParaRPr kumimoji="1" lang="ja-JP" altLang="en-US" dirty="0">
              <a:solidFill>
                <a:schemeClr val="tx1">
                  <a:lumMod val="50000"/>
                  <a:lumOff val="50000"/>
                </a:schemeClr>
              </a:solidFill>
            </a:endParaRPr>
          </a:p>
        </p:txBody>
      </p:sp>
      <p:sp>
        <p:nvSpPr>
          <p:cNvPr id="7" name="円/楕円 6"/>
          <p:cNvSpPr/>
          <p:nvPr/>
        </p:nvSpPr>
        <p:spPr bwMode="auto">
          <a:xfrm>
            <a:off x="3167844" y="1830090"/>
            <a:ext cx="2808312" cy="2808312"/>
          </a:xfrm>
          <a:prstGeom prst="ellipse">
            <a:avLst/>
          </a:prstGeom>
          <a:solidFill>
            <a:schemeClr val="accent2">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Meiryo" charset="-128"/>
              <a:ea typeface="Meiryo" charset="-128"/>
              <a:cs typeface="Meiryo" charset="-128"/>
            </a:endParaRPr>
          </a:p>
        </p:txBody>
      </p:sp>
      <p:sp>
        <p:nvSpPr>
          <p:cNvPr id="6" name="円/楕円 5"/>
          <p:cNvSpPr/>
          <p:nvPr/>
        </p:nvSpPr>
        <p:spPr bwMode="auto">
          <a:xfrm>
            <a:off x="3599892" y="2694186"/>
            <a:ext cx="1944216" cy="1944216"/>
          </a:xfrm>
          <a:prstGeom prst="ellipse">
            <a:avLst/>
          </a:prstGeom>
          <a:solidFill>
            <a:schemeClr val="accent2">
              <a:lumMod val="75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2000" dirty="0">
                <a:solidFill>
                  <a:schemeClr val="bg1"/>
                </a:solidFill>
                <a:latin typeface="Meiryo" charset="-128"/>
                <a:ea typeface="Meiryo" charset="-128"/>
                <a:cs typeface="Meiryo" charset="-128"/>
              </a:rPr>
              <a:t>事業活動</a:t>
            </a:r>
            <a:endParaRPr kumimoji="0" lang="en-US" altLang="ja-JP" sz="2000" dirty="0">
              <a:solidFill>
                <a:schemeClr val="bg1"/>
              </a:solidFill>
              <a:latin typeface="Meiryo" charset="-128"/>
              <a:ea typeface="Meiryo" charset="-128"/>
              <a:cs typeface="Meiryo" charset="-128"/>
            </a:endParaRPr>
          </a:p>
          <a:p>
            <a:pPr marL="0" marR="0" indent="0" algn="ctr" defTabSz="914400" rtl="0" eaLnBrk="1" fontAlgn="base" latinLnBrk="0" hangingPunct="1">
              <a:lnSpc>
                <a:spcPct val="100000"/>
              </a:lnSpc>
              <a:spcBef>
                <a:spcPts val="0"/>
              </a:spcBef>
              <a:spcAft>
                <a:spcPct val="0"/>
              </a:spcAft>
              <a:buClrTx/>
              <a:buSzTx/>
              <a:buFontTx/>
              <a:buNone/>
              <a:tabLst/>
            </a:pPr>
            <a:r>
              <a:rPr kumimoji="0" lang="ja-JP" altLang="en-US" sz="2000" b="0" i="0" u="none" strike="noStrike" cap="none" normalizeH="0" dirty="0">
                <a:ln>
                  <a:noFill/>
                </a:ln>
                <a:solidFill>
                  <a:schemeClr val="bg1"/>
                </a:solidFill>
                <a:effectLst/>
                <a:latin typeface="Meiryo" charset="-128"/>
                <a:ea typeface="Meiryo" charset="-128"/>
                <a:cs typeface="Meiryo" charset="-128"/>
              </a:rPr>
              <a:t>産業活動</a:t>
            </a:r>
          </a:p>
        </p:txBody>
      </p:sp>
      <p:sp>
        <p:nvSpPr>
          <p:cNvPr id="9" name="テキスト ボックス 8"/>
          <p:cNvSpPr txBox="1"/>
          <p:nvPr/>
        </p:nvSpPr>
        <p:spPr>
          <a:xfrm>
            <a:off x="3966706" y="1974106"/>
            <a:ext cx="1210588" cy="707886"/>
          </a:xfrm>
          <a:prstGeom prst="rect">
            <a:avLst/>
          </a:prstGeom>
          <a:noFill/>
        </p:spPr>
        <p:txBody>
          <a:bodyPr wrap="none" rtlCol="0">
            <a:spAutoFit/>
          </a:bodyPr>
          <a:lstStyle/>
          <a:p>
            <a:pPr algn="ctr"/>
            <a:r>
              <a:rPr kumimoji="1" lang="ja-JP" altLang="en-US" sz="2000" dirty="0">
                <a:solidFill>
                  <a:srgbClr val="FFFFFF"/>
                </a:solidFill>
                <a:latin typeface="Meiryo" charset="-128"/>
                <a:ea typeface="Meiryo" charset="-128"/>
                <a:cs typeface="Meiryo" charset="-128"/>
              </a:rPr>
              <a:t>日常生活</a:t>
            </a:r>
            <a:endParaRPr kumimoji="1" lang="en-US" altLang="ja-JP" sz="2000" dirty="0">
              <a:solidFill>
                <a:srgbClr val="FFFFFF"/>
              </a:solidFill>
              <a:latin typeface="Meiryo" charset="-128"/>
              <a:ea typeface="Meiryo" charset="-128"/>
              <a:cs typeface="Meiryo" charset="-128"/>
            </a:endParaRPr>
          </a:p>
          <a:p>
            <a:pPr algn="ctr"/>
            <a:r>
              <a:rPr kumimoji="1" lang="ja-JP" altLang="en-US" sz="2000" dirty="0">
                <a:solidFill>
                  <a:srgbClr val="FFFFFF"/>
                </a:solidFill>
                <a:latin typeface="Meiryo" charset="-128"/>
                <a:ea typeface="Meiryo" charset="-128"/>
                <a:cs typeface="Meiryo" charset="-128"/>
              </a:rPr>
              <a:t>人間行動</a:t>
            </a:r>
          </a:p>
        </p:txBody>
      </p:sp>
      <p:sp>
        <p:nvSpPr>
          <p:cNvPr id="10" name="テキスト ボックス 9"/>
          <p:cNvSpPr txBox="1"/>
          <p:nvPr/>
        </p:nvSpPr>
        <p:spPr>
          <a:xfrm>
            <a:off x="3966706" y="1110010"/>
            <a:ext cx="1210588" cy="707886"/>
          </a:xfrm>
          <a:prstGeom prst="rect">
            <a:avLst/>
          </a:prstGeom>
          <a:noFill/>
        </p:spPr>
        <p:txBody>
          <a:bodyPr wrap="none" rtlCol="0">
            <a:spAutoFit/>
          </a:bodyPr>
          <a:lstStyle/>
          <a:p>
            <a:pPr algn="ctr"/>
            <a:r>
              <a:rPr kumimoji="1" lang="ja-JP" altLang="en-US" sz="2000" dirty="0">
                <a:solidFill>
                  <a:srgbClr val="FFFFFF"/>
                </a:solidFill>
                <a:latin typeface="Meiryo" charset="-128"/>
                <a:ea typeface="Meiryo" charset="-128"/>
                <a:cs typeface="Meiryo" charset="-128"/>
              </a:rPr>
              <a:t>社会活動</a:t>
            </a:r>
            <a:endParaRPr kumimoji="1" lang="en-US" altLang="ja-JP" sz="2000" dirty="0">
              <a:solidFill>
                <a:srgbClr val="FFFFFF"/>
              </a:solidFill>
              <a:latin typeface="Meiryo" charset="-128"/>
              <a:ea typeface="Meiryo" charset="-128"/>
              <a:cs typeface="Meiryo" charset="-128"/>
            </a:endParaRPr>
          </a:p>
          <a:p>
            <a:pPr algn="ctr"/>
            <a:r>
              <a:rPr kumimoji="1" lang="ja-JP" altLang="en-US" sz="2000" dirty="0">
                <a:solidFill>
                  <a:srgbClr val="FFFFFF"/>
                </a:solidFill>
                <a:latin typeface="Meiryo" charset="-128"/>
                <a:ea typeface="Meiryo" charset="-128"/>
                <a:cs typeface="Meiryo" charset="-128"/>
              </a:rPr>
              <a:t>公共</a:t>
            </a:r>
            <a:r>
              <a:rPr lang="ja-JP" altLang="en-US" sz="2000" dirty="0">
                <a:solidFill>
                  <a:srgbClr val="FFFFFF"/>
                </a:solidFill>
                <a:latin typeface="Meiryo" charset="-128"/>
                <a:ea typeface="Meiryo" charset="-128"/>
                <a:cs typeface="Meiryo" charset="-128"/>
              </a:rPr>
              <a:t>活動</a:t>
            </a:r>
            <a:endParaRPr kumimoji="1" lang="en-US" altLang="ja-JP" sz="2000" dirty="0">
              <a:solidFill>
                <a:srgbClr val="FFFFFF"/>
              </a:solidFill>
              <a:latin typeface="Meiryo" charset="-128"/>
              <a:ea typeface="Meiryo" charset="-128"/>
              <a:cs typeface="Meiryo" charset="-128"/>
            </a:endParaRPr>
          </a:p>
        </p:txBody>
      </p:sp>
      <p:sp>
        <p:nvSpPr>
          <p:cNvPr id="28" name="曲折矢印 27"/>
          <p:cNvSpPr/>
          <p:nvPr/>
        </p:nvSpPr>
        <p:spPr bwMode="auto">
          <a:xfrm rot="16200000">
            <a:off x="1397194" y="4642401"/>
            <a:ext cx="1162581" cy="1154582"/>
          </a:xfrm>
          <a:prstGeom prst="bentArrow">
            <a:avLst>
              <a:gd name="adj1" fmla="val 39945"/>
              <a:gd name="adj2" fmla="val 33070"/>
              <a:gd name="adj3" fmla="val 22011"/>
              <a:gd name="adj4" fmla="val 41359"/>
            </a:avLst>
          </a:prstGeom>
          <a:solidFill>
            <a:srgbClr val="66FFCC"/>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400" b="0" i="0" u="none" strike="noStrike" cap="none" normalizeH="0">
              <a:ln>
                <a:noFill/>
              </a:ln>
              <a:effectLst/>
              <a:latin typeface="Meiryo" charset="-128"/>
              <a:ea typeface="Meiryo" charset="-128"/>
              <a:cs typeface="Meiryo" charset="-128"/>
            </a:endParaRPr>
          </a:p>
        </p:txBody>
      </p:sp>
      <p:pic>
        <p:nvPicPr>
          <p:cNvPr id="34" name="図 3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376" y="1640221"/>
            <a:ext cx="364089" cy="485452"/>
          </a:xfrm>
          <a:prstGeom prst="rect">
            <a:avLst/>
          </a:prstGeom>
          <a:ln>
            <a:noFill/>
          </a:ln>
          <a:effectLst>
            <a:outerShdw blurRad="292100" dist="139700" dir="2700000" algn="tl" rotWithShape="0">
              <a:srgbClr val="333333">
                <a:alpha val="65000"/>
              </a:srgbClr>
            </a:outerShdw>
          </a:effectLst>
        </p:spPr>
      </p:pic>
      <p:pic>
        <p:nvPicPr>
          <p:cNvPr id="35" name="図 3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999" y="1110010"/>
            <a:ext cx="622752" cy="485452"/>
          </a:xfrm>
          <a:prstGeom prst="rect">
            <a:avLst/>
          </a:prstGeom>
          <a:ln>
            <a:noFill/>
          </a:ln>
          <a:effectLst>
            <a:outerShdw blurRad="292100" dist="139700" dir="2700000" algn="tl" rotWithShape="0">
              <a:srgbClr val="333333">
                <a:alpha val="65000"/>
              </a:srgbClr>
            </a:outerShdw>
          </a:effectLst>
        </p:spPr>
      </p:pic>
      <p:pic>
        <p:nvPicPr>
          <p:cNvPr id="36" name="図 3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873" y="1640221"/>
            <a:ext cx="364089" cy="485452"/>
          </a:xfrm>
          <a:prstGeom prst="rect">
            <a:avLst/>
          </a:prstGeom>
          <a:ln>
            <a:noFill/>
          </a:ln>
          <a:effectLst>
            <a:outerShdw blurRad="292100" dist="139700" dir="2700000" algn="tl" rotWithShape="0">
              <a:srgbClr val="333333">
                <a:alpha val="65000"/>
              </a:srgbClr>
            </a:outerShdw>
          </a:effectLst>
        </p:spPr>
      </p:pic>
      <p:pic>
        <p:nvPicPr>
          <p:cNvPr id="37" name="図 36"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1537" y="1110010"/>
            <a:ext cx="722632" cy="487777"/>
          </a:xfrm>
          <a:prstGeom prst="rect">
            <a:avLst/>
          </a:prstGeom>
          <a:ln>
            <a:noFill/>
          </a:ln>
          <a:effectLst>
            <a:outerShdw blurRad="292100" dist="139700" dir="2700000" algn="tl" rotWithShape="0">
              <a:srgbClr val="333333">
                <a:alpha val="65000"/>
              </a:srgbClr>
            </a:outerShdw>
          </a:effectLst>
        </p:spPr>
      </p:pic>
      <p:pic>
        <p:nvPicPr>
          <p:cNvPr id="38" name="図 37" descr="20120210VantagePro2.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2376" y="1117190"/>
            <a:ext cx="582542" cy="480597"/>
          </a:xfrm>
          <a:prstGeom prst="rect">
            <a:avLst/>
          </a:prstGeom>
        </p:spPr>
      </p:pic>
      <p:pic>
        <p:nvPicPr>
          <p:cNvPr id="39" name="図 38"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8299" y="1640221"/>
            <a:ext cx="485452" cy="485452"/>
          </a:xfrm>
          <a:prstGeom prst="rect">
            <a:avLst/>
          </a:prstGeom>
          <a:ln>
            <a:noFill/>
          </a:ln>
          <a:effectLst>
            <a:outerShdw blurRad="292100" dist="139700" dir="2700000" algn="tl" rotWithShape="0">
              <a:srgbClr val="333333">
                <a:alpha val="65000"/>
              </a:srgbClr>
            </a:outerShdw>
          </a:effectLst>
        </p:spPr>
      </p:pic>
      <p:pic>
        <p:nvPicPr>
          <p:cNvPr id="40" name="図 39" descr="imag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25225" y="1640221"/>
            <a:ext cx="661980" cy="485452"/>
          </a:xfrm>
          <a:prstGeom prst="rect">
            <a:avLst/>
          </a:prstGeom>
          <a:ln>
            <a:noFill/>
          </a:ln>
          <a:effectLst>
            <a:outerShdw blurRad="292100" dist="139700" dir="2700000" algn="tl" rotWithShape="0">
              <a:srgbClr val="333333">
                <a:alpha val="65000"/>
              </a:srgbClr>
            </a:outerShdw>
          </a:effectLst>
        </p:spPr>
      </p:pic>
      <p:pic>
        <p:nvPicPr>
          <p:cNvPr id="41" name="図 40" descr="images.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21068" y="2327548"/>
            <a:ext cx="622683" cy="466412"/>
          </a:xfrm>
          <a:prstGeom prst="rect">
            <a:avLst/>
          </a:prstGeom>
          <a:ln>
            <a:noFill/>
          </a:ln>
          <a:effectLst>
            <a:outerShdw blurRad="292100" dist="139700" dir="2700000" algn="tl" rotWithShape="0">
              <a:srgbClr val="333333">
                <a:alpha val="65000"/>
              </a:srgbClr>
            </a:outerShdw>
          </a:effectLst>
        </p:spPr>
      </p:pic>
      <p:pic>
        <p:nvPicPr>
          <p:cNvPr id="42" name="図 41" descr="imag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3588" y="2867189"/>
            <a:ext cx="568794" cy="466412"/>
          </a:xfrm>
          <a:prstGeom prst="rect">
            <a:avLst/>
          </a:prstGeom>
          <a:ln>
            <a:noFill/>
          </a:ln>
          <a:effectLst>
            <a:outerShdw blurRad="292100" dist="139700" dir="2700000" algn="tl" rotWithShape="0">
              <a:srgbClr val="333333">
                <a:alpha val="65000"/>
              </a:srgbClr>
            </a:outerShdw>
          </a:effectLst>
        </p:spPr>
      </p:pic>
      <p:pic>
        <p:nvPicPr>
          <p:cNvPr id="43" name="図 42" descr="E2040407.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22376" y="2867189"/>
            <a:ext cx="667078" cy="466412"/>
          </a:xfrm>
          <a:prstGeom prst="rect">
            <a:avLst/>
          </a:prstGeom>
          <a:ln>
            <a:noFill/>
          </a:ln>
          <a:effectLst>
            <a:outerShdw blurRad="292100" dist="139700" dir="2700000" algn="tl" rotWithShape="0">
              <a:srgbClr val="333333">
                <a:alpha val="65000"/>
              </a:srgbClr>
            </a:outerShdw>
          </a:effectLst>
        </p:spPr>
      </p:pic>
      <p:pic>
        <p:nvPicPr>
          <p:cNvPr id="44" name="図 43" descr="imgres.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2376" y="2327548"/>
            <a:ext cx="624109" cy="467479"/>
          </a:xfrm>
          <a:prstGeom prst="rect">
            <a:avLst/>
          </a:prstGeom>
          <a:ln>
            <a:noFill/>
          </a:ln>
          <a:effectLst>
            <a:outerShdw blurRad="292100" dist="139700" dir="2700000" algn="tl" rotWithShape="0">
              <a:srgbClr val="333333">
                <a:alpha val="65000"/>
              </a:srgbClr>
            </a:outerShdw>
          </a:effectLst>
        </p:spPr>
      </p:pic>
      <p:pic>
        <p:nvPicPr>
          <p:cNvPr id="45" name="図 44" descr="imgres.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73276" y="2327548"/>
            <a:ext cx="700893" cy="466412"/>
          </a:xfrm>
          <a:prstGeom prst="rect">
            <a:avLst/>
          </a:prstGeom>
          <a:ln>
            <a:noFill/>
          </a:ln>
          <a:effectLst>
            <a:outerShdw blurRad="292100" dist="139700" dir="2700000" algn="tl" rotWithShape="0">
              <a:srgbClr val="333333">
                <a:alpha val="65000"/>
              </a:srgbClr>
            </a:outerShdw>
          </a:effectLst>
        </p:spPr>
      </p:pic>
      <p:pic>
        <p:nvPicPr>
          <p:cNvPr id="46" name="図 45" descr="wearable-fitness-technology-jawbone-up.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44132" y="2867189"/>
            <a:ext cx="699619" cy="467510"/>
          </a:xfrm>
          <a:prstGeom prst="rect">
            <a:avLst/>
          </a:prstGeom>
          <a:ln>
            <a:noFill/>
          </a:ln>
          <a:effectLst>
            <a:outerShdw blurRad="292100" dist="139700" dir="2700000" algn="tl" rotWithShape="0">
              <a:srgbClr val="333333">
                <a:alpha val="65000"/>
              </a:srgbClr>
            </a:outerShdw>
          </a:effectLst>
        </p:spPr>
      </p:pic>
      <p:pic>
        <p:nvPicPr>
          <p:cNvPr id="47" name="図 46" descr="imgres.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22376" y="3561269"/>
            <a:ext cx="623269" cy="469257"/>
          </a:xfrm>
          <a:prstGeom prst="rect">
            <a:avLst/>
          </a:prstGeom>
          <a:ln>
            <a:noFill/>
          </a:ln>
          <a:effectLst>
            <a:outerShdw blurRad="292100" dist="139700" dir="2700000" algn="tl" rotWithShape="0">
              <a:srgbClr val="333333">
                <a:alpha val="65000"/>
              </a:srgbClr>
            </a:outerShdw>
          </a:effectLst>
        </p:spPr>
      </p:pic>
      <p:pic>
        <p:nvPicPr>
          <p:cNvPr id="48" name="図 47" descr="images.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19294" y="3561269"/>
            <a:ext cx="593088" cy="469257"/>
          </a:xfrm>
          <a:prstGeom prst="rect">
            <a:avLst/>
          </a:prstGeom>
          <a:ln>
            <a:noFill/>
          </a:ln>
          <a:effectLst>
            <a:outerShdw blurRad="292100" dist="139700" dir="2700000" algn="tl" rotWithShape="0">
              <a:srgbClr val="333333">
                <a:alpha val="65000"/>
              </a:srgbClr>
            </a:outerShdw>
          </a:effectLst>
        </p:spPr>
      </p:pic>
      <p:pic>
        <p:nvPicPr>
          <p:cNvPr id="49" name="図 48" descr="imgres.jp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39867" y="3559849"/>
            <a:ext cx="703884" cy="470962"/>
          </a:xfrm>
          <a:prstGeom prst="rect">
            <a:avLst/>
          </a:prstGeom>
          <a:ln>
            <a:noFill/>
          </a:ln>
          <a:effectLst>
            <a:outerShdw blurRad="292100" dist="139700" dir="2700000" algn="tl" rotWithShape="0">
              <a:srgbClr val="333333">
                <a:alpha val="65000"/>
              </a:srgbClr>
            </a:outerShdw>
          </a:effectLst>
        </p:spPr>
      </p:pic>
      <p:pic>
        <p:nvPicPr>
          <p:cNvPr id="50" name="図 49" descr="imgres.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22376" y="4083051"/>
            <a:ext cx="610033" cy="456936"/>
          </a:xfrm>
          <a:prstGeom prst="rect">
            <a:avLst/>
          </a:prstGeom>
          <a:ln>
            <a:noFill/>
          </a:ln>
          <a:effectLst>
            <a:outerShdw blurRad="292100" dist="139700" dir="2700000" algn="tl" rotWithShape="0">
              <a:srgbClr val="333333">
                <a:alpha val="65000"/>
              </a:srgbClr>
            </a:outerShdw>
          </a:effectLst>
        </p:spPr>
      </p:pic>
      <p:pic>
        <p:nvPicPr>
          <p:cNvPr id="51" name="図 50" descr="images.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13386" y="4083051"/>
            <a:ext cx="626481" cy="469256"/>
          </a:xfrm>
          <a:prstGeom prst="rect">
            <a:avLst/>
          </a:prstGeom>
          <a:ln>
            <a:noFill/>
          </a:ln>
          <a:effectLst>
            <a:outerShdw blurRad="292100" dist="139700" dir="2700000" algn="tl" rotWithShape="0">
              <a:srgbClr val="333333">
                <a:alpha val="65000"/>
              </a:srgbClr>
            </a:outerShdw>
          </a:effectLst>
        </p:spPr>
      </p:pic>
      <p:pic>
        <p:nvPicPr>
          <p:cNvPr id="52" name="図 51" descr="images.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817270" y="4070731"/>
            <a:ext cx="626481" cy="469256"/>
          </a:xfrm>
          <a:prstGeom prst="rect">
            <a:avLst/>
          </a:prstGeom>
          <a:ln>
            <a:noFill/>
          </a:ln>
          <a:effectLst>
            <a:outerShdw blurRad="292100" dist="139700" dir="2700000" algn="tl" rotWithShape="0">
              <a:srgbClr val="333333">
                <a:alpha val="65000"/>
              </a:srgbClr>
            </a:outerShdw>
          </a:effectLst>
        </p:spPr>
      </p:pic>
      <p:sp>
        <p:nvSpPr>
          <p:cNvPr id="4" name="正方形/長方形 3"/>
          <p:cNvSpPr/>
          <p:nvPr/>
        </p:nvSpPr>
        <p:spPr>
          <a:xfrm>
            <a:off x="755816" y="5491172"/>
            <a:ext cx="1653133" cy="242548"/>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srgbClr val="FFFFFF"/>
                </a:solidFill>
                <a:latin typeface="Meiryo" charset="-128"/>
                <a:ea typeface="Meiryo" charset="-128"/>
                <a:cs typeface="Meiryo" charset="-128"/>
              </a:rPr>
              <a:t>アナリ</a:t>
            </a:r>
            <a:r>
              <a:rPr kumimoji="1" lang="ja-JP" altLang="en-US" sz="1100" dirty="0">
                <a:solidFill>
                  <a:srgbClr val="FFFFFF"/>
                </a:solidFill>
                <a:latin typeface="Meiryo" charset="-128"/>
                <a:ea typeface="Meiryo" charset="-128"/>
                <a:cs typeface="Meiryo" charset="-128"/>
              </a:rPr>
              <a:t>ティクス</a:t>
            </a:r>
          </a:p>
        </p:txBody>
      </p:sp>
      <p:sp>
        <p:nvSpPr>
          <p:cNvPr id="53" name="正方形/長方形 52"/>
          <p:cNvSpPr/>
          <p:nvPr/>
        </p:nvSpPr>
        <p:spPr>
          <a:xfrm>
            <a:off x="748914" y="4998442"/>
            <a:ext cx="1653133" cy="242548"/>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solidFill>
                  <a:srgbClr val="FFFFFF"/>
                </a:solidFill>
                <a:latin typeface="Meiryo" charset="-128"/>
                <a:ea typeface="Meiryo" charset="-128"/>
                <a:cs typeface="Meiryo" charset="-128"/>
              </a:rPr>
              <a:t>業務アプリケーション</a:t>
            </a:r>
          </a:p>
        </p:txBody>
      </p:sp>
      <p:sp>
        <p:nvSpPr>
          <p:cNvPr id="54" name="正方形/長方形 53"/>
          <p:cNvSpPr/>
          <p:nvPr/>
        </p:nvSpPr>
        <p:spPr>
          <a:xfrm>
            <a:off x="748914" y="5980030"/>
            <a:ext cx="1653133" cy="242548"/>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solidFill>
                  <a:srgbClr val="FFFFFF"/>
                </a:solidFill>
                <a:latin typeface="Meiryo" charset="-128"/>
                <a:ea typeface="Meiryo" charset="-128"/>
                <a:cs typeface="Meiryo" charset="-128"/>
              </a:rPr>
              <a:t>クラウド基盤</a:t>
            </a:r>
          </a:p>
        </p:txBody>
      </p:sp>
    </p:spTree>
    <p:extLst>
      <p:ext uri="{BB962C8B-B14F-4D97-AF65-F5344CB8AC3E}">
        <p14:creationId xmlns:p14="http://schemas.microsoft.com/office/powerpoint/2010/main" val="159419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Effect transition="in" filter="fade">
                                      <p:cBhvr>
                                        <p:cTn id="19" dur="500"/>
                                        <p:tgtEl>
                                          <p:spTgt spid="5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Effect transition="in" filter="fade">
                                      <p:cBhvr>
                                        <p:cTn id="24" dur="5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 grpId="0" animBg="1"/>
      <p:bldP spid="53" grpId="0" animBg="1"/>
      <p:bldP spid="5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solidFill>
                  <a:schemeClr val="tx1">
                    <a:lumMod val="50000"/>
                    <a:lumOff val="50000"/>
                  </a:schemeClr>
                </a:solidFill>
              </a:rPr>
              <a:t>サーバー</a:t>
            </a:r>
            <a:r>
              <a:rPr kumimoji="1" lang="ja-JP" altLang="en-US" smtClean="0">
                <a:solidFill>
                  <a:schemeClr val="tx1">
                    <a:lumMod val="50000"/>
                    <a:lumOff val="50000"/>
                  </a:schemeClr>
                </a:solidFill>
              </a:rPr>
              <a:t>仮想化</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a:effectLst>
            <a:outerShdw blurRad="50800" dist="38100" dir="2700000" algn="tl" rotWithShape="0">
              <a:prstClr val="black">
                <a:alpha val="40000"/>
              </a:prstClr>
            </a:outerShdw>
          </a:effectLst>
        </p:spPr>
        <p:txBody>
          <a:bodyPr/>
          <a:lstStyle/>
          <a:p>
            <a:fld id="{8FF8CC5D-A65D-5946-99B5-645367A967AD}" type="slidenum">
              <a:rPr kumimoji="1" lang="ja-JP" altLang="en-US" smtClean="0"/>
              <a:t>90</a:t>
            </a:fld>
            <a:endParaRPr kumimoji="1" lang="ja-JP" altLang="en-US"/>
          </a:p>
        </p:txBody>
      </p:sp>
      <p:sp>
        <p:nvSpPr>
          <p:cNvPr id="6" name="正方形/長方形 5"/>
          <p:cNvSpPr/>
          <p:nvPr/>
        </p:nvSpPr>
        <p:spPr>
          <a:xfrm>
            <a:off x="884764" y="1956862"/>
            <a:ext cx="1049865" cy="3281986"/>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960962" y="3050987"/>
            <a:ext cx="916709" cy="386628"/>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10" name="テキスト ボックス 9"/>
          <p:cNvSpPr txBox="1"/>
          <p:nvPr/>
        </p:nvSpPr>
        <p:spPr>
          <a:xfrm>
            <a:off x="1028557" y="4844395"/>
            <a:ext cx="825867" cy="400110"/>
          </a:xfrm>
          <a:prstGeom prst="rect">
            <a:avLst/>
          </a:prstGeom>
          <a:noFill/>
          <a:ln>
            <a:noFill/>
          </a:ln>
        </p:spPr>
        <p:txBody>
          <a:bodyPr wrap="none" rtlCol="0">
            <a:spAutoFit/>
          </a:bodyPr>
          <a:lstStyle/>
          <a:p>
            <a:pPr algn="ctr"/>
            <a:r>
              <a:rPr kumimoji="1" lang="ja-JP" altLang="en-US" sz="1200" dirty="0">
                <a:solidFill>
                  <a:srgbClr val="FFFFFF"/>
                </a:solidFill>
              </a:rPr>
              <a:t>サーバー</a:t>
            </a:r>
            <a:endParaRPr kumimoji="1" lang="en-US" altLang="ja-JP" sz="1200" dirty="0">
              <a:solidFill>
                <a:srgbClr val="FFFFFF"/>
              </a:solidFill>
            </a:endParaRPr>
          </a:p>
          <a:p>
            <a:pPr algn="ctr"/>
            <a:r>
              <a:rPr lang="ja-JP" altLang="en-US" sz="800" dirty="0">
                <a:solidFill>
                  <a:srgbClr val="FFFFFF"/>
                </a:solidFill>
              </a:rPr>
              <a:t>（ハードウェア）</a:t>
            </a:r>
            <a:endParaRPr kumimoji="1" lang="ja-JP" altLang="en-US" sz="800" dirty="0">
              <a:solidFill>
                <a:srgbClr val="FFFFFF"/>
              </a:solidFill>
            </a:endParaRPr>
          </a:p>
        </p:txBody>
      </p:sp>
      <p:sp>
        <p:nvSpPr>
          <p:cNvPr id="16" name="正方形/長方形 15"/>
          <p:cNvSpPr/>
          <p:nvPr/>
        </p:nvSpPr>
        <p:spPr>
          <a:xfrm>
            <a:off x="960962" y="2550492"/>
            <a:ext cx="916709" cy="386628"/>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ミドルウェア</a:t>
            </a:r>
          </a:p>
        </p:txBody>
      </p:sp>
      <p:sp>
        <p:nvSpPr>
          <p:cNvPr id="17" name="正方形/長方形 16"/>
          <p:cNvSpPr/>
          <p:nvPr/>
        </p:nvSpPr>
        <p:spPr>
          <a:xfrm>
            <a:off x="960962" y="2049997"/>
            <a:ext cx="916709" cy="386628"/>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18" name="正方形/長方形 17"/>
          <p:cNvSpPr/>
          <p:nvPr/>
        </p:nvSpPr>
        <p:spPr>
          <a:xfrm>
            <a:off x="1989460" y="1956862"/>
            <a:ext cx="1049865" cy="3281986"/>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正方形/長方形 18"/>
          <p:cNvSpPr/>
          <p:nvPr/>
        </p:nvSpPr>
        <p:spPr>
          <a:xfrm>
            <a:off x="2065658" y="3050987"/>
            <a:ext cx="916709" cy="386628"/>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21" name="正方形/長方形 20"/>
          <p:cNvSpPr/>
          <p:nvPr/>
        </p:nvSpPr>
        <p:spPr>
          <a:xfrm>
            <a:off x="2065658" y="2550492"/>
            <a:ext cx="916709" cy="386628"/>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ミドルウェア</a:t>
            </a:r>
          </a:p>
        </p:txBody>
      </p:sp>
      <p:sp>
        <p:nvSpPr>
          <p:cNvPr id="22" name="正方形/長方形 21"/>
          <p:cNvSpPr/>
          <p:nvPr/>
        </p:nvSpPr>
        <p:spPr>
          <a:xfrm>
            <a:off x="2065658" y="2049997"/>
            <a:ext cx="916709" cy="386628"/>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23" name="正方形/長方形 22"/>
          <p:cNvSpPr/>
          <p:nvPr/>
        </p:nvSpPr>
        <p:spPr>
          <a:xfrm>
            <a:off x="3096815" y="1956862"/>
            <a:ext cx="1049865" cy="3281986"/>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 name="正方形/長方形 23"/>
          <p:cNvSpPr/>
          <p:nvPr/>
        </p:nvSpPr>
        <p:spPr>
          <a:xfrm>
            <a:off x="3173013" y="3050987"/>
            <a:ext cx="916709" cy="386628"/>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26" name="正方形/長方形 25"/>
          <p:cNvSpPr/>
          <p:nvPr/>
        </p:nvSpPr>
        <p:spPr>
          <a:xfrm>
            <a:off x="3173013" y="2550492"/>
            <a:ext cx="916709" cy="386628"/>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ミドルウェア</a:t>
            </a:r>
          </a:p>
        </p:txBody>
      </p:sp>
      <p:sp>
        <p:nvSpPr>
          <p:cNvPr id="27" name="正方形/長方形 26"/>
          <p:cNvSpPr/>
          <p:nvPr/>
        </p:nvSpPr>
        <p:spPr>
          <a:xfrm>
            <a:off x="3173013" y="2049997"/>
            <a:ext cx="916709" cy="386628"/>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56" name="正方形/長方形 55"/>
          <p:cNvSpPr/>
          <p:nvPr/>
        </p:nvSpPr>
        <p:spPr>
          <a:xfrm>
            <a:off x="4728630" y="2191910"/>
            <a:ext cx="3776134" cy="3046938"/>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9" name="正方形/長方形 78"/>
          <p:cNvSpPr/>
          <p:nvPr/>
        </p:nvSpPr>
        <p:spPr>
          <a:xfrm>
            <a:off x="4847163" y="2067528"/>
            <a:ext cx="3581400" cy="2311698"/>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0" name="正方形/長方形 79"/>
          <p:cNvSpPr/>
          <p:nvPr/>
        </p:nvSpPr>
        <p:spPr>
          <a:xfrm>
            <a:off x="4999564" y="1932424"/>
            <a:ext cx="1049865" cy="2164234"/>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1" name="正方形/長方形 80"/>
          <p:cNvSpPr/>
          <p:nvPr/>
        </p:nvSpPr>
        <p:spPr>
          <a:xfrm>
            <a:off x="5075762" y="3026549"/>
            <a:ext cx="916709" cy="386628"/>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82" name="テキスト ボックス 81"/>
          <p:cNvSpPr txBox="1"/>
          <p:nvPr/>
        </p:nvSpPr>
        <p:spPr>
          <a:xfrm>
            <a:off x="6049429" y="4941082"/>
            <a:ext cx="1127232" cy="307777"/>
          </a:xfrm>
          <a:prstGeom prst="rect">
            <a:avLst/>
          </a:prstGeom>
          <a:noFill/>
        </p:spPr>
        <p:txBody>
          <a:bodyPr wrap="none" rtlCol="0">
            <a:spAutoFit/>
          </a:bodyPr>
          <a:lstStyle/>
          <a:p>
            <a:pPr algn="ctr"/>
            <a:r>
              <a:rPr kumimoji="1" lang="ja-JP" altLang="en-US" sz="1400" dirty="0">
                <a:solidFill>
                  <a:srgbClr val="FFFFFF"/>
                </a:solidFill>
              </a:rPr>
              <a:t>ハードウェア</a:t>
            </a:r>
          </a:p>
        </p:txBody>
      </p:sp>
      <p:sp>
        <p:nvSpPr>
          <p:cNvPr id="83" name="テキスト ボックス 82"/>
          <p:cNvSpPr txBox="1"/>
          <p:nvPr/>
        </p:nvSpPr>
        <p:spPr>
          <a:xfrm>
            <a:off x="5958886" y="4102227"/>
            <a:ext cx="1349648" cy="276999"/>
          </a:xfrm>
          <a:prstGeom prst="rect">
            <a:avLst/>
          </a:prstGeom>
          <a:noFill/>
        </p:spPr>
        <p:txBody>
          <a:bodyPr wrap="none" rtlCol="0">
            <a:spAutoFit/>
          </a:bodyPr>
          <a:lstStyle/>
          <a:p>
            <a:pPr algn="ctr"/>
            <a:r>
              <a:rPr kumimoji="1" lang="ja-JP" altLang="en-US" sz="1200" dirty="0">
                <a:solidFill>
                  <a:srgbClr val="FFFFFF"/>
                </a:solidFill>
              </a:rPr>
              <a:t>ハイパーバイザー</a:t>
            </a:r>
          </a:p>
        </p:txBody>
      </p:sp>
      <p:sp>
        <p:nvSpPr>
          <p:cNvPr id="84" name="テキスト ボックス 83"/>
          <p:cNvSpPr txBox="1"/>
          <p:nvPr/>
        </p:nvSpPr>
        <p:spPr>
          <a:xfrm>
            <a:off x="5030512" y="3868952"/>
            <a:ext cx="982060" cy="253916"/>
          </a:xfrm>
          <a:prstGeom prst="rect">
            <a:avLst/>
          </a:prstGeom>
          <a:noFill/>
          <a:ln>
            <a:noFill/>
          </a:ln>
        </p:spPr>
        <p:txBody>
          <a:bodyPr wrap="none" rtlCol="0">
            <a:spAutoFit/>
          </a:bodyPr>
          <a:lstStyle/>
          <a:p>
            <a:pPr algn="ctr"/>
            <a:r>
              <a:rPr kumimoji="1" lang="ja-JP" altLang="en-US" sz="1050" dirty="0">
                <a:solidFill>
                  <a:srgbClr val="FFFFFF"/>
                </a:solidFill>
              </a:rPr>
              <a:t>仮想サーバー</a:t>
            </a:r>
          </a:p>
        </p:txBody>
      </p:sp>
      <p:sp>
        <p:nvSpPr>
          <p:cNvPr id="85" name="正方形/長方形 84"/>
          <p:cNvSpPr/>
          <p:nvPr/>
        </p:nvSpPr>
        <p:spPr>
          <a:xfrm>
            <a:off x="5075762" y="2526054"/>
            <a:ext cx="916709" cy="386628"/>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ミドルウェア</a:t>
            </a:r>
          </a:p>
        </p:txBody>
      </p:sp>
      <p:sp>
        <p:nvSpPr>
          <p:cNvPr id="86" name="正方形/長方形 85"/>
          <p:cNvSpPr/>
          <p:nvPr/>
        </p:nvSpPr>
        <p:spPr>
          <a:xfrm>
            <a:off x="5075762" y="2025559"/>
            <a:ext cx="916709" cy="386628"/>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87" name="正方形/長方形 86"/>
          <p:cNvSpPr/>
          <p:nvPr/>
        </p:nvSpPr>
        <p:spPr>
          <a:xfrm>
            <a:off x="6104260" y="1932424"/>
            <a:ext cx="1049865" cy="2164234"/>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8" name="正方形/長方形 87"/>
          <p:cNvSpPr/>
          <p:nvPr/>
        </p:nvSpPr>
        <p:spPr>
          <a:xfrm>
            <a:off x="6180458" y="3026549"/>
            <a:ext cx="916709" cy="386628"/>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89" name="テキスト ボックス 88"/>
          <p:cNvSpPr txBox="1"/>
          <p:nvPr/>
        </p:nvSpPr>
        <p:spPr>
          <a:xfrm>
            <a:off x="6135208" y="3868952"/>
            <a:ext cx="982060" cy="253916"/>
          </a:xfrm>
          <a:prstGeom prst="rect">
            <a:avLst/>
          </a:prstGeom>
          <a:noFill/>
          <a:ln>
            <a:noFill/>
          </a:ln>
        </p:spPr>
        <p:txBody>
          <a:bodyPr wrap="none" rtlCol="0">
            <a:spAutoFit/>
          </a:bodyPr>
          <a:lstStyle/>
          <a:p>
            <a:pPr algn="ctr"/>
            <a:r>
              <a:rPr kumimoji="1" lang="ja-JP" altLang="en-US" sz="1050" dirty="0">
                <a:solidFill>
                  <a:srgbClr val="FFFFFF"/>
                </a:solidFill>
              </a:rPr>
              <a:t>仮想サーバー</a:t>
            </a:r>
          </a:p>
        </p:txBody>
      </p:sp>
      <p:sp>
        <p:nvSpPr>
          <p:cNvPr id="90" name="正方形/長方形 89"/>
          <p:cNvSpPr/>
          <p:nvPr/>
        </p:nvSpPr>
        <p:spPr>
          <a:xfrm>
            <a:off x="6180458" y="2526054"/>
            <a:ext cx="916709" cy="386628"/>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ミドルウェア</a:t>
            </a:r>
          </a:p>
        </p:txBody>
      </p:sp>
      <p:sp>
        <p:nvSpPr>
          <p:cNvPr id="91" name="正方形/長方形 90"/>
          <p:cNvSpPr/>
          <p:nvPr/>
        </p:nvSpPr>
        <p:spPr>
          <a:xfrm>
            <a:off x="6180458" y="2025559"/>
            <a:ext cx="916709" cy="386628"/>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92" name="正方形/長方形 91"/>
          <p:cNvSpPr/>
          <p:nvPr/>
        </p:nvSpPr>
        <p:spPr>
          <a:xfrm>
            <a:off x="7211615" y="1932424"/>
            <a:ext cx="1049865" cy="2164234"/>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3" name="正方形/長方形 92"/>
          <p:cNvSpPr/>
          <p:nvPr/>
        </p:nvSpPr>
        <p:spPr>
          <a:xfrm>
            <a:off x="7287813" y="3026549"/>
            <a:ext cx="916709" cy="386628"/>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94" name="テキスト ボックス 93"/>
          <p:cNvSpPr txBox="1"/>
          <p:nvPr/>
        </p:nvSpPr>
        <p:spPr>
          <a:xfrm>
            <a:off x="7242563" y="3868952"/>
            <a:ext cx="982060" cy="253916"/>
          </a:xfrm>
          <a:prstGeom prst="rect">
            <a:avLst/>
          </a:prstGeom>
          <a:noFill/>
          <a:ln>
            <a:noFill/>
          </a:ln>
        </p:spPr>
        <p:txBody>
          <a:bodyPr wrap="none" rtlCol="0">
            <a:spAutoFit/>
          </a:bodyPr>
          <a:lstStyle/>
          <a:p>
            <a:pPr algn="ctr"/>
            <a:r>
              <a:rPr kumimoji="1" lang="ja-JP" altLang="en-US" sz="1050" dirty="0">
                <a:solidFill>
                  <a:srgbClr val="FFFFFF"/>
                </a:solidFill>
              </a:rPr>
              <a:t>仮想サーバー</a:t>
            </a:r>
          </a:p>
        </p:txBody>
      </p:sp>
      <p:sp>
        <p:nvSpPr>
          <p:cNvPr id="95" name="正方形/長方形 94"/>
          <p:cNvSpPr/>
          <p:nvPr/>
        </p:nvSpPr>
        <p:spPr>
          <a:xfrm>
            <a:off x="7287813" y="2526054"/>
            <a:ext cx="916709" cy="386628"/>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ミドルウェア</a:t>
            </a:r>
          </a:p>
        </p:txBody>
      </p:sp>
      <p:sp>
        <p:nvSpPr>
          <p:cNvPr id="96" name="正方形/長方形 95"/>
          <p:cNvSpPr/>
          <p:nvPr/>
        </p:nvSpPr>
        <p:spPr>
          <a:xfrm>
            <a:off x="7287813" y="2025559"/>
            <a:ext cx="916709" cy="386628"/>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103" name="フローチャート: 磁気ディスク 102"/>
          <p:cNvSpPr/>
          <p:nvPr/>
        </p:nvSpPr>
        <p:spPr>
          <a:xfrm>
            <a:off x="5930534" y="4485628"/>
            <a:ext cx="595450" cy="481995"/>
          </a:xfrm>
          <a:prstGeom prst="flowChartMagneticDisk">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04" name="正方形/長方形 103"/>
          <p:cNvSpPr/>
          <p:nvPr/>
        </p:nvSpPr>
        <p:spPr>
          <a:xfrm>
            <a:off x="5302809" y="4742000"/>
            <a:ext cx="557876" cy="225623"/>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CPU</a:t>
            </a:r>
            <a:endParaRPr kumimoji="1" lang="ja-JP" altLang="en-US" sz="800" dirty="0">
              <a:solidFill>
                <a:srgbClr val="FFFFFF"/>
              </a:solidFill>
              <a:latin typeface="ＭＳ Ｐゴシック"/>
              <a:ea typeface="ＭＳ Ｐゴシック"/>
              <a:cs typeface="ＭＳ Ｐゴシック"/>
            </a:endParaRPr>
          </a:p>
        </p:txBody>
      </p:sp>
      <p:sp>
        <p:nvSpPr>
          <p:cNvPr id="105" name="正方形/長方形 104"/>
          <p:cNvSpPr/>
          <p:nvPr/>
        </p:nvSpPr>
        <p:spPr>
          <a:xfrm>
            <a:off x="5302809" y="4485627"/>
            <a:ext cx="557876" cy="225623"/>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106" name="フローチャート: 磁気ディスク 105"/>
          <p:cNvSpPr/>
          <p:nvPr/>
        </p:nvSpPr>
        <p:spPr>
          <a:xfrm>
            <a:off x="5586921" y="3480708"/>
            <a:ext cx="355601" cy="362760"/>
          </a:xfrm>
          <a:prstGeom prst="flowChartMagneticDisk">
            <a:avLst/>
          </a:prstGeom>
          <a:solidFill>
            <a:srgbClr val="3366FF"/>
          </a:solidFill>
          <a:ln w="1270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07" name="正方形/長方形 106"/>
          <p:cNvSpPr/>
          <p:nvPr/>
        </p:nvSpPr>
        <p:spPr>
          <a:xfrm>
            <a:off x="5074688" y="3676748"/>
            <a:ext cx="442383" cy="166720"/>
          </a:xfrm>
          <a:prstGeom prst="rect">
            <a:avLst/>
          </a:prstGeom>
          <a:solidFill>
            <a:srgbClr val="3366FF"/>
          </a:solidFill>
          <a:ln w="1270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CPU</a:t>
            </a:r>
            <a:endParaRPr kumimoji="1" lang="ja-JP" altLang="en-US" sz="800" dirty="0">
              <a:solidFill>
                <a:srgbClr val="FFFFFF"/>
              </a:solidFill>
              <a:latin typeface="ＭＳ Ｐゴシック"/>
              <a:ea typeface="ＭＳ Ｐゴシック"/>
              <a:cs typeface="ＭＳ Ｐゴシック"/>
            </a:endParaRPr>
          </a:p>
        </p:txBody>
      </p:sp>
      <p:sp>
        <p:nvSpPr>
          <p:cNvPr id="108" name="正方形/長方形 107"/>
          <p:cNvSpPr/>
          <p:nvPr/>
        </p:nvSpPr>
        <p:spPr>
          <a:xfrm>
            <a:off x="5074688" y="3480708"/>
            <a:ext cx="442383" cy="166720"/>
          </a:xfrm>
          <a:prstGeom prst="rect">
            <a:avLst/>
          </a:prstGeom>
          <a:solidFill>
            <a:srgbClr val="3366FF"/>
          </a:solidFill>
          <a:ln w="1270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109" name="フローチャート: 磁気ディスク 108"/>
          <p:cNvSpPr/>
          <p:nvPr/>
        </p:nvSpPr>
        <p:spPr>
          <a:xfrm>
            <a:off x="6740492" y="3480708"/>
            <a:ext cx="355601" cy="362760"/>
          </a:xfrm>
          <a:prstGeom prst="flowChartMagneticDisk">
            <a:avLst/>
          </a:prstGeom>
          <a:solidFill>
            <a:srgbClr val="3366FF"/>
          </a:solidFill>
          <a:ln w="1270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10" name="正方形/長方形 109"/>
          <p:cNvSpPr/>
          <p:nvPr/>
        </p:nvSpPr>
        <p:spPr>
          <a:xfrm>
            <a:off x="6228259" y="3676748"/>
            <a:ext cx="442383" cy="166720"/>
          </a:xfrm>
          <a:prstGeom prst="rect">
            <a:avLst/>
          </a:prstGeom>
          <a:solidFill>
            <a:srgbClr val="3366FF"/>
          </a:solidFill>
          <a:ln w="1270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CPU</a:t>
            </a:r>
            <a:endParaRPr kumimoji="1" lang="ja-JP" altLang="en-US" sz="800" dirty="0">
              <a:solidFill>
                <a:srgbClr val="FFFFFF"/>
              </a:solidFill>
              <a:latin typeface="ＭＳ Ｐゴシック"/>
              <a:ea typeface="ＭＳ Ｐゴシック"/>
              <a:cs typeface="ＭＳ Ｐゴシック"/>
            </a:endParaRPr>
          </a:p>
        </p:txBody>
      </p:sp>
      <p:sp>
        <p:nvSpPr>
          <p:cNvPr id="111" name="正方形/長方形 110"/>
          <p:cNvSpPr/>
          <p:nvPr/>
        </p:nvSpPr>
        <p:spPr>
          <a:xfrm>
            <a:off x="6228259" y="3480708"/>
            <a:ext cx="442383" cy="166720"/>
          </a:xfrm>
          <a:prstGeom prst="rect">
            <a:avLst/>
          </a:prstGeom>
          <a:solidFill>
            <a:srgbClr val="3366FF"/>
          </a:solidFill>
          <a:ln w="1270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112" name="フローチャート: 磁気ディスク 111"/>
          <p:cNvSpPr/>
          <p:nvPr/>
        </p:nvSpPr>
        <p:spPr>
          <a:xfrm>
            <a:off x="7798972" y="3480708"/>
            <a:ext cx="355601" cy="362760"/>
          </a:xfrm>
          <a:prstGeom prst="flowChartMagneticDisk">
            <a:avLst/>
          </a:prstGeom>
          <a:solidFill>
            <a:srgbClr val="3366FF"/>
          </a:solidFill>
          <a:ln w="1270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13" name="正方形/長方形 112"/>
          <p:cNvSpPr/>
          <p:nvPr/>
        </p:nvSpPr>
        <p:spPr>
          <a:xfrm>
            <a:off x="7286739" y="3676748"/>
            <a:ext cx="442383" cy="166720"/>
          </a:xfrm>
          <a:prstGeom prst="rect">
            <a:avLst/>
          </a:prstGeom>
          <a:solidFill>
            <a:srgbClr val="3366FF"/>
          </a:solidFill>
          <a:ln w="1270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CPU</a:t>
            </a:r>
            <a:endParaRPr kumimoji="1" lang="ja-JP" altLang="en-US" sz="800" dirty="0">
              <a:solidFill>
                <a:srgbClr val="FFFFFF"/>
              </a:solidFill>
              <a:latin typeface="ＭＳ Ｐゴシック"/>
              <a:ea typeface="ＭＳ Ｐゴシック"/>
              <a:cs typeface="ＭＳ Ｐゴシック"/>
            </a:endParaRPr>
          </a:p>
        </p:txBody>
      </p:sp>
      <p:sp>
        <p:nvSpPr>
          <p:cNvPr id="114" name="正方形/長方形 113"/>
          <p:cNvSpPr/>
          <p:nvPr/>
        </p:nvSpPr>
        <p:spPr>
          <a:xfrm>
            <a:off x="7286739" y="3480708"/>
            <a:ext cx="442383" cy="166720"/>
          </a:xfrm>
          <a:prstGeom prst="rect">
            <a:avLst/>
          </a:prstGeom>
          <a:solidFill>
            <a:srgbClr val="3366FF"/>
          </a:solidFill>
          <a:ln w="1270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115" name="テキスト ボックス 114"/>
          <p:cNvSpPr txBox="1"/>
          <p:nvPr/>
        </p:nvSpPr>
        <p:spPr>
          <a:xfrm>
            <a:off x="2143982" y="4844395"/>
            <a:ext cx="825867" cy="400110"/>
          </a:xfrm>
          <a:prstGeom prst="rect">
            <a:avLst/>
          </a:prstGeom>
          <a:noFill/>
          <a:ln>
            <a:noFill/>
          </a:ln>
        </p:spPr>
        <p:txBody>
          <a:bodyPr wrap="none" rtlCol="0">
            <a:spAutoFit/>
          </a:bodyPr>
          <a:lstStyle/>
          <a:p>
            <a:pPr algn="ctr"/>
            <a:r>
              <a:rPr kumimoji="1" lang="ja-JP" altLang="en-US" sz="1200" dirty="0">
                <a:solidFill>
                  <a:srgbClr val="FFFFFF"/>
                </a:solidFill>
              </a:rPr>
              <a:t>サーバー</a:t>
            </a:r>
            <a:endParaRPr kumimoji="1" lang="en-US" altLang="ja-JP" sz="1200" dirty="0">
              <a:solidFill>
                <a:srgbClr val="FFFFFF"/>
              </a:solidFill>
            </a:endParaRPr>
          </a:p>
          <a:p>
            <a:pPr algn="ctr"/>
            <a:r>
              <a:rPr lang="ja-JP" altLang="en-US" sz="800" dirty="0">
                <a:solidFill>
                  <a:srgbClr val="FFFFFF"/>
                </a:solidFill>
              </a:rPr>
              <a:t>（ハードウェア）</a:t>
            </a:r>
            <a:endParaRPr kumimoji="1" lang="ja-JP" altLang="en-US" sz="800" dirty="0">
              <a:solidFill>
                <a:srgbClr val="FFFFFF"/>
              </a:solidFill>
            </a:endParaRPr>
          </a:p>
        </p:txBody>
      </p:sp>
      <p:sp>
        <p:nvSpPr>
          <p:cNvPr id="116" name="テキスト ボックス 115"/>
          <p:cNvSpPr txBox="1"/>
          <p:nvPr/>
        </p:nvSpPr>
        <p:spPr>
          <a:xfrm>
            <a:off x="3231911" y="4823623"/>
            <a:ext cx="825867" cy="400110"/>
          </a:xfrm>
          <a:prstGeom prst="rect">
            <a:avLst/>
          </a:prstGeom>
          <a:noFill/>
          <a:ln>
            <a:noFill/>
          </a:ln>
        </p:spPr>
        <p:txBody>
          <a:bodyPr wrap="none" rtlCol="0">
            <a:spAutoFit/>
          </a:bodyPr>
          <a:lstStyle/>
          <a:p>
            <a:pPr algn="ctr"/>
            <a:r>
              <a:rPr kumimoji="1" lang="ja-JP" altLang="en-US" sz="1200" dirty="0">
                <a:solidFill>
                  <a:srgbClr val="FFFFFF"/>
                </a:solidFill>
              </a:rPr>
              <a:t>サーバー</a:t>
            </a:r>
            <a:endParaRPr kumimoji="1" lang="en-US" altLang="ja-JP" sz="1200" dirty="0">
              <a:solidFill>
                <a:srgbClr val="FFFFFF"/>
              </a:solidFill>
            </a:endParaRPr>
          </a:p>
          <a:p>
            <a:pPr algn="ctr"/>
            <a:r>
              <a:rPr lang="ja-JP" altLang="en-US" sz="800" dirty="0">
                <a:solidFill>
                  <a:srgbClr val="FFFFFF"/>
                </a:solidFill>
              </a:rPr>
              <a:t>（ハードウェア）</a:t>
            </a:r>
            <a:endParaRPr kumimoji="1" lang="ja-JP" altLang="en-US" sz="800" dirty="0">
              <a:solidFill>
                <a:srgbClr val="FFFFFF"/>
              </a:solidFill>
            </a:endParaRPr>
          </a:p>
        </p:txBody>
      </p:sp>
      <p:sp>
        <p:nvSpPr>
          <p:cNvPr id="117" name="フローチャート: 磁気ディスク 116"/>
          <p:cNvSpPr/>
          <p:nvPr/>
        </p:nvSpPr>
        <p:spPr>
          <a:xfrm>
            <a:off x="1473195" y="4122868"/>
            <a:ext cx="355601" cy="362760"/>
          </a:xfrm>
          <a:prstGeom prst="flowChartMagneticDisk">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18" name="正方形/長方形 117"/>
          <p:cNvSpPr/>
          <p:nvPr/>
        </p:nvSpPr>
        <p:spPr>
          <a:xfrm>
            <a:off x="960962" y="4318908"/>
            <a:ext cx="442383" cy="166720"/>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CPU</a:t>
            </a:r>
            <a:endParaRPr kumimoji="1" lang="ja-JP" altLang="en-US" sz="800" dirty="0">
              <a:solidFill>
                <a:srgbClr val="FFFFFF"/>
              </a:solidFill>
              <a:latin typeface="ＭＳ Ｐゴシック"/>
              <a:ea typeface="ＭＳ Ｐゴシック"/>
              <a:cs typeface="ＭＳ Ｐゴシック"/>
            </a:endParaRPr>
          </a:p>
        </p:txBody>
      </p:sp>
      <p:sp>
        <p:nvSpPr>
          <p:cNvPr id="119" name="正方形/長方形 118"/>
          <p:cNvSpPr/>
          <p:nvPr/>
        </p:nvSpPr>
        <p:spPr>
          <a:xfrm>
            <a:off x="960962" y="4122868"/>
            <a:ext cx="442383" cy="166720"/>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120" name="フローチャート: 磁気ディスク 119"/>
          <p:cNvSpPr/>
          <p:nvPr/>
        </p:nvSpPr>
        <p:spPr>
          <a:xfrm>
            <a:off x="2626766" y="4122868"/>
            <a:ext cx="355601" cy="362760"/>
          </a:xfrm>
          <a:prstGeom prst="flowChartMagneticDisk">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21" name="正方形/長方形 120"/>
          <p:cNvSpPr/>
          <p:nvPr/>
        </p:nvSpPr>
        <p:spPr>
          <a:xfrm>
            <a:off x="2114533" y="4318908"/>
            <a:ext cx="442383" cy="166720"/>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CPU</a:t>
            </a:r>
            <a:endParaRPr kumimoji="1" lang="ja-JP" altLang="en-US" sz="800" dirty="0">
              <a:solidFill>
                <a:srgbClr val="FFFFFF"/>
              </a:solidFill>
              <a:latin typeface="ＭＳ Ｐゴシック"/>
              <a:ea typeface="ＭＳ Ｐゴシック"/>
              <a:cs typeface="ＭＳ Ｐゴシック"/>
            </a:endParaRPr>
          </a:p>
        </p:txBody>
      </p:sp>
      <p:sp>
        <p:nvSpPr>
          <p:cNvPr id="122" name="正方形/長方形 121"/>
          <p:cNvSpPr/>
          <p:nvPr/>
        </p:nvSpPr>
        <p:spPr>
          <a:xfrm>
            <a:off x="2114533" y="4122868"/>
            <a:ext cx="442383" cy="166720"/>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123" name="フローチャート: 磁気ディスク 122"/>
          <p:cNvSpPr/>
          <p:nvPr/>
        </p:nvSpPr>
        <p:spPr>
          <a:xfrm>
            <a:off x="3685246" y="4122868"/>
            <a:ext cx="355601" cy="362760"/>
          </a:xfrm>
          <a:prstGeom prst="flowChartMagneticDisk">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24" name="正方形/長方形 123"/>
          <p:cNvSpPr/>
          <p:nvPr/>
        </p:nvSpPr>
        <p:spPr>
          <a:xfrm>
            <a:off x="3173013" y="4318908"/>
            <a:ext cx="442383" cy="166720"/>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CPU</a:t>
            </a:r>
            <a:endParaRPr kumimoji="1" lang="ja-JP" altLang="en-US" sz="800" dirty="0">
              <a:solidFill>
                <a:srgbClr val="FFFFFF"/>
              </a:solidFill>
              <a:latin typeface="ＭＳ Ｐゴシック"/>
              <a:ea typeface="ＭＳ Ｐゴシック"/>
              <a:cs typeface="ＭＳ Ｐゴシック"/>
            </a:endParaRPr>
          </a:p>
        </p:txBody>
      </p:sp>
      <p:sp>
        <p:nvSpPr>
          <p:cNvPr id="125" name="正方形/長方形 124"/>
          <p:cNvSpPr/>
          <p:nvPr/>
        </p:nvSpPr>
        <p:spPr>
          <a:xfrm>
            <a:off x="3173013" y="4122868"/>
            <a:ext cx="442383" cy="166720"/>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126" name="フローチャート: 磁気ディスク 125"/>
          <p:cNvSpPr/>
          <p:nvPr/>
        </p:nvSpPr>
        <p:spPr>
          <a:xfrm>
            <a:off x="7234373" y="4485627"/>
            <a:ext cx="595450" cy="481995"/>
          </a:xfrm>
          <a:prstGeom prst="flowChartMagneticDisk">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27" name="フローチャート: 磁気ディスク 126"/>
          <p:cNvSpPr/>
          <p:nvPr/>
        </p:nvSpPr>
        <p:spPr>
          <a:xfrm>
            <a:off x="6576303" y="4489244"/>
            <a:ext cx="595450" cy="481995"/>
          </a:xfrm>
          <a:prstGeom prst="flowChartMagneticDisk">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11" name="テキスト ボックス 10"/>
          <p:cNvSpPr txBox="1"/>
          <p:nvPr/>
        </p:nvSpPr>
        <p:spPr>
          <a:xfrm>
            <a:off x="1801262" y="1428750"/>
            <a:ext cx="1492115" cy="369332"/>
          </a:xfrm>
          <a:prstGeom prst="rect">
            <a:avLst/>
          </a:prstGeom>
          <a:noFill/>
        </p:spPr>
        <p:txBody>
          <a:bodyPr wrap="none" rtlCol="0">
            <a:spAutoFit/>
          </a:bodyPr>
          <a:lstStyle/>
          <a:p>
            <a:pPr algn="ctr"/>
            <a:r>
              <a:rPr kumimoji="1" lang="ja-JP" altLang="en-US" dirty="0">
                <a:solidFill>
                  <a:srgbClr val="0000FF"/>
                </a:solidFill>
              </a:rPr>
              <a:t>物理システム</a:t>
            </a:r>
          </a:p>
        </p:txBody>
      </p:sp>
      <p:sp>
        <p:nvSpPr>
          <p:cNvPr id="128" name="テキスト ボックス 127"/>
          <p:cNvSpPr txBox="1"/>
          <p:nvPr/>
        </p:nvSpPr>
        <p:spPr>
          <a:xfrm>
            <a:off x="5924584" y="1428750"/>
            <a:ext cx="1492115" cy="369332"/>
          </a:xfrm>
          <a:prstGeom prst="rect">
            <a:avLst/>
          </a:prstGeom>
          <a:noFill/>
        </p:spPr>
        <p:txBody>
          <a:bodyPr wrap="none" rtlCol="0">
            <a:spAutoFit/>
          </a:bodyPr>
          <a:lstStyle/>
          <a:p>
            <a:pPr algn="ctr"/>
            <a:r>
              <a:rPr kumimoji="1" lang="ja-JP" altLang="en-US" dirty="0">
                <a:solidFill>
                  <a:srgbClr val="0000FF"/>
                </a:solidFill>
              </a:rPr>
              <a:t>仮想システム</a:t>
            </a:r>
          </a:p>
        </p:txBody>
      </p:sp>
    </p:spTree>
    <p:extLst>
      <p:ext uri="{BB962C8B-B14F-4D97-AF65-F5344CB8AC3E}">
        <p14:creationId xmlns:p14="http://schemas.microsoft.com/office/powerpoint/2010/main" val="4775744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solidFill>
                  <a:schemeClr val="tx1">
                    <a:lumMod val="50000"/>
                    <a:lumOff val="50000"/>
                  </a:schemeClr>
                </a:solidFill>
              </a:rPr>
              <a:t>コンテナ型</a:t>
            </a:r>
            <a:r>
              <a:rPr kumimoji="1" lang="ja-JP" altLang="en-US" smtClean="0">
                <a:solidFill>
                  <a:schemeClr val="tx1">
                    <a:lumMod val="50000"/>
                    <a:lumOff val="50000"/>
                  </a:schemeClr>
                </a:solidFill>
              </a:rPr>
              <a:t>仮想化</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a:effectLst>
            <a:outerShdw blurRad="50800" dist="38100" dir="2700000" algn="tl" rotWithShape="0">
              <a:prstClr val="black">
                <a:alpha val="40000"/>
              </a:prstClr>
            </a:outerShdw>
          </a:effectLst>
        </p:spPr>
        <p:txBody>
          <a:bodyPr/>
          <a:lstStyle/>
          <a:p>
            <a:fld id="{8FF8CC5D-A65D-5946-99B5-645367A967AD}" type="slidenum">
              <a:rPr kumimoji="1" lang="ja-JP" altLang="en-US" smtClean="0"/>
              <a:t>91</a:t>
            </a:fld>
            <a:endParaRPr kumimoji="1" lang="ja-JP" altLang="en-US"/>
          </a:p>
        </p:txBody>
      </p:sp>
      <p:sp>
        <p:nvSpPr>
          <p:cNvPr id="4" name="正方形/長方形 3"/>
          <p:cNvSpPr/>
          <p:nvPr/>
        </p:nvSpPr>
        <p:spPr>
          <a:xfrm>
            <a:off x="644945" y="1564317"/>
            <a:ext cx="3776134" cy="2686914"/>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 name="正方形/長方形 4"/>
          <p:cNvSpPr/>
          <p:nvPr/>
        </p:nvSpPr>
        <p:spPr>
          <a:xfrm>
            <a:off x="763478" y="1439935"/>
            <a:ext cx="3581400" cy="2320229"/>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 name="正方形/長方形 5"/>
          <p:cNvSpPr/>
          <p:nvPr/>
        </p:nvSpPr>
        <p:spPr>
          <a:xfrm>
            <a:off x="915879" y="1304831"/>
            <a:ext cx="1049865" cy="1952962"/>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 name="正方形/長方形 6"/>
          <p:cNvSpPr/>
          <p:nvPr/>
        </p:nvSpPr>
        <p:spPr>
          <a:xfrm>
            <a:off x="992077" y="2375336"/>
            <a:ext cx="916709" cy="665967"/>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8" name="テキスト ボックス 7"/>
          <p:cNvSpPr txBox="1"/>
          <p:nvPr/>
        </p:nvSpPr>
        <p:spPr>
          <a:xfrm>
            <a:off x="1775042" y="3819431"/>
            <a:ext cx="1531188" cy="400110"/>
          </a:xfrm>
          <a:prstGeom prst="rect">
            <a:avLst/>
          </a:prstGeom>
          <a:noFill/>
        </p:spPr>
        <p:txBody>
          <a:bodyPr wrap="none" rtlCol="0">
            <a:spAutoFit/>
          </a:bodyPr>
          <a:lstStyle/>
          <a:p>
            <a:pPr algn="ctr"/>
            <a:r>
              <a:rPr kumimoji="1" lang="ja-JP" altLang="en-US" sz="2000" dirty="0">
                <a:solidFill>
                  <a:srgbClr val="FFFFFF"/>
                </a:solidFill>
              </a:rPr>
              <a:t>ハードウェア</a:t>
            </a:r>
          </a:p>
        </p:txBody>
      </p:sp>
      <p:sp>
        <p:nvSpPr>
          <p:cNvPr id="9" name="テキスト ボックス 8"/>
          <p:cNvSpPr txBox="1"/>
          <p:nvPr/>
        </p:nvSpPr>
        <p:spPr>
          <a:xfrm>
            <a:off x="1470242" y="3317722"/>
            <a:ext cx="2159566" cy="400110"/>
          </a:xfrm>
          <a:prstGeom prst="rect">
            <a:avLst/>
          </a:prstGeom>
          <a:noFill/>
        </p:spPr>
        <p:txBody>
          <a:bodyPr wrap="none" rtlCol="0">
            <a:spAutoFit/>
          </a:bodyPr>
          <a:lstStyle/>
          <a:p>
            <a:pPr algn="ctr"/>
            <a:r>
              <a:rPr kumimoji="1" lang="ja-JP" altLang="en-US" sz="2000" dirty="0">
                <a:solidFill>
                  <a:srgbClr val="FFFFFF"/>
                </a:solidFill>
              </a:rPr>
              <a:t>ハイパーバイザー</a:t>
            </a:r>
          </a:p>
        </p:txBody>
      </p:sp>
      <p:sp>
        <p:nvSpPr>
          <p:cNvPr id="10" name="テキスト ボックス 9"/>
          <p:cNvSpPr txBox="1"/>
          <p:nvPr/>
        </p:nvSpPr>
        <p:spPr>
          <a:xfrm>
            <a:off x="945138" y="3042640"/>
            <a:ext cx="982060" cy="253916"/>
          </a:xfrm>
          <a:prstGeom prst="rect">
            <a:avLst/>
          </a:prstGeom>
          <a:noFill/>
          <a:ln>
            <a:noFill/>
          </a:ln>
        </p:spPr>
        <p:txBody>
          <a:bodyPr wrap="none" rtlCol="0">
            <a:spAutoFit/>
          </a:bodyPr>
          <a:lstStyle/>
          <a:p>
            <a:pPr algn="ctr"/>
            <a:r>
              <a:rPr kumimoji="1" lang="ja-JP" altLang="en-US" sz="1050" dirty="0">
                <a:solidFill>
                  <a:srgbClr val="FFFFFF"/>
                </a:solidFill>
              </a:rPr>
              <a:t>仮想サーバー</a:t>
            </a:r>
          </a:p>
        </p:txBody>
      </p:sp>
      <p:sp>
        <p:nvSpPr>
          <p:cNvPr id="16" name="正方形/長方形 15"/>
          <p:cNvSpPr/>
          <p:nvPr/>
        </p:nvSpPr>
        <p:spPr>
          <a:xfrm>
            <a:off x="992077" y="1922899"/>
            <a:ext cx="916709" cy="435504"/>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ミドルウェア</a:t>
            </a:r>
          </a:p>
        </p:txBody>
      </p:sp>
      <p:sp>
        <p:nvSpPr>
          <p:cNvPr id="17" name="正方形/長方形 16"/>
          <p:cNvSpPr/>
          <p:nvPr/>
        </p:nvSpPr>
        <p:spPr>
          <a:xfrm>
            <a:off x="992077" y="1397966"/>
            <a:ext cx="916709" cy="435504"/>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18" name="正方形/長方形 17"/>
          <p:cNvSpPr/>
          <p:nvPr/>
        </p:nvSpPr>
        <p:spPr>
          <a:xfrm>
            <a:off x="2020575" y="1304831"/>
            <a:ext cx="1049865" cy="1952962"/>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 name="正方形/長方形 18"/>
          <p:cNvSpPr/>
          <p:nvPr/>
        </p:nvSpPr>
        <p:spPr>
          <a:xfrm>
            <a:off x="2096773" y="2375336"/>
            <a:ext cx="916709" cy="665967"/>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20" name="テキスト ボックス 19"/>
          <p:cNvSpPr txBox="1"/>
          <p:nvPr/>
        </p:nvSpPr>
        <p:spPr>
          <a:xfrm>
            <a:off x="2049834" y="3042640"/>
            <a:ext cx="982060" cy="253916"/>
          </a:xfrm>
          <a:prstGeom prst="rect">
            <a:avLst/>
          </a:prstGeom>
          <a:noFill/>
          <a:ln>
            <a:noFill/>
          </a:ln>
        </p:spPr>
        <p:txBody>
          <a:bodyPr wrap="none" rtlCol="0">
            <a:spAutoFit/>
          </a:bodyPr>
          <a:lstStyle/>
          <a:p>
            <a:pPr algn="ctr"/>
            <a:r>
              <a:rPr kumimoji="1" lang="ja-JP" altLang="en-US" sz="1050" dirty="0">
                <a:solidFill>
                  <a:srgbClr val="FFFFFF"/>
                </a:solidFill>
              </a:rPr>
              <a:t>仮想サーバー</a:t>
            </a:r>
          </a:p>
        </p:txBody>
      </p:sp>
      <p:sp>
        <p:nvSpPr>
          <p:cNvPr id="21" name="正方形/長方形 20"/>
          <p:cNvSpPr/>
          <p:nvPr/>
        </p:nvSpPr>
        <p:spPr>
          <a:xfrm>
            <a:off x="2096773" y="1922899"/>
            <a:ext cx="916709" cy="435504"/>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ミドルウェア</a:t>
            </a:r>
          </a:p>
        </p:txBody>
      </p:sp>
      <p:sp>
        <p:nvSpPr>
          <p:cNvPr id="22" name="正方形/長方形 21"/>
          <p:cNvSpPr/>
          <p:nvPr/>
        </p:nvSpPr>
        <p:spPr>
          <a:xfrm>
            <a:off x="2096773" y="1397966"/>
            <a:ext cx="916709" cy="435504"/>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23" name="正方形/長方形 22"/>
          <p:cNvSpPr/>
          <p:nvPr/>
        </p:nvSpPr>
        <p:spPr>
          <a:xfrm>
            <a:off x="3127930" y="1304831"/>
            <a:ext cx="1049865" cy="1952962"/>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 name="正方形/長方形 23"/>
          <p:cNvSpPr/>
          <p:nvPr/>
        </p:nvSpPr>
        <p:spPr>
          <a:xfrm>
            <a:off x="3204128" y="2375336"/>
            <a:ext cx="916709" cy="665967"/>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rgbClr val="FFFFFF"/>
                </a:solidFill>
                <a:latin typeface="ＭＳ Ｐゴシック"/>
                <a:ea typeface="ＭＳ Ｐゴシック"/>
                <a:cs typeface="ＭＳ Ｐゴシック"/>
              </a:rPr>
              <a:t>OS</a:t>
            </a:r>
            <a:endParaRPr kumimoji="1" lang="ja-JP" altLang="en-US" sz="1200" dirty="0">
              <a:solidFill>
                <a:srgbClr val="FFFFFF"/>
              </a:solidFill>
              <a:latin typeface="ＭＳ Ｐゴシック"/>
              <a:ea typeface="ＭＳ Ｐゴシック"/>
              <a:cs typeface="ＭＳ Ｐゴシック"/>
            </a:endParaRPr>
          </a:p>
        </p:txBody>
      </p:sp>
      <p:sp>
        <p:nvSpPr>
          <p:cNvPr id="25" name="テキスト ボックス 24"/>
          <p:cNvSpPr txBox="1"/>
          <p:nvPr/>
        </p:nvSpPr>
        <p:spPr>
          <a:xfrm>
            <a:off x="3157189" y="3042640"/>
            <a:ext cx="982060" cy="253916"/>
          </a:xfrm>
          <a:prstGeom prst="rect">
            <a:avLst/>
          </a:prstGeom>
          <a:noFill/>
          <a:ln>
            <a:noFill/>
          </a:ln>
        </p:spPr>
        <p:txBody>
          <a:bodyPr wrap="none" rtlCol="0">
            <a:spAutoFit/>
          </a:bodyPr>
          <a:lstStyle/>
          <a:p>
            <a:pPr algn="ctr"/>
            <a:r>
              <a:rPr kumimoji="1" lang="ja-JP" altLang="en-US" sz="1050" dirty="0">
                <a:solidFill>
                  <a:srgbClr val="FFFFFF"/>
                </a:solidFill>
              </a:rPr>
              <a:t>仮想サーバー</a:t>
            </a:r>
          </a:p>
        </p:txBody>
      </p:sp>
      <p:sp>
        <p:nvSpPr>
          <p:cNvPr id="26" name="正方形/長方形 25"/>
          <p:cNvSpPr/>
          <p:nvPr/>
        </p:nvSpPr>
        <p:spPr>
          <a:xfrm>
            <a:off x="3204128" y="1922899"/>
            <a:ext cx="916709" cy="435504"/>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ミドルウェア</a:t>
            </a:r>
          </a:p>
        </p:txBody>
      </p:sp>
      <p:sp>
        <p:nvSpPr>
          <p:cNvPr id="27" name="正方形/長方形 26"/>
          <p:cNvSpPr/>
          <p:nvPr/>
        </p:nvSpPr>
        <p:spPr>
          <a:xfrm>
            <a:off x="3204128" y="1397966"/>
            <a:ext cx="916709" cy="435504"/>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74" name="テキスト ボックス 73"/>
          <p:cNvSpPr txBox="1"/>
          <p:nvPr/>
        </p:nvSpPr>
        <p:spPr>
          <a:xfrm>
            <a:off x="580730" y="843166"/>
            <a:ext cx="3745737" cy="461665"/>
          </a:xfrm>
          <a:prstGeom prst="rect">
            <a:avLst/>
          </a:prstGeom>
          <a:noFill/>
        </p:spPr>
        <p:txBody>
          <a:bodyPr wrap="none" rtlCol="0">
            <a:spAutoFit/>
          </a:bodyPr>
          <a:lstStyle/>
          <a:p>
            <a:pPr algn="ctr"/>
            <a:r>
              <a:rPr kumimoji="1" lang="ja-JP" altLang="en-US" sz="2400" dirty="0">
                <a:solidFill>
                  <a:srgbClr val="3366FF"/>
                </a:solidFill>
              </a:rPr>
              <a:t>ハイパーバイザー型仮想化</a:t>
            </a:r>
          </a:p>
        </p:txBody>
      </p:sp>
      <p:sp>
        <p:nvSpPr>
          <p:cNvPr id="28" name="正方形/長方形 27"/>
          <p:cNvSpPr/>
          <p:nvPr/>
        </p:nvSpPr>
        <p:spPr>
          <a:xfrm>
            <a:off x="4734344" y="1564317"/>
            <a:ext cx="3776134" cy="2686914"/>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9" name="正方形/長方形 28"/>
          <p:cNvSpPr/>
          <p:nvPr/>
        </p:nvSpPr>
        <p:spPr>
          <a:xfrm>
            <a:off x="4852877" y="1499565"/>
            <a:ext cx="3581400" cy="2260599"/>
          </a:xfrm>
          <a:prstGeom prst="rect">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 name="正方形/長方形 29"/>
          <p:cNvSpPr/>
          <p:nvPr/>
        </p:nvSpPr>
        <p:spPr>
          <a:xfrm>
            <a:off x="5005278" y="1397965"/>
            <a:ext cx="3293533" cy="1859828"/>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2" name="テキスト ボックス 31"/>
          <p:cNvSpPr txBox="1"/>
          <p:nvPr/>
        </p:nvSpPr>
        <p:spPr>
          <a:xfrm>
            <a:off x="5864441" y="3819431"/>
            <a:ext cx="1531188" cy="400110"/>
          </a:xfrm>
          <a:prstGeom prst="rect">
            <a:avLst/>
          </a:prstGeom>
          <a:noFill/>
        </p:spPr>
        <p:txBody>
          <a:bodyPr wrap="none" rtlCol="0">
            <a:spAutoFit/>
          </a:bodyPr>
          <a:lstStyle/>
          <a:p>
            <a:pPr algn="ctr"/>
            <a:r>
              <a:rPr kumimoji="1" lang="ja-JP" altLang="en-US" sz="2000" dirty="0">
                <a:solidFill>
                  <a:srgbClr val="FFFFFF"/>
                </a:solidFill>
              </a:rPr>
              <a:t>ハードウェア</a:t>
            </a:r>
          </a:p>
        </p:txBody>
      </p:sp>
      <p:sp>
        <p:nvSpPr>
          <p:cNvPr id="33" name="テキスト ボックス 32"/>
          <p:cNvSpPr txBox="1"/>
          <p:nvPr/>
        </p:nvSpPr>
        <p:spPr>
          <a:xfrm>
            <a:off x="5220607" y="2798839"/>
            <a:ext cx="2837636" cy="400110"/>
          </a:xfrm>
          <a:prstGeom prst="rect">
            <a:avLst/>
          </a:prstGeom>
          <a:noFill/>
        </p:spPr>
        <p:txBody>
          <a:bodyPr wrap="none" rtlCol="0">
            <a:spAutoFit/>
          </a:bodyPr>
          <a:lstStyle/>
          <a:p>
            <a:pPr algn="ctr"/>
            <a:r>
              <a:rPr kumimoji="1" lang="ja-JP" altLang="en-US" sz="2000" dirty="0">
                <a:solidFill>
                  <a:srgbClr val="FFFFFF"/>
                </a:solidFill>
              </a:rPr>
              <a:t>コンテナ管理ソフトウェア</a:t>
            </a:r>
          </a:p>
        </p:txBody>
      </p:sp>
      <p:sp>
        <p:nvSpPr>
          <p:cNvPr id="47" name="テキスト ボックス 46"/>
          <p:cNvSpPr txBox="1"/>
          <p:nvPr/>
        </p:nvSpPr>
        <p:spPr>
          <a:xfrm>
            <a:off x="6402822" y="3174181"/>
            <a:ext cx="473206" cy="400110"/>
          </a:xfrm>
          <a:prstGeom prst="rect">
            <a:avLst/>
          </a:prstGeom>
          <a:noFill/>
        </p:spPr>
        <p:txBody>
          <a:bodyPr wrap="none" rtlCol="0">
            <a:spAutoFit/>
          </a:bodyPr>
          <a:lstStyle/>
          <a:p>
            <a:pPr algn="ctr"/>
            <a:r>
              <a:rPr kumimoji="1" lang="en-US" altLang="ja-JP" sz="2000">
                <a:solidFill>
                  <a:srgbClr val="FFFFFF"/>
                </a:solidFill>
              </a:rPr>
              <a:t>OS</a:t>
            </a:r>
          </a:p>
        </p:txBody>
      </p:sp>
      <p:sp>
        <p:nvSpPr>
          <p:cNvPr id="48" name="正方形/長方形 47"/>
          <p:cNvSpPr/>
          <p:nvPr/>
        </p:nvSpPr>
        <p:spPr>
          <a:xfrm>
            <a:off x="5136716" y="1304831"/>
            <a:ext cx="935365" cy="1475012"/>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 name="正方形/長方形 48"/>
          <p:cNvSpPr/>
          <p:nvPr/>
        </p:nvSpPr>
        <p:spPr>
          <a:xfrm>
            <a:off x="6186581" y="1304831"/>
            <a:ext cx="935365" cy="1475012"/>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 name="正方形/長方形 49"/>
          <p:cNvSpPr/>
          <p:nvPr/>
        </p:nvSpPr>
        <p:spPr>
          <a:xfrm>
            <a:off x="7236446" y="1304831"/>
            <a:ext cx="935365" cy="1475012"/>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1" name="正方形/長方形 50"/>
          <p:cNvSpPr/>
          <p:nvPr/>
        </p:nvSpPr>
        <p:spPr>
          <a:xfrm>
            <a:off x="5213849" y="1922899"/>
            <a:ext cx="790497" cy="261866"/>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dirty="0">
                <a:solidFill>
                  <a:srgbClr val="FFFFFF"/>
                </a:solidFill>
                <a:latin typeface="ＭＳ Ｐゴシック"/>
                <a:ea typeface="ＭＳ Ｐゴシック"/>
                <a:cs typeface="ＭＳ Ｐゴシック"/>
              </a:rPr>
              <a:t>ミドルウェア</a:t>
            </a:r>
          </a:p>
        </p:txBody>
      </p:sp>
      <p:sp>
        <p:nvSpPr>
          <p:cNvPr id="52" name="正方形/長方形 51"/>
          <p:cNvSpPr/>
          <p:nvPr/>
        </p:nvSpPr>
        <p:spPr>
          <a:xfrm>
            <a:off x="5213849" y="1397966"/>
            <a:ext cx="790497" cy="435504"/>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57" name="正方形/長方形 56"/>
          <p:cNvSpPr/>
          <p:nvPr/>
        </p:nvSpPr>
        <p:spPr>
          <a:xfrm>
            <a:off x="6246783" y="1922899"/>
            <a:ext cx="790497" cy="261866"/>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dirty="0">
                <a:solidFill>
                  <a:srgbClr val="FFFFFF"/>
                </a:solidFill>
                <a:latin typeface="ＭＳ Ｐゴシック"/>
                <a:ea typeface="ＭＳ Ｐゴシック"/>
                <a:cs typeface="ＭＳ Ｐゴシック"/>
              </a:rPr>
              <a:t>ミドルウェア</a:t>
            </a:r>
          </a:p>
        </p:txBody>
      </p:sp>
      <p:sp>
        <p:nvSpPr>
          <p:cNvPr id="58" name="正方形/長方形 57"/>
          <p:cNvSpPr/>
          <p:nvPr/>
        </p:nvSpPr>
        <p:spPr>
          <a:xfrm>
            <a:off x="6246783" y="1397966"/>
            <a:ext cx="790497" cy="435504"/>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59" name="正方形/長方形 58"/>
          <p:cNvSpPr/>
          <p:nvPr/>
        </p:nvSpPr>
        <p:spPr>
          <a:xfrm>
            <a:off x="7312032" y="1929226"/>
            <a:ext cx="790497" cy="261866"/>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dirty="0">
                <a:solidFill>
                  <a:srgbClr val="FFFFFF"/>
                </a:solidFill>
                <a:latin typeface="ＭＳ Ｐゴシック"/>
                <a:ea typeface="ＭＳ Ｐゴシック"/>
                <a:cs typeface="ＭＳ Ｐゴシック"/>
              </a:rPr>
              <a:t>ミドルウェア</a:t>
            </a:r>
          </a:p>
        </p:txBody>
      </p:sp>
      <p:sp>
        <p:nvSpPr>
          <p:cNvPr id="60" name="正方形/長方形 59"/>
          <p:cNvSpPr/>
          <p:nvPr/>
        </p:nvSpPr>
        <p:spPr>
          <a:xfrm>
            <a:off x="7302431" y="1397964"/>
            <a:ext cx="790497" cy="435504"/>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アプリ</a:t>
            </a:r>
          </a:p>
        </p:txBody>
      </p:sp>
      <p:sp>
        <p:nvSpPr>
          <p:cNvPr id="61" name="テキスト ボックス 60"/>
          <p:cNvSpPr txBox="1"/>
          <p:nvPr/>
        </p:nvSpPr>
        <p:spPr>
          <a:xfrm>
            <a:off x="5264747" y="2498634"/>
            <a:ext cx="671979" cy="253916"/>
          </a:xfrm>
          <a:prstGeom prst="rect">
            <a:avLst/>
          </a:prstGeom>
          <a:noFill/>
          <a:ln>
            <a:noFill/>
          </a:ln>
        </p:spPr>
        <p:txBody>
          <a:bodyPr wrap="none" rtlCol="0">
            <a:spAutoFit/>
          </a:bodyPr>
          <a:lstStyle/>
          <a:p>
            <a:pPr algn="ctr"/>
            <a:r>
              <a:rPr kumimoji="1" lang="ja-JP" altLang="en-US" sz="1050" dirty="0">
                <a:solidFill>
                  <a:srgbClr val="FFFFFF"/>
                </a:solidFill>
              </a:rPr>
              <a:t>コンテナ</a:t>
            </a:r>
          </a:p>
        </p:txBody>
      </p:sp>
      <p:sp>
        <p:nvSpPr>
          <p:cNvPr id="62" name="テキスト ボックス 61"/>
          <p:cNvSpPr txBox="1"/>
          <p:nvPr/>
        </p:nvSpPr>
        <p:spPr>
          <a:xfrm>
            <a:off x="6312661" y="2498634"/>
            <a:ext cx="671979" cy="253916"/>
          </a:xfrm>
          <a:prstGeom prst="rect">
            <a:avLst/>
          </a:prstGeom>
          <a:noFill/>
          <a:ln>
            <a:noFill/>
          </a:ln>
        </p:spPr>
        <p:txBody>
          <a:bodyPr wrap="none" rtlCol="0">
            <a:spAutoFit/>
          </a:bodyPr>
          <a:lstStyle/>
          <a:p>
            <a:pPr algn="ctr"/>
            <a:r>
              <a:rPr kumimoji="1" lang="ja-JP" altLang="en-US" sz="1050" dirty="0">
                <a:solidFill>
                  <a:srgbClr val="FFFFFF"/>
                </a:solidFill>
              </a:rPr>
              <a:t>コンテナ</a:t>
            </a:r>
          </a:p>
        </p:txBody>
      </p:sp>
      <p:sp>
        <p:nvSpPr>
          <p:cNvPr id="63" name="テキスト ボックス 62"/>
          <p:cNvSpPr txBox="1"/>
          <p:nvPr/>
        </p:nvSpPr>
        <p:spPr>
          <a:xfrm>
            <a:off x="7375284" y="2498634"/>
            <a:ext cx="671979" cy="253916"/>
          </a:xfrm>
          <a:prstGeom prst="rect">
            <a:avLst/>
          </a:prstGeom>
          <a:noFill/>
          <a:ln>
            <a:noFill/>
          </a:ln>
        </p:spPr>
        <p:txBody>
          <a:bodyPr wrap="none" rtlCol="0">
            <a:spAutoFit/>
          </a:bodyPr>
          <a:lstStyle/>
          <a:p>
            <a:pPr algn="ctr"/>
            <a:r>
              <a:rPr kumimoji="1" lang="ja-JP" altLang="en-US" sz="1050" dirty="0">
                <a:solidFill>
                  <a:srgbClr val="FFFFFF"/>
                </a:solidFill>
              </a:rPr>
              <a:t>コンテナ</a:t>
            </a:r>
          </a:p>
        </p:txBody>
      </p:sp>
      <p:sp>
        <p:nvSpPr>
          <p:cNvPr id="75" name="テキスト ボックス 74"/>
          <p:cNvSpPr txBox="1"/>
          <p:nvPr/>
        </p:nvSpPr>
        <p:spPr>
          <a:xfrm>
            <a:off x="5350712" y="843166"/>
            <a:ext cx="2512226" cy="461665"/>
          </a:xfrm>
          <a:prstGeom prst="rect">
            <a:avLst/>
          </a:prstGeom>
          <a:noFill/>
        </p:spPr>
        <p:txBody>
          <a:bodyPr wrap="none" rtlCol="0">
            <a:spAutoFit/>
          </a:bodyPr>
          <a:lstStyle/>
          <a:p>
            <a:pPr algn="ctr"/>
            <a:r>
              <a:rPr kumimoji="1" lang="ja-JP" altLang="en-US" sz="2400" dirty="0">
                <a:solidFill>
                  <a:srgbClr val="FF6600"/>
                </a:solidFill>
              </a:rPr>
              <a:t>コンテナ型仮想化</a:t>
            </a:r>
          </a:p>
        </p:txBody>
      </p:sp>
      <p:sp>
        <p:nvSpPr>
          <p:cNvPr id="76" name="正方形/長方形 75"/>
          <p:cNvSpPr/>
          <p:nvPr/>
        </p:nvSpPr>
        <p:spPr>
          <a:xfrm>
            <a:off x="5213849" y="2235078"/>
            <a:ext cx="790497" cy="261866"/>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ライブラリ</a:t>
            </a:r>
            <a:endParaRPr kumimoji="1" lang="en-US" altLang="ja-JP" sz="800" dirty="0">
              <a:solidFill>
                <a:srgbClr val="FFFFFF"/>
              </a:solidFill>
              <a:latin typeface="ＭＳ Ｐゴシック"/>
              <a:ea typeface="ＭＳ Ｐゴシック"/>
              <a:cs typeface="ＭＳ Ｐゴシック"/>
            </a:endParaRPr>
          </a:p>
          <a:p>
            <a:pPr algn="ctr"/>
            <a:r>
              <a:rPr lang="ja-JP" altLang="en-US" sz="800" dirty="0">
                <a:solidFill>
                  <a:srgbClr val="FFFFFF"/>
                </a:solidFill>
                <a:latin typeface="ＭＳ Ｐゴシック"/>
                <a:ea typeface="ＭＳ Ｐゴシック"/>
                <a:cs typeface="ＭＳ Ｐゴシック"/>
              </a:rPr>
              <a:t>環境変数</a:t>
            </a:r>
            <a:endParaRPr kumimoji="1" lang="ja-JP" altLang="en-US" sz="800" dirty="0">
              <a:solidFill>
                <a:srgbClr val="FFFFFF"/>
              </a:solidFill>
              <a:latin typeface="ＭＳ Ｐゴシック"/>
              <a:ea typeface="ＭＳ Ｐゴシック"/>
              <a:cs typeface="ＭＳ Ｐゴシック"/>
            </a:endParaRPr>
          </a:p>
        </p:txBody>
      </p:sp>
      <p:sp>
        <p:nvSpPr>
          <p:cNvPr id="79" name="正方形/長方形 78"/>
          <p:cNvSpPr/>
          <p:nvPr/>
        </p:nvSpPr>
        <p:spPr>
          <a:xfrm>
            <a:off x="1066802" y="2425650"/>
            <a:ext cx="806879" cy="22177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600" dirty="0">
                <a:solidFill>
                  <a:srgbClr val="FFFFFF"/>
                </a:solidFill>
                <a:latin typeface="ＭＳ Ｐゴシック"/>
                <a:ea typeface="ＭＳ Ｐゴシック"/>
                <a:cs typeface="ＭＳ Ｐゴシック"/>
              </a:rPr>
              <a:t>ライブラリ</a:t>
            </a:r>
            <a:endParaRPr lang="en-US" altLang="ja-JP" sz="600" dirty="0">
              <a:solidFill>
                <a:srgbClr val="FFFFFF"/>
              </a:solidFill>
              <a:latin typeface="ＭＳ Ｐゴシック"/>
              <a:ea typeface="ＭＳ Ｐゴシック"/>
              <a:cs typeface="ＭＳ Ｐゴシック"/>
            </a:endParaRPr>
          </a:p>
          <a:p>
            <a:pPr algn="ctr"/>
            <a:r>
              <a:rPr lang="ja-JP" altLang="en-US" sz="600" dirty="0">
                <a:solidFill>
                  <a:srgbClr val="FFFFFF"/>
                </a:solidFill>
                <a:latin typeface="ＭＳ Ｐゴシック"/>
                <a:ea typeface="ＭＳ Ｐゴシック"/>
                <a:cs typeface="ＭＳ Ｐゴシック"/>
              </a:rPr>
              <a:t>環境変数</a:t>
            </a:r>
          </a:p>
        </p:txBody>
      </p:sp>
      <p:sp>
        <p:nvSpPr>
          <p:cNvPr id="80" name="正方形/長方形 79"/>
          <p:cNvSpPr/>
          <p:nvPr/>
        </p:nvSpPr>
        <p:spPr>
          <a:xfrm>
            <a:off x="1047773" y="2851691"/>
            <a:ext cx="794142" cy="144887"/>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dirty="0">
                <a:solidFill>
                  <a:srgbClr val="FFFFFF"/>
                </a:solidFill>
                <a:latin typeface="ＭＳ Ｐゴシック"/>
                <a:ea typeface="ＭＳ Ｐゴシック"/>
                <a:cs typeface="ＭＳ Ｐゴシック"/>
              </a:rPr>
              <a:t>カーネル</a:t>
            </a:r>
          </a:p>
        </p:txBody>
      </p:sp>
      <p:sp>
        <p:nvSpPr>
          <p:cNvPr id="82" name="正方形/長方形 81"/>
          <p:cNvSpPr/>
          <p:nvPr/>
        </p:nvSpPr>
        <p:spPr>
          <a:xfrm>
            <a:off x="2155128" y="2846063"/>
            <a:ext cx="794142" cy="144887"/>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dirty="0">
                <a:solidFill>
                  <a:srgbClr val="FFFFFF"/>
                </a:solidFill>
                <a:latin typeface="ＭＳ Ｐゴシック"/>
                <a:ea typeface="ＭＳ Ｐゴシック"/>
                <a:cs typeface="ＭＳ Ｐゴシック"/>
              </a:rPr>
              <a:t>カーネル</a:t>
            </a:r>
          </a:p>
        </p:txBody>
      </p:sp>
      <p:sp>
        <p:nvSpPr>
          <p:cNvPr id="84" name="正方形/長方形 83"/>
          <p:cNvSpPr/>
          <p:nvPr/>
        </p:nvSpPr>
        <p:spPr>
          <a:xfrm>
            <a:off x="3276435" y="2846063"/>
            <a:ext cx="794142" cy="144887"/>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dirty="0">
                <a:solidFill>
                  <a:srgbClr val="FFFFFF"/>
                </a:solidFill>
                <a:latin typeface="ＭＳ Ｐゴシック"/>
                <a:ea typeface="ＭＳ Ｐゴシック"/>
                <a:cs typeface="ＭＳ Ｐゴシック"/>
              </a:rPr>
              <a:t>カーネル</a:t>
            </a:r>
          </a:p>
        </p:txBody>
      </p:sp>
      <p:sp>
        <p:nvSpPr>
          <p:cNvPr id="85" name="正方形/長方形 84"/>
          <p:cNvSpPr/>
          <p:nvPr/>
        </p:nvSpPr>
        <p:spPr>
          <a:xfrm>
            <a:off x="5136715" y="3534212"/>
            <a:ext cx="3162095" cy="166450"/>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srgbClr val="FFFFFF"/>
                </a:solidFill>
                <a:latin typeface="ＭＳ Ｐゴシック"/>
                <a:ea typeface="ＭＳ Ｐゴシック"/>
                <a:cs typeface="ＭＳ Ｐゴシック"/>
              </a:rPr>
              <a:t>カーネル</a:t>
            </a:r>
          </a:p>
        </p:txBody>
      </p:sp>
      <p:sp>
        <p:nvSpPr>
          <p:cNvPr id="86" name="正方形/長方形 85"/>
          <p:cNvSpPr/>
          <p:nvPr/>
        </p:nvSpPr>
        <p:spPr>
          <a:xfrm>
            <a:off x="2153968" y="2425650"/>
            <a:ext cx="806879" cy="22177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600" dirty="0">
                <a:solidFill>
                  <a:srgbClr val="FFFFFF"/>
                </a:solidFill>
                <a:latin typeface="ＭＳ Ｐゴシック"/>
                <a:ea typeface="ＭＳ Ｐゴシック"/>
                <a:cs typeface="ＭＳ Ｐゴシック"/>
              </a:rPr>
              <a:t>ライブラリ</a:t>
            </a:r>
            <a:endParaRPr lang="en-US" altLang="ja-JP" sz="600" dirty="0">
              <a:solidFill>
                <a:srgbClr val="FFFFFF"/>
              </a:solidFill>
              <a:latin typeface="ＭＳ Ｐゴシック"/>
              <a:ea typeface="ＭＳ Ｐゴシック"/>
              <a:cs typeface="ＭＳ Ｐゴシック"/>
            </a:endParaRPr>
          </a:p>
          <a:p>
            <a:pPr algn="ctr"/>
            <a:r>
              <a:rPr lang="ja-JP" altLang="en-US" sz="600" dirty="0">
                <a:solidFill>
                  <a:srgbClr val="FFFFFF"/>
                </a:solidFill>
                <a:latin typeface="ＭＳ Ｐゴシック"/>
                <a:ea typeface="ＭＳ Ｐゴシック"/>
                <a:cs typeface="ＭＳ Ｐゴシック"/>
              </a:rPr>
              <a:t>環境変数</a:t>
            </a:r>
          </a:p>
        </p:txBody>
      </p:sp>
      <p:sp>
        <p:nvSpPr>
          <p:cNvPr id="87" name="正方形/長方形 86"/>
          <p:cNvSpPr/>
          <p:nvPr/>
        </p:nvSpPr>
        <p:spPr>
          <a:xfrm>
            <a:off x="3259042" y="2425650"/>
            <a:ext cx="806879" cy="22177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600" dirty="0">
                <a:solidFill>
                  <a:srgbClr val="FFFFFF"/>
                </a:solidFill>
                <a:latin typeface="ＭＳ Ｐゴシック"/>
                <a:ea typeface="ＭＳ Ｐゴシック"/>
                <a:cs typeface="ＭＳ Ｐゴシック"/>
              </a:rPr>
              <a:t>ライブラリ</a:t>
            </a:r>
            <a:endParaRPr lang="en-US" altLang="ja-JP" sz="600" dirty="0">
              <a:solidFill>
                <a:srgbClr val="FFFFFF"/>
              </a:solidFill>
              <a:latin typeface="ＭＳ Ｐゴシック"/>
              <a:ea typeface="ＭＳ Ｐゴシック"/>
              <a:cs typeface="ＭＳ Ｐゴシック"/>
            </a:endParaRPr>
          </a:p>
          <a:p>
            <a:pPr algn="ctr"/>
            <a:r>
              <a:rPr lang="ja-JP" altLang="en-US" sz="600" dirty="0">
                <a:solidFill>
                  <a:srgbClr val="FFFFFF"/>
                </a:solidFill>
                <a:latin typeface="ＭＳ Ｐゴシック"/>
                <a:ea typeface="ＭＳ Ｐゴシック"/>
                <a:cs typeface="ＭＳ Ｐゴシック"/>
              </a:rPr>
              <a:t>環境変数</a:t>
            </a:r>
          </a:p>
        </p:txBody>
      </p:sp>
      <p:sp>
        <p:nvSpPr>
          <p:cNvPr id="88" name="正方形/長方形 87"/>
          <p:cNvSpPr/>
          <p:nvPr/>
        </p:nvSpPr>
        <p:spPr>
          <a:xfrm>
            <a:off x="6246783" y="2241281"/>
            <a:ext cx="790497" cy="261866"/>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ライブラリ</a:t>
            </a:r>
            <a:endParaRPr kumimoji="1" lang="en-US" altLang="ja-JP" sz="800" dirty="0">
              <a:solidFill>
                <a:srgbClr val="FFFFFF"/>
              </a:solidFill>
              <a:latin typeface="ＭＳ Ｐゴシック"/>
              <a:ea typeface="ＭＳ Ｐゴシック"/>
              <a:cs typeface="ＭＳ Ｐゴシック"/>
            </a:endParaRPr>
          </a:p>
          <a:p>
            <a:pPr algn="ctr"/>
            <a:r>
              <a:rPr lang="ja-JP" altLang="en-US" sz="800" dirty="0">
                <a:solidFill>
                  <a:srgbClr val="FFFFFF"/>
                </a:solidFill>
                <a:latin typeface="ＭＳ Ｐゴシック"/>
                <a:ea typeface="ＭＳ Ｐゴシック"/>
                <a:cs typeface="ＭＳ Ｐゴシック"/>
              </a:rPr>
              <a:t>環境変数</a:t>
            </a:r>
            <a:endParaRPr kumimoji="1" lang="ja-JP" altLang="en-US" sz="800" dirty="0">
              <a:solidFill>
                <a:srgbClr val="FFFFFF"/>
              </a:solidFill>
              <a:latin typeface="ＭＳ Ｐゴシック"/>
              <a:ea typeface="ＭＳ Ｐゴシック"/>
              <a:cs typeface="ＭＳ Ｐゴシック"/>
            </a:endParaRPr>
          </a:p>
        </p:txBody>
      </p:sp>
      <p:sp>
        <p:nvSpPr>
          <p:cNvPr id="89" name="正方形/長方形 88"/>
          <p:cNvSpPr/>
          <p:nvPr/>
        </p:nvSpPr>
        <p:spPr>
          <a:xfrm>
            <a:off x="7316024" y="2248149"/>
            <a:ext cx="790497" cy="261866"/>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ライブラリ</a:t>
            </a:r>
            <a:endParaRPr kumimoji="1" lang="en-US" altLang="ja-JP" sz="800" dirty="0">
              <a:solidFill>
                <a:srgbClr val="FFFFFF"/>
              </a:solidFill>
              <a:latin typeface="ＭＳ Ｐゴシック"/>
              <a:ea typeface="ＭＳ Ｐゴシック"/>
              <a:cs typeface="ＭＳ Ｐゴシック"/>
            </a:endParaRPr>
          </a:p>
          <a:p>
            <a:pPr algn="ctr"/>
            <a:r>
              <a:rPr lang="ja-JP" altLang="en-US" sz="800" dirty="0">
                <a:solidFill>
                  <a:srgbClr val="FFFFFF"/>
                </a:solidFill>
                <a:latin typeface="ＭＳ Ｐゴシック"/>
                <a:ea typeface="ＭＳ Ｐゴシック"/>
                <a:cs typeface="ＭＳ Ｐゴシック"/>
              </a:rPr>
              <a:t>環境変数</a:t>
            </a:r>
            <a:endParaRPr kumimoji="1" lang="ja-JP" altLang="en-US" sz="800" dirty="0">
              <a:solidFill>
                <a:srgbClr val="FFFFFF"/>
              </a:solidFill>
              <a:latin typeface="ＭＳ Ｐゴシック"/>
              <a:ea typeface="ＭＳ Ｐゴシック"/>
              <a:cs typeface="ＭＳ Ｐゴシック"/>
            </a:endParaRPr>
          </a:p>
        </p:txBody>
      </p:sp>
      <p:sp>
        <p:nvSpPr>
          <p:cNvPr id="15" name="正方形/長方形 14"/>
          <p:cNvSpPr/>
          <p:nvPr/>
        </p:nvSpPr>
        <p:spPr>
          <a:xfrm>
            <a:off x="644944" y="4364833"/>
            <a:ext cx="7865533" cy="379522"/>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r>
              <a:rPr lang="ja-JP" altLang="ja-JP" sz="2000" kern="100" dirty="0">
                <a:solidFill>
                  <a:schemeClr val="bg1"/>
                </a:solidFill>
                <a:latin typeface="Meiryo" charset="-128"/>
                <a:ea typeface="Meiryo" charset="-128"/>
                <a:cs typeface="Meiryo" charset="-128"/>
              </a:rPr>
              <a:t>隔離されたアプリケーション実行環境を提供する</a:t>
            </a:r>
          </a:p>
        </p:txBody>
      </p:sp>
      <p:sp>
        <p:nvSpPr>
          <p:cNvPr id="77" name="正方形/長方形 76"/>
          <p:cNvSpPr/>
          <p:nvPr/>
        </p:nvSpPr>
        <p:spPr>
          <a:xfrm>
            <a:off x="644944" y="4819611"/>
            <a:ext cx="3776134" cy="400080"/>
          </a:xfrm>
          <a:prstGeom prst="rect">
            <a:avLst/>
          </a:prstGeom>
          <a:solidFill>
            <a:srgbClr val="3366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defTabSz="914400" fontAlgn="base">
              <a:spcBef>
                <a:spcPct val="20000"/>
              </a:spcBef>
              <a:spcAft>
                <a:spcPct val="0"/>
              </a:spcAft>
            </a:pPr>
            <a:r>
              <a:rPr kumimoji="0" lang="ja-JP" altLang="ja-JP" sz="1600" dirty="0">
                <a:solidFill>
                  <a:schemeClr val="bg1"/>
                </a:solidFill>
                <a:latin typeface="Meiryo" charset="-128"/>
                <a:ea typeface="Meiryo" charset="-128"/>
                <a:cs typeface="Meiryo" charset="-128"/>
              </a:rPr>
              <a:t>各仮想マシンに</a:t>
            </a:r>
            <a:r>
              <a:rPr kumimoji="0" lang="en-US" altLang="ja-JP" sz="1600" dirty="0">
                <a:solidFill>
                  <a:schemeClr val="bg1"/>
                </a:solidFill>
                <a:latin typeface="Meiryo" charset="-128"/>
                <a:ea typeface="Meiryo" charset="-128"/>
                <a:cs typeface="Meiryo" charset="-128"/>
              </a:rPr>
              <a:t>1</a:t>
            </a:r>
            <a:r>
              <a:rPr kumimoji="0" lang="ja-JP" altLang="ja-JP" sz="1600" dirty="0">
                <a:solidFill>
                  <a:schemeClr val="bg1"/>
                </a:solidFill>
                <a:latin typeface="Meiryo" charset="-128"/>
                <a:ea typeface="Meiryo" charset="-128"/>
                <a:cs typeface="Meiryo" charset="-128"/>
              </a:rPr>
              <a:t>つのゲスト</a:t>
            </a:r>
            <a:r>
              <a:rPr kumimoji="0" lang="en-US" altLang="ja-JP" sz="1600" dirty="0">
                <a:solidFill>
                  <a:schemeClr val="bg1"/>
                </a:solidFill>
                <a:latin typeface="Meiryo" charset="-128"/>
                <a:ea typeface="Meiryo" charset="-128"/>
                <a:cs typeface="Meiryo" charset="-128"/>
              </a:rPr>
              <a:t>OS</a:t>
            </a:r>
            <a:r>
              <a:rPr kumimoji="0" lang="ja-JP" altLang="ja-JP" sz="1600" dirty="0">
                <a:solidFill>
                  <a:schemeClr val="bg1"/>
                </a:solidFill>
                <a:latin typeface="Meiryo" charset="-128"/>
                <a:ea typeface="Meiryo" charset="-128"/>
                <a:cs typeface="Meiryo" charset="-128"/>
              </a:rPr>
              <a:t>が必要 </a:t>
            </a:r>
          </a:p>
        </p:txBody>
      </p:sp>
      <p:sp>
        <p:nvSpPr>
          <p:cNvPr id="78" name="正方形/長方形 77"/>
          <p:cNvSpPr/>
          <p:nvPr/>
        </p:nvSpPr>
        <p:spPr>
          <a:xfrm>
            <a:off x="4734343" y="4819611"/>
            <a:ext cx="3776134" cy="40008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r>
              <a:rPr lang="en-US" altLang="ja-JP" sz="1600" dirty="0">
                <a:solidFill>
                  <a:schemeClr val="bg1"/>
                </a:solidFill>
                <a:latin typeface="Meiryo" charset="-128"/>
                <a:ea typeface="Meiryo" charset="-128"/>
                <a:cs typeface="Meiryo" charset="-128"/>
              </a:rPr>
              <a:t>1</a:t>
            </a:r>
            <a:r>
              <a:rPr lang="ja-JP" altLang="ja-JP" sz="1600" dirty="0">
                <a:solidFill>
                  <a:schemeClr val="bg1"/>
                </a:solidFill>
                <a:latin typeface="Meiryo" charset="-128"/>
                <a:ea typeface="Meiryo" charset="-128"/>
                <a:cs typeface="Meiryo" charset="-128"/>
              </a:rPr>
              <a:t>つの</a:t>
            </a:r>
            <a:r>
              <a:rPr lang="en-US" altLang="ja-JP" sz="1600" dirty="0">
                <a:solidFill>
                  <a:schemeClr val="bg1"/>
                </a:solidFill>
                <a:latin typeface="Meiryo" charset="-128"/>
                <a:ea typeface="Meiryo" charset="-128"/>
                <a:cs typeface="Meiryo" charset="-128"/>
              </a:rPr>
              <a:t>OS</a:t>
            </a:r>
            <a:r>
              <a:rPr lang="ja-JP" altLang="ja-JP" sz="1600" dirty="0">
                <a:solidFill>
                  <a:schemeClr val="bg1"/>
                </a:solidFill>
                <a:latin typeface="Meiryo" charset="-128"/>
                <a:ea typeface="Meiryo" charset="-128"/>
                <a:cs typeface="Meiryo" charset="-128"/>
              </a:rPr>
              <a:t>上で複数のコンテナを稼働 </a:t>
            </a:r>
            <a:endParaRPr lang="ja-JP" altLang="ja-JP" sz="1600" kern="100" dirty="0">
              <a:solidFill>
                <a:schemeClr val="bg1"/>
              </a:solidFill>
              <a:latin typeface="Meiryo" charset="-128"/>
              <a:ea typeface="Meiryo" charset="-128"/>
              <a:cs typeface="Meiryo" charset="-128"/>
            </a:endParaRPr>
          </a:p>
        </p:txBody>
      </p:sp>
      <p:sp>
        <p:nvSpPr>
          <p:cNvPr id="81" name="正方形/長方形 80"/>
          <p:cNvSpPr/>
          <p:nvPr/>
        </p:nvSpPr>
        <p:spPr>
          <a:xfrm>
            <a:off x="5050679" y="5284901"/>
            <a:ext cx="3459798" cy="1141623"/>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Wingdings" charset="2"/>
              <a:buChar char="ü"/>
            </a:pPr>
            <a:r>
              <a:rPr lang="ja-JP" altLang="ja-JP" sz="1050" dirty="0">
                <a:solidFill>
                  <a:schemeClr val="bg1"/>
                </a:solidFill>
                <a:latin typeface="Meiryo" charset="-128"/>
                <a:ea typeface="Meiryo" charset="-128"/>
                <a:cs typeface="Meiryo" charset="-128"/>
              </a:rPr>
              <a:t>処理のオーバーヘッドが少なくリソース効率が良い</a:t>
            </a:r>
            <a:endParaRPr lang="en-US" altLang="ja-JP" sz="1050" dirty="0">
              <a:solidFill>
                <a:schemeClr val="bg1"/>
              </a:solidFill>
              <a:latin typeface="Meiryo" charset="-128"/>
              <a:ea typeface="Meiryo" charset="-128"/>
              <a:cs typeface="Meiryo" charset="-128"/>
            </a:endParaRPr>
          </a:p>
          <a:p>
            <a:pPr marL="171450" indent="-171450">
              <a:buFont typeface="Wingdings" charset="2"/>
              <a:buChar char="ü"/>
            </a:pPr>
            <a:r>
              <a:rPr lang="ja-JP" altLang="ja-JP" sz="1050" dirty="0">
                <a:solidFill>
                  <a:schemeClr val="bg1"/>
                </a:solidFill>
                <a:latin typeface="Meiryo" charset="-128"/>
                <a:ea typeface="Meiryo" charset="-128"/>
                <a:cs typeface="Meiryo" charset="-128"/>
              </a:rPr>
              <a:t>起動・停止が早い</a:t>
            </a:r>
            <a:endParaRPr lang="en-US" altLang="ja-JP" sz="1050" dirty="0">
              <a:solidFill>
                <a:schemeClr val="bg1"/>
              </a:solidFill>
              <a:latin typeface="Meiryo" charset="-128"/>
              <a:ea typeface="Meiryo" charset="-128"/>
              <a:cs typeface="Meiryo" charset="-128"/>
            </a:endParaRPr>
          </a:p>
          <a:p>
            <a:pPr marL="171450" indent="-171450">
              <a:buFont typeface="Wingdings" charset="2"/>
              <a:buChar char="ü"/>
            </a:pPr>
            <a:r>
              <a:rPr lang="ja-JP" altLang="ja-JP" sz="1050" dirty="0">
                <a:solidFill>
                  <a:schemeClr val="bg1"/>
                </a:solidFill>
                <a:latin typeface="Meiryo" charset="-128"/>
                <a:ea typeface="Meiryo" charset="-128"/>
                <a:cs typeface="Meiryo" charset="-128"/>
              </a:rPr>
              <a:t>デプロイサイズが小さく軽量</a:t>
            </a:r>
          </a:p>
        </p:txBody>
      </p:sp>
      <p:sp>
        <p:nvSpPr>
          <p:cNvPr id="31" name="ホームベース 30"/>
          <p:cNvSpPr/>
          <p:nvPr/>
        </p:nvSpPr>
        <p:spPr>
          <a:xfrm>
            <a:off x="644944" y="5294947"/>
            <a:ext cx="4405735" cy="1141623"/>
          </a:xfrm>
          <a:prstGeom prst="homePlate">
            <a:avLst>
              <a:gd name="adj" fmla="val 25272"/>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ja-JP" sz="1200" dirty="0">
                <a:solidFill>
                  <a:schemeClr val="bg1"/>
                </a:solidFill>
                <a:latin typeface="Meiryo" charset="-128"/>
                <a:ea typeface="Meiryo" charset="-128"/>
                <a:cs typeface="Meiryo" charset="-128"/>
              </a:rPr>
              <a:t>テストにおいて実行環境の差異を考慮する必要がない </a:t>
            </a:r>
            <a:endParaRPr lang="en-US" altLang="ja-JP" sz="1200" dirty="0">
              <a:solidFill>
                <a:schemeClr val="bg1"/>
              </a:solidFill>
              <a:latin typeface="Meiryo" charset="-128"/>
              <a:ea typeface="Meiryo" charset="-128"/>
              <a:cs typeface="Meiryo" charset="-128"/>
            </a:endParaRPr>
          </a:p>
          <a:p>
            <a:pPr marL="171450" indent="-171450">
              <a:buFont typeface="Wingdings" charset="2"/>
              <a:buChar char="Ø"/>
            </a:pPr>
            <a:endParaRPr lang="en-US" altLang="ja-JP" sz="800" dirty="0">
              <a:solidFill>
                <a:schemeClr val="bg1"/>
              </a:solidFill>
              <a:latin typeface="Meiryo" charset="-128"/>
              <a:ea typeface="Meiryo" charset="-128"/>
              <a:cs typeface="Meiryo" charset="-128"/>
            </a:endParaRPr>
          </a:p>
          <a:p>
            <a:pPr marL="171450" indent="-171450">
              <a:buFont typeface="Wingdings" charset="2"/>
              <a:buChar char="Ø"/>
            </a:pPr>
            <a:r>
              <a:rPr lang="ja-JP" altLang="ja-JP" sz="800" dirty="0">
                <a:solidFill>
                  <a:schemeClr val="bg1"/>
                </a:solidFill>
                <a:latin typeface="Meiryo" charset="-128"/>
                <a:ea typeface="Meiryo" charset="-128"/>
                <a:cs typeface="Meiryo" charset="-128"/>
              </a:rPr>
              <a:t>開発環境下では</a:t>
            </a:r>
            <a:r>
              <a:rPr lang="en-US" altLang="ja-JP" sz="800" dirty="0">
                <a:solidFill>
                  <a:schemeClr val="bg1"/>
                </a:solidFill>
                <a:latin typeface="Meiryo" charset="-128"/>
                <a:ea typeface="Meiryo" charset="-128"/>
                <a:cs typeface="Meiryo" charset="-128"/>
              </a:rPr>
              <a:t>OS</a:t>
            </a:r>
            <a:r>
              <a:rPr lang="ja-JP" altLang="ja-JP" sz="800" dirty="0">
                <a:solidFill>
                  <a:schemeClr val="bg1"/>
                </a:solidFill>
                <a:latin typeface="Meiryo" charset="-128"/>
                <a:ea typeface="Meiryo" charset="-128"/>
                <a:cs typeface="Meiryo" charset="-128"/>
              </a:rPr>
              <a:t>や</a:t>
            </a:r>
            <a:r>
              <a:rPr lang="en-US" altLang="ja-JP" sz="800" dirty="0">
                <a:solidFill>
                  <a:schemeClr val="bg1"/>
                </a:solidFill>
                <a:latin typeface="Meiryo" charset="-128"/>
                <a:ea typeface="Meiryo" charset="-128"/>
                <a:cs typeface="Meiryo" charset="-128"/>
              </a:rPr>
              <a:t>DB</a:t>
            </a:r>
            <a:r>
              <a:rPr lang="ja-JP" altLang="ja-JP" sz="800" dirty="0">
                <a:solidFill>
                  <a:schemeClr val="bg1"/>
                </a:solidFill>
                <a:latin typeface="Meiryo" charset="-128"/>
                <a:ea typeface="Meiryo" charset="-128"/>
                <a:cs typeface="Meiryo" charset="-128"/>
              </a:rPr>
              <a:t>のバリエ</a:t>
            </a:r>
            <a:r>
              <a:rPr lang="en-US" altLang="ja-JP" sz="800" dirty="0">
                <a:solidFill>
                  <a:schemeClr val="bg1"/>
                </a:solidFill>
                <a:latin typeface="Meiryo" charset="-128"/>
                <a:ea typeface="Meiryo" charset="-128"/>
                <a:cs typeface="Meiryo" charset="-128"/>
              </a:rPr>
              <a:t>―</a:t>
            </a:r>
            <a:r>
              <a:rPr lang="ja-JP" altLang="ja-JP" sz="800" dirty="0">
                <a:solidFill>
                  <a:schemeClr val="bg1"/>
                </a:solidFill>
                <a:latin typeface="Meiryo" charset="-128"/>
                <a:ea typeface="Meiryo" charset="-128"/>
                <a:cs typeface="Meiryo" charset="-128"/>
              </a:rPr>
              <a:t>ションが多くツールもさまざまなものが混在</a:t>
            </a:r>
            <a:endParaRPr lang="en-US" altLang="ja-JP" sz="800" dirty="0">
              <a:solidFill>
                <a:schemeClr val="bg1"/>
              </a:solidFill>
              <a:latin typeface="Meiryo" charset="-128"/>
              <a:ea typeface="Meiryo" charset="-128"/>
              <a:cs typeface="Meiryo" charset="-128"/>
            </a:endParaRPr>
          </a:p>
          <a:p>
            <a:pPr marL="171450" indent="-171450">
              <a:buFont typeface="Wingdings" charset="2"/>
              <a:buChar char="Ø"/>
            </a:pPr>
            <a:r>
              <a:rPr lang="ja-JP" altLang="ja-JP" sz="800" dirty="0">
                <a:solidFill>
                  <a:schemeClr val="bg1"/>
                </a:solidFill>
                <a:latin typeface="Meiryo" charset="-128"/>
                <a:ea typeface="Meiryo" charset="-128"/>
                <a:cs typeface="Meiryo" charset="-128"/>
              </a:rPr>
              <a:t>テスト対象</a:t>
            </a:r>
            <a:r>
              <a:rPr lang="ja-JP" altLang="en-US" sz="800" dirty="0">
                <a:solidFill>
                  <a:schemeClr val="bg1"/>
                </a:solidFill>
                <a:latin typeface="Meiryo" charset="-128"/>
                <a:ea typeface="Meiryo" charset="-128"/>
                <a:cs typeface="Meiryo" charset="-128"/>
              </a:rPr>
              <a:t>は</a:t>
            </a:r>
            <a:r>
              <a:rPr lang="ja-JP" altLang="ja-JP" sz="800" dirty="0">
                <a:solidFill>
                  <a:schemeClr val="bg1"/>
                </a:solidFill>
                <a:latin typeface="Meiryo" charset="-128"/>
                <a:ea typeface="Meiryo" charset="-128"/>
                <a:cs typeface="Meiryo" charset="-128"/>
              </a:rPr>
              <a:t>多岐に</a:t>
            </a:r>
            <a:r>
              <a:rPr lang="ja-JP" altLang="en-US" sz="800" dirty="0">
                <a:solidFill>
                  <a:schemeClr val="bg1"/>
                </a:solidFill>
                <a:latin typeface="Meiryo" charset="-128"/>
                <a:ea typeface="Meiryo" charset="-128"/>
                <a:cs typeface="Meiryo" charset="-128"/>
              </a:rPr>
              <a:t>わたり</a:t>
            </a:r>
            <a:r>
              <a:rPr lang="ja-JP" altLang="ja-JP" sz="800" dirty="0">
                <a:solidFill>
                  <a:schemeClr val="bg1"/>
                </a:solidFill>
                <a:latin typeface="Meiryo" charset="-128"/>
                <a:ea typeface="Meiryo" charset="-128"/>
                <a:cs typeface="Meiryo" charset="-128"/>
              </a:rPr>
              <a:t>、それぞれに対応したテスト環境の準備に</a:t>
            </a:r>
            <a:r>
              <a:rPr lang="ja-JP" altLang="en-US" sz="800" dirty="0">
                <a:solidFill>
                  <a:schemeClr val="bg1"/>
                </a:solidFill>
                <a:latin typeface="Meiryo" charset="-128"/>
                <a:ea typeface="Meiryo" charset="-128"/>
                <a:cs typeface="Meiryo" charset="-128"/>
              </a:rPr>
              <a:t>手間</a:t>
            </a:r>
            <a:endParaRPr lang="en-US" altLang="ja-JP" sz="800" dirty="0">
              <a:solidFill>
                <a:schemeClr val="bg1"/>
              </a:solidFill>
              <a:latin typeface="Meiryo" charset="-128"/>
              <a:ea typeface="Meiryo" charset="-128"/>
              <a:cs typeface="Meiryo" charset="-128"/>
            </a:endParaRPr>
          </a:p>
          <a:p>
            <a:pPr marL="171450" indent="-171450">
              <a:buFont typeface="Wingdings" charset="2"/>
              <a:buChar char="Ø"/>
            </a:pPr>
            <a:r>
              <a:rPr lang="ja-JP" altLang="ja-JP" sz="800" dirty="0">
                <a:solidFill>
                  <a:schemeClr val="bg1"/>
                </a:solidFill>
                <a:latin typeface="Meiryo" charset="-128"/>
                <a:ea typeface="Meiryo" charset="-128"/>
                <a:cs typeface="Meiryo" charset="-128"/>
              </a:rPr>
              <a:t>各環境を準備するための知識を学ぶ</a:t>
            </a:r>
            <a:r>
              <a:rPr lang="ja-JP" altLang="en-US" sz="800" dirty="0">
                <a:solidFill>
                  <a:schemeClr val="bg1"/>
                </a:solidFill>
                <a:latin typeface="Meiryo" charset="-128"/>
                <a:ea typeface="Meiryo" charset="-128"/>
                <a:cs typeface="Meiryo" charset="-128"/>
              </a:rPr>
              <a:t>ことが</a:t>
            </a:r>
            <a:r>
              <a:rPr lang="ja-JP" altLang="ja-JP" sz="800" dirty="0">
                <a:solidFill>
                  <a:schemeClr val="bg1"/>
                </a:solidFill>
                <a:latin typeface="Meiryo" charset="-128"/>
                <a:ea typeface="Meiryo" charset="-128"/>
                <a:cs typeface="Meiryo" charset="-128"/>
              </a:rPr>
              <a:t>必要</a:t>
            </a:r>
            <a:endParaRPr lang="en-US" altLang="ja-JP" sz="800" dirty="0">
              <a:solidFill>
                <a:schemeClr val="bg1"/>
              </a:solidFill>
              <a:latin typeface="Meiryo" charset="-128"/>
              <a:ea typeface="Meiryo" charset="-128"/>
              <a:cs typeface="Meiryo" charset="-128"/>
            </a:endParaRPr>
          </a:p>
          <a:p>
            <a:pPr marL="171450" indent="-171450">
              <a:buFont typeface="Wingdings" charset="2"/>
              <a:buChar char="Ø"/>
            </a:pPr>
            <a:endParaRPr lang="en-US" altLang="ja-JP" sz="800" dirty="0">
              <a:solidFill>
                <a:schemeClr val="bg1"/>
              </a:solidFill>
              <a:latin typeface="Meiryo" charset="-128"/>
              <a:ea typeface="Meiryo" charset="-128"/>
              <a:cs typeface="Meiryo" charset="-128"/>
            </a:endParaRPr>
          </a:p>
          <a:p>
            <a:r>
              <a:rPr lang="en-US" altLang="ja-JP" sz="800" dirty="0">
                <a:solidFill>
                  <a:schemeClr val="bg1"/>
                </a:solidFill>
                <a:latin typeface="Meiryo" charset="-128"/>
                <a:ea typeface="Meiryo" charset="-128"/>
                <a:cs typeface="Meiryo" charset="-128"/>
              </a:rPr>
              <a:t>Docker</a:t>
            </a:r>
            <a:r>
              <a:rPr lang="ja-JP" altLang="ja-JP" sz="800" dirty="0">
                <a:solidFill>
                  <a:schemeClr val="bg1"/>
                </a:solidFill>
                <a:latin typeface="Meiryo" charset="-128"/>
                <a:ea typeface="Meiryo" charset="-128"/>
                <a:cs typeface="Meiryo" charset="-128"/>
              </a:rPr>
              <a:t>によってそうした</a:t>
            </a:r>
            <a:r>
              <a:rPr lang="ja-JP" altLang="en-US" sz="800" dirty="0">
                <a:solidFill>
                  <a:schemeClr val="bg1"/>
                </a:solidFill>
                <a:latin typeface="Meiryo" charset="-128"/>
                <a:ea typeface="Meiryo" charset="-128"/>
                <a:cs typeface="Meiryo" charset="-128"/>
              </a:rPr>
              <a:t>負担から解放され</a:t>
            </a:r>
            <a:r>
              <a:rPr lang="ja-JP" altLang="ja-JP" sz="800" dirty="0">
                <a:solidFill>
                  <a:schemeClr val="bg1"/>
                </a:solidFill>
                <a:latin typeface="Meiryo" charset="-128"/>
                <a:ea typeface="Meiryo" charset="-128"/>
                <a:cs typeface="Meiryo" charset="-128"/>
              </a:rPr>
              <a:t>、テスト環境を簡便に構築できるように</a:t>
            </a:r>
            <a:r>
              <a:rPr lang="ja-JP" altLang="en-US" sz="800" dirty="0">
                <a:solidFill>
                  <a:schemeClr val="bg1"/>
                </a:solidFill>
                <a:latin typeface="Meiryo" charset="-128"/>
                <a:ea typeface="Meiryo" charset="-128"/>
                <a:cs typeface="Meiryo" charset="-128"/>
              </a:rPr>
              <a:t>なり、</a:t>
            </a:r>
            <a:r>
              <a:rPr lang="ja-JP" altLang="ja-JP" sz="800" dirty="0">
                <a:solidFill>
                  <a:schemeClr val="bg1"/>
                </a:solidFill>
                <a:latin typeface="Meiryo" charset="-128"/>
                <a:ea typeface="Meiryo" charset="-128"/>
                <a:cs typeface="Meiryo" charset="-128"/>
              </a:rPr>
              <a:t>時間とコスト</a:t>
            </a:r>
            <a:r>
              <a:rPr lang="ja-JP" altLang="en-US" sz="800" dirty="0">
                <a:solidFill>
                  <a:schemeClr val="bg1"/>
                </a:solidFill>
                <a:latin typeface="Meiryo" charset="-128"/>
                <a:ea typeface="Meiryo" charset="-128"/>
                <a:cs typeface="Meiryo" charset="-128"/>
              </a:rPr>
              <a:t>を</a:t>
            </a:r>
            <a:r>
              <a:rPr lang="ja-JP" altLang="ja-JP" sz="800" dirty="0">
                <a:solidFill>
                  <a:schemeClr val="bg1"/>
                </a:solidFill>
                <a:latin typeface="Meiryo" charset="-128"/>
                <a:ea typeface="Meiryo" charset="-128"/>
                <a:cs typeface="Meiryo" charset="-128"/>
              </a:rPr>
              <a:t>削減</a:t>
            </a:r>
            <a:r>
              <a:rPr lang="ja-JP" altLang="en-US" sz="800" dirty="0">
                <a:solidFill>
                  <a:schemeClr val="bg1"/>
                </a:solidFill>
                <a:latin typeface="Meiryo" charset="-128"/>
                <a:ea typeface="Meiryo" charset="-128"/>
                <a:cs typeface="Meiryo" charset="-128"/>
              </a:rPr>
              <a:t>できる</a:t>
            </a:r>
            <a:endParaRPr kumimoji="1" lang="ja-JP" altLang="en-US" sz="8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10946737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フローチャート: 磁気ディスク 429"/>
          <p:cNvSpPr/>
          <p:nvPr/>
        </p:nvSpPr>
        <p:spPr>
          <a:xfrm>
            <a:off x="3959266" y="3685815"/>
            <a:ext cx="317500" cy="16662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431" name="正方形/長方形 430"/>
          <p:cNvSpPr/>
          <p:nvPr/>
        </p:nvSpPr>
        <p:spPr>
          <a:xfrm>
            <a:off x="3959266" y="312152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32" name="円/楕円 431"/>
          <p:cNvSpPr/>
          <p:nvPr/>
        </p:nvSpPr>
        <p:spPr>
          <a:xfrm>
            <a:off x="4001762" y="315327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33" name="直線コネクタ 432"/>
          <p:cNvCxnSpPr/>
          <p:nvPr/>
        </p:nvCxnSpPr>
        <p:spPr>
          <a:xfrm>
            <a:off x="4084312" y="319984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4" name="正方形/長方形 433"/>
          <p:cNvSpPr/>
          <p:nvPr/>
        </p:nvSpPr>
        <p:spPr>
          <a:xfrm>
            <a:off x="3959266" y="331498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35" name="円/楕円 434"/>
          <p:cNvSpPr/>
          <p:nvPr/>
        </p:nvSpPr>
        <p:spPr>
          <a:xfrm>
            <a:off x="4001762" y="334673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36" name="直線コネクタ 435"/>
          <p:cNvCxnSpPr/>
          <p:nvPr/>
        </p:nvCxnSpPr>
        <p:spPr>
          <a:xfrm>
            <a:off x="4084312" y="339330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7" name="正方形/長方形 436"/>
          <p:cNvSpPr/>
          <p:nvPr/>
        </p:nvSpPr>
        <p:spPr>
          <a:xfrm>
            <a:off x="3959266" y="3496582"/>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38" name="円/楕円 437"/>
          <p:cNvSpPr/>
          <p:nvPr/>
        </p:nvSpPr>
        <p:spPr>
          <a:xfrm>
            <a:off x="4001762" y="352833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39" name="直線コネクタ 438"/>
          <p:cNvCxnSpPr/>
          <p:nvPr/>
        </p:nvCxnSpPr>
        <p:spPr>
          <a:xfrm>
            <a:off x="4084312" y="3574895"/>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40" name="円/楕円 439"/>
          <p:cNvSpPr/>
          <p:nvPr/>
        </p:nvSpPr>
        <p:spPr>
          <a:xfrm>
            <a:off x="4016684" y="335433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1" name="円/楕円 440"/>
          <p:cNvSpPr/>
          <p:nvPr/>
        </p:nvSpPr>
        <p:spPr>
          <a:xfrm>
            <a:off x="4016684" y="353592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2" name="フローチャート: 磁気ディスク 441"/>
          <p:cNvSpPr/>
          <p:nvPr/>
        </p:nvSpPr>
        <p:spPr>
          <a:xfrm>
            <a:off x="4329520" y="3685500"/>
            <a:ext cx="317500" cy="16662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443" name="正方形/長方形 442"/>
          <p:cNvSpPr/>
          <p:nvPr/>
        </p:nvSpPr>
        <p:spPr>
          <a:xfrm>
            <a:off x="4329520" y="3121212"/>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4" name="円/楕円 443"/>
          <p:cNvSpPr/>
          <p:nvPr/>
        </p:nvSpPr>
        <p:spPr>
          <a:xfrm>
            <a:off x="4372016" y="315296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45" name="直線コネクタ 444"/>
          <p:cNvCxnSpPr/>
          <p:nvPr/>
        </p:nvCxnSpPr>
        <p:spPr>
          <a:xfrm>
            <a:off x="4454566" y="3199525"/>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46" name="正方形/長方形 445"/>
          <p:cNvSpPr/>
          <p:nvPr/>
        </p:nvSpPr>
        <p:spPr>
          <a:xfrm>
            <a:off x="4329520" y="3314674"/>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7" name="円/楕円 446"/>
          <p:cNvSpPr/>
          <p:nvPr/>
        </p:nvSpPr>
        <p:spPr>
          <a:xfrm>
            <a:off x="4372016" y="334642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48" name="直線コネクタ 447"/>
          <p:cNvCxnSpPr/>
          <p:nvPr/>
        </p:nvCxnSpPr>
        <p:spPr>
          <a:xfrm>
            <a:off x="4454566" y="3392987"/>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49" name="正方形/長方形 448"/>
          <p:cNvSpPr/>
          <p:nvPr/>
        </p:nvSpPr>
        <p:spPr>
          <a:xfrm>
            <a:off x="4329520" y="349626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0" name="円/楕円 449"/>
          <p:cNvSpPr/>
          <p:nvPr/>
        </p:nvSpPr>
        <p:spPr>
          <a:xfrm>
            <a:off x="4372016" y="352801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51" name="直線コネクタ 450"/>
          <p:cNvCxnSpPr/>
          <p:nvPr/>
        </p:nvCxnSpPr>
        <p:spPr>
          <a:xfrm>
            <a:off x="4454566" y="357458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52" name="円/楕円 451"/>
          <p:cNvSpPr/>
          <p:nvPr/>
        </p:nvSpPr>
        <p:spPr>
          <a:xfrm>
            <a:off x="4386938" y="335401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3" name="円/楕円 452"/>
          <p:cNvSpPr/>
          <p:nvPr/>
        </p:nvSpPr>
        <p:spPr>
          <a:xfrm>
            <a:off x="4386938" y="353561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4" name="フローチャート: 磁気ディスク 453"/>
          <p:cNvSpPr/>
          <p:nvPr/>
        </p:nvSpPr>
        <p:spPr>
          <a:xfrm>
            <a:off x="4697282" y="3685500"/>
            <a:ext cx="317500" cy="16662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455" name="正方形/長方形 454"/>
          <p:cNvSpPr/>
          <p:nvPr/>
        </p:nvSpPr>
        <p:spPr>
          <a:xfrm>
            <a:off x="4697282" y="3121212"/>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6" name="円/楕円 455"/>
          <p:cNvSpPr/>
          <p:nvPr/>
        </p:nvSpPr>
        <p:spPr>
          <a:xfrm>
            <a:off x="4739778" y="315296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57" name="直線コネクタ 456"/>
          <p:cNvCxnSpPr/>
          <p:nvPr/>
        </p:nvCxnSpPr>
        <p:spPr>
          <a:xfrm>
            <a:off x="4822328" y="3199525"/>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58" name="正方形/長方形 457"/>
          <p:cNvSpPr/>
          <p:nvPr/>
        </p:nvSpPr>
        <p:spPr>
          <a:xfrm>
            <a:off x="4697282" y="3314674"/>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9" name="円/楕円 458"/>
          <p:cNvSpPr/>
          <p:nvPr/>
        </p:nvSpPr>
        <p:spPr>
          <a:xfrm>
            <a:off x="4739778" y="334642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60" name="直線コネクタ 459"/>
          <p:cNvCxnSpPr/>
          <p:nvPr/>
        </p:nvCxnSpPr>
        <p:spPr>
          <a:xfrm>
            <a:off x="4822328" y="3392987"/>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61" name="正方形/長方形 460"/>
          <p:cNvSpPr/>
          <p:nvPr/>
        </p:nvSpPr>
        <p:spPr>
          <a:xfrm>
            <a:off x="4697282" y="349626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2" name="円/楕円 461"/>
          <p:cNvSpPr/>
          <p:nvPr/>
        </p:nvSpPr>
        <p:spPr>
          <a:xfrm>
            <a:off x="4739778" y="352801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63" name="直線コネクタ 462"/>
          <p:cNvCxnSpPr/>
          <p:nvPr/>
        </p:nvCxnSpPr>
        <p:spPr>
          <a:xfrm>
            <a:off x="4822328" y="357458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64" name="円/楕円 463"/>
          <p:cNvSpPr/>
          <p:nvPr/>
        </p:nvSpPr>
        <p:spPr>
          <a:xfrm>
            <a:off x="4754700" y="335401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5" name="円/楕円 464"/>
          <p:cNvSpPr/>
          <p:nvPr/>
        </p:nvSpPr>
        <p:spPr>
          <a:xfrm>
            <a:off x="4754700" y="353561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6" name="フローチャート: 磁気ディスク 465"/>
          <p:cNvSpPr/>
          <p:nvPr/>
        </p:nvSpPr>
        <p:spPr>
          <a:xfrm>
            <a:off x="5056023" y="3687085"/>
            <a:ext cx="317500" cy="16662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467" name="正方形/長方形 466"/>
          <p:cNvSpPr/>
          <p:nvPr/>
        </p:nvSpPr>
        <p:spPr>
          <a:xfrm>
            <a:off x="5056023" y="312279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8" name="円/楕円 467"/>
          <p:cNvSpPr/>
          <p:nvPr/>
        </p:nvSpPr>
        <p:spPr>
          <a:xfrm>
            <a:off x="5098519" y="315454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69" name="直線コネクタ 468"/>
          <p:cNvCxnSpPr/>
          <p:nvPr/>
        </p:nvCxnSpPr>
        <p:spPr>
          <a:xfrm>
            <a:off x="5181069" y="320111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0" name="正方形/長方形 469"/>
          <p:cNvSpPr/>
          <p:nvPr/>
        </p:nvSpPr>
        <p:spPr>
          <a:xfrm>
            <a:off x="5056023" y="331625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1" name="円/楕円 470"/>
          <p:cNvSpPr/>
          <p:nvPr/>
        </p:nvSpPr>
        <p:spPr>
          <a:xfrm>
            <a:off x="5098519" y="334800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72" name="直線コネクタ 471"/>
          <p:cNvCxnSpPr/>
          <p:nvPr/>
        </p:nvCxnSpPr>
        <p:spPr>
          <a:xfrm>
            <a:off x="5181069" y="339457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3" name="正方形/長方形 472"/>
          <p:cNvSpPr/>
          <p:nvPr/>
        </p:nvSpPr>
        <p:spPr>
          <a:xfrm>
            <a:off x="5056023" y="3497852"/>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4" name="円/楕円 473"/>
          <p:cNvSpPr/>
          <p:nvPr/>
        </p:nvSpPr>
        <p:spPr>
          <a:xfrm>
            <a:off x="5098519" y="352960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75" name="直線コネクタ 474"/>
          <p:cNvCxnSpPr/>
          <p:nvPr/>
        </p:nvCxnSpPr>
        <p:spPr>
          <a:xfrm>
            <a:off x="5181069" y="3576165"/>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6" name="円/楕円 475"/>
          <p:cNvSpPr/>
          <p:nvPr/>
        </p:nvSpPr>
        <p:spPr>
          <a:xfrm>
            <a:off x="5113441" y="335560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77" name="円/楕円 476"/>
          <p:cNvSpPr/>
          <p:nvPr/>
        </p:nvSpPr>
        <p:spPr>
          <a:xfrm>
            <a:off x="5113441" y="353719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9" name="正方形/長方形 428"/>
          <p:cNvSpPr/>
          <p:nvPr/>
        </p:nvSpPr>
        <p:spPr>
          <a:xfrm>
            <a:off x="3538785" y="3025390"/>
            <a:ext cx="1885810" cy="860611"/>
          </a:xfrm>
          <a:prstGeom prst="rect">
            <a:avLst/>
          </a:prstGeom>
          <a:solidFill>
            <a:srgbClr val="33ACBD">
              <a:alpha val="39608"/>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592" name="タイトル 591"/>
          <p:cNvSpPr>
            <a:spLocks noGrp="1"/>
          </p:cNvSpPr>
          <p:nvPr>
            <p:ph type="title"/>
          </p:nvPr>
        </p:nvSpPr>
        <p:spPr/>
        <p:txBody>
          <a:bodyPr/>
          <a:lstStyle/>
          <a:p>
            <a:r>
              <a:rPr kumimoji="1" lang="ja-JP" altLang="en-US" dirty="0"/>
              <a:t>サーバー仮想化による３つのメリット</a:t>
            </a:r>
          </a:p>
        </p:txBody>
      </p:sp>
      <p:sp>
        <p:nvSpPr>
          <p:cNvPr id="2" name="スライド番号プレースホルダー 1"/>
          <p:cNvSpPr>
            <a:spLocks noGrp="1"/>
          </p:cNvSpPr>
          <p:nvPr>
            <p:ph type="sldNum" sz="quarter" idx="12"/>
          </p:nvPr>
        </p:nvSpPr>
        <p:spPr/>
        <p:txBody>
          <a:bodyPr/>
          <a:lstStyle/>
          <a:p>
            <a:fld id="{8FF8CC5D-A65D-5946-99B5-645367A967AD}" type="slidenum">
              <a:rPr kumimoji="1" lang="ja-JP" altLang="en-US" smtClean="0"/>
              <a:t>92</a:t>
            </a:fld>
            <a:endParaRPr kumimoji="1" lang="ja-JP" altLang="en-US"/>
          </a:p>
        </p:txBody>
      </p:sp>
      <p:grpSp>
        <p:nvGrpSpPr>
          <p:cNvPr id="152" name="図形グループ 151"/>
          <p:cNvGrpSpPr/>
          <p:nvPr/>
        </p:nvGrpSpPr>
        <p:grpSpPr>
          <a:xfrm>
            <a:off x="3593860" y="1356495"/>
            <a:ext cx="1781456" cy="713308"/>
            <a:chOff x="857968" y="1402544"/>
            <a:chExt cx="1781456" cy="713308"/>
          </a:xfrm>
        </p:grpSpPr>
        <p:cxnSp>
          <p:nvCxnSpPr>
            <p:cNvPr id="7" name="直線コネクタ 6"/>
            <p:cNvCxnSpPr>
              <a:stCxn id="102" idx="6"/>
              <a:endCxn id="101" idx="3"/>
            </p:cNvCxnSpPr>
            <p:nvPr/>
          </p:nvCxnSpPr>
          <p:spPr>
            <a:xfrm>
              <a:off x="2093324" y="1485939"/>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a:stCxn id="106" idx="6"/>
              <a:endCxn id="105" idx="3"/>
            </p:cNvCxnSpPr>
            <p:nvPr/>
          </p:nvCxnSpPr>
          <p:spPr>
            <a:xfrm>
              <a:off x="2093324" y="1679401"/>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直線コネクタ 14"/>
            <p:cNvCxnSpPr>
              <a:stCxn id="110" idx="6"/>
              <a:endCxn id="109" idx="3"/>
            </p:cNvCxnSpPr>
            <p:nvPr/>
          </p:nvCxnSpPr>
          <p:spPr>
            <a:xfrm>
              <a:off x="2093324" y="1860994"/>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直線コネクタ 18"/>
            <p:cNvCxnSpPr>
              <a:stCxn id="118" idx="6"/>
              <a:endCxn id="117" idx="3"/>
            </p:cNvCxnSpPr>
            <p:nvPr/>
          </p:nvCxnSpPr>
          <p:spPr>
            <a:xfrm>
              <a:off x="2446970" y="1483398"/>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直線コネクタ 22"/>
            <p:cNvCxnSpPr>
              <a:stCxn id="122" idx="6"/>
              <a:endCxn id="121" idx="3"/>
            </p:cNvCxnSpPr>
            <p:nvPr/>
          </p:nvCxnSpPr>
          <p:spPr>
            <a:xfrm>
              <a:off x="2446970" y="167686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a:stCxn id="126" idx="6"/>
              <a:endCxn id="125" idx="3"/>
            </p:cNvCxnSpPr>
            <p:nvPr/>
          </p:nvCxnSpPr>
          <p:spPr>
            <a:xfrm>
              <a:off x="2446970" y="185845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a:stCxn id="130" idx="6"/>
              <a:endCxn id="129" idx="3"/>
            </p:cNvCxnSpPr>
            <p:nvPr/>
          </p:nvCxnSpPr>
          <p:spPr>
            <a:xfrm>
              <a:off x="2446970" y="2054887"/>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正方形/長方形 52"/>
            <p:cNvSpPr/>
            <p:nvPr/>
          </p:nvSpPr>
          <p:spPr>
            <a:xfrm>
              <a:off x="857968" y="1402544"/>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4" name="円/楕円 53"/>
            <p:cNvSpPr/>
            <p:nvPr/>
          </p:nvSpPr>
          <p:spPr>
            <a:xfrm>
              <a:off x="900464" y="143429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5" name="直線コネクタ 54"/>
            <p:cNvCxnSpPr/>
            <p:nvPr/>
          </p:nvCxnSpPr>
          <p:spPr>
            <a:xfrm>
              <a:off x="983014" y="1480857"/>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7" name="正方形/長方形 56"/>
            <p:cNvSpPr/>
            <p:nvPr/>
          </p:nvSpPr>
          <p:spPr>
            <a:xfrm>
              <a:off x="857968" y="1596006"/>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8" name="円/楕円 57"/>
            <p:cNvSpPr/>
            <p:nvPr/>
          </p:nvSpPr>
          <p:spPr>
            <a:xfrm>
              <a:off x="900464" y="1627756"/>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9" name="直線コネクタ 58"/>
            <p:cNvCxnSpPr/>
            <p:nvPr/>
          </p:nvCxnSpPr>
          <p:spPr>
            <a:xfrm>
              <a:off x="983014" y="1674319"/>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1" name="正方形/長方形 60"/>
            <p:cNvSpPr/>
            <p:nvPr/>
          </p:nvSpPr>
          <p:spPr>
            <a:xfrm>
              <a:off x="857968" y="177759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2" name="円/楕円 61"/>
            <p:cNvSpPr/>
            <p:nvPr/>
          </p:nvSpPr>
          <p:spPr>
            <a:xfrm>
              <a:off x="900464" y="180934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3" name="直線コネクタ 62"/>
            <p:cNvCxnSpPr/>
            <p:nvPr/>
          </p:nvCxnSpPr>
          <p:spPr>
            <a:xfrm>
              <a:off x="983014" y="185591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5" name="正方形/長方形 64"/>
            <p:cNvSpPr/>
            <p:nvPr/>
          </p:nvSpPr>
          <p:spPr>
            <a:xfrm>
              <a:off x="857968" y="195328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6" name="円/楕円 65"/>
            <p:cNvSpPr/>
            <p:nvPr/>
          </p:nvSpPr>
          <p:spPr>
            <a:xfrm>
              <a:off x="900464" y="198503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67" name="直線コネクタ 66"/>
            <p:cNvCxnSpPr/>
            <p:nvPr/>
          </p:nvCxnSpPr>
          <p:spPr>
            <a:xfrm>
              <a:off x="983014" y="203160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正方形/長方形 68"/>
            <p:cNvSpPr/>
            <p:nvPr/>
          </p:nvSpPr>
          <p:spPr>
            <a:xfrm>
              <a:off x="1223374" y="1402544"/>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0" name="円/楕円 69"/>
            <p:cNvSpPr/>
            <p:nvPr/>
          </p:nvSpPr>
          <p:spPr>
            <a:xfrm>
              <a:off x="1265870" y="143429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1" name="直線コネクタ 70"/>
            <p:cNvCxnSpPr/>
            <p:nvPr/>
          </p:nvCxnSpPr>
          <p:spPr>
            <a:xfrm>
              <a:off x="1348420" y="1480857"/>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3" name="正方形/長方形 72"/>
            <p:cNvSpPr/>
            <p:nvPr/>
          </p:nvSpPr>
          <p:spPr>
            <a:xfrm>
              <a:off x="1223374" y="1596006"/>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4" name="円/楕円 73"/>
            <p:cNvSpPr/>
            <p:nvPr/>
          </p:nvSpPr>
          <p:spPr>
            <a:xfrm>
              <a:off x="1265870" y="1627756"/>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5" name="直線コネクタ 74"/>
            <p:cNvCxnSpPr/>
            <p:nvPr/>
          </p:nvCxnSpPr>
          <p:spPr>
            <a:xfrm>
              <a:off x="1348420" y="1674319"/>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7" name="正方形/長方形 76"/>
            <p:cNvSpPr/>
            <p:nvPr/>
          </p:nvSpPr>
          <p:spPr>
            <a:xfrm>
              <a:off x="1223374" y="177759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8" name="円/楕円 77"/>
            <p:cNvSpPr/>
            <p:nvPr/>
          </p:nvSpPr>
          <p:spPr>
            <a:xfrm>
              <a:off x="1265870" y="180934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79" name="直線コネクタ 78"/>
            <p:cNvCxnSpPr/>
            <p:nvPr/>
          </p:nvCxnSpPr>
          <p:spPr>
            <a:xfrm>
              <a:off x="1348420" y="185591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1" name="正方形/長方形 80"/>
            <p:cNvSpPr/>
            <p:nvPr/>
          </p:nvSpPr>
          <p:spPr>
            <a:xfrm>
              <a:off x="1223374" y="195328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2" name="円/楕円 81"/>
            <p:cNvSpPr/>
            <p:nvPr/>
          </p:nvSpPr>
          <p:spPr>
            <a:xfrm>
              <a:off x="1265870" y="198503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3" name="直線コネクタ 82"/>
            <p:cNvCxnSpPr/>
            <p:nvPr/>
          </p:nvCxnSpPr>
          <p:spPr>
            <a:xfrm>
              <a:off x="1348420" y="203160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5" name="正方形/長方形 84"/>
            <p:cNvSpPr/>
            <p:nvPr/>
          </p:nvSpPr>
          <p:spPr>
            <a:xfrm>
              <a:off x="1593628" y="1405085"/>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86" name="円/楕円 85"/>
            <p:cNvSpPr/>
            <p:nvPr/>
          </p:nvSpPr>
          <p:spPr>
            <a:xfrm>
              <a:off x="1636124" y="1436835"/>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87" name="直線コネクタ 86"/>
            <p:cNvCxnSpPr/>
            <p:nvPr/>
          </p:nvCxnSpPr>
          <p:spPr>
            <a:xfrm>
              <a:off x="1718674" y="1483398"/>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9" name="正方形/長方形 88"/>
            <p:cNvSpPr/>
            <p:nvPr/>
          </p:nvSpPr>
          <p:spPr>
            <a:xfrm>
              <a:off x="1593628" y="159854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0" name="円/楕円 89"/>
            <p:cNvSpPr/>
            <p:nvPr/>
          </p:nvSpPr>
          <p:spPr>
            <a:xfrm>
              <a:off x="1636124" y="163029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1" name="直線コネクタ 90"/>
            <p:cNvCxnSpPr/>
            <p:nvPr/>
          </p:nvCxnSpPr>
          <p:spPr>
            <a:xfrm>
              <a:off x="1718674" y="167686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3" name="正方形/長方形 92"/>
            <p:cNvSpPr/>
            <p:nvPr/>
          </p:nvSpPr>
          <p:spPr>
            <a:xfrm>
              <a:off x="1593628" y="178014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4" name="円/楕円 93"/>
            <p:cNvSpPr/>
            <p:nvPr/>
          </p:nvSpPr>
          <p:spPr>
            <a:xfrm>
              <a:off x="1636124" y="181189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5" name="直線コネクタ 94"/>
            <p:cNvCxnSpPr/>
            <p:nvPr/>
          </p:nvCxnSpPr>
          <p:spPr>
            <a:xfrm>
              <a:off x="1718674" y="185845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7" name="正方形/長方形 96"/>
            <p:cNvSpPr/>
            <p:nvPr/>
          </p:nvSpPr>
          <p:spPr>
            <a:xfrm>
              <a:off x="1593628" y="1955828"/>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8" name="円/楕円 97"/>
            <p:cNvSpPr/>
            <p:nvPr/>
          </p:nvSpPr>
          <p:spPr>
            <a:xfrm>
              <a:off x="1636124" y="1987578"/>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99" name="直線コネクタ 98"/>
            <p:cNvCxnSpPr/>
            <p:nvPr/>
          </p:nvCxnSpPr>
          <p:spPr>
            <a:xfrm>
              <a:off x="1718674" y="2034141"/>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1" name="正方形/長方形 100"/>
            <p:cNvSpPr/>
            <p:nvPr/>
          </p:nvSpPr>
          <p:spPr>
            <a:xfrm>
              <a:off x="1968278" y="1407626"/>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2" name="円/楕円 101"/>
            <p:cNvSpPr/>
            <p:nvPr/>
          </p:nvSpPr>
          <p:spPr>
            <a:xfrm>
              <a:off x="2010774" y="1439376"/>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3" name="直線コネクタ 102"/>
            <p:cNvCxnSpPr/>
            <p:nvPr/>
          </p:nvCxnSpPr>
          <p:spPr>
            <a:xfrm>
              <a:off x="2093324" y="1485939"/>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5" name="正方形/長方形 104"/>
            <p:cNvSpPr/>
            <p:nvPr/>
          </p:nvSpPr>
          <p:spPr>
            <a:xfrm>
              <a:off x="1968278" y="1601088"/>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6" name="円/楕円 105"/>
            <p:cNvSpPr/>
            <p:nvPr/>
          </p:nvSpPr>
          <p:spPr>
            <a:xfrm>
              <a:off x="2010774" y="1632838"/>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07" name="直線コネクタ 106"/>
            <p:cNvCxnSpPr/>
            <p:nvPr/>
          </p:nvCxnSpPr>
          <p:spPr>
            <a:xfrm>
              <a:off x="2093324" y="1679401"/>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9" name="正方形/長方形 108"/>
            <p:cNvSpPr/>
            <p:nvPr/>
          </p:nvSpPr>
          <p:spPr>
            <a:xfrm>
              <a:off x="1968278" y="1782681"/>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0" name="円/楕円 109"/>
            <p:cNvSpPr/>
            <p:nvPr/>
          </p:nvSpPr>
          <p:spPr>
            <a:xfrm>
              <a:off x="2010774" y="1814431"/>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1" name="直線コネクタ 110"/>
            <p:cNvCxnSpPr/>
            <p:nvPr/>
          </p:nvCxnSpPr>
          <p:spPr>
            <a:xfrm>
              <a:off x="2093324" y="1860994"/>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3" name="正方形/長方形 112"/>
            <p:cNvSpPr/>
            <p:nvPr/>
          </p:nvSpPr>
          <p:spPr>
            <a:xfrm>
              <a:off x="1968278" y="195836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4" name="円/楕円 113"/>
            <p:cNvSpPr/>
            <p:nvPr/>
          </p:nvSpPr>
          <p:spPr>
            <a:xfrm>
              <a:off x="2010774" y="199011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5" name="直線コネクタ 114"/>
            <p:cNvCxnSpPr/>
            <p:nvPr/>
          </p:nvCxnSpPr>
          <p:spPr>
            <a:xfrm>
              <a:off x="2093324" y="203668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7" name="正方形/長方形 116"/>
            <p:cNvSpPr/>
            <p:nvPr/>
          </p:nvSpPr>
          <p:spPr>
            <a:xfrm>
              <a:off x="2321924" y="1405085"/>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8" name="円/楕円 117"/>
            <p:cNvSpPr/>
            <p:nvPr/>
          </p:nvSpPr>
          <p:spPr>
            <a:xfrm>
              <a:off x="2364420" y="1436835"/>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19" name="直線コネクタ 118"/>
            <p:cNvCxnSpPr/>
            <p:nvPr/>
          </p:nvCxnSpPr>
          <p:spPr>
            <a:xfrm>
              <a:off x="2446970" y="1483398"/>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1" name="正方形/長方形 120"/>
            <p:cNvSpPr/>
            <p:nvPr/>
          </p:nvSpPr>
          <p:spPr>
            <a:xfrm>
              <a:off x="2321924" y="159854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2" name="円/楕円 121"/>
            <p:cNvSpPr/>
            <p:nvPr/>
          </p:nvSpPr>
          <p:spPr>
            <a:xfrm>
              <a:off x="2364420" y="163029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3" name="直線コネクタ 122"/>
            <p:cNvCxnSpPr/>
            <p:nvPr/>
          </p:nvCxnSpPr>
          <p:spPr>
            <a:xfrm>
              <a:off x="2446970" y="167686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5" name="正方形/長方形 124"/>
            <p:cNvSpPr/>
            <p:nvPr/>
          </p:nvSpPr>
          <p:spPr>
            <a:xfrm>
              <a:off x="2321924" y="178014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6" name="円/楕円 125"/>
            <p:cNvSpPr/>
            <p:nvPr/>
          </p:nvSpPr>
          <p:spPr>
            <a:xfrm>
              <a:off x="2364420" y="181189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27" name="直線コネクタ 126"/>
            <p:cNvCxnSpPr/>
            <p:nvPr/>
          </p:nvCxnSpPr>
          <p:spPr>
            <a:xfrm>
              <a:off x="2446970" y="185845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9" name="正方形/長方形 128"/>
            <p:cNvSpPr/>
            <p:nvPr/>
          </p:nvSpPr>
          <p:spPr>
            <a:xfrm>
              <a:off x="2321924" y="1955828"/>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30" name="円/楕円 129"/>
            <p:cNvSpPr/>
            <p:nvPr/>
          </p:nvSpPr>
          <p:spPr>
            <a:xfrm>
              <a:off x="2364420" y="1987578"/>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31" name="直線コネクタ 130"/>
            <p:cNvCxnSpPr/>
            <p:nvPr/>
          </p:nvCxnSpPr>
          <p:spPr>
            <a:xfrm>
              <a:off x="2446970" y="2034141"/>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3" name="フローチャート: 磁気ディスク 132"/>
          <p:cNvSpPr/>
          <p:nvPr/>
        </p:nvSpPr>
        <p:spPr>
          <a:xfrm>
            <a:off x="1039667" y="3685815"/>
            <a:ext cx="317500" cy="16662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153" name="図形グループ 152"/>
          <p:cNvGrpSpPr/>
          <p:nvPr/>
        </p:nvGrpSpPr>
        <p:grpSpPr>
          <a:xfrm>
            <a:off x="997171" y="1362204"/>
            <a:ext cx="1781456" cy="713308"/>
            <a:chOff x="857968" y="1402544"/>
            <a:chExt cx="1781456" cy="713308"/>
          </a:xfrm>
        </p:grpSpPr>
        <p:cxnSp>
          <p:nvCxnSpPr>
            <p:cNvPr id="154" name="直線コネクタ 153"/>
            <p:cNvCxnSpPr>
              <a:stCxn id="198" idx="6"/>
              <a:endCxn id="197" idx="3"/>
            </p:cNvCxnSpPr>
            <p:nvPr/>
          </p:nvCxnSpPr>
          <p:spPr>
            <a:xfrm>
              <a:off x="2093324" y="1485939"/>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直線コネクタ 154"/>
            <p:cNvCxnSpPr>
              <a:stCxn id="201" idx="6"/>
              <a:endCxn id="200" idx="3"/>
            </p:cNvCxnSpPr>
            <p:nvPr/>
          </p:nvCxnSpPr>
          <p:spPr>
            <a:xfrm>
              <a:off x="2093324" y="1679401"/>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直線コネクタ 155"/>
            <p:cNvCxnSpPr>
              <a:stCxn id="204" idx="6"/>
              <a:endCxn id="203" idx="3"/>
            </p:cNvCxnSpPr>
            <p:nvPr/>
          </p:nvCxnSpPr>
          <p:spPr>
            <a:xfrm>
              <a:off x="2093324" y="1860994"/>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直線コネクタ 156"/>
            <p:cNvCxnSpPr>
              <a:stCxn id="210" idx="6"/>
              <a:endCxn id="209" idx="3"/>
            </p:cNvCxnSpPr>
            <p:nvPr/>
          </p:nvCxnSpPr>
          <p:spPr>
            <a:xfrm>
              <a:off x="2446970" y="1483398"/>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直線コネクタ 157"/>
            <p:cNvCxnSpPr>
              <a:stCxn id="213" idx="6"/>
              <a:endCxn id="212" idx="3"/>
            </p:cNvCxnSpPr>
            <p:nvPr/>
          </p:nvCxnSpPr>
          <p:spPr>
            <a:xfrm>
              <a:off x="2446970" y="167686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直線コネクタ 158"/>
            <p:cNvCxnSpPr>
              <a:stCxn id="216" idx="6"/>
              <a:endCxn id="215" idx="3"/>
            </p:cNvCxnSpPr>
            <p:nvPr/>
          </p:nvCxnSpPr>
          <p:spPr>
            <a:xfrm>
              <a:off x="2446970" y="185845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直線コネクタ 159"/>
            <p:cNvCxnSpPr>
              <a:stCxn id="219" idx="6"/>
              <a:endCxn id="218" idx="3"/>
            </p:cNvCxnSpPr>
            <p:nvPr/>
          </p:nvCxnSpPr>
          <p:spPr>
            <a:xfrm>
              <a:off x="2446970" y="2054887"/>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1" name="正方形/長方形 160"/>
            <p:cNvSpPr/>
            <p:nvPr/>
          </p:nvSpPr>
          <p:spPr>
            <a:xfrm>
              <a:off x="857968" y="1402544"/>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2" name="円/楕円 161"/>
            <p:cNvSpPr/>
            <p:nvPr/>
          </p:nvSpPr>
          <p:spPr>
            <a:xfrm>
              <a:off x="900464" y="143429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3" name="直線コネクタ 162"/>
            <p:cNvCxnSpPr/>
            <p:nvPr/>
          </p:nvCxnSpPr>
          <p:spPr>
            <a:xfrm>
              <a:off x="983014" y="1480857"/>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4" name="正方形/長方形 163"/>
            <p:cNvSpPr/>
            <p:nvPr/>
          </p:nvSpPr>
          <p:spPr>
            <a:xfrm>
              <a:off x="857968" y="1596006"/>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5" name="円/楕円 164"/>
            <p:cNvSpPr/>
            <p:nvPr/>
          </p:nvSpPr>
          <p:spPr>
            <a:xfrm>
              <a:off x="900464" y="1627756"/>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6" name="直線コネクタ 165"/>
            <p:cNvCxnSpPr/>
            <p:nvPr/>
          </p:nvCxnSpPr>
          <p:spPr>
            <a:xfrm>
              <a:off x="983014" y="1674319"/>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7" name="正方形/長方形 166"/>
            <p:cNvSpPr/>
            <p:nvPr/>
          </p:nvSpPr>
          <p:spPr>
            <a:xfrm>
              <a:off x="857968" y="177759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68" name="円/楕円 167"/>
            <p:cNvSpPr/>
            <p:nvPr/>
          </p:nvSpPr>
          <p:spPr>
            <a:xfrm>
              <a:off x="900464" y="180934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69" name="直線コネクタ 168"/>
            <p:cNvCxnSpPr/>
            <p:nvPr/>
          </p:nvCxnSpPr>
          <p:spPr>
            <a:xfrm>
              <a:off x="983014" y="185591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0" name="正方形/長方形 169"/>
            <p:cNvSpPr/>
            <p:nvPr/>
          </p:nvSpPr>
          <p:spPr>
            <a:xfrm>
              <a:off x="857968" y="195328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1" name="円/楕円 170"/>
            <p:cNvSpPr/>
            <p:nvPr/>
          </p:nvSpPr>
          <p:spPr>
            <a:xfrm>
              <a:off x="900464" y="198503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2" name="直線コネクタ 171"/>
            <p:cNvCxnSpPr/>
            <p:nvPr/>
          </p:nvCxnSpPr>
          <p:spPr>
            <a:xfrm>
              <a:off x="983014" y="203160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3" name="正方形/長方形 172"/>
            <p:cNvSpPr/>
            <p:nvPr/>
          </p:nvSpPr>
          <p:spPr>
            <a:xfrm>
              <a:off x="1223374" y="1402544"/>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4" name="円/楕円 173"/>
            <p:cNvSpPr/>
            <p:nvPr/>
          </p:nvSpPr>
          <p:spPr>
            <a:xfrm>
              <a:off x="1265870" y="143429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5" name="直線コネクタ 174"/>
            <p:cNvCxnSpPr/>
            <p:nvPr/>
          </p:nvCxnSpPr>
          <p:spPr>
            <a:xfrm>
              <a:off x="1348420" y="1480857"/>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6" name="正方形/長方形 175"/>
            <p:cNvSpPr/>
            <p:nvPr/>
          </p:nvSpPr>
          <p:spPr>
            <a:xfrm>
              <a:off x="1223374" y="1596006"/>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77" name="円/楕円 176"/>
            <p:cNvSpPr/>
            <p:nvPr/>
          </p:nvSpPr>
          <p:spPr>
            <a:xfrm>
              <a:off x="1265870" y="1627756"/>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78" name="直線コネクタ 177"/>
            <p:cNvCxnSpPr/>
            <p:nvPr/>
          </p:nvCxnSpPr>
          <p:spPr>
            <a:xfrm>
              <a:off x="1348420" y="1674319"/>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9" name="正方形/長方形 178"/>
            <p:cNvSpPr/>
            <p:nvPr/>
          </p:nvSpPr>
          <p:spPr>
            <a:xfrm>
              <a:off x="1223374" y="177759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0" name="円/楕円 179"/>
            <p:cNvSpPr/>
            <p:nvPr/>
          </p:nvSpPr>
          <p:spPr>
            <a:xfrm>
              <a:off x="1265870" y="180934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1" name="直線コネクタ 180"/>
            <p:cNvCxnSpPr/>
            <p:nvPr/>
          </p:nvCxnSpPr>
          <p:spPr>
            <a:xfrm>
              <a:off x="1348420" y="185591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2" name="正方形/長方形 181"/>
            <p:cNvSpPr/>
            <p:nvPr/>
          </p:nvSpPr>
          <p:spPr>
            <a:xfrm>
              <a:off x="1223374" y="195328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3" name="円/楕円 182"/>
            <p:cNvSpPr/>
            <p:nvPr/>
          </p:nvSpPr>
          <p:spPr>
            <a:xfrm>
              <a:off x="1265870" y="198503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4" name="直線コネクタ 183"/>
            <p:cNvCxnSpPr/>
            <p:nvPr/>
          </p:nvCxnSpPr>
          <p:spPr>
            <a:xfrm>
              <a:off x="1348420" y="203160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5" name="正方形/長方形 184"/>
            <p:cNvSpPr/>
            <p:nvPr/>
          </p:nvSpPr>
          <p:spPr>
            <a:xfrm>
              <a:off x="1593628" y="1405085"/>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6" name="円/楕円 185"/>
            <p:cNvSpPr/>
            <p:nvPr/>
          </p:nvSpPr>
          <p:spPr>
            <a:xfrm>
              <a:off x="1636124" y="1436835"/>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87" name="直線コネクタ 186"/>
            <p:cNvCxnSpPr/>
            <p:nvPr/>
          </p:nvCxnSpPr>
          <p:spPr>
            <a:xfrm>
              <a:off x="1718674" y="1483398"/>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8" name="正方形/長方形 187"/>
            <p:cNvSpPr/>
            <p:nvPr/>
          </p:nvSpPr>
          <p:spPr>
            <a:xfrm>
              <a:off x="1593628" y="159854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9" name="円/楕円 188"/>
            <p:cNvSpPr/>
            <p:nvPr/>
          </p:nvSpPr>
          <p:spPr>
            <a:xfrm>
              <a:off x="1636124" y="163029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0" name="直線コネクタ 189"/>
            <p:cNvCxnSpPr/>
            <p:nvPr/>
          </p:nvCxnSpPr>
          <p:spPr>
            <a:xfrm>
              <a:off x="1718674" y="167686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1" name="正方形/長方形 190"/>
            <p:cNvSpPr/>
            <p:nvPr/>
          </p:nvSpPr>
          <p:spPr>
            <a:xfrm>
              <a:off x="1593628" y="178014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2" name="円/楕円 191"/>
            <p:cNvSpPr/>
            <p:nvPr/>
          </p:nvSpPr>
          <p:spPr>
            <a:xfrm>
              <a:off x="1636124" y="181189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3" name="直線コネクタ 192"/>
            <p:cNvCxnSpPr/>
            <p:nvPr/>
          </p:nvCxnSpPr>
          <p:spPr>
            <a:xfrm>
              <a:off x="1718674" y="185845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4" name="正方形/長方形 193"/>
            <p:cNvSpPr/>
            <p:nvPr/>
          </p:nvSpPr>
          <p:spPr>
            <a:xfrm>
              <a:off x="1593628" y="1955828"/>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5" name="円/楕円 194"/>
            <p:cNvSpPr/>
            <p:nvPr/>
          </p:nvSpPr>
          <p:spPr>
            <a:xfrm>
              <a:off x="1636124" y="1987578"/>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6" name="直線コネクタ 195"/>
            <p:cNvCxnSpPr/>
            <p:nvPr/>
          </p:nvCxnSpPr>
          <p:spPr>
            <a:xfrm>
              <a:off x="1718674" y="2034141"/>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7" name="正方形/長方形 196"/>
            <p:cNvSpPr/>
            <p:nvPr/>
          </p:nvSpPr>
          <p:spPr>
            <a:xfrm>
              <a:off x="1968278" y="1407626"/>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8" name="円/楕円 197"/>
            <p:cNvSpPr/>
            <p:nvPr/>
          </p:nvSpPr>
          <p:spPr>
            <a:xfrm>
              <a:off x="2010774" y="1439376"/>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199" name="直線コネクタ 198"/>
            <p:cNvCxnSpPr/>
            <p:nvPr/>
          </p:nvCxnSpPr>
          <p:spPr>
            <a:xfrm>
              <a:off x="2093324" y="1485939"/>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0" name="正方形/長方形 199"/>
            <p:cNvSpPr/>
            <p:nvPr/>
          </p:nvSpPr>
          <p:spPr>
            <a:xfrm>
              <a:off x="1968278" y="1601088"/>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1" name="円/楕円 200"/>
            <p:cNvSpPr/>
            <p:nvPr/>
          </p:nvSpPr>
          <p:spPr>
            <a:xfrm>
              <a:off x="2010774" y="1632838"/>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2" name="直線コネクタ 201"/>
            <p:cNvCxnSpPr/>
            <p:nvPr/>
          </p:nvCxnSpPr>
          <p:spPr>
            <a:xfrm>
              <a:off x="2093324" y="1679401"/>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3" name="正方形/長方形 202"/>
            <p:cNvSpPr/>
            <p:nvPr/>
          </p:nvSpPr>
          <p:spPr>
            <a:xfrm>
              <a:off x="1968278" y="1782681"/>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4" name="円/楕円 203"/>
            <p:cNvSpPr/>
            <p:nvPr/>
          </p:nvSpPr>
          <p:spPr>
            <a:xfrm>
              <a:off x="2010774" y="1814431"/>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5" name="直線コネクタ 204"/>
            <p:cNvCxnSpPr/>
            <p:nvPr/>
          </p:nvCxnSpPr>
          <p:spPr>
            <a:xfrm>
              <a:off x="2093324" y="1860994"/>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6" name="正方形/長方形 205"/>
            <p:cNvSpPr/>
            <p:nvPr/>
          </p:nvSpPr>
          <p:spPr>
            <a:xfrm>
              <a:off x="1968278" y="195836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07" name="円/楕円 206"/>
            <p:cNvSpPr/>
            <p:nvPr/>
          </p:nvSpPr>
          <p:spPr>
            <a:xfrm>
              <a:off x="2010774" y="199011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08" name="直線コネクタ 207"/>
            <p:cNvCxnSpPr/>
            <p:nvPr/>
          </p:nvCxnSpPr>
          <p:spPr>
            <a:xfrm>
              <a:off x="2093324" y="203668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9" name="正方形/長方形 208"/>
            <p:cNvSpPr/>
            <p:nvPr/>
          </p:nvSpPr>
          <p:spPr>
            <a:xfrm>
              <a:off x="2321924" y="1405085"/>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0" name="円/楕円 209"/>
            <p:cNvSpPr/>
            <p:nvPr/>
          </p:nvSpPr>
          <p:spPr>
            <a:xfrm>
              <a:off x="2364420" y="1436835"/>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1" name="直線コネクタ 210"/>
            <p:cNvCxnSpPr/>
            <p:nvPr/>
          </p:nvCxnSpPr>
          <p:spPr>
            <a:xfrm>
              <a:off x="2446970" y="1483398"/>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2" name="正方形/長方形 211"/>
            <p:cNvSpPr/>
            <p:nvPr/>
          </p:nvSpPr>
          <p:spPr>
            <a:xfrm>
              <a:off x="2321924" y="159854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3" name="円/楕円 212"/>
            <p:cNvSpPr/>
            <p:nvPr/>
          </p:nvSpPr>
          <p:spPr>
            <a:xfrm>
              <a:off x="2364420" y="163029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4" name="直線コネクタ 213"/>
            <p:cNvCxnSpPr/>
            <p:nvPr/>
          </p:nvCxnSpPr>
          <p:spPr>
            <a:xfrm>
              <a:off x="2446970" y="167686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5" name="正方形/長方形 214"/>
            <p:cNvSpPr/>
            <p:nvPr/>
          </p:nvSpPr>
          <p:spPr>
            <a:xfrm>
              <a:off x="2321924" y="178014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6" name="円/楕円 215"/>
            <p:cNvSpPr/>
            <p:nvPr/>
          </p:nvSpPr>
          <p:spPr>
            <a:xfrm>
              <a:off x="2364420" y="181189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17" name="直線コネクタ 216"/>
            <p:cNvCxnSpPr/>
            <p:nvPr/>
          </p:nvCxnSpPr>
          <p:spPr>
            <a:xfrm>
              <a:off x="2446970" y="185845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8" name="正方形/長方形 217"/>
            <p:cNvSpPr/>
            <p:nvPr/>
          </p:nvSpPr>
          <p:spPr>
            <a:xfrm>
              <a:off x="2321924" y="1955828"/>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19" name="円/楕円 218"/>
            <p:cNvSpPr/>
            <p:nvPr/>
          </p:nvSpPr>
          <p:spPr>
            <a:xfrm>
              <a:off x="2364420" y="1987578"/>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20" name="直線コネクタ 219"/>
            <p:cNvCxnSpPr/>
            <p:nvPr/>
          </p:nvCxnSpPr>
          <p:spPr>
            <a:xfrm>
              <a:off x="2446970" y="2034141"/>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39" name="正方形/長方形 238"/>
          <p:cNvSpPr/>
          <p:nvPr/>
        </p:nvSpPr>
        <p:spPr>
          <a:xfrm>
            <a:off x="4329520" y="2373223"/>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40" name="円/楕円 239"/>
          <p:cNvSpPr/>
          <p:nvPr/>
        </p:nvSpPr>
        <p:spPr>
          <a:xfrm>
            <a:off x="4372016" y="24049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241" name="直線コネクタ 240"/>
          <p:cNvCxnSpPr/>
          <p:nvPr/>
        </p:nvCxnSpPr>
        <p:spPr>
          <a:xfrm>
            <a:off x="4454566" y="24515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0" name="正方形/長方形 289"/>
          <p:cNvSpPr/>
          <p:nvPr/>
        </p:nvSpPr>
        <p:spPr>
          <a:xfrm>
            <a:off x="3541683" y="1285384"/>
            <a:ext cx="1885810" cy="860611"/>
          </a:xfrm>
          <a:prstGeom prst="rect">
            <a:avLst/>
          </a:prstGeom>
          <a:solidFill>
            <a:srgbClr val="33ACBD">
              <a:alpha val="39608"/>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292" name="三角形 291"/>
          <p:cNvSpPr/>
          <p:nvPr/>
        </p:nvSpPr>
        <p:spPr>
          <a:xfrm flipV="1">
            <a:off x="3541683" y="2143033"/>
            <a:ext cx="1885810" cy="226697"/>
          </a:xfrm>
          <a:prstGeom prst="triangle">
            <a:avLst/>
          </a:prstGeom>
          <a:solidFill>
            <a:srgbClr val="33ACBD">
              <a:alpha val="39608"/>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293" name="テキスト ボックス 292"/>
          <p:cNvSpPr txBox="1"/>
          <p:nvPr/>
        </p:nvSpPr>
        <p:spPr>
          <a:xfrm>
            <a:off x="3934193" y="1485631"/>
            <a:ext cx="1082348" cy="446276"/>
          </a:xfrm>
          <a:prstGeom prst="rect">
            <a:avLst/>
          </a:prstGeom>
          <a:noFill/>
        </p:spPr>
        <p:txBody>
          <a:bodyPr wrap="none" rtlCol="0">
            <a:spAutoFit/>
          </a:bodyPr>
          <a:lstStyle/>
          <a:p>
            <a:pPr algn="ctr"/>
            <a:r>
              <a:rPr kumimoji="1" lang="ja-JP" altLang="en-US" sz="14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仮想マシン</a:t>
            </a:r>
            <a:endParaRPr kumimoji="1" lang="en-US" altLang="ja-JP" sz="14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endParaRPr>
          </a:p>
          <a:p>
            <a:pPr algn="ctr"/>
            <a:r>
              <a:rPr lang="en-US" altLang="ja-JP" sz="9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rPr>
              <a:t>Virtual Machine</a:t>
            </a:r>
            <a:endParaRPr kumimoji="1" lang="ja-JP" altLang="en-US" sz="900" dirty="0">
              <a:solidFill>
                <a:schemeClr val="bg1"/>
              </a:solidFill>
              <a:effectLst>
                <a:outerShdw blurRad="50800" dist="38100" dir="2700000" algn="tl" rotWithShape="0">
                  <a:prstClr val="black">
                    <a:alpha val="40000"/>
                  </a:prstClr>
                </a:outerShdw>
              </a:effectLst>
              <a:latin typeface="Meiryo" charset="-128"/>
              <a:ea typeface="Meiryo" charset="-128"/>
              <a:cs typeface="Meiryo" charset="-128"/>
            </a:endParaRPr>
          </a:p>
        </p:txBody>
      </p:sp>
      <p:sp>
        <p:nvSpPr>
          <p:cNvPr id="294" name="テキスト ボックス 293"/>
          <p:cNvSpPr txBox="1"/>
          <p:nvPr/>
        </p:nvSpPr>
        <p:spPr>
          <a:xfrm>
            <a:off x="5948538" y="1284554"/>
            <a:ext cx="2358338" cy="892552"/>
          </a:xfrm>
          <a:prstGeom prst="rect">
            <a:avLst/>
          </a:prstGeom>
          <a:noFill/>
        </p:spPr>
        <p:txBody>
          <a:bodyPr wrap="none" rtlCol="0">
            <a:spAutoFit/>
          </a:bodyPr>
          <a:lstStyle/>
          <a:p>
            <a:r>
              <a:rPr kumimoji="1" lang="ja-JP" altLang="en-US" sz="1600" b="1" dirty="0">
                <a:solidFill>
                  <a:srgbClr val="0432FF"/>
                </a:solidFill>
                <a:latin typeface="Meiryo" charset="-128"/>
                <a:ea typeface="Meiryo" charset="-128"/>
                <a:cs typeface="Meiryo" charset="-128"/>
              </a:rPr>
              <a:t>物理マシンの集約</a:t>
            </a:r>
            <a:endParaRPr kumimoji="1" lang="en-US" altLang="ja-JP" sz="1600" b="1" dirty="0">
              <a:solidFill>
                <a:srgbClr val="0432FF"/>
              </a:solidFill>
              <a:latin typeface="Meiryo" charset="-128"/>
              <a:ea typeface="Meiryo" charset="-128"/>
              <a:cs typeface="Meiryo" charset="-128"/>
            </a:endParaRPr>
          </a:p>
          <a:p>
            <a:pPr marL="171450" indent="-171450">
              <a:buFont typeface="Wingdings" charset="2"/>
              <a:buChar char="Ø"/>
            </a:pPr>
            <a:r>
              <a:rPr lang="ja-JP" altLang="en-US" sz="1200" dirty="0">
                <a:solidFill>
                  <a:srgbClr val="0432FF"/>
                </a:solidFill>
                <a:latin typeface="Meiryo" charset="-128"/>
                <a:ea typeface="Meiryo" charset="-128"/>
                <a:cs typeface="Meiryo" charset="-128"/>
              </a:rPr>
              <a:t>機械購入費用の抑制</a:t>
            </a:r>
            <a:endParaRPr lang="en-US" altLang="ja-JP" sz="1200" dirty="0">
              <a:solidFill>
                <a:srgbClr val="0432FF"/>
              </a:solidFill>
              <a:latin typeface="Meiryo" charset="-128"/>
              <a:ea typeface="Meiryo" charset="-128"/>
              <a:cs typeface="Meiryo" charset="-128"/>
            </a:endParaRPr>
          </a:p>
          <a:p>
            <a:pPr marL="171450" indent="-171450">
              <a:buFont typeface="Wingdings" charset="2"/>
              <a:buChar char="Ø"/>
            </a:pPr>
            <a:r>
              <a:rPr kumimoji="1" lang="ja-JP" altLang="en-US" sz="1200" dirty="0">
                <a:solidFill>
                  <a:srgbClr val="0432FF"/>
                </a:solidFill>
                <a:latin typeface="Meiryo" charset="-128"/>
                <a:ea typeface="Meiryo" charset="-128"/>
                <a:cs typeface="Meiryo" charset="-128"/>
              </a:rPr>
              <a:t>電気代・</a:t>
            </a:r>
            <a:r>
              <a:rPr kumimoji="1" lang="en-US" altLang="ja-JP" sz="1200" dirty="0">
                <a:solidFill>
                  <a:srgbClr val="0432FF"/>
                </a:solidFill>
                <a:latin typeface="Meiryo" charset="-128"/>
                <a:ea typeface="Meiryo" charset="-128"/>
                <a:cs typeface="Meiryo" charset="-128"/>
              </a:rPr>
              <a:t>CO2</a:t>
            </a:r>
            <a:r>
              <a:rPr kumimoji="1" lang="ja-JP" altLang="en-US" sz="1200" dirty="0">
                <a:solidFill>
                  <a:srgbClr val="0432FF"/>
                </a:solidFill>
                <a:latin typeface="Meiryo" charset="-128"/>
                <a:ea typeface="Meiryo" charset="-128"/>
                <a:cs typeface="Meiryo" charset="-128"/>
              </a:rPr>
              <a:t>の削減</a:t>
            </a:r>
            <a:endParaRPr kumimoji="1" lang="en-US" altLang="ja-JP" sz="1200" dirty="0">
              <a:solidFill>
                <a:srgbClr val="0432FF"/>
              </a:solidFill>
              <a:latin typeface="Meiryo" charset="-128"/>
              <a:ea typeface="Meiryo" charset="-128"/>
              <a:cs typeface="Meiryo" charset="-128"/>
            </a:endParaRPr>
          </a:p>
          <a:p>
            <a:pPr marL="171450" indent="-171450">
              <a:buFont typeface="Wingdings" charset="2"/>
              <a:buChar char="Ø"/>
            </a:pPr>
            <a:r>
              <a:rPr lang="ja-JP" altLang="en-US" sz="1200" dirty="0">
                <a:solidFill>
                  <a:srgbClr val="0432FF"/>
                </a:solidFill>
                <a:latin typeface="Meiryo" charset="-128"/>
                <a:ea typeface="Meiryo" charset="-128"/>
                <a:cs typeface="Meiryo" charset="-128"/>
              </a:rPr>
              <a:t>データセンター使用料の削減</a:t>
            </a:r>
            <a:endParaRPr kumimoji="1" lang="en-US" altLang="ja-JP" sz="1200" dirty="0">
              <a:solidFill>
                <a:srgbClr val="0432FF"/>
              </a:solidFill>
              <a:latin typeface="Meiryo" charset="-128"/>
              <a:ea typeface="Meiryo" charset="-128"/>
              <a:cs typeface="Meiryo" charset="-128"/>
            </a:endParaRPr>
          </a:p>
        </p:txBody>
      </p:sp>
      <p:sp>
        <p:nvSpPr>
          <p:cNvPr id="303" name="正方形/長方形 302"/>
          <p:cNvSpPr/>
          <p:nvPr/>
        </p:nvSpPr>
        <p:spPr>
          <a:xfrm>
            <a:off x="1039667" y="312152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4" name="円/楕円 303"/>
          <p:cNvSpPr/>
          <p:nvPr/>
        </p:nvSpPr>
        <p:spPr>
          <a:xfrm>
            <a:off x="1082163" y="315327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05" name="直線コネクタ 304"/>
          <p:cNvCxnSpPr/>
          <p:nvPr/>
        </p:nvCxnSpPr>
        <p:spPr>
          <a:xfrm>
            <a:off x="1164713" y="319984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6" name="正方形/長方形 305"/>
          <p:cNvSpPr/>
          <p:nvPr/>
        </p:nvSpPr>
        <p:spPr>
          <a:xfrm>
            <a:off x="1039667" y="331498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07" name="円/楕円 306"/>
          <p:cNvSpPr/>
          <p:nvPr/>
        </p:nvSpPr>
        <p:spPr>
          <a:xfrm>
            <a:off x="1082163" y="334673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08" name="直線コネクタ 307"/>
          <p:cNvCxnSpPr/>
          <p:nvPr/>
        </p:nvCxnSpPr>
        <p:spPr>
          <a:xfrm>
            <a:off x="1164713" y="339330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9" name="正方形/長方形 308"/>
          <p:cNvSpPr/>
          <p:nvPr/>
        </p:nvSpPr>
        <p:spPr>
          <a:xfrm>
            <a:off x="1039667" y="3496582"/>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10" name="円/楕円 309"/>
          <p:cNvSpPr/>
          <p:nvPr/>
        </p:nvSpPr>
        <p:spPr>
          <a:xfrm>
            <a:off x="1082163" y="352833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11" name="直線コネクタ 310"/>
          <p:cNvCxnSpPr/>
          <p:nvPr/>
        </p:nvCxnSpPr>
        <p:spPr>
          <a:xfrm>
            <a:off x="1164713" y="3574895"/>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3" name="フローチャート: 磁気ディスク 362"/>
          <p:cNvSpPr/>
          <p:nvPr/>
        </p:nvSpPr>
        <p:spPr>
          <a:xfrm>
            <a:off x="1732831" y="3685815"/>
            <a:ext cx="317500" cy="16662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64" name="正方形/長方形 363"/>
          <p:cNvSpPr/>
          <p:nvPr/>
        </p:nvSpPr>
        <p:spPr>
          <a:xfrm>
            <a:off x="1732831" y="312152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5" name="円/楕円 364"/>
          <p:cNvSpPr/>
          <p:nvPr/>
        </p:nvSpPr>
        <p:spPr>
          <a:xfrm>
            <a:off x="1775327" y="315327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66" name="直線コネクタ 365"/>
          <p:cNvCxnSpPr/>
          <p:nvPr/>
        </p:nvCxnSpPr>
        <p:spPr>
          <a:xfrm>
            <a:off x="1857877" y="319984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7" name="正方形/長方形 366"/>
          <p:cNvSpPr/>
          <p:nvPr/>
        </p:nvSpPr>
        <p:spPr>
          <a:xfrm>
            <a:off x="1732831" y="331498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8" name="円/楕円 367"/>
          <p:cNvSpPr/>
          <p:nvPr/>
        </p:nvSpPr>
        <p:spPr>
          <a:xfrm>
            <a:off x="1775327" y="334673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69" name="直線コネクタ 368"/>
          <p:cNvCxnSpPr/>
          <p:nvPr/>
        </p:nvCxnSpPr>
        <p:spPr>
          <a:xfrm>
            <a:off x="1857877" y="339330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0" name="正方形/長方形 369"/>
          <p:cNvSpPr/>
          <p:nvPr/>
        </p:nvSpPr>
        <p:spPr>
          <a:xfrm>
            <a:off x="1732831" y="3496582"/>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1" name="円/楕円 370"/>
          <p:cNvSpPr/>
          <p:nvPr/>
        </p:nvSpPr>
        <p:spPr>
          <a:xfrm>
            <a:off x="1775327" y="352833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72" name="直線コネクタ 371"/>
          <p:cNvCxnSpPr/>
          <p:nvPr/>
        </p:nvCxnSpPr>
        <p:spPr>
          <a:xfrm>
            <a:off x="1857877" y="3574895"/>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3" name="フローチャート: 磁気ディスク 372"/>
          <p:cNvSpPr/>
          <p:nvPr/>
        </p:nvSpPr>
        <p:spPr>
          <a:xfrm>
            <a:off x="2458747" y="3685815"/>
            <a:ext cx="317500" cy="16662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74" name="正方形/長方形 373"/>
          <p:cNvSpPr/>
          <p:nvPr/>
        </p:nvSpPr>
        <p:spPr>
          <a:xfrm>
            <a:off x="2458747" y="312152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5" name="円/楕円 374"/>
          <p:cNvSpPr/>
          <p:nvPr/>
        </p:nvSpPr>
        <p:spPr>
          <a:xfrm>
            <a:off x="2501243" y="315327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76" name="直線コネクタ 375"/>
          <p:cNvCxnSpPr/>
          <p:nvPr/>
        </p:nvCxnSpPr>
        <p:spPr>
          <a:xfrm>
            <a:off x="2583793" y="319984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7" name="正方形/長方形 376"/>
          <p:cNvSpPr/>
          <p:nvPr/>
        </p:nvSpPr>
        <p:spPr>
          <a:xfrm>
            <a:off x="2458747" y="331498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8" name="円/楕円 377"/>
          <p:cNvSpPr/>
          <p:nvPr/>
        </p:nvSpPr>
        <p:spPr>
          <a:xfrm>
            <a:off x="2501243" y="334673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79" name="直線コネクタ 378"/>
          <p:cNvCxnSpPr/>
          <p:nvPr/>
        </p:nvCxnSpPr>
        <p:spPr>
          <a:xfrm>
            <a:off x="2583793" y="339330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0" name="正方形/長方形 379"/>
          <p:cNvSpPr/>
          <p:nvPr/>
        </p:nvSpPr>
        <p:spPr>
          <a:xfrm>
            <a:off x="2458747" y="3496582"/>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1" name="円/楕円 380"/>
          <p:cNvSpPr/>
          <p:nvPr/>
        </p:nvSpPr>
        <p:spPr>
          <a:xfrm>
            <a:off x="2501243" y="352833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382" name="直線コネクタ 381"/>
          <p:cNvCxnSpPr/>
          <p:nvPr/>
        </p:nvCxnSpPr>
        <p:spPr>
          <a:xfrm>
            <a:off x="2583793" y="3574895"/>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383" name="図形グループ 382"/>
          <p:cNvGrpSpPr/>
          <p:nvPr/>
        </p:nvGrpSpPr>
        <p:grpSpPr>
          <a:xfrm>
            <a:off x="928620" y="3188772"/>
            <a:ext cx="181475" cy="234702"/>
            <a:chOff x="2667295" y="1059799"/>
            <a:chExt cx="681672" cy="722281"/>
          </a:xfrm>
        </p:grpSpPr>
        <p:sp>
          <p:nvSpPr>
            <p:cNvPr id="384" name="角丸四角形 383"/>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385" name="図 384"/>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386" name="図形グループ 385"/>
          <p:cNvGrpSpPr/>
          <p:nvPr/>
        </p:nvGrpSpPr>
        <p:grpSpPr>
          <a:xfrm>
            <a:off x="841427" y="3283191"/>
            <a:ext cx="177873" cy="351555"/>
            <a:chOff x="1946324" y="4125162"/>
            <a:chExt cx="969964" cy="2007872"/>
          </a:xfrm>
        </p:grpSpPr>
        <p:sp>
          <p:nvSpPr>
            <p:cNvPr id="387" name="円/楕円 386"/>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8" name="フローチャート: 論理積ゲート 387"/>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389" name="円/楕円 388"/>
          <p:cNvSpPr/>
          <p:nvPr/>
        </p:nvSpPr>
        <p:spPr>
          <a:xfrm>
            <a:off x="1790249" y="335433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0" name="円/楕円 389"/>
          <p:cNvSpPr/>
          <p:nvPr/>
        </p:nvSpPr>
        <p:spPr>
          <a:xfrm>
            <a:off x="1790249" y="353592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391" name="図形グループ 390"/>
          <p:cNvGrpSpPr/>
          <p:nvPr/>
        </p:nvGrpSpPr>
        <p:grpSpPr>
          <a:xfrm>
            <a:off x="1636706" y="3196367"/>
            <a:ext cx="181475" cy="234702"/>
            <a:chOff x="2667295" y="1059799"/>
            <a:chExt cx="681672" cy="722281"/>
          </a:xfrm>
        </p:grpSpPr>
        <p:sp>
          <p:nvSpPr>
            <p:cNvPr id="392" name="角丸四角形 391"/>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393" name="図 392"/>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394" name="図形グループ 393"/>
          <p:cNvGrpSpPr/>
          <p:nvPr/>
        </p:nvGrpSpPr>
        <p:grpSpPr>
          <a:xfrm>
            <a:off x="1549513" y="3290786"/>
            <a:ext cx="177873" cy="351555"/>
            <a:chOff x="1946324" y="4125162"/>
            <a:chExt cx="969964" cy="2007872"/>
          </a:xfrm>
        </p:grpSpPr>
        <p:sp>
          <p:nvSpPr>
            <p:cNvPr id="395" name="円/楕円 394"/>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6" name="フローチャート: 論理積ゲート 395"/>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397" name="円/楕円 396"/>
          <p:cNvSpPr/>
          <p:nvPr/>
        </p:nvSpPr>
        <p:spPr>
          <a:xfrm>
            <a:off x="2502718" y="3362571"/>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8" name="円/楕円 397"/>
          <p:cNvSpPr/>
          <p:nvPr/>
        </p:nvSpPr>
        <p:spPr>
          <a:xfrm>
            <a:off x="2502718" y="354416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399" name="図形グループ 398"/>
          <p:cNvGrpSpPr/>
          <p:nvPr/>
        </p:nvGrpSpPr>
        <p:grpSpPr>
          <a:xfrm>
            <a:off x="2349175" y="3204604"/>
            <a:ext cx="181475" cy="234702"/>
            <a:chOff x="2667295" y="1059799"/>
            <a:chExt cx="681672" cy="722281"/>
          </a:xfrm>
        </p:grpSpPr>
        <p:sp>
          <p:nvSpPr>
            <p:cNvPr id="400" name="角丸四角形 399"/>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401" name="図 400"/>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402" name="図形グループ 401"/>
          <p:cNvGrpSpPr/>
          <p:nvPr/>
        </p:nvGrpSpPr>
        <p:grpSpPr>
          <a:xfrm>
            <a:off x="2261982" y="3299023"/>
            <a:ext cx="177873" cy="351555"/>
            <a:chOff x="1946324" y="4125162"/>
            <a:chExt cx="969964" cy="2007872"/>
          </a:xfrm>
        </p:grpSpPr>
        <p:sp>
          <p:nvSpPr>
            <p:cNvPr id="403" name="円/楕円 402"/>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4" name="フローチャート: 論理積ゲート 403"/>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405" name="フローチャート: 磁気ディスク 404"/>
          <p:cNvSpPr/>
          <p:nvPr/>
        </p:nvSpPr>
        <p:spPr>
          <a:xfrm>
            <a:off x="3591504" y="3685815"/>
            <a:ext cx="317500" cy="16662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406" name="正方形/長方形 405"/>
          <p:cNvSpPr/>
          <p:nvPr/>
        </p:nvSpPr>
        <p:spPr>
          <a:xfrm>
            <a:off x="3591504" y="3121527"/>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7" name="円/楕円 406"/>
          <p:cNvSpPr/>
          <p:nvPr/>
        </p:nvSpPr>
        <p:spPr>
          <a:xfrm>
            <a:off x="3634000" y="315327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08" name="直線コネクタ 407"/>
          <p:cNvCxnSpPr/>
          <p:nvPr/>
        </p:nvCxnSpPr>
        <p:spPr>
          <a:xfrm>
            <a:off x="3716550" y="3199840"/>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9" name="正方形/長方形 408"/>
          <p:cNvSpPr/>
          <p:nvPr/>
        </p:nvSpPr>
        <p:spPr>
          <a:xfrm>
            <a:off x="3591504" y="3314989"/>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0" name="円/楕円 409"/>
          <p:cNvSpPr/>
          <p:nvPr/>
        </p:nvSpPr>
        <p:spPr>
          <a:xfrm>
            <a:off x="3634000" y="3346739"/>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11" name="直線コネクタ 410"/>
          <p:cNvCxnSpPr/>
          <p:nvPr/>
        </p:nvCxnSpPr>
        <p:spPr>
          <a:xfrm>
            <a:off x="3716550" y="3393302"/>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2" name="正方形/長方形 411"/>
          <p:cNvSpPr/>
          <p:nvPr/>
        </p:nvSpPr>
        <p:spPr>
          <a:xfrm>
            <a:off x="3591504" y="3496582"/>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3" name="円/楕円 412"/>
          <p:cNvSpPr/>
          <p:nvPr/>
        </p:nvSpPr>
        <p:spPr>
          <a:xfrm>
            <a:off x="3634000" y="3528332"/>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14" name="直線コネクタ 413"/>
          <p:cNvCxnSpPr/>
          <p:nvPr/>
        </p:nvCxnSpPr>
        <p:spPr>
          <a:xfrm>
            <a:off x="3716550" y="3574895"/>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5" name="円/楕円 424"/>
          <p:cNvSpPr/>
          <p:nvPr/>
        </p:nvSpPr>
        <p:spPr>
          <a:xfrm>
            <a:off x="3648922" y="3354334"/>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6" name="円/楕円 425"/>
          <p:cNvSpPr/>
          <p:nvPr/>
        </p:nvSpPr>
        <p:spPr>
          <a:xfrm>
            <a:off x="3648922" y="3535927"/>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84" name="三角形 483"/>
          <p:cNvSpPr/>
          <p:nvPr/>
        </p:nvSpPr>
        <p:spPr>
          <a:xfrm flipV="1">
            <a:off x="3545365" y="3891351"/>
            <a:ext cx="1885810" cy="226697"/>
          </a:xfrm>
          <a:prstGeom prst="triangle">
            <a:avLst/>
          </a:prstGeom>
          <a:solidFill>
            <a:srgbClr val="33ACBD">
              <a:alpha val="39608"/>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485" name="テキスト ボックス 484"/>
          <p:cNvSpPr txBox="1"/>
          <p:nvPr/>
        </p:nvSpPr>
        <p:spPr>
          <a:xfrm>
            <a:off x="5948538" y="3024560"/>
            <a:ext cx="1896673" cy="892552"/>
          </a:xfrm>
          <a:prstGeom prst="rect">
            <a:avLst/>
          </a:prstGeom>
          <a:noFill/>
        </p:spPr>
        <p:txBody>
          <a:bodyPr wrap="none" rtlCol="0">
            <a:spAutoFit/>
          </a:bodyPr>
          <a:lstStyle/>
          <a:p>
            <a:r>
              <a:rPr kumimoji="1" lang="ja-JP" altLang="en-US" sz="1600" b="1" dirty="0">
                <a:solidFill>
                  <a:srgbClr val="0432FF"/>
                </a:solidFill>
                <a:latin typeface="Meiryo" charset="-128"/>
                <a:ea typeface="Meiryo" charset="-128"/>
                <a:cs typeface="Meiryo" charset="-128"/>
              </a:rPr>
              <a:t>ソフトウェア定義</a:t>
            </a:r>
            <a:endParaRPr kumimoji="1" lang="en-US" altLang="ja-JP" sz="1600" b="1" dirty="0">
              <a:solidFill>
                <a:srgbClr val="0432FF"/>
              </a:solidFill>
              <a:latin typeface="Meiryo" charset="-128"/>
              <a:ea typeface="Meiryo" charset="-128"/>
              <a:cs typeface="Meiryo" charset="-128"/>
            </a:endParaRPr>
          </a:p>
          <a:p>
            <a:pPr marL="171450" indent="-171450">
              <a:buFont typeface="Wingdings" charset="2"/>
              <a:buChar char="Ø"/>
            </a:pPr>
            <a:r>
              <a:rPr lang="ja-JP" altLang="en-US" sz="1200" dirty="0">
                <a:solidFill>
                  <a:srgbClr val="0432FF"/>
                </a:solidFill>
                <a:latin typeface="Meiryo" charset="-128"/>
                <a:ea typeface="Meiryo" charset="-128"/>
                <a:cs typeface="Meiryo" charset="-128"/>
              </a:rPr>
              <a:t>調達・変更の迅速化</a:t>
            </a:r>
            <a:endParaRPr lang="en-US" altLang="ja-JP" sz="1200" dirty="0">
              <a:solidFill>
                <a:srgbClr val="0432FF"/>
              </a:solidFill>
              <a:latin typeface="Meiryo" charset="-128"/>
              <a:ea typeface="Meiryo" charset="-128"/>
              <a:cs typeface="Meiryo" charset="-128"/>
            </a:endParaRPr>
          </a:p>
          <a:p>
            <a:pPr marL="171450" indent="-171450">
              <a:buFont typeface="Wingdings" charset="2"/>
              <a:buChar char="Ø"/>
            </a:pPr>
            <a:r>
              <a:rPr lang="ja-JP" altLang="en-US" sz="1200" dirty="0">
                <a:solidFill>
                  <a:srgbClr val="0432FF"/>
                </a:solidFill>
                <a:latin typeface="Meiryo" charset="-128"/>
                <a:ea typeface="Meiryo" charset="-128"/>
                <a:cs typeface="Meiryo" charset="-128"/>
              </a:rPr>
              <a:t>稼働中での構成変更</a:t>
            </a:r>
            <a:endParaRPr kumimoji="1" lang="en-US" altLang="ja-JP" sz="1200" dirty="0">
              <a:solidFill>
                <a:srgbClr val="0432FF"/>
              </a:solidFill>
              <a:latin typeface="Meiryo" charset="-128"/>
              <a:ea typeface="Meiryo" charset="-128"/>
              <a:cs typeface="Meiryo" charset="-128"/>
            </a:endParaRPr>
          </a:p>
          <a:p>
            <a:pPr marL="171450" indent="-171450">
              <a:buFont typeface="Wingdings" charset="2"/>
              <a:buChar char="Ø"/>
            </a:pPr>
            <a:r>
              <a:rPr lang="ja-JP" altLang="en-US" sz="1200" dirty="0">
                <a:solidFill>
                  <a:srgbClr val="0432FF"/>
                </a:solidFill>
                <a:latin typeface="Meiryo" charset="-128"/>
                <a:ea typeface="Meiryo" charset="-128"/>
                <a:cs typeface="Meiryo" charset="-128"/>
              </a:rPr>
              <a:t>迅速で柔軟な構成変更</a:t>
            </a:r>
            <a:endParaRPr kumimoji="1" lang="en-US" altLang="ja-JP" sz="1200" dirty="0">
              <a:solidFill>
                <a:srgbClr val="0432FF"/>
              </a:solidFill>
              <a:latin typeface="Meiryo" charset="-128"/>
              <a:ea typeface="Meiryo" charset="-128"/>
              <a:cs typeface="Meiryo" charset="-128"/>
            </a:endParaRPr>
          </a:p>
        </p:txBody>
      </p:sp>
      <p:grpSp>
        <p:nvGrpSpPr>
          <p:cNvPr id="478" name="図形グループ 477"/>
          <p:cNvGrpSpPr/>
          <p:nvPr/>
        </p:nvGrpSpPr>
        <p:grpSpPr>
          <a:xfrm>
            <a:off x="4340269" y="4022273"/>
            <a:ext cx="288638" cy="361299"/>
            <a:chOff x="2667295" y="1059799"/>
            <a:chExt cx="681672" cy="722281"/>
          </a:xfrm>
        </p:grpSpPr>
        <p:sp>
          <p:nvSpPr>
            <p:cNvPr id="479" name="角丸四角形 478"/>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480" name="図 479"/>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481" name="図形グループ 480"/>
          <p:cNvGrpSpPr/>
          <p:nvPr/>
        </p:nvGrpSpPr>
        <p:grpSpPr>
          <a:xfrm>
            <a:off x="4328339" y="4113805"/>
            <a:ext cx="177873" cy="351555"/>
            <a:chOff x="1946324" y="4125162"/>
            <a:chExt cx="969964" cy="2007872"/>
          </a:xfrm>
        </p:grpSpPr>
        <p:sp>
          <p:nvSpPr>
            <p:cNvPr id="482" name="円/楕円 481"/>
            <p:cNvSpPr/>
            <p:nvPr/>
          </p:nvSpPr>
          <p:spPr>
            <a:xfrm>
              <a:off x="1946324" y="4125162"/>
              <a:ext cx="969962" cy="920750"/>
            </a:xfrm>
            <a:prstGeom prst="ellips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83" name="フローチャート: 論理積ゲート 482"/>
            <p:cNvSpPr/>
            <p:nvPr/>
          </p:nvSpPr>
          <p:spPr>
            <a:xfrm rot="16200000">
              <a:off x="1887746" y="5104491"/>
              <a:ext cx="1087122" cy="969963"/>
            </a:xfrm>
            <a:prstGeom prst="flowChartDelay">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sp>
        <p:nvSpPr>
          <p:cNvPr id="486" name="フローチャート: 磁気ディスク 485"/>
          <p:cNvSpPr/>
          <p:nvPr/>
        </p:nvSpPr>
        <p:spPr>
          <a:xfrm>
            <a:off x="4035788" y="5666024"/>
            <a:ext cx="703990" cy="461099"/>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493" name="図形グループ 492"/>
          <p:cNvGrpSpPr/>
          <p:nvPr/>
        </p:nvGrpSpPr>
        <p:grpSpPr>
          <a:xfrm>
            <a:off x="4954949" y="5823509"/>
            <a:ext cx="317500" cy="157483"/>
            <a:chOff x="1106712" y="5184130"/>
            <a:chExt cx="317500" cy="157483"/>
          </a:xfrm>
        </p:grpSpPr>
        <p:sp>
          <p:nvSpPr>
            <p:cNvPr id="487" name="正方形/長方形 486"/>
            <p:cNvSpPr/>
            <p:nvPr/>
          </p:nvSpPr>
          <p:spPr>
            <a:xfrm>
              <a:off x="1106712" y="518413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88" name="円/楕円 487"/>
            <p:cNvSpPr/>
            <p:nvPr/>
          </p:nvSpPr>
          <p:spPr>
            <a:xfrm>
              <a:off x="1149208" y="521588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89" name="直線コネクタ 488"/>
            <p:cNvCxnSpPr/>
            <p:nvPr/>
          </p:nvCxnSpPr>
          <p:spPr>
            <a:xfrm>
              <a:off x="1231758" y="526244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94" name="図形グループ 493"/>
          <p:cNvGrpSpPr/>
          <p:nvPr/>
        </p:nvGrpSpPr>
        <p:grpSpPr>
          <a:xfrm>
            <a:off x="3503117" y="5815575"/>
            <a:ext cx="317500" cy="157483"/>
            <a:chOff x="1106712" y="5365723"/>
            <a:chExt cx="317500" cy="157483"/>
          </a:xfrm>
        </p:grpSpPr>
        <p:sp>
          <p:nvSpPr>
            <p:cNvPr id="490" name="正方形/長方形 489"/>
            <p:cNvSpPr/>
            <p:nvPr/>
          </p:nvSpPr>
          <p:spPr>
            <a:xfrm>
              <a:off x="1106712" y="5365723"/>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1" name="円/楕円 490"/>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92" name="直線コネクタ 491"/>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95" name="メモ 494"/>
          <p:cNvSpPr/>
          <p:nvPr/>
        </p:nvSpPr>
        <p:spPr>
          <a:xfrm>
            <a:off x="4175992" y="5860328"/>
            <a:ext cx="423581" cy="190725"/>
          </a:xfrm>
          <a:prstGeom prst="foldedCorner">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a:solidFill>
                  <a:srgbClr val="FFFFFF"/>
                </a:solidFill>
                <a:latin typeface="+mj-ea"/>
                <a:ea typeface="+mj-ea"/>
                <a:cs typeface="Meiryo" charset="-128"/>
              </a:rPr>
              <a:t>設定</a:t>
            </a:r>
            <a:endParaRPr kumimoji="1" lang="ja-JP" altLang="en-US" sz="800" dirty="0">
              <a:solidFill>
                <a:srgbClr val="FFFFFF"/>
              </a:solidFill>
              <a:latin typeface="+mj-ea"/>
              <a:ea typeface="+mj-ea"/>
              <a:cs typeface="Meiryo" charset="-128"/>
            </a:endParaRPr>
          </a:p>
        </p:txBody>
      </p:sp>
      <p:grpSp>
        <p:nvGrpSpPr>
          <p:cNvPr id="496" name="図形グループ 495"/>
          <p:cNvGrpSpPr/>
          <p:nvPr/>
        </p:nvGrpSpPr>
        <p:grpSpPr>
          <a:xfrm>
            <a:off x="3515502" y="5417531"/>
            <a:ext cx="317500" cy="157483"/>
            <a:chOff x="1106712" y="5365723"/>
            <a:chExt cx="317500" cy="157483"/>
          </a:xfrm>
        </p:grpSpPr>
        <p:sp>
          <p:nvSpPr>
            <p:cNvPr id="497" name="正方形/長方形 496"/>
            <p:cNvSpPr/>
            <p:nvPr/>
          </p:nvSpPr>
          <p:spPr>
            <a:xfrm>
              <a:off x="1106712" y="5365723"/>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98" name="円/楕円 497"/>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499" name="直線コネクタ 498"/>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00" name="図形グループ 499"/>
          <p:cNvGrpSpPr/>
          <p:nvPr/>
        </p:nvGrpSpPr>
        <p:grpSpPr>
          <a:xfrm>
            <a:off x="3515502" y="5229047"/>
            <a:ext cx="317500" cy="157483"/>
            <a:chOff x="1106712" y="5365723"/>
            <a:chExt cx="317500" cy="157483"/>
          </a:xfrm>
        </p:grpSpPr>
        <p:sp>
          <p:nvSpPr>
            <p:cNvPr id="501" name="正方形/長方形 500"/>
            <p:cNvSpPr/>
            <p:nvPr/>
          </p:nvSpPr>
          <p:spPr>
            <a:xfrm>
              <a:off x="1106712" y="5365723"/>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2" name="円/楕円 501"/>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03" name="直線コネクタ 502"/>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05" name="正方形/長方形 504"/>
          <p:cNvSpPr/>
          <p:nvPr/>
        </p:nvSpPr>
        <p:spPr>
          <a:xfrm>
            <a:off x="3500097" y="5182932"/>
            <a:ext cx="359996" cy="479399"/>
          </a:xfrm>
          <a:prstGeom prst="rect">
            <a:avLst/>
          </a:prstGeom>
          <a:solidFill>
            <a:srgbClr val="33ACBD">
              <a:alpha val="39608"/>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506" name="三角形 505"/>
          <p:cNvSpPr/>
          <p:nvPr/>
        </p:nvSpPr>
        <p:spPr>
          <a:xfrm flipV="1">
            <a:off x="3500097" y="5665434"/>
            <a:ext cx="359996" cy="161658"/>
          </a:xfrm>
          <a:prstGeom prst="triangle">
            <a:avLst/>
          </a:prstGeom>
          <a:solidFill>
            <a:srgbClr val="33ACBD">
              <a:alpha val="39608"/>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grpSp>
        <p:nvGrpSpPr>
          <p:cNvPr id="507" name="図形グループ 506"/>
          <p:cNvGrpSpPr/>
          <p:nvPr/>
        </p:nvGrpSpPr>
        <p:grpSpPr>
          <a:xfrm>
            <a:off x="5178784" y="5414428"/>
            <a:ext cx="317500" cy="157483"/>
            <a:chOff x="1106712" y="5365723"/>
            <a:chExt cx="317500" cy="157483"/>
          </a:xfrm>
        </p:grpSpPr>
        <p:sp>
          <p:nvSpPr>
            <p:cNvPr id="508" name="正方形/長方形 507"/>
            <p:cNvSpPr/>
            <p:nvPr/>
          </p:nvSpPr>
          <p:spPr>
            <a:xfrm>
              <a:off x="1106712" y="5365723"/>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09" name="円/楕円 508"/>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10" name="直線コネクタ 509"/>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11" name="図形グループ 510"/>
          <p:cNvGrpSpPr/>
          <p:nvPr/>
        </p:nvGrpSpPr>
        <p:grpSpPr>
          <a:xfrm>
            <a:off x="5178784" y="5225944"/>
            <a:ext cx="317500" cy="157483"/>
            <a:chOff x="1106712" y="5365723"/>
            <a:chExt cx="317500" cy="157483"/>
          </a:xfrm>
        </p:grpSpPr>
        <p:sp>
          <p:nvSpPr>
            <p:cNvPr id="512" name="正方形/長方形 511"/>
            <p:cNvSpPr/>
            <p:nvPr/>
          </p:nvSpPr>
          <p:spPr>
            <a:xfrm>
              <a:off x="1106712" y="5365723"/>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13" name="円/楕円 512"/>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14" name="直線コネクタ 513"/>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16" name="三角形 515"/>
          <p:cNvSpPr/>
          <p:nvPr/>
        </p:nvSpPr>
        <p:spPr>
          <a:xfrm flipV="1">
            <a:off x="4752951" y="5656252"/>
            <a:ext cx="777165" cy="161658"/>
          </a:xfrm>
          <a:prstGeom prst="triangle">
            <a:avLst/>
          </a:prstGeom>
          <a:solidFill>
            <a:srgbClr val="33ACBD">
              <a:alpha val="39608"/>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sp>
        <p:nvSpPr>
          <p:cNvPr id="525" name="右矢印 524"/>
          <p:cNvSpPr/>
          <p:nvPr/>
        </p:nvSpPr>
        <p:spPr>
          <a:xfrm>
            <a:off x="3901275" y="5270392"/>
            <a:ext cx="838503" cy="274460"/>
          </a:xfrm>
          <a:prstGeom prst="rightArrow">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517" name="図形グループ 516"/>
          <p:cNvGrpSpPr/>
          <p:nvPr/>
        </p:nvGrpSpPr>
        <p:grpSpPr>
          <a:xfrm>
            <a:off x="4809734" y="5407622"/>
            <a:ext cx="317500" cy="157483"/>
            <a:chOff x="1106712" y="5365723"/>
            <a:chExt cx="317500" cy="157483"/>
          </a:xfrm>
        </p:grpSpPr>
        <p:sp>
          <p:nvSpPr>
            <p:cNvPr id="518" name="正方形/長方形 517"/>
            <p:cNvSpPr/>
            <p:nvPr/>
          </p:nvSpPr>
          <p:spPr>
            <a:xfrm>
              <a:off x="1106712" y="5365723"/>
              <a:ext cx="317500" cy="15748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19" name="円/楕円 518"/>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20" name="直線コネクタ 519"/>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21" name="図形グループ 520"/>
          <p:cNvGrpSpPr/>
          <p:nvPr/>
        </p:nvGrpSpPr>
        <p:grpSpPr>
          <a:xfrm>
            <a:off x="4809734" y="5219138"/>
            <a:ext cx="317500" cy="157483"/>
            <a:chOff x="1106712" y="5365723"/>
            <a:chExt cx="317500" cy="157483"/>
          </a:xfrm>
        </p:grpSpPr>
        <p:sp>
          <p:nvSpPr>
            <p:cNvPr id="522" name="正方形/長方形 521"/>
            <p:cNvSpPr/>
            <p:nvPr/>
          </p:nvSpPr>
          <p:spPr>
            <a:xfrm>
              <a:off x="1106712" y="5365723"/>
              <a:ext cx="317500" cy="15748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23" name="円/楕円 522"/>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24" name="直線コネクタ 523"/>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15" name="正方形/長方形 514"/>
          <p:cNvSpPr/>
          <p:nvPr/>
        </p:nvSpPr>
        <p:spPr>
          <a:xfrm>
            <a:off x="4758184" y="5179829"/>
            <a:ext cx="771932" cy="479399"/>
          </a:xfrm>
          <a:prstGeom prst="rect">
            <a:avLst/>
          </a:prstGeom>
          <a:solidFill>
            <a:srgbClr val="33ACBD">
              <a:alpha val="39608"/>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srgbClr val="FFFFFF"/>
              </a:solidFill>
              <a:latin typeface="ＭＳ Ｐゴシック"/>
              <a:ea typeface="ＭＳ Ｐゴシック"/>
              <a:cs typeface="ＭＳ Ｐゴシック"/>
            </a:endParaRPr>
          </a:p>
        </p:txBody>
      </p:sp>
      <p:cxnSp>
        <p:nvCxnSpPr>
          <p:cNvPr id="527" name="直線矢印コネクタ 526"/>
          <p:cNvCxnSpPr>
            <a:stCxn id="490" idx="3"/>
            <a:endCxn id="486" idx="2"/>
          </p:cNvCxnSpPr>
          <p:nvPr/>
        </p:nvCxnSpPr>
        <p:spPr>
          <a:xfrm>
            <a:off x="3820617" y="5894317"/>
            <a:ext cx="215171" cy="2257"/>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0" name="直線矢印コネクタ 529"/>
          <p:cNvCxnSpPr>
            <a:stCxn id="486" idx="4"/>
            <a:endCxn id="487" idx="1"/>
          </p:cNvCxnSpPr>
          <p:nvPr/>
        </p:nvCxnSpPr>
        <p:spPr>
          <a:xfrm>
            <a:off x="4739778" y="5896574"/>
            <a:ext cx="215171" cy="5677"/>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33" name="テキスト ボックス 532"/>
          <p:cNvSpPr txBox="1"/>
          <p:nvPr/>
        </p:nvSpPr>
        <p:spPr>
          <a:xfrm>
            <a:off x="3534620" y="4810859"/>
            <a:ext cx="1928733" cy="338554"/>
          </a:xfrm>
          <a:prstGeom prst="rect">
            <a:avLst/>
          </a:prstGeom>
          <a:noFill/>
        </p:spPr>
        <p:txBody>
          <a:bodyPr wrap="none" rtlCol="0">
            <a:spAutoFit/>
          </a:bodyPr>
          <a:lstStyle/>
          <a:p>
            <a:r>
              <a:rPr kumimoji="1" lang="ja-JP" altLang="en-US" sz="800" dirty="0">
                <a:solidFill>
                  <a:schemeClr val="accent6">
                    <a:lumMod val="75000"/>
                  </a:schemeClr>
                </a:solidFill>
                <a:latin typeface="Meiryo" charset="-128"/>
                <a:ea typeface="Meiryo" charset="-128"/>
                <a:cs typeface="Meiryo" charset="-128"/>
              </a:rPr>
              <a:t>障害時に正常に稼働して物理マシンに</a:t>
            </a:r>
            <a:endParaRPr kumimoji="1" lang="en-US" altLang="ja-JP" sz="800" dirty="0">
              <a:solidFill>
                <a:schemeClr val="accent6">
                  <a:lumMod val="75000"/>
                </a:schemeClr>
              </a:solidFill>
              <a:latin typeface="Meiryo" charset="-128"/>
              <a:ea typeface="Meiryo" charset="-128"/>
              <a:cs typeface="Meiryo" charset="-128"/>
            </a:endParaRPr>
          </a:p>
          <a:p>
            <a:r>
              <a:rPr kumimoji="1" lang="ja-JP" altLang="en-US" sz="800" dirty="0">
                <a:solidFill>
                  <a:schemeClr val="accent6">
                    <a:lumMod val="75000"/>
                  </a:schemeClr>
                </a:solidFill>
                <a:latin typeface="Meiryo" charset="-128"/>
                <a:ea typeface="Meiryo" charset="-128"/>
                <a:cs typeface="Meiryo" charset="-128"/>
              </a:rPr>
              <a:t>仮想マシンを移動させサービスを継続</a:t>
            </a:r>
          </a:p>
        </p:txBody>
      </p:sp>
      <p:sp>
        <p:nvSpPr>
          <p:cNvPr id="534" name="乗算記号 533"/>
          <p:cNvSpPr/>
          <p:nvPr/>
        </p:nvSpPr>
        <p:spPr>
          <a:xfrm>
            <a:off x="3510112" y="5723056"/>
            <a:ext cx="324801" cy="324740"/>
          </a:xfrm>
          <a:prstGeom prst="mathMultiply">
            <a:avLst/>
          </a:prstGeom>
          <a:solidFill>
            <a:srgbClr val="FF0000">
              <a:alpha val="50196"/>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5" name="フローチャート: 磁気ディスク 534"/>
          <p:cNvSpPr/>
          <p:nvPr/>
        </p:nvSpPr>
        <p:spPr>
          <a:xfrm>
            <a:off x="1553896" y="5344013"/>
            <a:ext cx="703990" cy="402250"/>
          </a:xfrm>
          <a:prstGeom prst="flowChartMagneticDisk">
            <a:avLst/>
          </a:prstGeom>
          <a:solidFill>
            <a:schemeClr val="tx1">
              <a:lumMod val="65000"/>
              <a:lumOff val="35000"/>
            </a:schemeClr>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grpSp>
        <p:nvGrpSpPr>
          <p:cNvPr id="536" name="図形グループ 535"/>
          <p:cNvGrpSpPr/>
          <p:nvPr/>
        </p:nvGrpSpPr>
        <p:grpSpPr>
          <a:xfrm>
            <a:off x="2452045" y="5816202"/>
            <a:ext cx="317500" cy="157483"/>
            <a:chOff x="1106712" y="5184130"/>
            <a:chExt cx="317500" cy="157483"/>
          </a:xfrm>
        </p:grpSpPr>
        <p:sp>
          <p:nvSpPr>
            <p:cNvPr id="537" name="正方形/長方形 536"/>
            <p:cNvSpPr/>
            <p:nvPr/>
          </p:nvSpPr>
          <p:spPr>
            <a:xfrm>
              <a:off x="1106712" y="518413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38" name="円/楕円 537"/>
            <p:cNvSpPr/>
            <p:nvPr/>
          </p:nvSpPr>
          <p:spPr>
            <a:xfrm>
              <a:off x="1149208" y="521588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39" name="直線コネクタ 538"/>
            <p:cNvCxnSpPr/>
            <p:nvPr/>
          </p:nvCxnSpPr>
          <p:spPr>
            <a:xfrm>
              <a:off x="1231758" y="526244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40" name="図形グループ 539"/>
          <p:cNvGrpSpPr/>
          <p:nvPr/>
        </p:nvGrpSpPr>
        <p:grpSpPr>
          <a:xfrm>
            <a:off x="1000213" y="5808268"/>
            <a:ext cx="317500" cy="157483"/>
            <a:chOff x="1106712" y="5365723"/>
            <a:chExt cx="317500" cy="157483"/>
          </a:xfrm>
        </p:grpSpPr>
        <p:sp>
          <p:nvSpPr>
            <p:cNvPr id="541" name="正方形/長方形 540"/>
            <p:cNvSpPr/>
            <p:nvPr/>
          </p:nvSpPr>
          <p:spPr>
            <a:xfrm>
              <a:off x="1106712" y="5365723"/>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42" name="円/楕円 541"/>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43" name="直線コネクタ 542"/>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547" name="直線矢印コネクタ 546"/>
          <p:cNvCxnSpPr>
            <a:stCxn id="541" idx="3"/>
            <a:endCxn id="535" idx="2"/>
          </p:cNvCxnSpPr>
          <p:nvPr/>
        </p:nvCxnSpPr>
        <p:spPr>
          <a:xfrm flipV="1">
            <a:off x="1317713" y="5545138"/>
            <a:ext cx="236183" cy="341872"/>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8" name="直線矢印コネクタ 547"/>
          <p:cNvCxnSpPr>
            <a:stCxn id="535" idx="4"/>
            <a:endCxn id="537" idx="1"/>
          </p:cNvCxnSpPr>
          <p:nvPr/>
        </p:nvCxnSpPr>
        <p:spPr>
          <a:xfrm>
            <a:off x="2257886" y="5545138"/>
            <a:ext cx="194159" cy="349806"/>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49" name="乗算記号 548"/>
          <p:cNvSpPr/>
          <p:nvPr/>
        </p:nvSpPr>
        <p:spPr>
          <a:xfrm>
            <a:off x="1007208" y="5715749"/>
            <a:ext cx="324801" cy="324740"/>
          </a:xfrm>
          <a:prstGeom prst="mathMultiply">
            <a:avLst/>
          </a:prstGeom>
          <a:solidFill>
            <a:srgbClr val="FF0000">
              <a:alpha val="50196"/>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grpSp>
        <p:nvGrpSpPr>
          <p:cNvPr id="552" name="図形グループ 551"/>
          <p:cNvGrpSpPr/>
          <p:nvPr/>
        </p:nvGrpSpPr>
        <p:grpSpPr>
          <a:xfrm>
            <a:off x="2458747" y="5467269"/>
            <a:ext cx="317500" cy="157483"/>
            <a:chOff x="1106712" y="5184130"/>
            <a:chExt cx="317500" cy="157483"/>
          </a:xfrm>
        </p:grpSpPr>
        <p:sp>
          <p:nvSpPr>
            <p:cNvPr id="553" name="正方形/長方形 552"/>
            <p:cNvSpPr/>
            <p:nvPr/>
          </p:nvSpPr>
          <p:spPr>
            <a:xfrm>
              <a:off x="1106712" y="518413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54" name="円/楕円 553"/>
            <p:cNvSpPr/>
            <p:nvPr/>
          </p:nvSpPr>
          <p:spPr>
            <a:xfrm>
              <a:off x="1149208" y="521588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55" name="直線コネクタ 554"/>
            <p:cNvCxnSpPr/>
            <p:nvPr/>
          </p:nvCxnSpPr>
          <p:spPr>
            <a:xfrm>
              <a:off x="1231758" y="526244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56" name="図形グループ 555"/>
          <p:cNvGrpSpPr/>
          <p:nvPr/>
        </p:nvGrpSpPr>
        <p:grpSpPr>
          <a:xfrm>
            <a:off x="1006915" y="5459335"/>
            <a:ext cx="317500" cy="157483"/>
            <a:chOff x="1106712" y="5365723"/>
            <a:chExt cx="317500" cy="157483"/>
          </a:xfrm>
        </p:grpSpPr>
        <p:sp>
          <p:nvSpPr>
            <p:cNvPr id="557" name="正方形/長方形 556"/>
            <p:cNvSpPr/>
            <p:nvPr/>
          </p:nvSpPr>
          <p:spPr>
            <a:xfrm>
              <a:off x="1106712" y="5365723"/>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58" name="円/楕円 557"/>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59" name="直線コネクタ 558"/>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60" name="図形グループ 559"/>
          <p:cNvGrpSpPr/>
          <p:nvPr/>
        </p:nvGrpSpPr>
        <p:grpSpPr>
          <a:xfrm>
            <a:off x="2469470" y="5104996"/>
            <a:ext cx="317500" cy="157483"/>
            <a:chOff x="1106712" y="5184130"/>
            <a:chExt cx="317500" cy="157483"/>
          </a:xfrm>
        </p:grpSpPr>
        <p:sp>
          <p:nvSpPr>
            <p:cNvPr id="561" name="正方形/長方形 560"/>
            <p:cNvSpPr/>
            <p:nvPr/>
          </p:nvSpPr>
          <p:spPr>
            <a:xfrm>
              <a:off x="1106712" y="5184130"/>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2" name="円/楕円 561"/>
            <p:cNvSpPr/>
            <p:nvPr/>
          </p:nvSpPr>
          <p:spPr>
            <a:xfrm>
              <a:off x="1149208" y="5215880"/>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63" name="直線コネクタ 562"/>
            <p:cNvCxnSpPr/>
            <p:nvPr/>
          </p:nvCxnSpPr>
          <p:spPr>
            <a:xfrm>
              <a:off x="1231758" y="5262443"/>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64" name="図形グループ 563"/>
          <p:cNvGrpSpPr/>
          <p:nvPr/>
        </p:nvGrpSpPr>
        <p:grpSpPr>
          <a:xfrm>
            <a:off x="1017638" y="5097062"/>
            <a:ext cx="317500" cy="157483"/>
            <a:chOff x="1106712" y="5365723"/>
            <a:chExt cx="317500" cy="157483"/>
          </a:xfrm>
        </p:grpSpPr>
        <p:sp>
          <p:nvSpPr>
            <p:cNvPr id="565" name="正方形/長方形 564"/>
            <p:cNvSpPr/>
            <p:nvPr/>
          </p:nvSpPr>
          <p:spPr>
            <a:xfrm>
              <a:off x="1106712" y="5365723"/>
              <a:ext cx="317500" cy="157483"/>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66" name="円/楕円 565"/>
            <p:cNvSpPr/>
            <p:nvPr/>
          </p:nvSpPr>
          <p:spPr>
            <a:xfrm>
              <a:off x="1149208" y="5397473"/>
              <a:ext cx="82550" cy="9312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cxnSp>
          <p:nvCxnSpPr>
            <p:cNvPr id="567" name="直線コネクタ 566"/>
            <p:cNvCxnSpPr/>
            <p:nvPr/>
          </p:nvCxnSpPr>
          <p:spPr>
            <a:xfrm>
              <a:off x="1231758" y="5444036"/>
              <a:ext cx="192454" cy="429"/>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568" name="直線矢印コネクタ 567"/>
          <p:cNvCxnSpPr>
            <a:stCxn id="535" idx="4"/>
            <a:endCxn id="561" idx="1"/>
          </p:cNvCxnSpPr>
          <p:nvPr/>
        </p:nvCxnSpPr>
        <p:spPr>
          <a:xfrm flipV="1">
            <a:off x="2257886" y="5183738"/>
            <a:ext cx="211584" cy="361400"/>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9" name="直線矢印コネクタ 568"/>
          <p:cNvCxnSpPr>
            <a:stCxn id="565" idx="3"/>
            <a:endCxn id="535" idx="2"/>
          </p:cNvCxnSpPr>
          <p:nvPr/>
        </p:nvCxnSpPr>
        <p:spPr>
          <a:xfrm>
            <a:off x="1335138" y="5175804"/>
            <a:ext cx="218758" cy="369334"/>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5" name="直線矢印コネクタ 574"/>
          <p:cNvCxnSpPr>
            <a:stCxn id="535" idx="4"/>
            <a:endCxn id="553" idx="1"/>
          </p:cNvCxnSpPr>
          <p:nvPr/>
        </p:nvCxnSpPr>
        <p:spPr>
          <a:xfrm>
            <a:off x="2257886" y="5545138"/>
            <a:ext cx="200861" cy="873"/>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8" name="直線矢印コネクタ 577"/>
          <p:cNvCxnSpPr>
            <a:stCxn id="557" idx="3"/>
            <a:endCxn id="535" idx="2"/>
          </p:cNvCxnSpPr>
          <p:nvPr/>
        </p:nvCxnSpPr>
        <p:spPr>
          <a:xfrm>
            <a:off x="1324415" y="5538077"/>
            <a:ext cx="229481" cy="7061"/>
          </a:xfrm>
          <a:prstGeom prst="straightConnector1">
            <a:avLst/>
          </a:prstGeom>
          <a:ln>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87" name="テキスト ボックス 586"/>
          <p:cNvSpPr txBox="1"/>
          <p:nvPr/>
        </p:nvSpPr>
        <p:spPr>
          <a:xfrm>
            <a:off x="1142684" y="4816017"/>
            <a:ext cx="1518364" cy="338554"/>
          </a:xfrm>
          <a:prstGeom prst="rect">
            <a:avLst/>
          </a:prstGeom>
          <a:noFill/>
        </p:spPr>
        <p:txBody>
          <a:bodyPr wrap="none" rtlCol="0">
            <a:spAutoFit/>
          </a:bodyPr>
          <a:lstStyle/>
          <a:p>
            <a:pPr algn="ctr"/>
            <a:r>
              <a:rPr kumimoji="1" lang="ja-JP" altLang="en-US" sz="800" dirty="0">
                <a:solidFill>
                  <a:srgbClr val="FF0000"/>
                </a:solidFill>
                <a:latin typeface="Meiryo" charset="-128"/>
                <a:ea typeface="Meiryo" charset="-128"/>
                <a:cs typeface="Meiryo" charset="-128"/>
              </a:rPr>
              <a:t>複雑なクラスタリング構成と</a:t>
            </a:r>
            <a:endParaRPr kumimoji="1" lang="en-US" altLang="ja-JP" sz="800" dirty="0">
              <a:solidFill>
                <a:srgbClr val="FF0000"/>
              </a:solidFill>
              <a:latin typeface="Meiryo" charset="-128"/>
              <a:ea typeface="Meiryo" charset="-128"/>
              <a:cs typeface="Meiryo" charset="-128"/>
            </a:endParaRPr>
          </a:p>
          <a:p>
            <a:pPr algn="ctr"/>
            <a:r>
              <a:rPr lang="ja-JP" altLang="en-US" sz="800" dirty="0">
                <a:solidFill>
                  <a:srgbClr val="FF0000"/>
                </a:solidFill>
                <a:latin typeface="Meiryo" charset="-128"/>
                <a:ea typeface="Meiryo" charset="-128"/>
                <a:cs typeface="Meiryo" charset="-128"/>
              </a:rPr>
              <a:t>対応のためのソフトウェア</a:t>
            </a:r>
            <a:endParaRPr kumimoji="1" lang="ja-JP" altLang="en-US" sz="800" dirty="0">
              <a:solidFill>
                <a:srgbClr val="FF0000"/>
              </a:solidFill>
              <a:latin typeface="Meiryo" charset="-128"/>
              <a:ea typeface="Meiryo" charset="-128"/>
              <a:cs typeface="Meiryo" charset="-128"/>
            </a:endParaRPr>
          </a:p>
        </p:txBody>
      </p:sp>
      <p:sp>
        <p:nvSpPr>
          <p:cNvPr id="588" name="テキスト ボックス 587"/>
          <p:cNvSpPr txBox="1"/>
          <p:nvPr/>
        </p:nvSpPr>
        <p:spPr>
          <a:xfrm>
            <a:off x="5948538" y="4905989"/>
            <a:ext cx="2441694" cy="892552"/>
          </a:xfrm>
          <a:prstGeom prst="rect">
            <a:avLst/>
          </a:prstGeom>
          <a:noFill/>
        </p:spPr>
        <p:txBody>
          <a:bodyPr wrap="none" rtlCol="0">
            <a:spAutoFit/>
          </a:bodyPr>
          <a:lstStyle/>
          <a:p>
            <a:r>
              <a:rPr kumimoji="1" lang="ja-JP" altLang="en-US" sz="1600" b="1" dirty="0">
                <a:solidFill>
                  <a:srgbClr val="0432FF"/>
                </a:solidFill>
                <a:latin typeface="Meiryo" charset="-128"/>
                <a:ea typeface="Meiryo" charset="-128"/>
                <a:cs typeface="Meiryo" charset="-128"/>
              </a:rPr>
              <a:t>ライブマイグレーション</a:t>
            </a:r>
            <a:endParaRPr kumimoji="1" lang="en-US" altLang="ja-JP" sz="1600" b="1" dirty="0">
              <a:solidFill>
                <a:srgbClr val="0432FF"/>
              </a:solidFill>
              <a:latin typeface="Meiryo" charset="-128"/>
              <a:ea typeface="Meiryo" charset="-128"/>
              <a:cs typeface="Meiryo" charset="-128"/>
            </a:endParaRPr>
          </a:p>
          <a:p>
            <a:pPr marL="171450" indent="-171450">
              <a:buFont typeface="Wingdings" charset="2"/>
              <a:buChar char="Ø"/>
            </a:pPr>
            <a:r>
              <a:rPr lang="ja-JP" altLang="en-US" sz="1200" dirty="0">
                <a:solidFill>
                  <a:srgbClr val="0432FF"/>
                </a:solidFill>
                <a:latin typeface="Meiryo" charset="-128"/>
                <a:ea typeface="Meiryo" charset="-128"/>
                <a:cs typeface="Meiryo" charset="-128"/>
              </a:rPr>
              <a:t>保守時のサービス停止回避</a:t>
            </a:r>
            <a:endParaRPr lang="en-US" altLang="ja-JP" sz="1200" dirty="0">
              <a:solidFill>
                <a:srgbClr val="0432FF"/>
              </a:solidFill>
              <a:latin typeface="Meiryo" charset="-128"/>
              <a:ea typeface="Meiryo" charset="-128"/>
              <a:cs typeface="Meiryo" charset="-128"/>
            </a:endParaRPr>
          </a:p>
          <a:p>
            <a:pPr marL="171450" indent="-171450">
              <a:buFont typeface="Wingdings" charset="2"/>
              <a:buChar char="Ø"/>
            </a:pPr>
            <a:r>
              <a:rPr lang="ja-JP" altLang="en-US" sz="1200" dirty="0">
                <a:solidFill>
                  <a:srgbClr val="0432FF"/>
                </a:solidFill>
                <a:latin typeface="Meiryo" charset="-128"/>
                <a:ea typeface="Meiryo" charset="-128"/>
                <a:cs typeface="Meiryo" charset="-128"/>
              </a:rPr>
              <a:t>障害時のサービス停止回避</a:t>
            </a:r>
            <a:endParaRPr lang="en-US" altLang="ja-JP" sz="1200" dirty="0">
              <a:solidFill>
                <a:srgbClr val="0432FF"/>
              </a:solidFill>
              <a:latin typeface="Meiryo" charset="-128"/>
              <a:ea typeface="Meiryo" charset="-128"/>
              <a:cs typeface="Meiryo" charset="-128"/>
            </a:endParaRPr>
          </a:p>
          <a:p>
            <a:pPr marL="171450" indent="-171450">
              <a:buFont typeface="Wingdings" charset="2"/>
              <a:buChar char="Ø"/>
            </a:pPr>
            <a:r>
              <a:rPr lang="ja-JP" altLang="en-US" sz="1200" dirty="0">
                <a:solidFill>
                  <a:srgbClr val="0432FF"/>
                </a:solidFill>
                <a:latin typeface="Meiryo" charset="-128"/>
                <a:ea typeface="Meiryo" charset="-128"/>
                <a:cs typeface="Meiryo" charset="-128"/>
              </a:rPr>
              <a:t>物理マシンの負荷の分散</a:t>
            </a:r>
            <a:endParaRPr kumimoji="1" lang="en-US" altLang="ja-JP" sz="1200" dirty="0">
              <a:solidFill>
                <a:srgbClr val="0432FF"/>
              </a:solidFill>
              <a:latin typeface="Meiryo" charset="-128"/>
              <a:ea typeface="Meiryo" charset="-128"/>
              <a:cs typeface="Meiryo" charset="-128"/>
            </a:endParaRPr>
          </a:p>
        </p:txBody>
      </p:sp>
      <p:sp>
        <p:nvSpPr>
          <p:cNvPr id="589" name="右矢印 588"/>
          <p:cNvSpPr/>
          <p:nvPr/>
        </p:nvSpPr>
        <p:spPr>
          <a:xfrm>
            <a:off x="2932711" y="1446673"/>
            <a:ext cx="468695" cy="562165"/>
          </a:xfrm>
          <a:prstGeom prst="rightArrow">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90" name="右矢印 589"/>
          <p:cNvSpPr/>
          <p:nvPr/>
        </p:nvSpPr>
        <p:spPr>
          <a:xfrm>
            <a:off x="2937526" y="5235767"/>
            <a:ext cx="468695" cy="562165"/>
          </a:xfrm>
          <a:prstGeom prst="rightArrow">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591" name="右矢印 590"/>
          <p:cNvSpPr/>
          <p:nvPr/>
        </p:nvSpPr>
        <p:spPr>
          <a:xfrm>
            <a:off x="2930355" y="3152653"/>
            <a:ext cx="468695" cy="562165"/>
          </a:xfrm>
          <a:prstGeom prst="rightArrow">
            <a:avLst/>
          </a:prstGeom>
          <a:solidFill>
            <a:srgbClr val="E46C0A"/>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10097957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bwMode="auto">
          <a:xfrm>
            <a:off x="2133600" y="1822450"/>
            <a:ext cx="2895600" cy="4648200"/>
          </a:xfrm>
          <a:prstGeom prst="rect">
            <a:avLst/>
          </a:prstGeom>
          <a:solidFill>
            <a:schemeClr val="accent6">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ja-JP" altLang="en-US" sz="1100" b="0" i="0" u="none" strike="noStrike" cap="none" normalizeH="0" baseline="0" dirty="0">
              <a:ln>
                <a:noFill/>
              </a:ln>
              <a:solidFill>
                <a:srgbClr val="FFFFFF"/>
              </a:solidFill>
              <a:effectLst/>
              <a:latin typeface="メイリオ"/>
              <a:ea typeface="メイリオ"/>
              <a:cs typeface="メイリオ"/>
            </a:endParaRPr>
          </a:p>
        </p:txBody>
      </p:sp>
      <p:sp>
        <p:nvSpPr>
          <p:cNvPr id="7" name="正方形/長方形 6"/>
          <p:cNvSpPr/>
          <p:nvPr/>
        </p:nvSpPr>
        <p:spPr bwMode="auto">
          <a:xfrm>
            <a:off x="5105399" y="1828800"/>
            <a:ext cx="2887663" cy="4648200"/>
          </a:xfrm>
          <a:prstGeom prst="rect">
            <a:avLst/>
          </a:prstGeom>
          <a:solidFill>
            <a:srgbClr val="BEFF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altLang="ja-JP" sz="1100" b="0" i="0" u="none" strike="noStrike" cap="none" normalizeH="0" baseline="0" dirty="0">
              <a:ln>
                <a:noFill/>
              </a:ln>
              <a:solidFill>
                <a:srgbClr val="FFFFFF"/>
              </a:solidFill>
              <a:effectLst/>
              <a:latin typeface="メイリオ"/>
              <a:ea typeface="メイリオ"/>
              <a:cs typeface="メイリオ"/>
            </a:endParaRPr>
          </a:p>
        </p:txBody>
      </p:sp>
      <p:sp>
        <p:nvSpPr>
          <p:cNvPr id="2" name="タイトル 1"/>
          <p:cNvSpPr>
            <a:spLocks noGrp="1"/>
          </p:cNvSpPr>
          <p:nvPr>
            <p:ph type="title"/>
          </p:nvPr>
        </p:nvSpPr>
        <p:spPr/>
        <p:txBody>
          <a:bodyPr/>
          <a:lstStyle/>
          <a:p>
            <a:r>
              <a:rPr kumimoji="1" lang="ja-JP" altLang="en-US" dirty="0"/>
              <a:t>仮想化とクラウド</a:t>
            </a:r>
            <a:r>
              <a:rPr lang="ja-JP" altLang="en-US" dirty="0"/>
              <a:t>（</a:t>
            </a:r>
            <a:r>
              <a:rPr kumimoji="1" lang="en-US" altLang="ja-JP" dirty="0"/>
              <a:t>IaaS</a:t>
            </a:r>
            <a:r>
              <a:rPr lang="ja-JP" altLang="en-US" dirty="0"/>
              <a:t>）</a:t>
            </a:r>
            <a:r>
              <a:rPr kumimoji="1" lang="ja-JP" altLang="en-US" dirty="0"/>
              <a:t>との違い</a:t>
            </a:r>
          </a:p>
        </p:txBody>
      </p:sp>
      <p:sp>
        <p:nvSpPr>
          <p:cNvPr id="3" name="正方形/長方形 2"/>
          <p:cNvSpPr/>
          <p:nvPr/>
        </p:nvSpPr>
        <p:spPr bwMode="auto">
          <a:xfrm>
            <a:off x="771525" y="5410200"/>
            <a:ext cx="7305675" cy="990600"/>
          </a:xfrm>
          <a:prstGeom prst="rect">
            <a:avLst/>
          </a:prstGeom>
          <a:solidFill>
            <a:srgbClr val="660066">
              <a:alpha val="70000"/>
            </a:srgb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r>
              <a:rPr kumimoji="0" lang="ja-JP" altLang="en-US" sz="2000" b="0" i="0" u="none" strike="noStrike" cap="none" normalizeH="0" baseline="0" dirty="0">
                <a:ln>
                  <a:noFill/>
                </a:ln>
                <a:solidFill>
                  <a:srgbClr val="FFFFFF"/>
                </a:solidFill>
                <a:effectLst/>
                <a:latin typeface="メイリオ"/>
                <a:ea typeface="メイリオ"/>
                <a:cs typeface="メイリオ"/>
              </a:rPr>
              <a:t>仮想化</a:t>
            </a:r>
          </a:p>
        </p:txBody>
      </p:sp>
      <p:sp>
        <p:nvSpPr>
          <p:cNvPr id="4" name="正方形/長方形 3"/>
          <p:cNvSpPr/>
          <p:nvPr/>
        </p:nvSpPr>
        <p:spPr bwMode="auto">
          <a:xfrm>
            <a:off x="771525" y="4337050"/>
            <a:ext cx="7305675" cy="990600"/>
          </a:xfrm>
          <a:prstGeom prst="rect">
            <a:avLst/>
          </a:prstGeom>
          <a:solidFill>
            <a:srgbClr val="008000">
              <a:alpha val="70000"/>
            </a:srgb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r>
              <a:rPr kumimoji="0" lang="en-US" altLang="ja-JP" sz="2000" b="0" i="0" u="none" strike="noStrike" cap="none" normalizeH="0" baseline="0" dirty="0">
                <a:ln>
                  <a:noFill/>
                </a:ln>
                <a:solidFill>
                  <a:srgbClr val="FFFFFF"/>
                </a:solidFill>
                <a:effectLst/>
                <a:latin typeface="メイリオ"/>
                <a:ea typeface="メイリオ"/>
                <a:cs typeface="メイリオ"/>
              </a:rPr>
              <a:t> </a:t>
            </a:r>
            <a:r>
              <a:rPr kumimoji="0" lang="ja-JP" altLang="en-US" sz="2000" b="0" i="0" u="none" strike="noStrike" cap="none" normalizeH="0" baseline="0" dirty="0">
                <a:ln>
                  <a:noFill/>
                </a:ln>
                <a:solidFill>
                  <a:srgbClr val="FFFFFF"/>
                </a:solidFill>
                <a:effectLst/>
                <a:latin typeface="メイリオ"/>
                <a:ea typeface="メイリオ"/>
                <a:cs typeface="メイリオ"/>
              </a:rPr>
              <a:t>運</a:t>
            </a:r>
            <a:r>
              <a:rPr kumimoji="0" lang="en-US" altLang="ja-JP" sz="2000" dirty="0">
                <a:solidFill>
                  <a:srgbClr val="FFFFFF"/>
                </a:solidFill>
                <a:latin typeface="メイリオ"/>
                <a:ea typeface="メイリオ"/>
                <a:cs typeface="メイリオ"/>
              </a:rPr>
              <a:t> </a:t>
            </a:r>
            <a:r>
              <a:rPr kumimoji="0" lang="ja-JP" altLang="en-US" sz="2000" b="0" i="0" u="none" strike="noStrike" cap="none" normalizeH="0" baseline="0" dirty="0">
                <a:ln>
                  <a:noFill/>
                </a:ln>
                <a:solidFill>
                  <a:srgbClr val="FFFFFF"/>
                </a:solidFill>
                <a:effectLst/>
                <a:latin typeface="メイリオ"/>
                <a:ea typeface="メイリオ"/>
                <a:cs typeface="メイリオ"/>
              </a:rPr>
              <a:t>用</a:t>
            </a:r>
            <a:endParaRPr kumimoji="0" lang="en-US" altLang="ja-JP" sz="2000" b="0" i="0" u="none" strike="noStrike" cap="none" normalizeH="0" baseline="0" dirty="0">
              <a:ln>
                <a:noFill/>
              </a:ln>
              <a:solidFill>
                <a:srgbClr val="FFFFFF"/>
              </a:solidFill>
              <a:effectLst/>
              <a:latin typeface="メイリオ"/>
              <a:ea typeface="メイリオ"/>
              <a:cs typeface="メイリオ"/>
            </a:endParaRPr>
          </a:p>
          <a:p>
            <a:pPr marL="0" marR="0" indent="0" algn="l" defTabSz="914400" rtl="0" eaLnBrk="1" fontAlgn="base" latinLnBrk="0" hangingPunct="1">
              <a:lnSpc>
                <a:spcPct val="100000"/>
              </a:lnSpc>
              <a:spcBef>
                <a:spcPct val="20000"/>
              </a:spcBef>
              <a:spcAft>
                <a:spcPct val="0"/>
              </a:spcAft>
              <a:buClrTx/>
              <a:buSzTx/>
              <a:buFontTx/>
              <a:buNone/>
              <a:tabLst/>
            </a:pPr>
            <a:r>
              <a:rPr kumimoji="0" lang="en-US" altLang="ja-JP" sz="2000" dirty="0">
                <a:solidFill>
                  <a:srgbClr val="FFFFFF"/>
                </a:solidFill>
                <a:latin typeface="メイリオ"/>
                <a:ea typeface="メイリオ"/>
                <a:cs typeface="メイリオ"/>
              </a:rPr>
              <a:t> </a:t>
            </a:r>
            <a:r>
              <a:rPr kumimoji="0" lang="ja-JP" altLang="en-US" sz="2000" dirty="0">
                <a:solidFill>
                  <a:srgbClr val="FFFFFF"/>
                </a:solidFill>
                <a:latin typeface="メイリオ"/>
                <a:ea typeface="メイリオ"/>
                <a:cs typeface="メイリオ"/>
              </a:rPr>
              <a:t>管</a:t>
            </a:r>
            <a:r>
              <a:rPr kumimoji="0" lang="en-US" altLang="ja-JP" sz="2000" dirty="0">
                <a:solidFill>
                  <a:srgbClr val="FFFFFF"/>
                </a:solidFill>
                <a:latin typeface="メイリオ"/>
                <a:ea typeface="メイリオ"/>
                <a:cs typeface="メイリオ"/>
              </a:rPr>
              <a:t> </a:t>
            </a:r>
            <a:r>
              <a:rPr kumimoji="0" lang="ja-JP" altLang="en-US" sz="2000" dirty="0">
                <a:solidFill>
                  <a:srgbClr val="FFFFFF"/>
                </a:solidFill>
                <a:latin typeface="メイリオ"/>
                <a:ea typeface="メイリオ"/>
                <a:cs typeface="メイリオ"/>
              </a:rPr>
              <a:t>理</a:t>
            </a:r>
            <a:endParaRPr kumimoji="0" lang="ja-JP" altLang="en-US" sz="2000" b="0" i="0" u="none" strike="noStrike" cap="none" normalizeH="0" baseline="0" dirty="0">
              <a:ln>
                <a:noFill/>
              </a:ln>
              <a:solidFill>
                <a:srgbClr val="FFFFFF"/>
              </a:solidFill>
              <a:effectLst/>
              <a:latin typeface="メイリオ"/>
              <a:ea typeface="メイリオ"/>
              <a:cs typeface="メイリオ"/>
            </a:endParaRPr>
          </a:p>
        </p:txBody>
      </p:sp>
      <p:sp>
        <p:nvSpPr>
          <p:cNvPr id="5" name="正方形/長方形 4"/>
          <p:cNvSpPr/>
          <p:nvPr/>
        </p:nvSpPr>
        <p:spPr bwMode="auto">
          <a:xfrm>
            <a:off x="771525" y="3276600"/>
            <a:ext cx="7305675" cy="990600"/>
          </a:xfrm>
          <a:prstGeom prst="rect">
            <a:avLst/>
          </a:prstGeom>
          <a:solidFill>
            <a:srgbClr val="FF6600">
              <a:alpha val="70000"/>
            </a:srgb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r>
              <a:rPr kumimoji="0" lang="en-US" altLang="ja-JP" sz="2000" b="0" i="0" u="none" strike="noStrike" cap="none" normalizeH="0" baseline="0" dirty="0">
                <a:ln>
                  <a:noFill/>
                </a:ln>
                <a:solidFill>
                  <a:srgbClr val="FFFFFF"/>
                </a:solidFill>
                <a:effectLst/>
                <a:latin typeface="メイリオ"/>
                <a:ea typeface="メイリオ"/>
                <a:cs typeface="メイリオ"/>
              </a:rPr>
              <a:t> </a:t>
            </a:r>
            <a:r>
              <a:rPr kumimoji="0" lang="ja-JP" altLang="en-US" sz="2000" b="0" i="0" u="none" strike="noStrike" cap="none" normalizeH="0" baseline="0" dirty="0">
                <a:ln>
                  <a:noFill/>
                </a:ln>
                <a:solidFill>
                  <a:srgbClr val="FFFFFF"/>
                </a:solidFill>
                <a:effectLst/>
                <a:latin typeface="メイリオ"/>
                <a:ea typeface="メイリオ"/>
                <a:cs typeface="メイリオ"/>
              </a:rPr>
              <a:t>調</a:t>
            </a:r>
            <a:r>
              <a:rPr kumimoji="0" lang="en-US" altLang="ja-JP" sz="2000" b="0" i="0" u="none" strike="noStrike" cap="none" normalizeH="0" baseline="0" dirty="0">
                <a:ln>
                  <a:noFill/>
                </a:ln>
                <a:solidFill>
                  <a:srgbClr val="FFFFFF"/>
                </a:solidFill>
                <a:effectLst/>
                <a:latin typeface="メイリオ"/>
                <a:ea typeface="メイリオ"/>
                <a:cs typeface="メイリオ"/>
              </a:rPr>
              <a:t> </a:t>
            </a:r>
            <a:r>
              <a:rPr kumimoji="0" lang="ja-JP" altLang="en-US" sz="2000" b="0" i="0" u="none" strike="noStrike" cap="none" normalizeH="0" baseline="0" dirty="0">
                <a:ln>
                  <a:noFill/>
                </a:ln>
                <a:solidFill>
                  <a:srgbClr val="FFFFFF"/>
                </a:solidFill>
                <a:effectLst/>
                <a:latin typeface="メイリオ"/>
                <a:ea typeface="メイリオ"/>
                <a:cs typeface="メイリオ"/>
              </a:rPr>
              <a:t>達</a:t>
            </a:r>
          </a:p>
        </p:txBody>
      </p:sp>
      <p:sp>
        <p:nvSpPr>
          <p:cNvPr id="8" name="角丸四角形 7"/>
          <p:cNvSpPr/>
          <p:nvPr/>
        </p:nvSpPr>
        <p:spPr bwMode="auto">
          <a:xfrm>
            <a:off x="2286000" y="5486400"/>
            <a:ext cx="5562600" cy="838200"/>
          </a:xfrm>
          <a:prstGeom prst="roundRect">
            <a:avLst>
              <a:gd name="adj" fmla="val 0"/>
            </a:avLst>
          </a:prstGeom>
          <a:solidFill>
            <a:srgbClr val="00009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algn="ctr" defTabSz="914400" fontAlgn="base">
              <a:spcBef>
                <a:spcPct val="20000"/>
              </a:spcBef>
              <a:spcAft>
                <a:spcPct val="0"/>
              </a:spcAft>
            </a:pPr>
            <a:r>
              <a:rPr kumimoji="0" lang="ja-JP" altLang="en-US" sz="1800" b="0" i="0" u="none" strike="noStrike" cap="none" normalizeH="0" baseline="0" dirty="0">
                <a:ln>
                  <a:noFill/>
                </a:ln>
                <a:solidFill>
                  <a:srgbClr val="FFFFFF"/>
                </a:solidFill>
                <a:effectLst/>
                <a:latin typeface="メイリオ"/>
                <a:ea typeface="メイリオ"/>
                <a:cs typeface="メイリオ"/>
              </a:rPr>
              <a:t>インフラに関わるシステム資源を</a:t>
            </a:r>
            <a:endParaRPr kumimoji="0" lang="en-US" altLang="ja-JP" sz="1800" b="0" i="0" u="none" strike="noStrike" cap="none" normalizeH="0" baseline="0" dirty="0">
              <a:ln>
                <a:noFill/>
              </a:ln>
              <a:solidFill>
                <a:srgbClr val="FFFFFF"/>
              </a:solidFill>
              <a:effectLst/>
              <a:latin typeface="メイリオ"/>
              <a:ea typeface="メイリオ"/>
              <a:cs typeface="メイリオ"/>
            </a:endParaRPr>
          </a:p>
          <a:p>
            <a:pPr algn="ctr" defTabSz="914400" fontAlgn="base">
              <a:spcBef>
                <a:spcPct val="20000"/>
              </a:spcBef>
              <a:spcAft>
                <a:spcPct val="0"/>
              </a:spcAft>
            </a:pPr>
            <a:r>
              <a:rPr kumimoji="0" lang="ja-JP" altLang="en-US" dirty="0">
                <a:solidFill>
                  <a:srgbClr val="FFFFFF"/>
                </a:solidFill>
                <a:latin typeface="メイリオ"/>
                <a:ea typeface="メイリオ"/>
                <a:cs typeface="メイリオ"/>
              </a:rPr>
              <a:t>ソフトウェアの定義</a:t>
            </a:r>
            <a:r>
              <a:rPr kumimoji="0" lang="ja-JP" altLang="en-US" sz="1800" b="0" i="0" u="none" strike="noStrike" cap="none" normalizeH="0" baseline="0" dirty="0">
                <a:ln>
                  <a:noFill/>
                </a:ln>
                <a:solidFill>
                  <a:srgbClr val="FFFFFF"/>
                </a:solidFill>
                <a:effectLst/>
                <a:latin typeface="メイリオ"/>
                <a:ea typeface="メイリオ"/>
                <a:cs typeface="メイリオ"/>
              </a:rPr>
              <a:t>・設定により調達、構成変更</a:t>
            </a:r>
          </a:p>
        </p:txBody>
      </p:sp>
      <p:sp>
        <p:nvSpPr>
          <p:cNvPr id="9" name="角丸四角形 8"/>
          <p:cNvSpPr/>
          <p:nvPr/>
        </p:nvSpPr>
        <p:spPr bwMode="auto">
          <a:xfrm>
            <a:off x="5257800" y="3352800"/>
            <a:ext cx="2590800" cy="1828800"/>
          </a:xfrm>
          <a:prstGeom prst="roundRect">
            <a:avLst>
              <a:gd name="adj" fmla="val 0"/>
            </a:avLst>
          </a:prstGeom>
          <a:solidFill>
            <a:srgbClr val="000090"/>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800" b="0" i="0" u="none" strike="noStrike" cap="none" normalizeH="0" baseline="0" dirty="0">
                <a:ln>
                  <a:noFill/>
                </a:ln>
                <a:solidFill>
                  <a:srgbClr val="FFFFFF"/>
                </a:solidFill>
                <a:effectLst/>
                <a:latin typeface="メイリオ"/>
                <a:ea typeface="メイリオ"/>
                <a:cs typeface="メイリオ"/>
              </a:rPr>
              <a:t>調達機能と</a:t>
            </a:r>
            <a:endParaRPr kumimoji="0" lang="en-US" altLang="ja-JP" sz="1800" b="0" i="0" u="none" strike="noStrike" cap="none" normalizeH="0" baseline="0" dirty="0">
              <a:ln>
                <a:noFill/>
              </a:ln>
              <a:solidFill>
                <a:srgbClr val="FFFFFF"/>
              </a:solidFill>
              <a:effectLst/>
              <a:latin typeface="メイリオ"/>
              <a:ea typeface="メイリオ"/>
              <a:cs typeface="メイリオ"/>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800" b="0" i="0" u="none" strike="noStrike" cap="none" normalizeH="0" baseline="0" dirty="0">
                <a:ln>
                  <a:noFill/>
                </a:ln>
                <a:solidFill>
                  <a:srgbClr val="FFFFFF"/>
                </a:solidFill>
                <a:effectLst/>
                <a:latin typeface="メイリオ"/>
                <a:ea typeface="メイリオ"/>
                <a:cs typeface="メイリオ"/>
              </a:rPr>
              <a:t>運用管理機能の</a:t>
            </a:r>
            <a:endParaRPr kumimoji="0" lang="en-US" altLang="ja-JP" sz="1800" b="0" i="0" u="none" strike="noStrike" cap="none" normalizeH="0" baseline="0" dirty="0">
              <a:ln>
                <a:noFill/>
              </a:ln>
              <a:solidFill>
                <a:srgbClr val="FFFFFF"/>
              </a:solidFill>
              <a:effectLst/>
              <a:latin typeface="メイリオ"/>
              <a:ea typeface="メイリオ"/>
              <a:cs typeface="メイリオ"/>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800" b="0" i="0" u="none" strike="noStrike" cap="none" normalizeH="0" baseline="0" dirty="0">
                <a:ln>
                  <a:noFill/>
                </a:ln>
                <a:solidFill>
                  <a:srgbClr val="FFFFFF"/>
                </a:solidFill>
                <a:effectLst/>
                <a:latin typeface="メイリオ"/>
                <a:ea typeface="メイリオ"/>
                <a:cs typeface="メイリオ"/>
              </a:rPr>
              <a:t>連携と自動化</a:t>
            </a:r>
          </a:p>
        </p:txBody>
      </p:sp>
      <p:sp>
        <p:nvSpPr>
          <p:cNvPr id="10" name="角丸四角形 9"/>
          <p:cNvSpPr/>
          <p:nvPr/>
        </p:nvSpPr>
        <p:spPr bwMode="auto">
          <a:xfrm>
            <a:off x="2286000" y="3340100"/>
            <a:ext cx="2590800" cy="838200"/>
          </a:xfrm>
          <a:prstGeom prst="roundRect">
            <a:avLst>
              <a:gd name="adj" fmla="val 0"/>
            </a:avLst>
          </a:prstGeom>
          <a:solidFill>
            <a:schemeClr val="tx1">
              <a:lumMod val="50000"/>
              <a:lumOff val="5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800" b="0" i="0" u="none" strike="noStrike" cap="none" normalizeH="0" baseline="0" dirty="0">
                <a:ln>
                  <a:noFill/>
                </a:ln>
                <a:solidFill>
                  <a:srgbClr val="FFFFFF"/>
                </a:solidFill>
                <a:effectLst/>
                <a:latin typeface="メイリオ"/>
                <a:ea typeface="メイリオ"/>
                <a:cs typeface="メイリオ"/>
              </a:rPr>
              <a:t>個別対応</a:t>
            </a:r>
            <a:endParaRPr kumimoji="0" lang="en-US" altLang="ja-JP" sz="1800" b="0" i="0" u="none" strike="noStrike" cap="none" normalizeH="0" baseline="0" dirty="0">
              <a:ln>
                <a:noFill/>
              </a:ln>
              <a:solidFill>
                <a:srgbClr val="FFFFFF"/>
              </a:solidFill>
              <a:effectLst/>
              <a:latin typeface="メイリオ"/>
              <a:ea typeface="メイリオ"/>
              <a:cs typeface="メイリオ"/>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dirty="0">
                <a:solidFill>
                  <a:srgbClr val="FFFFFF"/>
                </a:solidFill>
                <a:latin typeface="メイリオ"/>
                <a:ea typeface="メイリオ"/>
                <a:cs typeface="メイリオ"/>
              </a:rPr>
              <a:t>自動化／人的作業</a:t>
            </a:r>
            <a:endParaRPr kumimoji="0" lang="ja-JP" altLang="en-US" b="0" i="0" u="none" strike="noStrike" cap="none" normalizeH="0" baseline="0" dirty="0">
              <a:ln>
                <a:noFill/>
              </a:ln>
              <a:solidFill>
                <a:srgbClr val="FFFFFF"/>
              </a:solidFill>
              <a:effectLst/>
              <a:latin typeface="メイリオ"/>
              <a:ea typeface="メイリオ"/>
              <a:cs typeface="メイリオ"/>
            </a:endParaRPr>
          </a:p>
        </p:txBody>
      </p:sp>
      <p:sp>
        <p:nvSpPr>
          <p:cNvPr id="11" name="角丸四角形 10"/>
          <p:cNvSpPr/>
          <p:nvPr/>
        </p:nvSpPr>
        <p:spPr bwMode="auto">
          <a:xfrm>
            <a:off x="2286000" y="4419600"/>
            <a:ext cx="2590800" cy="838200"/>
          </a:xfrm>
          <a:prstGeom prst="roundRect">
            <a:avLst>
              <a:gd name="adj" fmla="val 0"/>
            </a:avLst>
          </a:prstGeom>
          <a:solidFill>
            <a:schemeClr val="tx1">
              <a:lumMod val="50000"/>
              <a:lumOff val="5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800" b="0" i="0" u="none" strike="noStrike" cap="none" normalizeH="0" baseline="0" dirty="0">
                <a:ln>
                  <a:noFill/>
                </a:ln>
                <a:solidFill>
                  <a:srgbClr val="FFFFFF"/>
                </a:solidFill>
                <a:effectLst/>
                <a:latin typeface="メイリオ"/>
                <a:ea typeface="メイリオ"/>
                <a:cs typeface="メイリオ"/>
              </a:rPr>
              <a:t>個別対応</a:t>
            </a:r>
            <a:endParaRPr kumimoji="0" lang="en-US" altLang="ja-JP" sz="1800" b="0" i="0" u="none" strike="noStrike" cap="none" normalizeH="0" baseline="0" dirty="0">
              <a:ln>
                <a:noFill/>
              </a:ln>
              <a:solidFill>
                <a:srgbClr val="FFFFFF"/>
              </a:solidFill>
              <a:effectLst/>
              <a:latin typeface="メイリオ"/>
              <a:ea typeface="メイリオ"/>
              <a:cs typeface="メイリオ"/>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dirty="0">
                <a:solidFill>
                  <a:srgbClr val="FFFFFF"/>
                </a:solidFill>
                <a:latin typeface="メイリオ"/>
                <a:ea typeface="メイリオ"/>
                <a:cs typeface="メイリオ"/>
              </a:rPr>
              <a:t>自動化／人的作業</a:t>
            </a:r>
            <a:endParaRPr kumimoji="0" lang="ja-JP" altLang="en-US" b="0" i="0" u="none" strike="noStrike" cap="none" normalizeH="0" baseline="0" dirty="0">
              <a:ln>
                <a:noFill/>
              </a:ln>
              <a:solidFill>
                <a:srgbClr val="FFFFFF"/>
              </a:solidFill>
              <a:effectLst/>
              <a:latin typeface="メイリオ"/>
              <a:ea typeface="メイリオ"/>
              <a:cs typeface="メイリオ"/>
            </a:endParaRPr>
          </a:p>
        </p:txBody>
      </p:sp>
      <p:sp>
        <p:nvSpPr>
          <p:cNvPr id="12" name="角丸四角形 11"/>
          <p:cNvSpPr/>
          <p:nvPr/>
        </p:nvSpPr>
        <p:spPr bwMode="auto">
          <a:xfrm>
            <a:off x="2286001" y="2819400"/>
            <a:ext cx="5562600" cy="381000"/>
          </a:xfrm>
          <a:prstGeom prst="roundRect">
            <a:avLst>
              <a:gd name="adj" fmla="val 0"/>
            </a:avLst>
          </a:prstGeom>
          <a:solidFill>
            <a:srgbClr val="0000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20000"/>
              </a:spcBef>
              <a:spcAft>
                <a:spcPct val="0"/>
              </a:spcAft>
              <a:buClrTx/>
              <a:buSzTx/>
              <a:buFontTx/>
              <a:buNone/>
              <a:tabLst/>
            </a:pPr>
            <a:r>
              <a:rPr kumimoji="0" lang="ja-JP" altLang="en-US" sz="1200" b="0" i="0" u="none" strike="noStrike" cap="none" normalizeH="0" baseline="0" dirty="0">
                <a:ln>
                  <a:noFill/>
                </a:ln>
                <a:solidFill>
                  <a:srgbClr val="FFFFFF"/>
                </a:solidFill>
                <a:effectLst/>
                <a:latin typeface="メイリオ"/>
                <a:ea typeface="メイリオ"/>
                <a:cs typeface="メイリオ"/>
              </a:rPr>
              <a:t>システム資源の利用効率向上</a:t>
            </a:r>
          </a:p>
        </p:txBody>
      </p:sp>
      <p:sp>
        <p:nvSpPr>
          <p:cNvPr id="13" name="角丸四角形 12"/>
          <p:cNvSpPr/>
          <p:nvPr/>
        </p:nvSpPr>
        <p:spPr bwMode="auto">
          <a:xfrm>
            <a:off x="3657600" y="2362200"/>
            <a:ext cx="4191000" cy="381000"/>
          </a:xfrm>
          <a:prstGeom prst="roundRect">
            <a:avLst>
              <a:gd name="adj" fmla="val 0"/>
            </a:avLst>
          </a:prstGeom>
          <a:solidFill>
            <a:srgbClr val="0000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20000"/>
              </a:spcBef>
              <a:spcAft>
                <a:spcPct val="0"/>
              </a:spcAft>
              <a:buClrTx/>
              <a:buSzTx/>
              <a:buFontTx/>
              <a:buNone/>
              <a:tabLst/>
            </a:pPr>
            <a:r>
              <a:rPr kumimoji="0" lang="ja-JP" altLang="en-US" sz="1200" b="0" i="0" u="none" strike="noStrike" cap="none" normalizeH="0" baseline="0" dirty="0">
                <a:ln>
                  <a:noFill/>
                </a:ln>
                <a:solidFill>
                  <a:srgbClr val="FFFFFF"/>
                </a:solidFill>
                <a:effectLst/>
                <a:latin typeface="メイリオ"/>
                <a:ea typeface="メイリオ"/>
                <a:cs typeface="メイリオ"/>
              </a:rPr>
              <a:t>人的作業の負担軽減</a:t>
            </a:r>
          </a:p>
        </p:txBody>
      </p:sp>
      <p:sp>
        <p:nvSpPr>
          <p:cNvPr id="15" name="角丸四角形 14"/>
          <p:cNvSpPr/>
          <p:nvPr/>
        </p:nvSpPr>
        <p:spPr bwMode="auto">
          <a:xfrm>
            <a:off x="5257800" y="1905000"/>
            <a:ext cx="2590800" cy="381000"/>
          </a:xfrm>
          <a:prstGeom prst="roundRect">
            <a:avLst>
              <a:gd name="adj" fmla="val 0"/>
            </a:avLst>
          </a:prstGeom>
          <a:solidFill>
            <a:srgbClr val="0000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20000"/>
              </a:spcBef>
              <a:spcAft>
                <a:spcPct val="0"/>
              </a:spcAft>
              <a:buClrTx/>
              <a:buSzTx/>
              <a:buFontTx/>
              <a:buNone/>
              <a:tabLst/>
            </a:pPr>
            <a:r>
              <a:rPr kumimoji="0" lang="ja-JP" altLang="en-US" sz="1200" b="0" i="0" u="none" strike="noStrike" cap="none" normalizeH="0" baseline="0" dirty="0">
                <a:ln>
                  <a:noFill/>
                </a:ln>
                <a:solidFill>
                  <a:srgbClr val="FFFFFF"/>
                </a:solidFill>
                <a:effectLst/>
                <a:latin typeface="メイリオ"/>
                <a:ea typeface="メイリオ"/>
                <a:cs typeface="メイリオ"/>
              </a:rPr>
              <a:t>調達・変更の俊敏性と生産性向上</a:t>
            </a:r>
          </a:p>
        </p:txBody>
      </p:sp>
      <p:sp>
        <p:nvSpPr>
          <p:cNvPr id="16" name="正方形/長方形 15"/>
          <p:cNvSpPr/>
          <p:nvPr/>
        </p:nvSpPr>
        <p:spPr bwMode="auto">
          <a:xfrm>
            <a:off x="2133600" y="1371600"/>
            <a:ext cx="2895600" cy="381000"/>
          </a:xfrm>
          <a:prstGeom prst="rect">
            <a:avLst/>
          </a:prstGeom>
          <a:solidFill>
            <a:schemeClr val="accent6">
              <a:lumMod val="60000"/>
              <a:lumOff val="40000"/>
            </a:schemeClr>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rgbClr val="800000"/>
                </a:solidFill>
                <a:effectLst/>
                <a:latin typeface="メイリオ"/>
                <a:ea typeface="メイリオ"/>
                <a:cs typeface="メイリオ"/>
              </a:rPr>
              <a:t>仮想化基盤</a:t>
            </a:r>
          </a:p>
        </p:txBody>
      </p:sp>
      <p:sp>
        <p:nvSpPr>
          <p:cNvPr id="17" name="正方形/長方形 16"/>
          <p:cNvSpPr/>
          <p:nvPr/>
        </p:nvSpPr>
        <p:spPr bwMode="auto">
          <a:xfrm>
            <a:off x="5105399" y="1371600"/>
            <a:ext cx="2887663" cy="381000"/>
          </a:xfrm>
          <a:prstGeom prst="rect">
            <a:avLst/>
          </a:prstGeom>
          <a:solidFill>
            <a:srgbClr val="BEFFFF"/>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rgbClr val="0000FF"/>
                </a:solidFill>
                <a:effectLst/>
                <a:latin typeface="メイリオ"/>
                <a:ea typeface="メイリオ"/>
                <a:cs typeface="メイリオ"/>
              </a:rPr>
              <a:t>クラウド</a:t>
            </a:r>
            <a:r>
              <a:rPr kumimoji="0" lang="ja-JP" altLang="en-US" sz="1600" dirty="0">
                <a:solidFill>
                  <a:srgbClr val="0000FF"/>
                </a:solidFill>
                <a:latin typeface="メイリオ"/>
                <a:ea typeface="メイリオ"/>
                <a:cs typeface="メイリオ"/>
              </a:rPr>
              <a:t>（</a:t>
            </a:r>
            <a:r>
              <a:rPr kumimoji="0" lang="en-US" altLang="ja-JP" sz="1600" b="0" i="0" u="none" strike="noStrike" cap="none" normalizeH="0" baseline="0" dirty="0">
                <a:ln>
                  <a:noFill/>
                </a:ln>
                <a:solidFill>
                  <a:srgbClr val="0000FF"/>
                </a:solidFill>
                <a:effectLst/>
                <a:latin typeface="メイリオ"/>
                <a:ea typeface="メイリオ"/>
                <a:cs typeface="メイリオ"/>
              </a:rPr>
              <a:t>IaaS</a:t>
            </a:r>
            <a:r>
              <a:rPr kumimoji="0" lang="ja-JP" altLang="en-US" sz="1600" dirty="0">
                <a:solidFill>
                  <a:srgbClr val="0000FF"/>
                </a:solidFill>
                <a:latin typeface="メイリオ"/>
                <a:ea typeface="メイリオ"/>
                <a:cs typeface="メイリオ"/>
              </a:rPr>
              <a:t>）</a:t>
            </a:r>
            <a:r>
              <a:rPr kumimoji="0" lang="ja-JP" altLang="en-US" sz="1600" b="0" i="0" u="none" strike="noStrike" cap="none" normalizeH="0" baseline="0" dirty="0">
                <a:ln>
                  <a:noFill/>
                </a:ln>
                <a:solidFill>
                  <a:srgbClr val="0000FF"/>
                </a:solidFill>
                <a:effectLst/>
                <a:latin typeface="メイリオ"/>
                <a:ea typeface="メイリオ"/>
                <a:cs typeface="メイリオ"/>
              </a:rPr>
              <a:t>基盤</a:t>
            </a:r>
          </a:p>
        </p:txBody>
      </p:sp>
      <p:sp>
        <p:nvSpPr>
          <p:cNvPr id="18" name="上下矢印 17"/>
          <p:cNvSpPr/>
          <p:nvPr/>
        </p:nvSpPr>
        <p:spPr>
          <a:xfrm>
            <a:off x="6281733" y="5067434"/>
            <a:ext cx="585216" cy="491803"/>
          </a:xfrm>
          <a:prstGeom prst="upDownArrow">
            <a:avLst>
              <a:gd name="adj1" fmla="val 50000"/>
              <a:gd name="adj2" fmla="val 31916"/>
            </a:avLst>
          </a:prstGeom>
          <a:solidFill>
            <a:srgbClr val="FF66FF"/>
          </a:solidFill>
          <a:ln w="28575" cmpd="sng">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bg1"/>
              </a:solidFill>
              <a:latin typeface="メイリオ"/>
              <a:ea typeface="メイリオ"/>
              <a:cs typeface="メイリオ"/>
            </a:endParaRPr>
          </a:p>
        </p:txBody>
      </p:sp>
    </p:spTree>
    <p:extLst>
      <p:ext uri="{BB962C8B-B14F-4D97-AF65-F5344CB8AC3E}">
        <p14:creationId xmlns:p14="http://schemas.microsoft.com/office/powerpoint/2010/main" val="9228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r>
              <a:rPr lang="ja-JP" altLang="en-US" sz="2800" dirty="0">
                <a:solidFill>
                  <a:schemeClr val="tx1">
                    <a:lumMod val="50000"/>
                    <a:lumOff val="50000"/>
                  </a:schemeClr>
                </a:solidFill>
                <a:ea typeface="ＭＳ Ｐゴシック" pitchFamily="50" charset="-128"/>
              </a:rPr>
              <a:t>仮想化の種類</a:t>
            </a:r>
            <a:r>
              <a:rPr lang="en-US" altLang="ja-JP" sz="2800" dirty="0">
                <a:solidFill>
                  <a:schemeClr val="tx1">
                    <a:lumMod val="50000"/>
                    <a:lumOff val="50000"/>
                  </a:schemeClr>
                </a:solidFill>
                <a:ea typeface="ＭＳ Ｐゴシック" pitchFamily="50" charset="-128"/>
              </a:rPr>
              <a:t>(</a:t>
            </a:r>
            <a:r>
              <a:rPr lang="ja-JP" altLang="en-US" sz="2800" dirty="0">
                <a:solidFill>
                  <a:schemeClr val="tx1">
                    <a:lumMod val="50000"/>
                    <a:lumOff val="50000"/>
                  </a:schemeClr>
                </a:solidFill>
                <a:ea typeface="ＭＳ Ｐゴシック" pitchFamily="50" charset="-128"/>
              </a:rPr>
              <a:t>システム資源の構成要素から考える</a:t>
            </a:r>
            <a:r>
              <a:rPr lang="en-US" altLang="ja-JP" sz="2800" dirty="0" smtClean="0">
                <a:solidFill>
                  <a:schemeClr val="tx1">
                    <a:lumMod val="50000"/>
                    <a:lumOff val="50000"/>
                  </a:schemeClr>
                </a:solidFill>
                <a:ea typeface="ＭＳ Ｐゴシック" pitchFamily="50" charset="-128"/>
              </a:rPr>
              <a:t>)</a:t>
            </a:r>
            <a:endParaRPr lang="ja-JP" altLang="en-US" sz="2800" dirty="0">
              <a:solidFill>
                <a:schemeClr val="tx1">
                  <a:lumMod val="50000"/>
                  <a:lumOff val="50000"/>
                </a:schemeClr>
              </a:solidFill>
              <a:ea typeface="ＭＳ Ｐゴシック" pitchFamily="50" charset="-128"/>
            </a:endParaRPr>
          </a:p>
        </p:txBody>
      </p:sp>
      <p:sp>
        <p:nvSpPr>
          <p:cNvPr id="224" name="AutoShape 48" descr="data:image/jpg;base64,/9j/4AAQSkZJRgABAQAAAQABAAD/2wCEAAkGBhQREBEREBEWERQVGRoYGRgUFxUVFRgWExYZFxsXFxYYGyYfFxokGRgSHzAiIzMpLC8uFR8xNTAsNSYrOCkBCQoKDgwOGg8PGjQfHyQ1NTUvLDQ1MTUyNSktLykpNTUsLykwKjUpLi0qNDI1NSw1KS8pKSksLSkqLCwpLCw0LP/AABEIAIsAsAMBIgACEQEDEQH/xAAbAAEAAgMBAQAAAAAAAAAAAAAABgcDBAUCAf/EAEkQAAIBAwEEBwMIAw0JAAAAAAECAwAEEQUGEiExBxMiQVFhgRRxkRUyQlKSobHBcrLRFiMkM1Nic4OToqPC8CU0NoKzw9Li4//EABkBAQADAQEAAAAAAAAAAAAAAAACAwQBBf/EACgRAAICAQMDAgcBAAAAAAAAAAABAhEhAwQSMTJRE0FCcYGhseHwIv/aAAwDAQACEQMRAD8AlOyu02sahax3cKaciPvYEhut7ssVOd3I5jxrevtS1u3Rpmt7G5VAWaOB7hZSqjJ3TIME47uNR3on20S30m3ia1vJCpftQ2sssZzIx4Oowak9/wBIbsjLaabfSzEEIJLZ4Y97HAvJJgBc0B3tlNpY9QtIrqHIVweDfOVlOGU+YINdeqh2QgvLVYtEtHjjmjXr7u4ZetWEztlYokyA743eJ4c6l82zWoopaDVmkkHHduIIDEx8D1aqyA+IJxQEvpVZaj0nynTo5ERLa5N0LKcy9qK2kGd+Q8eK4AIz49+OPfj2dvGUOmtTMxHAiC1aEn9AJkjy3vWgJPfXiwxSSyHCRqzscE4VAWJwOJ4A1j0rVI7mGOeFt6ORQynBGVPI4PEVBtUbUZ9KvBcsLSWBbhXKxI6XUSxHDoGbMQYZ8/IVr7EXkthosV9c3XW20dqGWAQohU8N0CUHLH6PH62e6gLMpUE0Sy1O+iS5nvvYRKA6QW0UTFEYZXfklDFmwRkYH7NDarW9S002iNOlzFPcxR9cYkSRQzYaORBlWDLxDrggqQRxFAWVSq2ttc1G81LUbK3nS3it5E/fjErsisnCNEOAzMd47zcgnnWefVr2O5j0m2ufaLkqZ5bqeJcQQkhVAijwHcnlnA4jx4AWFWpqupLbwyTyZ3Y1LHHM47h5k4HrUdn2bv1UtDq8jS+E0FuYSfAqiBlB8QSR5140PUzq1lc29yns88bNBOq8Qsi4IdM81PBhnzGe+uqrycd1gz2F5qFzGsy+z2yON5VdZJZN08QWIKgZFeNR1i9sl624SG5hB7ZhDxyKCcb26xII/wBcK82DajaRrEYIrxEAVWjk6uTdHAZVxgkDAr3c7YxhSl/ZzwI3BjJGJIuPcWQkY99X1nCTX99Si8ZbT/vodTVNqIYLdLgkuJMdWqjLyFxkBR4/hWjDNqUw3gtvaKeSuHmkx/O3Sqg1yz1cusWiJumGK3MkQXG5lie0oHDlj7Iqc1CVQrBNXO8kYuL7ULYb8kUN3GOLCHfjlA8QrEhvcKyajtcvydJfWuJN0DAfIwd4AqwByCM1I6qvWh1fy7CnCPEUmByDuy5x4Zz91SglN5RGbcFhlmafcGSKNzgFlVjjlllB4fGtitLRf92g/o0/UFbtUvqXLoQXoUUjRbUEYOZOf9K1TqlK4dK6v5zpWsXF7Ojex3kcYaZVZxDLDwHWBQSqEE9rlx8q7d10naciby3cczH5scJ62Vj3KqLk5PnipURWKO1RSSqqpPeAAfuoCrNPWeys5bm8sOtivrt5rmJlMjW8EmN1mjAO+V3cnwyPTYNrs2y9akttDnjmGd4H+yjgg+lWhWE2iZ3txc+OBn44oCttl/aJrDWY1ae4tSsi2TT7xlkVoXBALAM6bxQKTz41i2clg1LQRpMU6i6FtutG28GR42HzwRwG/uA++rUrBeWvWRyR7zJvqV3kOHXeBG8p7mGcg0BC9A2+S3gig1KGa0niVUbehleNygC70ckasrA4z61H+kXaRrv5P6iCVbZbyAtNMjRb7l8KkSOAzDG8S2AOAAzxqS6X8rWcSwPBFqITIWb2gwSMueHWI8bDex3g/Gvk+z95qFxbSX6xW1vbyCZYInaaSSVPmmSQqqhRnOAPH0AxbCIRquvZHOeH/pNXL202cii1UaheWxubOWERSModjBIhysjKnExleBIzjj5ZtClAVfN+5xU3wbZ88ljZ5JGPcBGpLEnwxW1oegTNply9taDTJZX340jZ1laND2euJPZcje4eYzVgraqDvBQCe8AA/HnWWup07ONWqItpm3kG4q3bG1mAAdJgydoDiQSMEHnWLX9sLaW3lhgb2qSRGRY4gZCSwIBOBgAZz6VK3iDcGAPvGfxpHCF+aAPcAPwqfKN3RDjKqsgseydxBbWM8IBurZSGQng6OSxjzyyN4j1PlXatdvbUjE7m1kHzo5wY2B95GCPMVI68SQhuDAH3gH8aOfLuQUOPayNaj0hWyK3UMbqTBISEM3Ic2YDCjzqMtbh9Iv7nrVmmuSrybnEJ2xux45jGT8fCrLjiC8FAHuAH4VgtNMiiaRoo1QyHLlQAWI4ZOP8AXE+NSjOMeiIyg5dWR7TNubNIYkabBVEBHVy8CFAI+b41tfu/sv5f/Dl/8KkGKYqFx8ff9E6l5+37PtKUqBMUpSgFK17+/SCN5ZnEcaAszMcAAd5qtDtrqWrM3yPEtraKSDd3I4tjmY1IIA9CfEjlQFp0qmp9B4/wvaidn7xASqg+A3GI/CkGhYP8F2pmVu4T5YH377CpcJeCPOPkuWlVclxtBarvKbXVo8cChCSehG6D99aV7pGpTASavrK6arcRBa8GA8MqQf1/fXEm8HbSyW9SqR/czYZ7Ov36t9Yu+P1B+NdPTOjJbsES69c3sQ5JHJunHg+87Z+ArrhJdUcU4voy0Z9UiQ4eWND4M6g/eayQXaOMo6uP5pDfhVLXuyWh2zmKaxuy4+uzKT5jtgEeYrCmzOhOQYXu7B+51Zjj17VS9KdXRH1YXVl60qooTq+nIJ7W6XXLIc1P8eqjngjLZA82/Rqe7G7b2+pw9bbN2lwJI2wJIye5h4c8EcDj31WWEgpSlAKUpQClKUApSlAKUpQFW9IDtqeq2uiqxWBB7RdFTglRxVM93DHrID9GuFtZtL1zez2+IrSLsRxp2VYJw3iBzHDgOWPOt/QbjN/tRefSjAhQ+Aw6/jGnwqG4rZtYJ3JmPczaqKFKV1tlNNFxe28RGVLgt+inaI9cY9a3N0rMSVuiTW8vyRYqwH8MuhkA8o4+eSvLIyPeT4LUHuLhpGZ5GLu3EsxySfM12tuNTM9/O2cqjdWvuj4H+9vH1rg1XpxxyfVk9R5pdEK9xSlGDIxVhyKkhh7iOIrxSrSsm2k7VR3iC01TDA8I5+AdGPAbx+Ha5eI76ju0Wz8llOYpOI5qw5OviPA9xHcfSuXU50iT5S0+S0ftXFsN+FjzZBw3c9/1fVPCqWvTdroXJ+oqfUimj63LayCSByp7xzVh4MvePv8ACuttLIIVj2j00dTIjhLuEfMcMQDnHiSuT37ytwIOY3Uhj/4f1jPL97x+llP/AFqvcwTjy9yzbTalx9i6dPvlnhjmj4pIiuv6LqGH3EVsVHOjnPyTp+9z6iP9Xh92KkdecegKUpQClKUApSlAKUpQFN7Pw4udq7f6RbrB5g9a35r8aiNT/qxb7WSIwwl/a/FlGD6/vTfGoLdWxjd425ozIfehK/lW7avDRh3SymYqmHRZFm/z9WNz8So/M1D6mHRYf4fjxif8VrRq9jM+l3o2XstMgk3HMuoTs2CI+Cb7tyGCBzOOZrfvtjIJ1aOO1ksbndLIrsGjkC4yAQzDPEeBGQeIquW4Hh3H8DUp2P16aTUrQzTPJxZBvnOA6Hl6gfCoShJK0yyM4t00RQildHaO36u8ukHACV8e4sT+dc6r07VlDVOiY7L7OQezrd3itIJJBFDEp3d9yccTkd4PMgYBJqVaXNFBfw2406O3kdWIeORXKrg53gFHPFRadeu0GMrxNtMd4eTFhn4SKa89FwzqG8eJEbnjxOeyOZ8jWWa5KTb8mqD4uKS8Ec1sD2q43eC9bJjHLHWNW9tQ5g2a3B8+8uQFA5kKf/mPjXJCNJJgDLu2APFnb9pqWa/ZC41vSNKTtRWKCaXHLeADcfsR/wBoa5uXUVEbZXJyLU0Ww6i2gg/ko0j/ALNAv5Vu0pWA3ilKUApSlAKUpQClKUBV/TEPZbjSdUHAW8+5IR/Jy4Jz6LIP+euF0h2HVahKR82XEg8O2MH+8GqxukrQfbdLu4AMvuF08d+LtgDzOMetVzcXXt2iafeji8I9nl8ez2QT6qp/rK0beVT+Zn3Ebh8iNVMujDhczyfUgcj7S/sqG1IdhNZW2vEMhxHIDG5PIB8YJ8t4L8a36quDow6bqSsjwPKu9sLbl9RtQO5ix9yqT+ysG1Gzr2Vw0bA7hJMbdzJ3cfEDAI8vOu9scBaWd3qLDtY6mHP1jjJ+0V+wa5OVwte52EanT9iPbUTh726YcjK/907v5Vy6E+PGlWJUqK27dks6PtQXrZbOb+Kul3Pc+Dun3kEj3haz7E2T2usCCT5y9Yh8xu7wYeRAB9ahqOQQQcEHII5gjiCPPNW5ok0d0IdUP8bDG8cqqMlnwAMDx4tj+kHhWfV/zb8/kv0v9UvH4InsppyR3l1dTdmCyMrse7Ks+6PMgBj6Dxrf6GLF7h77WZxh7uQrHn6MSHJAPhndX+q865O26OUtdBtiDdXj9ddMvEIGbfOcdwwT+jEPrVbOj2EVrDFbRYVY0CqMjOFGMnxJ5k+JNYtWfORt0ocIm/SlKqLRSlKAUpSgFKUoBSlKAVTuiWC2eq6josvZt78Ga3PcrnJwvuwR/Ujxq4qhXSfsU99Aktqdy8tm6yBgQCSMEpnuzhSPNR3E11OsnGrwVTe2bQyPFIMOhKsPMeHkeY8jW/s1s497N1a9lF4yOeSL+ZPHA/IGt8bT2GpKPlCb5Mv4uxMJFIRynAnBxg+RII5cRitbUOkKwjaDTrcu1gXHtlwAwMoYHsZADbhIG9jGVBUcM53S3K446mKO2fLPQz6r0wxC5TT7OxGo2qARjeLNJI44ZjOGyO4HHHmCBU01uexSC1s7uE2+9h+qifIhZ8jedlOCMsfHvOMCvcMT7mdFGnrCRwePBfHnujd+Oajd1Y21jL7VrF6k0pYEQRnfkd88MjgSAccMBeWT3VnhSzKRfO3iMSPbT6EbO6eDe3gMFW7yrcs+fMelcqpd0on/AGgf6NP81RGvR023FNnn6iqTSFWJs7cw6TbQ3ExkeS7GdxMboRcEEgkAkBhx59rAquyan21e1K2hsLH5L+UnNsrhVyZFAG6cKEYkdkk+6qdxJJJPoW6EW22upxtS2d0q5upbw6peRSyklguQ/a+gpEed3GABx4AV52s6OdNtNNlvVkuopgMwyTOVleX6ICYB4+4EAE91blrtNqTcNP2bW1buecbuPPtLH+NdHR+iu4u51vNeuPaXXilun8SvfhsAAj+ao444k1glx+E3x5fETDo9vZptLspbnJleIFi3Nue6x8yu6fWpFXxVwMDgK+1AmKUpQClKUApSlAKUpQClKUBxda2Lsrxg91axTMPpMvax4bwwSK9xbI2a27Wq2sQgb50YRd1vM+J8+ddelAVte9AOmuxZOvg8opeH+IrGo10gdFNjpumyXECSNKskXbkcsQDKoPAALy8qu6oZ0wWnWaLegc1VX+w6sfuzQEP6Uh/tA+caf5qiFS/pHfrJbSccpbdGB9SfwZfjUQr1tHsR5Wr3syW0O+6IPpMq/aYD86n8b9ZtcyjlBZ7vu3sH/uVFdjbMy39qoGcOGPuj7f5CpV0eQ+0a5rd7zVXW3U9x3CN4D3dWn2qy7p5SNO1WGyzsV9pSsZsFKUoBSlKAUpSgFKUoBSlKAUpSgFKUoBWvqFks0UkMgykisjDxVwVP3GtilAUzpQWeH5EvpFgvrJisDycEmh+juk88ru8OfBSM4OPS9F95ntGFF+sZOGPHgM1Mek7Ze2urOSWeBXkiUlH4q6+W8pBI8jwqgdjLQXV2tvcF5Ys43DJIBj0YVdDWlBUimejGbtlmrqcGn71tpsg1HVJgY06rDRw55sW4qAOZyc9kZ3RVhbBbKDTrKO3Lb8nF5X+vK/Fjk8xyAz3KK2tntlbWyTdtLdIcjiVHab9Jzlm9TXYquUnJ2yyMVFUhSlKiSFKUoBSlKAUpSg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AutoShape 50" descr="data:image/jpg;base64,/9j/4AAQSkZJRgABAQAAAQABAAD/2wCEAAkGBhQREBEREBEWERQVGRoYGRgUFxUVFRgWExYZFxsXFxYYGyYfFxokGRgSHzAiIzMpLC8uFR8xNTAsNSYrOCkBCQoKDgwOGg8PGjQfHyQ1NTUvLDQ1MTUyNSktLykpNTUsLykwKjUpLi0qNDI1NSw1KS8pKSksLSkqLCwpLCw0LP/AABEIAIsAsAMBIgACEQEDEQH/xAAbAAEAAgMBAQAAAAAAAAAAAAAABgcDBAUCAf/EAEkQAAIBAwEEBwMIAw0JAAAAAAECAwAEEQUGEiExBxMiQVFhgRRxkRUyQlKSobHBcrLRFiMkM1Nic4OToqPC8CU0NoKzw9Li4//EABkBAQADAQEAAAAAAAAAAAAAAAACAwQBBf/EACgRAAICAQMDAgcBAAAAAAAAAAABAhEhAwQSMTJRE0FCcYGhseHwIv/aAAwDAQACEQMRAD8AlOyu02sahax3cKaciPvYEhut7ssVOd3I5jxrevtS1u3Rpmt7G5VAWaOB7hZSqjJ3TIME47uNR3on20S30m3ia1vJCpftQ2sssZzIx4Oowak9/wBIbsjLaabfSzEEIJLZ4Y97HAvJJgBc0B3tlNpY9QtIrqHIVweDfOVlOGU+YINdeqh2QgvLVYtEtHjjmjXr7u4ZetWEztlYokyA743eJ4c6l82zWoopaDVmkkHHduIIDEx8D1aqyA+IJxQEvpVZaj0nynTo5ERLa5N0LKcy9qK2kGd+Q8eK4AIz49+OPfj2dvGUOmtTMxHAiC1aEn9AJkjy3vWgJPfXiwxSSyHCRqzscE4VAWJwOJ4A1j0rVI7mGOeFt6ORQynBGVPI4PEVBtUbUZ9KvBcsLSWBbhXKxI6XUSxHDoGbMQYZ8/IVr7EXkthosV9c3XW20dqGWAQohU8N0CUHLH6PH62e6gLMpUE0Sy1O+iS5nvvYRKA6QW0UTFEYZXfklDFmwRkYH7NDarW9S002iNOlzFPcxR9cYkSRQzYaORBlWDLxDrggqQRxFAWVSq2ttc1G81LUbK3nS3it5E/fjErsisnCNEOAzMd47zcgnnWefVr2O5j0m2ufaLkqZ5bqeJcQQkhVAijwHcnlnA4jx4AWFWpqupLbwyTyZ3Y1LHHM47h5k4HrUdn2bv1UtDq8jS+E0FuYSfAqiBlB8QSR5140PUzq1lc29yns88bNBOq8Qsi4IdM81PBhnzGe+uqrycd1gz2F5qFzGsy+z2yON5VdZJZN08QWIKgZFeNR1i9sl624SG5hB7ZhDxyKCcb26xII/wBcK82DajaRrEYIrxEAVWjk6uTdHAZVxgkDAr3c7YxhSl/ZzwI3BjJGJIuPcWQkY99X1nCTX99Si8ZbT/vodTVNqIYLdLgkuJMdWqjLyFxkBR4/hWjDNqUw3gtvaKeSuHmkx/O3Sqg1yz1cusWiJumGK3MkQXG5lie0oHDlj7Iqc1CVQrBNXO8kYuL7ULYb8kUN3GOLCHfjlA8QrEhvcKyajtcvydJfWuJN0DAfIwd4AqwByCM1I6qvWh1fy7CnCPEUmByDuy5x4Zz91SglN5RGbcFhlmafcGSKNzgFlVjjlllB4fGtitLRf92g/o0/UFbtUvqXLoQXoUUjRbUEYOZOf9K1TqlK4dK6v5zpWsXF7Ojex3kcYaZVZxDLDwHWBQSqEE9rlx8q7d10naciby3cczH5scJ62Vj3KqLk5PnipURWKO1RSSqqpPeAAfuoCrNPWeys5bm8sOtivrt5rmJlMjW8EmN1mjAO+V3cnwyPTYNrs2y9akttDnjmGd4H+yjgg+lWhWE2iZ3txc+OBn44oCttl/aJrDWY1ae4tSsi2TT7xlkVoXBALAM6bxQKTz41i2clg1LQRpMU6i6FtutG28GR42HzwRwG/uA++rUrBeWvWRyR7zJvqV3kOHXeBG8p7mGcg0BC9A2+S3gig1KGa0niVUbehleNygC70ckasrA4z61H+kXaRrv5P6iCVbZbyAtNMjRb7l8KkSOAzDG8S2AOAAzxqS6X8rWcSwPBFqITIWb2gwSMueHWI8bDex3g/Gvk+z95qFxbSX6xW1vbyCZYInaaSSVPmmSQqqhRnOAPH0AxbCIRquvZHOeH/pNXL202cii1UaheWxubOWERSModjBIhysjKnExleBIzjj5ZtClAVfN+5xU3wbZ88ljZ5JGPcBGpLEnwxW1oegTNply9taDTJZX340jZ1laND2euJPZcje4eYzVgraqDvBQCe8AA/HnWWup07ONWqItpm3kG4q3bG1mAAdJgydoDiQSMEHnWLX9sLaW3lhgb2qSRGRY4gZCSwIBOBgAZz6VK3iDcGAPvGfxpHCF+aAPcAPwqfKN3RDjKqsgseydxBbWM8IBurZSGQng6OSxjzyyN4j1PlXatdvbUjE7m1kHzo5wY2B95GCPMVI68SQhuDAH3gH8aOfLuQUOPayNaj0hWyK3UMbqTBISEM3Ic2YDCjzqMtbh9Iv7nrVmmuSrybnEJ2xux45jGT8fCrLjiC8FAHuAH4VgtNMiiaRoo1QyHLlQAWI4ZOP8AXE+NSjOMeiIyg5dWR7TNubNIYkabBVEBHVy8CFAI+b41tfu/sv5f/Dl/8KkGKYqFx8ff9E6l5+37PtKUqBMUpSgFK17+/SCN5ZnEcaAszMcAAd5qtDtrqWrM3yPEtraKSDd3I4tjmY1IIA9CfEjlQFp0qmp9B4/wvaidn7xASqg+A3GI/CkGhYP8F2pmVu4T5YH377CpcJeCPOPkuWlVclxtBarvKbXVo8cChCSehG6D99aV7pGpTASavrK6arcRBa8GA8MqQf1/fXEm8HbSyW9SqR/czYZ7Ov36t9Yu+P1B+NdPTOjJbsES69c3sQ5JHJunHg+87Z+ArrhJdUcU4voy0Z9UiQ4eWND4M6g/eayQXaOMo6uP5pDfhVLXuyWh2zmKaxuy4+uzKT5jtgEeYrCmzOhOQYXu7B+51Zjj17VS9KdXRH1YXVl60qooTq+nIJ7W6XXLIc1P8eqjngjLZA82/Rqe7G7b2+pw9bbN2lwJI2wJIye5h4c8EcDj31WWEgpSlAKUpQClKUApSlAKUpQFW9IDtqeq2uiqxWBB7RdFTglRxVM93DHrID9GuFtZtL1zez2+IrSLsRxp2VYJw3iBzHDgOWPOt/QbjN/tRefSjAhQ+Aw6/jGnwqG4rZtYJ3JmPczaqKFKV1tlNNFxe28RGVLgt+inaI9cY9a3N0rMSVuiTW8vyRYqwH8MuhkA8o4+eSvLIyPeT4LUHuLhpGZ5GLu3EsxySfM12tuNTM9/O2cqjdWvuj4H+9vH1rg1XpxxyfVk9R5pdEK9xSlGDIxVhyKkhh7iOIrxSrSsm2k7VR3iC01TDA8I5+AdGPAbx+Ha5eI76ju0Wz8llOYpOI5qw5OviPA9xHcfSuXU50iT5S0+S0ftXFsN+FjzZBw3c9/1fVPCqWvTdroXJ+oqfUimj63LayCSByp7xzVh4MvePv8ACuttLIIVj2j00dTIjhLuEfMcMQDnHiSuT37ytwIOY3Uhj/4f1jPL97x+llP/AFqvcwTjy9yzbTalx9i6dPvlnhjmj4pIiuv6LqGH3EVsVHOjnPyTp+9z6iP9Xh92KkdecegKUpQClKUApSlAKUpQFN7Pw4udq7f6RbrB5g9a35r8aiNT/qxb7WSIwwl/a/FlGD6/vTfGoLdWxjd425ozIfehK/lW7avDRh3SymYqmHRZFm/z9WNz8So/M1D6mHRYf4fjxif8VrRq9jM+l3o2XstMgk3HMuoTs2CI+Cb7tyGCBzOOZrfvtjIJ1aOO1ksbndLIrsGjkC4yAQzDPEeBGQeIquW4Hh3H8DUp2P16aTUrQzTPJxZBvnOA6Hl6gfCoShJK0yyM4t00RQildHaO36u8ukHACV8e4sT+dc6r07VlDVOiY7L7OQezrd3itIJJBFDEp3d9yccTkd4PMgYBJqVaXNFBfw2406O3kdWIeORXKrg53gFHPFRadeu0GMrxNtMd4eTFhn4SKa89FwzqG8eJEbnjxOeyOZ8jWWa5KTb8mqD4uKS8Ec1sD2q43eC9bJjHLHWNW9tQ5g2a3B8+8uQFA5kKf/mPjXJCNJJgDLu2APFnb9pqWa/ZC41vSNKTtRWKCaXHLeADcfsR/wBoa5uXUVEbZXJyLU0Ww6i2gg/ko0j/ALNAv5Vu0pWA3ilKUApSlAKUpQClKUBV/TEPZbjSdUHAW8+5IR/Jy4Jz6LIP+euF0h2HVahKR82XEg8O2MH+8GqxukrQfbdLu4AMvuF08d+LtgDzOMetVzcXXt2iafeji8I9nl8ez2QT6qp/rK0beVT+Zn3Ebh8iNVMujDhczyfUgcj7S/sqG1IdhNZW2vEMhxHIDG5PIB8YJ8t4L8a36quDow6bqSsjwPKu9sLbl9RtQO5ix9yqT+ysG1Gzr2Vw0bA7hJMbdzJ3cfEDAI8vOu9scBaWd3qLDtY6mHP1jjJ+0V+wa5OVwte52EanT9iPbUTh726YcjK/907v5Vy6E+PGlWJUqK27dks6PtQXrZbOb+Kul3Pc+Dun3kEj3haz7E2T2usCCT5y9Yh8xu7wYeRAB9ahqOQQQcEHII5gjiCPPNW5ok0d0IdUP8bDG8cqqMlnwAMDx4tj+kHhWfV/zb8/kv0v9UvH4InsppyR3l1dTdmCyMrse7Ks+6PMgBj6Dxrf6GLF7h77WZxh7uQrHn6MSHJAPhndX+q865O26OUtdBtiDdXj9ddMvEIGbfOcdwwT+jEPrVbOj2EVrDFbRYVY0CqMjOFGMnxJ5k+JNYtWfORt0ocIm/SlKqLRSlKAUpSgFKUoBSlKAVTuiWC2eq6josvZt78Ga3PcrnJwvuwR/Ujxq4qhXSfsU99Aktqdy8tm6yBgQCSMEpnuzhSPNR3E11OsnGrwVTe2bQyPFIMOhKsPMeHkeY8jW/s1s497N1a9lF4yOeSL+ZPHA/IGt8bT2GpKPlCb5Mv4uxMJFIRynAnBxg+RII5cRitbUOkKwjaDTrcu1gXHtlwAwMoYHsZADbhIG9jGVBUcM53S3K446mKO2fLPQz6r0wxC5TT7OxGo2qARjeLNJI44ZjOGyO4HHHmCBU01uexSC1s7uE2+9h+qifIhZ8jedlOCMsfHvOMCvcMT7mdFGnrCRwePBfHnujd+Oajd1Y21jL7VrF6k0pYEQRnfkd88MjgSAccMBeWT3VnhSzKRfO3iMSPbT6EbO6eDe3gMFW7yrcs+fMelcqpd0on/AGgf6NP81RGvR023FNnn6iqTSFWJs7cw6TbQ3ExkeS7GdxMboRcEEgkAkBhx59rAquyan21e1K2hsLH5L+UnNsrhVyZFAG6cKEYkdkk+6qdxJJJPoW6EW22upxtS2d0q5upbw6peRSyklguQ/a+gpEed3GABx4AV52s6OdNtNNlvVkuopgMwyTOVleX6ICYB4+4EAE91blrtNqTcNP2bW1buecbuPPtLH+NdHR+iu4u51vNeuPaXXilun8SvfhsAAj+ao444k1glx+E3x5fETDo9vZptLspbnJleIFi3Nue6x8yu6fWpFXxVwMDgK+1AmKUpQClKUApSlAKUpQClKUBxda2Lsrxg91axTMPpMvax4bwwSK9xbI2a27Wq2sQgb50YRd1vM+J8+ddelAVte9AOmuxZOvg8opeH+IrGo10gdFNjpumyXECSNKskXbkcsQDKoPAALy8qu6oZ0wWnWaLegc1VX+w6sfuzQEP6Uh/tA+caf5qiFS/pHfrJbSccpbdGB9SfwZfjUQr1tHsR5Wr3syW0O+6IPpMq/aYD86n8b9ZtcyjlBZ7vu3sH/uVFdjbMy39qoGcOGPuj7f5CpV0eQ+0a5rd7zVXW3U9x3CN4D3dWn2qy7p5SNO1WGyzsV9pSsZsFKUoBSlKAUpSgFKUoBSlKAUpSgFKUoBWvqFks0UkMgykisjDxVwVP3GtilAUzpQWeH5EvpFgvrJisDycEmh+juk88ru8OfBSM4OPS9F95ntGFF+sZOGPHgM1Mek7Ze2urOSWeBXkiUlH4q6+W8pBI8jwqgdjLQXV2tvcF5Ys43DJIBj0YVdDWlBUimejGbtlmrqcGn71tpsg1HVJgY06rDRw55sW4qAOZyc9kZ3RVhbBbKDTrKO3Lb8nF5X+vK/Fjk8xyAz3KK2tntlbWyTdtLdIcjiVHab9Jzlm9TXYquUnJ2yyMVFUhSlKiSFKUoBSlKAUpSg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AutoShape 6" descr="data:image/jpeg;base64,/9j/4AAQSkZJRgABAQAAAQABAAD/2wCEAAkGBg8PDxUPEA8UEBUQEA8PEBQQDw8PEBAQFRAVFBUUFRUXHCYeFxkjGRQUHy8gJCcpLCwsFR4xNTAqNSYrLCkBCQoKDQwOFA8PFCkcFBwpKSkpKSkpKSkpKSkpKSkpKSkpKSkpKSkpKSkpKSkpKSkpKTUpKSksLCkpLCkpKSkpLP/AABEIAOEA4QMBIgACEQEDEQH/xAAcAAEAAgMBAQEAAAAAAAAAAAAAAgMEBQcGAQj/xABDEAABAwICBwQGBwcCBwAAAAABAAIDBBEhMQUGEkFRYXEHEyIyI0KBkaGxFFJTYnLB8AgzY4KS0eEVwiRDVGRzorL/xAAXAQEBAQEAAAAAAAAAAAAAAAAAAQID/8QAGBEBAQEBAQAAAAAAAAAAAAAAAAERMQL/2gAMAwEAAhEDEQA/AO4oiICIiAiIgIiICIiAiIgIiICIiAiIgIiICIiAiIgIiICIiAiIgIiICIiAiIgIiICIiAiIgIiICIiAiIgIvl19ugIl0QEREBERAREQEREBERAREQEREBERAREQERanT2tVHQN2qmdseFw3zSO/CweI+5Btl8uuR6d7dTi2ipeklQcOojb+bl4DTGu+lKy4lrJNl2bIj3MduFmWuOt1cTX6K0prJR0ovUVUUPAPlY1x6Nvc+wLyOk+27RMNxG6WpNsO6iIaTw2pNlcEMGNzmczvPU718MITE10/SX7QM5uKehYzg6aV0h/paGj4ry9f2waaluBUiEHdDDG0joXAleWLFEhXDWdUa5aUk82kao9KmVo9zSAsN2n67/rKjHP/AImfHr4sVSQq3IM6LW7Scfk0hVNtlaqnt7i6y3mje2XTVPYGqE4G6oiY+/LaADvivIuCrIUxXcdW/wBoamkIZX07qcmw7yEmaK/EtttNHTaXUtFaZp6uITU0zJmOydG4OF+B4HkV+OHMWboPWGr0fN31LM6F2F9k+F4v5XtODhyKiv2Oi572b9rkGlQKeYCCqA8l/Rz2GLoid+/YOPC66EgIiICIiAiIgIiICIiAiIgLB0vpuno4zLUStiaMtrNx4NaMXHkF5bXDtNgo9qGnAqJxgbH0UR++4eY/dHtIXH9K6SqKyUzVEpkccr5NHBrcmjkFZEtew1p7YKia8VC36OzLvXAGdw4gZM+J6LnkwfI4vkc57nG7nPcXOceZOJWUIbIWrWMsQQBfCxZDlU5VGO8KlyveqXKKqKqcrXKpyCtyrcrHKtyiq3KsqxyrKKiVBwUyolQVB7muDmktLSHNLSQ5pGRBGRX6I7IO1T/UWiiq3D6TG27Hmw+ksAxP/kAz4jHivzw4KVFWy08rJ4XlkkT2yMc3NrgbgqLH7WRaDUbWlmk6CKrbgXt2ZWj1Jm4PHS+I5ELfoCIiAiIgIiICItZp7T8NFEZZTxDGDzyOtk0fnkEGbWVkcMbpZXhjGNLnucbNaBvJXIdbu059VeGmlbBFiC7vo2zSjmb+BvIY8eC1+sGsFRXybcrrMHkjaT3bB09Y8ytUadu8D3Lc8s2sRlJhtAXHEWc33jBfDGvsujI77TR3TvrxHu3e8Z+1UNq3McI5yPFhHNYMa4/UkGTXcHZHkqibgqnBZEjCDYixHHBUPRFDwqXq96oegokVDldIqXKCpyrcpuVbkVW5VuVhVZUVByrKmVAoqJUCplQKgiVU4KwqpyK6/wDs66xmOpm0e4+Gdnfx8pI7BwHVhv8AyLvy/I3ZnWGHTNG8HOpZGej7sP8A9L9cqAiIgIiICItfpvTUVJEZZDyY0eZ7tzR/fcgr1g0/FRRd5JiTcRsB8UjuA4Didy5BpbSU1ZKZpnXJwAGDWN+q0bgsnS2kpauUzSm5ODWjysbua3l81ibC6SYxaxthQc1ZTmql4VGM9qxZ4Q4FrgCCLEHEELMeFjvCDVd3NCNlnpmDJj3WkYODJOHJ11AaSiJ2STE44bMzdi/R3lPvWwesWdrS0h4BbbHata3tUEJW2zWM9Y9JV7LgzxGBxDInuyY85AE4mM5Y5HJZEigx5FS4q2Qqh5RFblW5ScVW5RpEqsqblWSgg5QKkVAor4VAqRUCVBFxVRU3lVlRY3mojb6Vox/3lN8JWlfsNfkrsppTJpujAF9mcSHkGNLj8l+tUWiIiIIiIMbSFfHTxOlkNmsFzvJ4ADeSVyfTWlpKyUyyYAYRsvcMbw5niVttb9O/Spu7YfRREhtsnvyL/mB7960WytyMWqdhRLVe5qrcFpFLgsd4WU4LV1dd4jHEA9485JtHEOMjuP3RieQxRXyrqGRt2nuDRxPHgOJ5LXvqJn+SPux9aa4d7Ixj7yOip/1CmZJ4pmyy5bbnNaG33MF7MHTHiStxBTF+e/goNI9tQ3ESMk+6YtgHkHB1x1xWHGw1DRLJgwucGxA3xa6x7w78R5ei29U3YJucG3uei1ejf3O19rJLMBwa51m/Bt/aoI18e3G5p3tIHK2X5KHfl7GSHOSNjzbLatZ3/sCr5CsCkd6Ix3/cyOZ/I4l7D8Xe5B8eVS8qx5VDioIuKrJUnFQcUVBxUHFSKgUVAqJX0qJKgiSq3OUnFUuKD44qJQlZGjdHS1MzIIWF8kr2sY0ZlxPwG++4BRp1n9nTV4vqZq9w8MMfcR85JLFxHRot/Ou/rQ6j6qs0XQRUjMS0F0rvtJnYvd0vgOQC3yIIiIC0et+kjDSkNNnSnum8QCPEf6Qfet4vFa/S3kiZuax7/a5wH+34qzqV5ANQtVll8stsKiFBwVjyACSbAAkkmwAG8ledr6/v27R2hASGsa24lrXHANaMxEfe7kMyvldpTvAe7cWRA7JlaLvld9nTjedxfkN1zlgzUJLNh3oYxiIY3eI3zMj8yTvtjzW5iozH6SSxkI2QG22IGWsI4xuwzO/otTpCcC5JRNaeqpYg3ZbG1o4Bo+JzK2+qGkC2KSN1yIdkxk7muuAy/IjDkeS8xW6VLnCOMbbnGwA3lbGMviZ9EhIdM/0k7/Uiwtc8gMAOfNRVmkZjUymBp8I8VQ4bmk+QH6zlfKeAsAAABkABYD4L7BTMhZ3bMcdpzj5nvObnc/kqZHIKZHLW1D+7k7z1XDu5Ol/C72FZ0r1iS2Iscb4FQRkNiqXFQhcRdhxLBdp4x5D3Ze5CUV8JUCVIqBQRKgVIqBRUSq3KRKpe6+Sgi9yrKuZTud+sFkR0Q6k4ADeeGGaisNsd13/sN7O/o7P9TqWWllbama4YxwkYyW3Ofu+7+JYnZJ2WyMe6rr6eMRvi2I4J4mSSOu5rhI4OHo7bOG83xsM+0AIPqIiAiIgLxmvkHpIn8WPb7nA/7l7NaLXGhMlNtgXMR7z+W1nfA39isK5+VCR4aCSQAASSTYADMk8FJzha5NgBcndbitAXmvcCcKZpBaDgatwPmcPsgRgPW6LbCEsv0sd5JdtK3xNabg1RBwe4fZcG+tgThniaCnNVPJVv8sLjBTt3B1vG/qBYe08AthptxeREMvM7nwC09I40bnsePRSu7yN3qteRZzXcMRccboNlpOtDQSTkvAaU0q+d/dxgm5sAMyt3pUT1bu7gHhHnkOEbeV955BYtJQhjjBSHaeMJ6hwu2Lk3i7kpSMagoTE7u4rPqHDxvOLKdhzJPFb2lo2QM2W3JJ2nvd5pHcT+Q3KylpI4GbDBzcTi97vrOO8/JVyyIISvWHK9WSPWJK9EVyPWO5ylI5UuKiqp3WIf9U482nA/rkpPFjbgovFwRxBCix12NPFo94w/JRQqJX0qJKoiVW91lLE5e/crY6Xef8/4UViiNzlkMpQM8fl/lZMcRJDGNLi4gNa0FznOOQAGJK6rqR2JPltPpK8bcC2nabSO3+kcPIPujHmFB4HVfU2s0nJsU0V2tID5X3bDH+J3HkLnku76k9ldFo20rgKioFiZZGizD/CZ6nXE8162hoIqeNsUMbYmMAa1jGhrWjkAshFEREBERAREQF8c0EWIuCLEcQvqIONa6aAkZWfRXXFKW98bf84F9mwkjJoNyeOA3qsuAFgLW4CwA3WXWNOaIbVRGMgXsdgncf7H9ZLklZG6J5jdm0kbv1dblZsY74gX7STTta04A4Y3y9qpqalrGlziGgC5JNgAvOF8mkDe7o6YHMXD6mxyHBnE/oVE6mukrXGOB3dwtOzLMBa/FkQ3nnu+eVHFHEwRxt2GtyAzPEk7yeKtcWtaGNAa1o2WtaLADgFhzSoIyyLEkepSSLGe9REJXrFkepyOVDioqDiqyplQKCKqi8tuD3j43/NWuKqhbfaH3ycMzdoy9yihO4Yr62C+ePyHU71e2EDP3D8zvV9LSyTSNihjdI952WMY0uc48gEGOGAfr5L0WqeolbpR/oGbMYNnzSYRN5De88m+2y6FqV2IgbM+kztHMUzHeEZfvXjM/dbhzOS63T07I2CONrWNYA1rWNDWtaMgAMAFFx5jU3s4otFtDmN72a1nTyAF/MMGUY5DHiSvVoiKIiICIiAiIgIiICIvIa+62U9PA6HviJTbCM4tF7+IjLpmgnrvrHHFDJC2Uxy+DDZN3scLmztwtfHlZcTrNLtjmu3yvOIvgHcuvz6rImmrtK1Bgp2une5jnudtgHYaBjtONrYtHtsvW6P7D2zxU8jqp7Wvia6pa+LZlDiAdlgPltct8V8r45LW4z14g0z6t+3P4YWOIjiubzFpttv+7cZb/nsZZeGFsABgABkABkF7DXbUIUbGzUrXd01rWvBcXlhHrEncePE88PByy7irEr5NKsSR6nI9Yz3IiMjljPerJHLHe5QQe5VEqTioEoqJUCf87gOpUwwnn0yHU/kFa2IDPEjLgOg/M4qaKGwk45cyPkD8z7lYAG5e0nM9SvQatamVuknWp4vADZ8z/DCzHHxeseTbldo1Q7KKKg2ZZB9KnFj3krRsMd/DZk3qbnmFFcv1R7Ja2vtJKDSQnHakae9ePuRndzdYdV2vVjU2i0azYpogHEWfI7xTSfifw5Cw5LeIjQiIgIiICIiAiIgIiICIiDleu/awG3gor3PhMnrHd4Bu659Fq9VOy6prnCq0i50UbjtCK5E0u/xfUB/q6Zr2mpnZjTUFppbVFRn3jh4Iz/DacvxHHpkvaK6jTaO1QoaaUTwUzIntiELSwEAM6ZXO92Z4rcoiiovYCCCAQQQQRcEHcVy3Xjs0Lb1FG0luboxcuZzaPWbyzHMZdURB+XJ2OZmPbuWK+UL9Eaw6g0dbdxb3Uh9ePC5+8Miua6d7JauI7UYEzeLG7Trc24Eey61rGOcvkVJfwW8q9AOjOy4BhGYcxwI9hKxHUbW5m/SzR7h/dQa0Rk4fAYn27h7VYIAM/cL/ABOZWyo9HTTu7unhfKdzYmF3vtgPavf6sdik0tpK+Tum4HuYnAynk9+TPZc9FFc50ZoueqkEFNC6V5yaxuQ4k5NHM2C6zql2Jxx2l0g8TOGPcRk9yPxuzf0Fh1XRdDaDpqKMRU0LYm7w0YuPFzs3HmVnouK4KdkbQxjWsa0Wa1jQ1rRwAGACsREUREQEREBERAREQEREBERAREQEREBERAREQEREFc1Ox+D2Nd+Jod81jDQ1MMRTxDpDH/ZZqIIsjDRYAAcAAApIiAiIgIiICIiAiIgIiICIiAiIgIiICIiAiIgIiICIiAiIgIiICIiAiIgIiICIiAiIgIiICIiAiIgIiICIiAiIgIiICIiAiIgIiICIiAiIgIiICIiAiIgIiICIiAiIgIiICIiD/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角丸四角形 20"/>
          <p:cNvSpPr/>
          <p:nvPr/>
        </p:nvSpPr>
        <p:spPr bwMode="auto">
          <a:xfrm>
            <a:off x="381000" y="2926475"/>
            <a:ext cx="1371601" cy="838200"/>
          </a:xfrm>
          <a:prstGeom prst="roundRect">
            <a:avLst>
              <a:gd name="adj" fmla="val 0"/>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2000" b="0" i="0" u="none" strike="noStrike" cap="none" normalizeH="0" baseline="0" dirty="0">
                <a:ln>
                  <a:noFill/>
                </a:ln>
                <a:solidFill>
                  <a:schemeClr val="bg1"/>
                </a:solidFill>
                <a:effectLst/>
                <a:latin typeface="HGP創英角ｺﾞｼｯｸUB" pitchFamily="50" charset="-128"/>
                <a:ea typeface="HGP創英角ｺﾞｼｯｸUB" pitchFamily="50" charset="-128"/>
              </a:rPr>
              <a:t>仮想化</a:t>
            </a:r>
          </a:p>
        </p:txBody>
      </p:sp>
      <p:sp>
        <p:nvSpPr>
          <p:cNvPr id="154" name="角丸四角形 153"/>
          <p:cNvSpPr/>
          <p:nvPr/>
        </p:nvSpPr>
        <p:spPr bwMode="auto">
          <a:xfrm>
            <a:off x="3352799" y="869075"/>
            <a:ext cx="3429000" cy="381000"/>
          </a:xfrm>
          <a:prstGeom prst="roundRect">
            <a:avLst>
              <a:gd name="adj" fmla="val 0"/>
            </a:avLst>
          </a:prstGeom>
          <a:solidFill>
            <a:srgbClr val="000090"/>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HGP創英角ｺﾞｼｯｸUB" pitchFamily="50" charset="-128"/>
                <a:ea typeface="HGP創英角ｺﾞｼｯｸUB" pitchFamily="50" charset="-128"/>
              </a:rPr>
              <a:t>サーバーの仮想化</a:t>
            </a:r>
          </a:p>
        </p:txBody>
      </p:sp>
      <p:cxnSp>
        <p:nvCxnSpPr>
          <p:cNvPr id="23" name="カギ線コネクタ 22"/>
          <p:cNvCxnSpPr>
            <a:stCxn id="21" idx="3"/>
            <a:endCxn id="154" idx="1"/>
          </p:cNvCxnSpPr>
          <p:nvPr/>
        </p:nvCxnSpPr>
        <p:spPr bwMode="auto">
          <a:xfrm flipV="1">
            <a:off x="1752601" y="1059575"/>
            <a:ext cx="1600198" cy="2286000"/>
          </a:xfrm>
          <a:prstGeom prst="bentConnector3">
            <a:avLst>
              <a:gd name="adj1" fmla="val 50000"/>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sp>
        <p:nvSpPr>
          <p:cNvPr id="155" name="角丸四角形 154"/>
          <p:cNvSpPr/>
          <p:nvPr/>
        </p:nvSpPr>
        <p:spPr bwMode="auto">
          <a:xfrm>
            <a:off x="3352799" y="2732219"/>
            <a:ext cx="3429000" cy="381000"/>
          </a:xfrm>
          <a:prstGeom prst="roundRect">
            <a:avLst>
              <a:gd name="adj" fmla="val 0"/>
            </a:avLst>
          </a:prstGeom>
          <a:solidFill>
            <a:srgbClr val="3366FF"/>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HGP創英角ｺﾞｼｯｸUB" pitchFamily="50" charset="-128"/>
                <a:ea typeface="HGP創英角ｺﾞｼｯｸUB" pitchFamily="50" charset="-128"/>
              </a:rPr>
              <a:t>クライアントの仮想化</a:t>
            </a:r>
          </a:p>
        </p:txBody>
      </p:sp>
      <p:sp>
        <p:nvSpPr>
          <p:cNvPr id="157" name="角丸四角形 156"/>
          <p:cNvSpPr/>
          <p:nvPr/>
        </p:nvSpPr>
        <p:spPr bwMode="auto">
          <a:xfrm>
            <a:off x="3352799" y="4637698"/>
            <a:ext cx="3429000" cy="381000"/>
          </a:xfrm>
          <a:prstGeom prst="roundRect">
            <a:avLst>
              <a:gd name="adj" fmla="val 0"/>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HGP創英角ｺﾞｼｯｸUB" pitchFamily="50" charset="-128"/>
                <a:ea typeface="HGP創英角ｺﾞｼｯｸUB" pitchFamily="50" charset="-128"/>
              </a:rPr>
              <a:t>ストレージの仮想化</a:t>
            </a:r>
          </a:p>
        </p:txBody>
      </p:sp>
      <p:sp>
        <p:nvSpPr>
          <p:cNvPr id="158" name="角丸四角形 157"/>
          <p:cNvSpPr/>
          <p:nvPr/>
        </p:nvSpPr>
        <p:spPr bwMode="auto">
          <a:xfrm>
            <a:off x="3340099" y="5602900"/>
            <a:ext cx="3429000" cy="381000"/>
          </a:xfrm>
          <a:prstGeom prst="roundRect">
            <a:avLst>
              <a:gd name="adj" fmla="val 0"/>
            </a:avLst>
          </a:prstGeom>
          <a:solidFill>
            <a:srgbClr val="008000"/>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HGP創英角ｺﾞｼｯｸUB" pitchFamily="50" charset="-128"/>
                <a:ea typeface="HGP創英角ｺﾞｼｯｸUB" pitchFamily="50" charset="-128"/>
              </a:rPr>
              <a:t>ネットワークの仮想化</a:t>
            </a:r>
          </a:p>
        </p:txBody>
      </p:sp>
      <p:cxnSp>
        <p:nvCxnSpPr>
          <p:cNvPr id="165" name="カギ線コネクタ 164"/>
          <p:cNvCxnSpPr>
            <a:stCxn id="21" idx="3"/>
            <a:endCxn id="155" idx="1"/>
          </p:cNvCxnSpPr>
          <p:nvPr/>
        </p:nvCxnSpPr>
        <p:spPr bwMode="auto">
          <a:xfrm flipV="1">
            <a:off x="1752601" y="2922719"/>
            <a:ext cx="1600198" cy="422856"/>
          </a:xfrm>
          <a:prstGeom prst="bentConnector3">
            <a:avLst>
              <a:gd name="adj1" fmla="val 50000"/>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cxnSp>
        <p:nvCxnSpPr>
          <p:cNvPr id="176" name="カギ線コネクタ 175"/>
          <p:cNvCxnSpPr>
            <a:stCxn id="21" idx="3"/>
            <a:endCxn id="168" idx="1"/>
          </p:cNvCxnSpPr>
          <p:nvPr/>
        </p:nvCxnSpPr>
        <p:spPr bwMode="auto">
          <a:xfrm>
            <a:off x="1752601" y="3345575"/>
            <a:ext cx="1600198" cy="525888"/>
          </a:xfrm>
          <a:prstGeom prst="bentConnector3">
            <a:avLst>
              <a:gd name="adj1" fmla="val 50000"/>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cxnSp>
        <p:nvCxnSpPr>
          <p:cNvPr id="179" name="カギ線コネクタ 178"/>
          <p:cNvCxnSpPr>
            <a:stCxn id="21" idx="3"/>
            <a:endCxn id="157" idx="1"/>
          </p:cNvCxnSpPr>
          <p:nvPr/>
        </p:nvCxnSpPr>
        <p:spPr bwMode="auto">
          <a:xfrm>
            <a:off x="1752601" y="3345575"/>
            <a:ext cx="1600198" cy="1482623"/>
          </a:xfrm>
          <a:prstGeom prst="bentConnector3">
            <a:avLst>
              <a:gd name="adj1" fmla="val 50000"/>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cxnSp>
        <p:nvCxnSpPr>
          <p:cNvPr id="182" name="カギ線コネクタ 181"/>
          <p:cNvCxnSpPr>
            <a:stCxn id="21" idx="3"/>
            <a:endCxn id="158" idx="1"/>
          </p:cNvCxnSpPr>
          <p:nvPr/>
        </p:nvCxnSpPr>
        <p:spPr bwMode="auto">
          <a:xfrm>
            <a:off x="1752601" y="3345575"/>
            <a:ext cx="1587498" cy="2447825"/>
          </a:xfrm>
          <a:prstGeom prst="bentConnector3">
            <a:avLst>
              <a:gd name="adj1" fmla="val 50000"/>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sp>
        <p:nvSpPr>
          <p:cNvPr id="32" name="角丸四角形 31"/>
          <p:cNvSpPr/>
          <p:nvPr/>
        </p:nvSpPr>
        <p:spPr bwMode="auto">
          <a:xfrm>
            <a:off x="3352800" y="1801361"/>
            <a:ext cx="3429000" cy="381000"/>
          </a:xfrm>
          <a:prstGeom prst="roundRect">
            <a:avLst>
              <a:gd name="adj" fmla="val 0"/>
            </a:avLst>
          </a:prstGeom>
          <a:solidFill>
            <a:srgbClr val="0000FF"/>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HGP創英角ｺﾞｼｯｸUB" pitchFamily="50" charset="-128"/>
                <a:ea typeface="HGP創英角ｺﾞｼｯｸUB" pitchFamily="50" charset="-128"/>
              </a:rPr>
              <a:t>デスクトップの仮想化</a:t>
            </a:r>
          </a:p>
        </p:txBody>
      </p:sp>
      <p:sp>
        <p:nvSpPr>
          <p:cNvPr id="168" name="角丸四角形 167"/>
          <p:cNvSpPr/>
          <p:nvPr/>
        </p:nvSpPr>
        <p:spPr bwMode="auto">
          <a:xfrm>
            <a:off x="3352799" y="3680963"/>
            <a:ext cx="3429000" cy="381000"/>
          </a:xfrm>
          <a:prstGeom prst="roundRect">
            <a:avLst>
              <a:gd name="adj" fmla="val 0"/>
            </a:avLst>
          </a:prstGeom>
          <a:solidFill>
            <a:schemeClr val="tx2">
              <a:lumMod val="60000"/>
              <a:lumOff val="40000"/>
            </a:schemeClr>
          </a:solidFill>
          <a:ln>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600" b="0" i="0" u="none" strike="noStrike" cap="none" normalizeH="0" baseline="0" dirty="0">
                <a:ln>
                  <a:noFill/>
                </a:ln>
                <a:solidFill>
                  <a:schemeClr val="bg1"/>
                </a:solidFill>
                <a:effectLst/>
                <a:latin typeface="HGP創英角ｺﾞｼｯｸUB" pitchFamily="50" charset="-128"/>
                <a:ea typeface="HGP創英角ｺﾞｼｯｸUB" pitchFamily="50" charset="-128"/>
              </a:rPr>
              <a:t>アプリケーションの仮想化</a:t>
            </a:r>
          </a:p>
        </p:txBody>
      </p:sp>
      <p:cxnSp>
        <p:nvCxnSpPr>
          <p:cNvPr id="28" name="カギ線コネクタ 27"/>
          <p:cNvCxnSpPr>
            <a:stCxn id="21" idx="3"/>
            <a:endCxn id="32" idx="1"/>
          </p:cNvCxnSpPr>
          <p:nvPr/>
        </p:nvCxnSpPr>
        <p:spPr bwMode="auto">
          <a:xfrm flipV="1">
            <a:off x="1752601" y="1991861"/>
            <a:ext cx="1600199" cy="1353714"/>
          </a:xfrm>
          <a:prstGeom prst="bentConnector3">
            <a:avLst>
              <a:gd name="adj1" fmla="val 50000"/>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sp>
        <p:nvSpPr>
          <p:cNvPr id="163" name="角丸四角形 162"/>
          <p:cNvSpPr/>
          <p:nvPr/>
        </p:nvSpPr>
        <p:spPr bwMode="auto">
          <a:xfrm>
            <a:off x="5798048" y="6017768"/>
            <a:ext cx="2895600" cy="220609"/>
          </a:xfrm>
          <a:prstGeom prst="roundRect">
            <a:avLst>
              <a:gd name="adj" fmla="val 0"/>
            </a:avLst>
          </a:prstGeom>
          <a:solidFill>
            <a:srgbClr val="008000"/>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lang="ja-JP" altLang="en-US" sz="1050" dirty="0">
                <a:solidFill>
                  <a:schemeClr val="bg1"/>
                </a:solidFill>
                <a:latin typeface="Arial"/>
                <a:ea typeface="HGP創英角ｺﾞｼｯｸUB" pitchFamily="50" charset="-128"/>
                <a:cs typeface="Arial"/>
              </a:rPr>
              <a:t>仮想</a:t>
            </a:r>
            <a:r>
              <a:rPr lang="en-US" altLang="ja-JP" sz="1050" dirty="0">
                <a:solidFill>
                  <a:schemeClr val="bg1"/>
                </a:solidFill>
                <a:latin typeface="Arial"/>
                <a:ea typeface="HGP創英角ｺﾞｼｯｸUB" pitchFamily="50" charset="-128"/>
                <a:cs typeface="Arial"/>
              </a:rPr>
              <a:t>LAN</a:t>
            </a:r>
            <a:r>
              <a:rPr lang="ja-JP" altLang="en-US" sz="1050" dirty="0">
                <a:solidFill>
                  <a:schemeClr val="bg1"/>
                </a:solidFill>
                <a:latin typeface="Arial"/>
                <a:ea typeface="HGP創英角ｺﾞｼｯｸUB" pitchFamily="50" charset="-128"/>
                <a:cs typeface="Arial"/>
              </a:rPr>
              <a:t>（</a:t>
            </a:r>
            <a:r>
              <a:rPr lang="en-US" altLang="ja-JP" sz="1050" dirty="0">
                <a:solidFill>
                  <a:schemeClr val="bg1"/>
                </a:solidFill>
                <a:latin typeface="Arial"/>
                <a:ea typeface="HGP創英角ｺﾞｼｯｸUB" pitchFamily="50" charset="-128"/>
                <a:cs typeface="Arial"/>
              </a:rPr>
              <a:t>VLAN</a:t>
            </a:r>
            <a:r>
              <a:rPr kumimoji="0" lang="ja-JP" altLang="en-US" sz="1050" dirty="0">
                <a:solidFill>
                  <a:schemeClr val="bg1"/>
                </a:solidFill>
                <a:latin typeface="Arial"/>
                <a:ea typeface="HGP創英角ｺﾞｼｯｸUB" pitchFamily="50" charset="-128"/>
                <a:cs typeface="Arial"/>
              </a:rPr>
              <a:t>）</a:t>
            </a:r>
            <a:endParaRPr kumimoji="0" lang="ja-JP" altLang="en-US" sz="1050" b="0" i="0" u="none" strike="noStrike" cap="none" normalizeH="0" baseline="0" dirty="0">
              <a:ln>
                <a:noFill/>
              </a:ln>
              <a:solidFill>
                <a:schemeClr val="bg1"/>
              </a:solidFill>
              <a:effectLst/>
              <a:latin typeface="Arial"/>
              <a:ea typeface="HGP創英角ｺﾞｼｯｸUB" pitchFamily="50" charset="-128"/>
              <a:cs typeface="Arial"/>
            </a:endParaRPr>
          </a:p>
        </p:txBody>
      </p:sp>
      <p:sp>
        <p:nvSpPr>
          <p:cNvPr id="164" name="角丸四角形 163"/>
          <p:cNvSpPr/>
          <p:nvPr/>
        </p:nvSpPr>
        <p:spPr bwMode="auto">
          <a:xfrm>
            <a:off x="5793099" y="6263778"/>
            <a:ext cx="2895600" cy="220609"/>
          </a:xfrm>
          <a:prstGeom prst="roundRect">
            <a:avLst>
              <a:gd name="adj" fmla="val 0"/>
            </a:avLst>
          </a:prstGeom>
          <a:solidFill>
            <a:srgbClr val="008000"/>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altLang="ja-JP" sz="1050" b="0" i="0" u="none" strike="noStrike" cap="none" normalizeH="0" baseline="0" dirty="0">
                <a:ln>
                  <a:noFill/>
                </a:ln>
                <a:solidFill>
                  <a:schemeClr val="bg1"/>
                </a:solidFill>
                <a:effectLst/>
                <a:latin typeface="Arial"/>
                <a:ea typeface="HGP創英角ｺﾞｼｯｸUB" pitchFamily="50" charset="-128"/>
                <a:cs typeface="Arial"/>
              </a:rPr>
              <a:t>SDN</a:t>
            </a:r>
            <a:r>
              <a:rPr kumimoji="0" lang="ja-JP" altLang="en-US" sz="1050" dirty="0">
                <a:solidFill>
                  <a:schemeClr val="bg1"/>
                </a:solidFill>
                <a:latin typeface="Arial"/>
                <a:ea typeface="HGP創英角ｺﾞｼｯｸUB" pitchFamily="50" charset="-128"/>
                <a:cs typeface="Arial"/>
              </a:rPr>
              <a:t>（</a:t>
            </a:r>
            <a:r>
              <a:rPr kumimoji="0" lang="en-US" altLang="ja-JP" sz="1050" b="0" i="0" u="none" strike="noStrike" cap="none" normalizeH="0" baseline="0" dirty="0">
                <a:ln>
                  <a:noFill/>
                </a:ln>
                <a:solidFill>
                  <a:schemeClr val="bg1"/>
                </a:solidFill>
                <a:effectLst/>
                <a:latin typeface="Arial"/>
                <a:ea typeface="HGP創英角ｺﾞｼｯｸUB" pitchFamily="50" charset="-128"/>
                <a:cs typeface="Arial"/>
              </a:rPr>
              <a:t>Software-Defined Networking</a:t>
            </a:r>
            <a:r>
              <a:rPr kumimoji="0" lang="ja-JP" altLang="en-US" sz="1050" b="0" i="0" u="none" strike="noStrike" cap="none" normalizeH="0" baseline="0" dirty="0">
                <a:ln>
                  <a:noFill/>
                </a:ln>
                <a:solidFill>
                  <a:schemeClr val="bg1"/>
                </a:solidFill>
                <a:effectLst/>
                <a:latin typeface="Arial"/>
                <a:ea typeface="HGP創英角ｺﾞｼｯｸUB" pitchFamily="50" charset="-128"/>
                <a:cs typeface="Arial"/>
              </a:rPr>
              <a:t>）</a:t>
            </a:r>
          </a:p>
        </p:txBody>
      </p:sp>
      <p:cxnSp>
        <p:nvCxnSpPr>
          <p:cNvPr id="185" name="カギ線コネクタ 184"/>
          <p:cNvCxnSpPr>
            <a:stCxn id="158" idx="2"/>
            <a:endCxn id="163" idx="1"/>
          </p:cNvCxnSpPr>
          <p:nvPr/>
        </p:nvCxnSpPr>
        <p:spPr bwMode="auto">
          <a:xfrm rot="16200000" flipH="1">
            <a:off x="5354237" y="5684261"/>
            <a:ext cx="144173" cy="743449"/>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cxnSp>
        <p:nvCxnSpPr>
          <p:cNvPr id="190" name="カギ線コネクタ 189"/>
          <p:cNvCxnSpPr>
            <a:stCxn id="158" idx="2"/>
            <a:endCxn id="164" idx="1"/>
          </p:cNvCxnSpPr>
          <p:nvPr/>
        </p:nvCxnSpPr>
        <p:spPr bwMode="auto">
          <a:xfrm rot="16200000" flipH="1">
            <a:off x="5228758" y="5809741"/>
            <a:ext cx="390183" cy="738500"/>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sp>
        <p:nvSpPr>
          <p:cNvPr id="172" name="角丸四角形 171"/>
          <p:cNvSpPr/>
          <p:nvPr/>
        </p:nvSpPr>
        <p:spPr bwMode="auto">
          <a:xfrm>
            <a:off x="5792815" y="5052566"/>
            <a:ext cx="2895600" cy="220609"/>
          </a:xfrm>
          <a:prstGeom prst="roundRect">
            <a:avLst>
              <a:gd name="adj" fmla="val 0"/>
            </a:avLst>
          </a:prstGeom>
          <a:solidFill>
            <a:schemeClr val="accent6">
              <a:lumMod val="75000"/>
            </a:schemeClr>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lang="ja-JP" altLang="en-US" sz="1050" dirty="0">
                <a:solidFill>
                  <a:schemeClr val="bg1"/>
                </a:solidFill>
                <a:latin typeface="HGP創英角ｺﾞｼｯｸUB" pitchFamily="50" charset="-128"/>
                <a:ea typeface="HGP創英角ｺﾞｼｯｸUB" pitchFamily="50" charset="-128"/>
              </a:rPr>
              <a:t>ブロックレベル</a:t>
            </a:r>
            <a:r>
              <a:rPr kumimoji="0" lang="ja-JP" altLang="en-US" sz="1050" b="0" i="0" u="none" strike="noStrike" cap="none" normalizeH="0" baseline="0" dirty="0">
                <a:ln>
                  <a:noFill/>
                </a:ln>
                <a:solidFill>
                  <a:schemeClr val="bg1"/>
                </a:solidFill>
                <a:effectLst/>
                <a:latin typeface="HGP創英角ｺﾞｼｯｸUB" pitchFamily="50" charset="-128"/>
                <a:ea typeface="HGP創英角ｺﾞｼｯｸUB" pitchFamily="50" charset="-128"/>
              </a:rPr>
              <a:t>の仮想化</a:t>
            </a:r>
          </a:p>
        </p:txBody>
      </p:sp>
      <p:sp>
        <p:nvSpPr>
          <p:cNvPr id="174" name="角丸四角形 173"/>
          <p:cNvSpPr/>
          <p:nvPr/>
        </p:nvSpPr>
        <p:spPr bwMode="auto">
          <a:xfrm>
            <a:off x="5798048" y="5306567"/>
            <a:ext cx="2895600" cy="220609"/>
          </a:xfrm>
          <a:prstGeom prst="roundRect">
            <a:avLst>
              <a:gd name="adj" fmla="val 0"/>
            </a:avLst>
          </a:prstGeom>
          <a:solidFill>
            <a:schemeClr val="accent6">
              <a:lumMod val="75000"/>
            </a:schemeClr>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ja-JP" altLang="en-US" sz="1050" b="0" i="0" u="none" strike="noStrike" cap="none" normalizeH="0" baseline="0" dirty="0">
                <a:ln>
                  <a:noFill/>
                </a:ln>
                <a:solidFill>
                  <a:schemeClr val="bg1"/>
                </a:solidFill>
                <a:effectLst/>
                <a:latin typeface="HGP創英角ｺﾞｼｯｸUB" pitchFamily="50" charset="-128"/>
                <a:ea typeface="HGP創英角ｺﾞｼｯｸUB" pitchFamily="50" charset="-128"/>
              </a:rPr>
              <a:t>ファイルレベルの仮想化</a:t>
            </a:r>
          </a:p>
        </p:txBody>
      </p:sp>
      <p:cxnSp>
        <p:nvCxnSpPr>
          <p:cNvPr id="175" name="カギ線コネクタ 174"/>
          <p:cNvCxnSpPr>
            <a:stCxn id="157" idx="2"/>
            <a:endCxn id="172" idx="1"/>
          </p:cNvCxnSpPr>
          <p:nvPr/>
        </p:nvCxnSpPr>
        <p:spPr bwMode="auto">
          <a:xfrm rot="16200000" flipH="1">
            <a:off x="5357971" y="4728026"/>
            <a:ext cx="144173" cy="725516"/>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cxnSp>
        <p:nvCxnSpPr>
          <p:cNvPr id="177" name="カギ線コネクタ 176"/>
          <p:cNvCxnSpPr>
            <a:stCxn id="157" idx="2"/>
            <a:endCxn id="174" idx="1"/>
          </p:cNvCxnSpPr>
          <p:nvPr/>
        </p:nvCxnSpPr>
        <p:spPr bwMode="auto">
          <a:xfrm rot="16200000" flipH="1">
            <a:off x="5233586" y="4852410"/>
            <a:ext cx="398174" cy="730749"/>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sp>
        <p:nvSpPr>
          <p:cNvPr id="35" name="角丸四角形 34"/>
          <p:cNvSpPr/>
          <p:nvPr/>
        </p:nvSpPr>
        <p:spPr bwMode="auto">
          <a:xfrm>
            <a:off x="5811748" y="4095831"/>
            <a:ext cx="2895600" cy="220609"/>
          </a:xfrm>
          <a:prstGeom prst="roundRect">
            <a:avLst>
              <a:gd name="adj" fmla="val 0"/>
            </a:avLst>
          </a:prstGeom>
          <a:solidFill>
            <a:schemeClr val="tx2">
              <a:lumMod val="60000"/>
              <a:lumOff val="40000"/>
            </a:schemeClr>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1050" dirty="0">
                <a:solidFill>
                  <a:schemeClr val="bg1"/>
                </a:solidFill>
                <a:latin typeface="HGP創英角ｺﾞｼｯｸUB" pitchFamily="50" charset="-128"/>
                <a:ea typeface="HGP創英角ｺﾞｼｯｸUB" pitchFamily="50" charset="-128"/>
              </a:rPr>
              <a:t>画面転送方式</a:t>
            </a:r>
          </a:p>
        </p:txBody>
      </p:sp>
      <p:sp>
        <p:nvSpPr>
          <p:cNvPr id="36" name="角丸四角形 35"/>
          <p:cNvSpPr/>
          <p:nvPr/>
        </p:nvSpPr>
        <p:spPr bwMode="auto">
          <a:xfrm>
            <a:off x="5811748" y="4349832"/>
            <a:ext cx="2895600" cy="220609"/>
          </a:xfrm>
          <a:prstGeom prst="roundRect">
            <a:avLst>
              <a:gd name="adj" fmla="val 0"/>
            </a:avLst>
          </a:prstGeom>
          <a:solidFill>
            <a:schemeClr val="tx2">
              <a:lumMod val="60000"/>
              <a:lumOff val="40000"/>
            </a:schemeClr>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1050" dirty="0">
                <a:solidFill>
                  <a:schemeClr val="bg1"/>
                </a:solidFill>
                <a:latin typeface="HGP創英角ｺﾞｼｯｸUB" pitchFamily="50" charset="-128"/>
                <a:ea typeface="HGP創英角ｺﾞｼｯｸUB" pitchFamily="50" charset="-128"/>
              </a:rPr>
              <a:t>ストリーミング方式</a:t>
            </a:r>
          </a:p>
        </p:txBody>
      </p:sp>
      <p:cxnSp>
        <p:nvCxnSpPr>
          <p:cNvPr id="37" name="カギ線コネクタ 36"/>
          <p:cNvCxnSpPr>
            <a:stCxn id="168" idx="2"/>
            <a:endCxn id="35" idx="1"/>
          </p:cNvCxnSpPr>
          <p:nvPr/>
        </p:nvCxnSpPr>
        <p:spPr bwMode="auto">
          <a:xfrm rot="16200000" flipH="1">
            <a:off x="5367437" y="3761824"/>
            <a:ext cx="144173" cy="744449"/>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cxnSp>
        <p:nvCxnSpPr>
          <p:cNvPr id="38" name="カギ線コネクタ 37"/>
          <p:cNvCxnSpPr>
            <a:stCxn id="168" idx="2"/>
            <a:endCxn id="36" idx="1"/>
          </p:cNvCxnSpPr>
          <p:nvPr/>
        </p:nvCxnSpPr>
        <p:spPr bwMode="auto">
          <a:xfrm rot="16200000" flipH="1">
            <a:off x="5240436" y="3888825"/>
            <a:ext cx="398174" cy="744449"/>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sp>
        <p:nvSpPr>
          <p:cNvPr id="65" name="角丸四角形 64"/>
          <p:cNvSpPr/>
          <p:nvPr/>
        </p:nvSpPr>
        <p:spPr bwMode="auto">
          <a:xfrm>
            <a:off x="5812606" y="3147087"/>
            <a:ext cx="2895600" cy="220609"/>
          </a:xfrm>
          <a:prstGeom prst="roundRect">
            <a:avLst>
              <a:gd name="adj" fmla="val 0"/>
            </a:avLst>
          </a:prstGeom>
          <a:solidFill>
            <a:srgbClr val="3366FF"/>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1050" dirty="0">
                <a:solidFill>
                  <a:schemeClr val="bg1"/>
                </a:solidFill>
                <a:latin typeface="HGP創英角ｺﾞｼｯｸUB" pitchFamily="50" charset="-128"/>
                <a:ea typeface="HGP創英角ｺﾞｼｯｸUB" pitchFamily="50" charset="-128"/>
              </a:rPr>
              <a:t>アプリケーション方式</a:t>
            </a:r>
          </a:p>
        </p:txBody>
      </p:sp>
      <p:sp>
        <p:nvSpPr>
          <p:cNvPr id="66" name="角丸四角形 65"/>
          <p:cNvSpPr/>
          <p:nvPr/>
        </p:nvSpPr>
        <p:spPr bwMode="auto">
          <a:xfrm>
            <a:off x="5812606" y="3401088"/>
            <a:ext cx="2895600" cy="220609"/>
          </a:xfrm>
          <a:prstGeom prst="roundRect">
            <a:avLst>
              <a:gd name="adj" fmla="val 0"/>
            </a:avLst>
          </a:prstGeom>
          <a:solidFill>
            <a:srgbClr val="3366FF"/>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1050" dirty="0">
                <a:solidFill>
                  <a:schemeClr val="bg1"/>
                </a:solidFill>
                <a:latin typeface="HGP創英角ｺﾞｼｯｸUB" pitchFamily="50" charset="-128"/>
                <a:ea typeface="HGP創英角ｺﾞｼｯｸUB" pitchFamily="50" charset="-128"/>
              </a:rPr>
              <a:t>ストリーミング方式</a:t>
            </a:r>
          </a:p>
        </p:txBody>
      </p:sp>
      <p:cxnSp>
        <p:nvCxnSpPr>
          <p:cNvPr id="67" name="カギ線コネクタ 66"/>
          <p:cNvCxnSpPr>
            <a:stCxn id="155" idx="2"/>
            <a:endCxn id="65" idx="1"/>
          </p:cNvCxnSpPr>
          <p:nvPr/>
        </p:nvCxnSpPr>
        <p:spPr bwMode="auto">
          <a:xfrm rot="16200000" flipH="1">
            <a:off x="5367866" y="2812651"/>
            <a:ext cx="144173" cy="745307"/>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cxnSp>
        <p:nvCxnSpPr>
          <p:cNvPr id="68" name="カギ線コネクタ 67"/>
          <p:cNvCxnSpPr>
            <a:stCxn id="155" idx="2"/>
            <a:endCxn id="66" idx="1"/>
          </p:cNvCxnSpPr>
          <p:nvPr/>
        </p:nvCxnSpPr>
        <p:spPr bwMode="auto">
          <a:xfrm rot="16200000" flipH="1">
            <a:off x="5240865" y="2939652"/>
            <a:ext cx="398174" cy="745307"/>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sp>
        <p:nvSpPr>
          <p:cNvPr id="47" name="角丸四角形 46"/>
          <p:cNvSpPr/>
          <p:nvPr/>
        </p:nvSpPr>
        <p:spPr bwMode="auto">
          <a:xfrm>
            <a:off x="5791199" y="1283943"/>
            <a:ext cx="2895600" cy="220609"/>
          </a:xfrm>
          <a:prstGeom prst="roundRect">
            <a:avLst>
              <a:gd name="adj" fmla="val 0"/>
            </a:avLst>
          </a:prstGeom>
          <a:solidFill>
            <a:srgbClr val="000090"/>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1050" dirty="0">
                <a:solidFill>
                  <a:schemeClr val="bg1"/>
                </a:solidFill>
                <a:latin typeface="HGP創英角ｺﾞｼｯｸUB" pitchFamily="50" charset="-128"/>
                <a:ea typeface="HGP創英角ｺﾞｼｯｸUB" pitchFamily="50" charset="-128"/>
              </a:rPr>
              <a:t>ハイパーバイザー方式</a:t>
            </a:r>
          </a:p>
        </p:txBody>
      </p:sp>
      <p:sp>
        <p:nvSpPr>
          <p:cNvPr id="48" name="角丸四角形 47"/>
          <p:cNvSpPr/>
          <p:nvPr/>
        </p:nvSpPr>
        <p:spPr bwMode="auto">
          <a:xfrm>
            <a:off x="5791199" y="1529953"/>
            <a:ext cx="2895600" cy="220609"/>
          </a:xfrm>
          <a:prstGeom prst="roundRect">
            <a:avLst>
              <a:gd name="adj" fmla="val 0"/>
            </a:avLst>
          </a:prstGeom>
          <a:solidFill>
            <a:srgbClr val="000090"/>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1050" dirty="0">
                <a:solidFill>
                  <a:schemeClr val="bg1"/>
                </a:solidFill>
                <a:latin typeface="HGP創英角ｺﾞｼｯｸUB" pitchFamily="50" charset="-128"/>
                <a:ea typeface="HGP創英角ｺﾞｼｯｸUB" pitchFamily="50" charset="-128"/>
              </a:rPr>
              <a:t>コンテナ方式／</a:t>
            </a:r>
            <a:r>
              <a:rPr lang="en-US" altLang="ja-JP" sz="1050" dirty="0">
                <a:solidFill>
                  <a:schemeClr val="bg1"/>
                </a:solidFill>
                <a:latin typeface="HGP創英角ｺﾞｼｯｸUB" pitchFamily="50" charset="-128"/>
                <a:ea typeface="HGP創英角ｺﾞｼｯｸUB" pitchFamily="50" charset="-128"/>
              </a:rPr>
              <a:t>OS</a:t>
            </a:r>
            <a:r>
              <a:rPr lang="ja-JP" altLang="en-US" sz="1050" dirty="0">
                <a:solidFill>
                  <a:schemeClr val="bg1"/>
                </a:solidFill>
                <a:latin typeface="HGP創英角ｺﾞｼｯｸUB" pitchFamily="50" charset="-128"/>
                <a:ea typeface="HGP創英角ｺﾞｼｯｸUB" pitchFamily="50" charset="-128"/>
              </a:rPr>
              <a:t>の仮想化</a:t>
            </a:r>
          </a:p>
        </p:txBody>
      </p:sp>
      <p:cxnSp>
        <p:nvCxnSpPr>
          <p:cNvPr id="49" name="カギ線コネクタ 48"/>
          <p:cNvCxnSpPr>
            <a:stCxn id="154" idx="2"/>
            <a:endCxn id="47" idx="1"/>
          </p:cNvCxnSpPr>
          <p:nvPr/>
        </p:nvCxnSpPr>
        <p:spPr bwMode="auto">
          <a:xfrm rot="16200000" flipH="1">
            <a:off x="5357163" y="960211"/>
            <a:ext cx="144173" cy="723900"/>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cxnSp>
        <p:nvCxnSpPr>
          <p:cNvPr id="50" name="カギ線コネクタ 49"/>
          <p:cNvCxnSpPr>
            <a:stCxn id="154" idx="2"/>
            <a:endCxn id="48" idx="1"/>
          </p:cNvCxnSpPr>
          <p:nvPr/>
        </p:nvCxnSpPr>
        <p:spPr bwMode="auto">
          <a:xfrm rot="16200000" flipH="1">
            <a:off x="5234158" y="1083216"/>
            <a:ext cx="390183" cy="723900"/>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sp>
        <p:nvSpPr>
          <p:cNvPr id="107" name="角丸四角形 106"/>
          <p:cNvSpPr/>
          <p:nvPr/>
        </p:nvSpPr>
        <p:spPr bwMode="auto">
          <a:xfrm>
            <a:off x="5791200" y="2214325"/>
            <a:ext cx="2895600" cy="220609"/>
          </a:xfrm>
          <a:prstGeom prst="roundRect">
            <a:avLst>
              <a:gd name="adj" fmla="val 0"/>
            </a:avLst>
          </a:prstGeom>
          <a:solidFill>
            <a:srgbClr val="0000FF"/>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1050" dirty="0">
                <a:solidFill>
                  <a:schemeClr val="bg1"/>
                </a:solidFill>
                <a:latin typeface="HGP創英角ｺﾞｼｯｸUB" pitchFamily="50" charset="-128"/>
                <a:ea typeface="HGP創英角ｺﾞｼｯｸUB" pitchFamily="50" charset="-128"/>
              </a:rPr>
              <a:t>仮想</a:t>
            </a:r>
            <a:r>
              <a:rPr lang="en-US" altLang="ja-JP" sz="1050" dirty="0">
                <a:solidFill>
                  <a:schemeClr val="bg1"/>
                </a:solidFill>
                <a:latin typeface="HGP創英角ｺﾞｼｯｸUB" pitchFamily="50" charset="-128"/>
                <a:ea typeface="HGP創英角ｺﾞｼｯｸUB" pitchFamily="50" charset="-128"/>
              </a:rPr>
              <a:t>PC</a:t>
            </a:r>
            <a:r>
              <a:rPr lang="ja-JP" altLang="en-US" sz="1050" dirty="0">
                <a:solidFill>
                  <a:schemeClr val="bg1"/>
                </a:solidFill>
                <a:latin typeface="HGP創英角ｺﾞｼｯｸUB" pitchFamily="50" charset="-128"/>
                <a:ea typeface="HGP創英角ｺﾞｼｯｸUB" pitchFamily="50" charset="-128"/>
              </a:rPr>
              <a:t>方式</a:t>
            </a:r>
          </a:p>
        </p:txBody>
      </p:sp>
      <p:sp>
        <p:nvSpPr>
          <p:cNvPr id="108" name="角丸四角形 107"/>
          <p:cNvSpPr/>
          <p:nvPr/>
        </p:nvSpPr>
        <p:spPr bwMode="auto">
          <a:xfrm>
            <a:off x="5791200" y="2460335"/>
            <a:ext cx="2895600" cy="220609"/>
          </a:xfrm>
          <a:prstGeom prst="roundRect">
            <a:avLst>
              <a:gd name="adj" fmla="val 0"/>
            </a:avLst>
          </a:prstGeom>
          <a:solidFill>
            <a:srgbClr val="0000FF"/>
          </a:solidFill>
          <a:ln w="12700" cmpd="sng">
            <a:noFill/>
            <a:headEnd type="none" w="med" len="med"/>
            <a:tailEnd type="none" w="med" len="med"/>
          </a:ln>
          <a:effectLst>
            <a:outerShdw blurRad="50800" dist="38100" dir="2700000" algn="tl" rotWithShape="0">
              <a:prstClr val="black">
                <a:alpha val="40000"/>
              </a:prstClr>
            </a:outerShdw>
          </a:effectLs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sz="1050" dirty="0">
                <a:solidFill>
                  <a:schemeClr val="bg1"/>
                </a:solidFill>
                <a:latin typeface="HGP創英角ｺﾞｼｯｸUB" pitchFamily="50" charset="-128"/>
                <a:ea typeface="HGP創英角ｺﾞｼｯｸUB" pitchFamily="50" charset="-128"/>
              </a:rPr>
              <a:t>ブレード</a:t>
            </a:r>
            <a:r>
              <a:rPr lang="en-US" altLang="ja-JP" sz="1050" dirty="0">
                <a:solidFill>
                  <a:schemeClr val="bg1"/>
                </a:solidFill>
                <a:latin typeface="HGP創英角ｺﾞｼｯｸUB" pitchFamily="50" charset="-128"/>
                <a:ea typeface="HGP創英角ｺﾞｼｯｸUB" pitchFamily="50" charset="-128"/>
              </a:rPr>
              <a:t>PC</a:t>
            </a:r>
            <a:r>
              <a:rPr lang="ja-JP" altLang="en-US" sz="1050" dirty="0">
                <a:solidFill>
                  <a:schemeClr val="bg1"/>
                </a:solidFill>
                <a:latin typeface="HGP創英角ｺﾞｼｯｸUB" pitchFamily="50" charset="-128"/>
                <a:ea typeface="HGP創英角ｺﾞｼｯｸUB" pitchFamily="50" charset="-128"/>
              </a:rPr>
              <a:t>方式</a:t>
            </a:r>
          </a:p>
        </p:txBody>
      </p:sp>
      <p:cxnSp>
        <p:nvCxnSpPr>
          <p:cNvPr id="109" name="カギ線コネクタ 108"/>
          <p:cNvCxnSpPr>
            <a:stCxn id="32" idx="2"/>
            <a:endCxn id="107" idx="1"/>
          </p:cNvCxnSpPr>
          <p:nvPr/>
        </p:nvCxnSpPr>
        <p:spPr bwMode="auto">
          <a:xfrm rot="16200000" flipH="1">
            <a:off x="5358116" y="1891545"/>
            <a:ext cx="142269" cy="723900"/>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cxnSp>
        <p:nvCxnSpPr>
          <p:cNvPr id="110" name="カギ線コネクタ 109"/>
          <p:cNvCxnSpPr>
            <a:stCxn id="32" idx="2"/>
            <a:endCxn id="108" idx="1"/>
          </p:cNvCxnSpPr>
          <p:nvPr/>
        </p:nvCxnSpPr>
        <p:spPr bwMode="auto">
          <a:xfrm rot="16200000" flipH="1">
            <a:off x="5235111" y="2014550"/>
            <a:ext cx="388279" cy="723900"/>
          </a:xfrm>
          <a:prstGeom prst="bentConnector2">
            <a:avLst/>
          </a:prstGeom>
          <a:ln>
            <a:solidFill>
              <a:srgbClr val="33ACBD"/>
            </a:solid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cxnSp>
    </p:spTree>
    <p:extLst>
      <p:ext uri="{BB962C8B-B14F-4D97-AF65-F5344CB8AC3E}">
        <p14:creationId xmlns:p14="http://schemas.microsoft.com/office/powerpoint/2010/main" val="546056123"/>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正方形/長方形 82"/>
          <p:cNvSpPr/>
          <p:nvPr/>
        </p:nvSpPr>
        <p:spPr>
          <a:xfrm>
            <a:off x="1418001" y="3795400"/>
            <a:ext cx="2608454" cy="2685922"/>
          </a:xfrm>
          <a:prstGeom prst="rect">
            <a:avLst/>
          </a:prstGeom>
          <a:solidFill>
            <a:srgbClr val="CCFFC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 name="正方形/長方形 26"/>
          <p:cNvSpPr/>
          <p:nvPr/>
        </p:nvSpPr>
        <p:spPr>
          <a:xfrm>
            <a:off x="1559304" y="3871446"/>
            <a:ext cx="1100797" cy="132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正方形/長方形 8"/>
          <p:cNvSpPr/>
          <p:nvPr/>
        </p:nvSpPr>
        <p:spPr>
          <a:xfrm>
            <a:off x="918664" y="1225826"/>
            <a:ext cx="1772465" cy="2000901"/>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en-US" dirty="0">
                <a:solidFill>
                  <a:schemeClr val="tx1">
                    <a:lumMod val="50000"/>
                    <a:lumOff val="50000"/>
                  </a:schemeClr>
                </a:solidFill>
              </a:rPr>
              <a:t>デスクトップ仮想化と</a:t>
            </a:r>
            <a:r>
              <a:rPr lang="ja-JP" altLang="en-US">
                <a:solidFill>
                  <a:schemeClr val="tx1">
                    <a:lumMod val="50000"/>
                    <a:lumOff val="50000"/>
                  </a:schemeClr>
                </a:solidFill>
              </a:rPr>
              <a:t>アプリケーション</a:t>
            </a:r>
            <a:r>
              <a:rPr lang="ja-JP" altLang="en-US" smtClean="0">
                <a:solidFill>
                  <a:schemeClr val="tx1">
                    <a:lumMod val="50000"/>
                    <a:lumOff val="50000"/>
                  </a:schemeClr>
                </a:solidFill>
              </a:rPr>
              <a:t>仮想化</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a:xfrm>
            <a:off x="6915310" y="6640200"/>
            <a:ext cx="2133600" cy="217800"/>
          </a:xfrm>
        </p:spPr>
        <p:txBody>
          <a:bodyPr/>
          <a:lstStyle/>
          <a:p>
            <a:fld id="{8FF8CC5D-A65D-5946-99B5-645367A967AD}" type="slidenum">
              <a:rPr kumimoji="1" lang="ja-JP" altLang="en-US" smtClean="0"/>
              <a:t>95</a:t>
            </a:fld>
            <a:endParaRPr kumimoji="1" lang="ja-JP" altLang="en-US" dirty="0"/>
          </a:p>
        </p:txBody>
      </p:sp>
      <p:sp>
        <p:nvSpPr>
          <p:cNvPr id="8" name="角丸四角形 7"/>
          <p:cNvSpPr/>
          <p:nvPr/>
        </p:nvSpPr>
        <p:spPr>
          <a:xfrm>
            <a:off x="885170" y="3290499"/>
            <a:ext cx="7382387" cy="450850"/>
          </a:xfrm>
          <a:prstGeom prst="roundRect">
            <a:avLst/>
          </a:prstGeom>
          <a:solidFill>
            <a:schemeClr val="tx2">
              <a:lumMod val="60000"/>
              <a:lumOff val="40000"/>
              <a:alpha val="59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FFFF"/>
                </a:solidFill>
                <a:latin typeface="ＭＳ Ｐゴシック"/>
                <a:ea typeface="ＭＳ Ｐゴシック"/>
                <a:cs typeface="ＭＳ Ｐゴシック"/>
              </a:rPr>
              <a:t>ネットワーク</a:t>
            </a:r>
          </a:p>
        </p:txBody>
      </p:sp>
      <p:sp>
        <p:nvSpPr>
          <p:cNvPr id="22" name="正方形/長方形 21"/>
          <p:cNvSpPr/>
          <p:nvPr/>
        </p:nvSpPr>
        <p:spPr>
          <a:xfrm>
            <a:off x="1052771" y="1499527"/>
            <a:ext cx="1525153" cy="26272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入出力操作</a:t>
            </a:r>
          </a:p>
        </p:txBody>
      </p:sp>
      <p:sp>
        <p:nvSpPr>
          <p:cNvPr id="23" name="正方形/長方形 22"/>
          <p:cNvSpPr/>
          <p:nvPr/>
        </p:nvSpPr>
        <p:spPr>
          <a:xfrm>
            <a:off x="1040746" y="2895461"/>
            <a:ext cx="1561600" cy="248716"/>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通信</a:t>
            </a:r>
          </a:p>
        </p:txBody>
      </p:sp>
      <p:sp>
        <p:nvSpPr>
          <p:cNvPr id="74" name="テキスト ボックス 73"/>
          <p:cNvSpPr txBox="1"/>
          <p:nvPr/>
        </p:nvSpPr>
        <p:spPr>
          <a:xfrm>
            <a:off x="1194728" y="1214682"/>
            <a:ext cx="1243474" cy="307777"/>
          </a:xfrm>
          <a:prstGeom prst="rect">
            <a:avLst/>
          </a:prstGeom>
          <a:noFill/>
        </p:spPr>
        <p:txBody>
          <a:bodyPr wrap="none" rtlCol="0">
            <a:spAutoFit/>
          </a:bodyPr>
          <a:lstStyle/>
          <a:p>
            <a:r>
              <a:rPr kumimoji="1" lang="ja-JP" altLang="en-US" sz="1400" dirty="0">
                <a:solidFill>
                  <a:srgbClr val="0000FF"/>
                </a:solidFill>
              </a:rPr>
              <a:t>クライアント</a:t>
            </a:r>
            <a:r>
              <a:rPr kumimoji="1" lang="en-US" altLang="ja-JP" sz="1400" dirty="0">
                <a:solidFill>
                  <a:srgbClr val="0000FF"/>
                </a:solidFill>
              </a:rPr>
              <a:t>PC</a:t>
            </a:r>
            <a:endParaRPr kumimoji="1" lang="ja-JP" altLang="en-US" sz="1400" dirty="0">
              <a:solidFill>
                <a:srgbClr val="0000FF"/>
              </a:solidFill>
            </a:endParaRPr>
          </a:p>
        </p:txBody>
      </p:sp>
      <p:sp>
        <p:nvSpPr>
          <p:cNvPr id="63" name="正方形/長方形 62"/>
          <p:cNvSpPr/>
          <p:nvPr/>
        </p:nvSpPr>
        <p:spPr>
          <a:xfrm>
            <a:off x="1052771" y="1813853"/>
            <a:ext cx="1538922" cy="1019175"/>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4" name="正方形/長方形 63"/>
          <p:cNvSpPr/>
          <p:nvPr/>
        </p:nvSpPr>
        <p:spPr>
          <a:xfrm>
            <a:off x="1120399" y="2101469"/>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65" name="正方形/長方形 64"/>
          <p:cNvSpPr/>
          <p:nvPr/>
        </p:nvSpPr>
        <p:spPr>
          <a:xfrm>
            <a:off x="1850649" y="2101469"/>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表計算</a:t>
            </a:r>
          </a:p>
        </p:txBody>
      </p:sp>
      <p:sp>
        <p:nvSpPr>
          <p:cNvPr id="75" name="正方形/長方形 74"/>
          <p:cNvSpPr/>
          <p:nvPr/>
        </p:nvSpPr>
        <p:spPr>
          <a:xfrm>
            <a:off x="1120399" y="2463419"/>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76" name="正方形/長方形 75"/>
          <p:cNvSpPr/>
          <p:nvPr/>
        </p:nvSpPr>
        <p:spPr>
          <a:xfrm>
            <a:off x="1850649" y="2463419"/>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77" name="テキスト ボックス 76"/>
          <p:cNvSpPr txBox="1"/>
          <p:nvPr/>
        </p:nvSpPr>
        <p:spPr>
          <a:xfrm>
            <a:off x="1063424" y="1813853"/>
            <a:ext cx="1538922" cy="276999"/>
          </a:xfrm>
          <a:prstGeom prst="rect">
            <a:avLst/>
          </a:prstGeom>
          <a:noFill/>
        </p:spPr>
        <p:txBody>
          <a:bodyPr wrap="square" rtlCol="0">
            <a:spAutoFit/>
          </a:bodyPr>
          <a:lstStyle/>
          <a:p>
            <a:pPr algn="ctr"/>
            <a:r>
              <a:rPr kumimoji="1" lang="ja-JP" altLang="en-US" sz="1200" dirty="0">
                <a:solidFill>
                  <a:srgbClr val="FFFFFF"/>
                </a:solidFill>
              </a:rPr>
              <a:t>デスクトップ画面</a:t>
            </a:r>
          </a:p>
        </p:txBody>
      </p:sp>
      <p:cxnSp>
        <p:nvCxnSpPr>
          <p:cNvPr id="53" name="直線矢印コネクタ 52"/>
          <p:cNvCxnSpPr/>
          <p:nvPr/>
        </p:nvCxnSpPr>
        <p:spPr>
          <a:xfrm>
            <a:off x="2534543" y="2780919"/>
            <a:ext cx="65150" cy="1341150"/>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p:nvPr/>
        </p:nvCxnSpPr>
        <p:spPr>
          <a:xfrm>
            <a:off x="1120399" y="2780919"/>
            <a:ext cx="531375" cy="1344248"/>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84" name="正方形/長方形 83"/>
          <p:cNvSpPr/>
          <p:nvPr/>
        </p:nvSpPr>
        <p:spPr>
          <a:xfrm>
            <a:off x="3303209" y="5630078"/>
            <a:ext cx="585059" cy="527395"/>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85" name="円柱 84"/>
          <p:cNvSpPr/>
          <p:nvPr/>
        </p:nvSpPr>
        <p:spPr>
          <a:xfrm>
            <a:off x="1559304" y="5630078"/>
            <a:ext cx="836687" cy="527395"/>
          </a:xfrm>
          <a:prstGeom prst="can">
            <a:avLst/>
          </a:prstGeom>
          <a:solidFill>
            <a:srgbClr val="984807"/>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ストレージ</a:t>
            </a:r>
          </a:p>
        </p:txBody>
      </p:sp>
      <p:sp>
        <p:nvSpPr>
          <p:cNvPr id="58" name="正方形/長方形 57"/>
          <p:cNvSpPr/>
          <p:nvPr/>
        </p:nvSpPr>
        <p:spPr>
          <a:xfrm>
            <a:off x="1559304" y="5254605"/>
            <a:ext cx="2328964" cy="250125"/>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400" dirty="0">
                <a:solidFill>
                  <a:srgbClr val="FFFFFF"/>
                </a:solidFill>
                <a:latin typeface="ＭＳ Ｐゴシック"/>
                <a:ea typeface="ＭＳ Ｐゴシック"/>
                <a:cs typeface="ＭＳ Ｐゴシック"/>
              </a:rPr>
              <a:t>ハイパーバイザー</a:t>
            </a:r>
          </a:p>
        </p:txBody>
      </p:sp>
      <p:sp>
        <p:nvSpPr>
          <p:cNvPr id="56" name="正方形/長方形 55"/>
          <p:cNvSpPr/>
          <p:nvPr/>
        </p:nvSpPr>
        <p:spPr>
          <a:xfrm>
            <a:off x="1640843" y="4879955"/>
            <a:ext cx="958850" cy="250125"/>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en-US" altLang="ja-JP" sz="800" dirty="0">
                <a:solidFill>
                  <a:srgbClr val="FFFFFF"/>
                </a:solidFill>
                <a:latin typeface="ＭＳ Ｐゴシック"/>
                <a:ea typeface="ＭＳ Ｐゴシック"/>
                <a:cs typeface="ＭＳ Ｐゴシック"/>
              </a:rPr>
              <a:t>PC</a:t>
            </a:r>
            <a:r>
              <a:rPr kumimoji="1" lang="ja-JP" altLang="en-US" sz="800" dirty="0">
                <a:solidFill>
                  <a:srgbClr val="FFFFFF"/>
                </a:solidFill>
                <a:latin typeface="ＭＳ Ｐゴシック"/>
                <a:ea typeface="ＭＳ Ｐゴシック"/>
                <a:cs typeface="ＭＳ Ｐゴシック"/>
              </a:rPr>
              <a:t>用</a:t>
            </a:r>
            <a:r>
              <a:rPr kumimoji="1" lang="en-US" altLang="ja-JP" sz="800" dirty="0">
                <a:solidFill>
                  <a:srgbClr val="FFFFFF"/>
                </a:solidFill>
                <a:latin typeface="ＭＳ Ｐゴシック"/>
                <a:ea typeface="ＭＳ Ｐゴシック"/>
                <a:cs typeface="ＭＳ Ｐゴシック"/>
              </a:rPr>
              <a:t>OS</a:t>
            </a:r>
          </a:p>
          <a:p>
            <a:pPr algn="ctr"/>
            <a:r>
              <a:rPr kumimoji="1" lang="ja-JP" altLang="en-US" sz="800" dirty="0">
                <a:solidFill>
                  <a:srgbClr val="FFFFFF"/>
                </a:solidFill>
                <a:latin typeface="ＭＳ Ｐゴシック"/>
                <a:ea typeface="ＭＳ Ｐゴシック"/>
                <a:cs typeface="ＭＳ Ｐゴシック"/>
              </a:rPr>
              <a:t>（</a:t>
            </a:r>
            <a:r>
              <a:rPr kumimoji="1" lang="en-US" altLang="ja-JP" sz="800" dirty="0">
                <a:solidFill>
                  <a:srgbClr val="FFFFFF"/>
                </a:solidFill>
                <a:latin typeface="ＭＳ Ｐゴシック"/>
                <a:ea typeface="ＭＳ Ｐゴシック"/>
                <a:cs typeface="ＭＳ Ｐゴシック"/>
              </a:rPr>
              <a:t>Windows7</a:t>
            </a:r>
            <a:r>
              <a:rPr kumimoji="1" lang="ja-JP" altLang="en-US" sz="800" dirty="0">
                <a:solidFill>
                  <a:srgbClr val="FFFFFF"/>
                </a:solidFill>
                <a:latin typeface="ＭＳ Ｐゴシック"/>
                <a:ea typeface="ＭＳ Ｐゴシック"/>
                <a:cs typeface="ＭＳ Ｐゴシック"/>
              </a:rPr>
              <a:t>など）</a:t>
            </a:r>
          </a:p>
        </p:txBody>
      </p:sp>
      <p:sp>
        <p:nvSpPr>
          <p:cNvPr id="57" name="正方形/長方形 56"/>
          <p:cNvSpPr/>
          <p:nvPr/>
        </p:nvSpPr>
        <p:spPr>
          <a:xfrm>
            <a:off x="2491517" y="5630078"/>
            <a:ext cx="748410" cy="527395"/>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プロセッサ</a:t>
            </a:r>
          </a:p>
        </p:txBody>
      </p:sp>
      <p:sp>
        <p:nvSpPr>
          <p:cNvPr id="67" name="正方形/長方形 66"/>
          <p:cNvSpPr/>
          <p:nvPr/>
        </p:nvSpPr>
        <p:spPr>
          <a:xfrm>
            <a:off x="1651774" y="4122069"/>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78" name="正方形/長方形 77"/>
          <p:cNvSpPr/>
          <p:nvPr/>
        </p:nvSpPr>
        <p:spPr>
          <a:xfrm>
            <a:off x="2176208" y="4122069"/>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計算</a:t>
            </a:r>
          </a:p>
        </p:txBody>
      </p:sp>
      <p:sp>
        <p:nvSpPr>
          <p:cNvPr id="79" name="正方形/長方形 78"/>
          <p:cNvSpPr/>
          <p:nvPr/>
        </p:nvSpPr>
        <p:spPr>
          <a:xfrm>
            <a:off x="1651774" y="4484019"/>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82" name="正方形/長方形 81"/>
          <p:cNvSpPr/>
          <p:nvPr/>
        </p:nvSpPr>
        <p:spPr>
          <a:xfrm>
            <a:off x="2176208" y="4484019"/>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grpSp>
        <p:nvGrpSpPr>
          <p:cNvPr id="19" name="図形グループ 18"/>
          <p:cNvGrpSpPr/>
          <p:nvPr/>
        </p:nvGrpSpPr>
        <p:grpSpPr>
          <a:xfrm>
            <a:off x="805362" y="1131809"/>
            <a:ext cx="494818" cy="531668"/>
            <a:chOff x="2667295" y="1059799"/>
            <a:chExt cx="681672" cy="722281"/>
          </a:xfrm>
        </p:grpSpPr>
        <p:sp>
          <p:nvSpPr>
            <p:cNvPr id="12" name="角丸四角形 11"/>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4" name="図 3"/>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sp>
        <p:nvSpPr>
          <p:cNvPr id="95" name="正方形/長方形 94"/>
          <p:cNvSpPr/>
          <p:nvPr/>
        </p:nvSpPr>
        <p:spPr>
          <a:xfrm>
            <a:off x="4685769" y="1225826"/>
            <a:ext cx="1772465" cy="2000901"/>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6" name="正方形/長方形 95"/>
          <p:cNvSpPr/>
          <p:nvPr/>
        </p:nvSpPr>
        <p:spPr>
          <a:xfrm>
            <a:off x="4819876" y="1499527"/>
            <a:ext cx="1525153" cy="26272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入出力操作</a:t>
            </a:r>
          </a:p>
        </p:txBody>
      </p:sp>
      <p:sp>
        <p:nvSpPr>
          <p:cNvPr id="97" name="正方形/長方形 96"/>
          <p:cNvSpPr/>
          <p:nvPr/>
        </p:nvSpPr>
        <p:spPr>
          <a:xfrm>
            <a:off x="4807851" y="2895461"/>
            <a:ext cx="1561600" cy="248716"/>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通信</a:t>
            </a:r>
          </a:p>
        </p:txBody>
      </p:sp>
      <p:sp>
        <p:nvSpPr>
          <p:cNvPr id="98" name="テキスト ボックス 97"/>
          <p:cNvSpPr txBox="1"/>
          <p:nvPr/>
        </p:nvSpPr>
        <p:spPr>
          <a:xfrm>
            <a:off x="4961833" y="1214682"/>
            <a:ext cx="1243474" cy="307777"/>
          </a:xfrm>
          <a:prstGeom prst="rect">
            <a:avLst/>
          </a:prstGeom>
          <a:noFill/>
        </p:spPr>
        <p:txBody>
          <a:bodyPr wrap="none" rtlCol="0">
            <a:spAutoFit/>
          </a:bodyPr>
          <a:lstStyle/>
          <a:p>
            <a:r>
              <a:rPr lang="ja-JP" altLang="en-US" sz="1400" dirty="0">
                <a:solidFill>
                  <a:srgbClr val="0000FF"/>
                </a:solidFill>
              </a:rPr>
              <a:t>クライアント</a:t>
            </a:r>
            <a:r>
              <a:rPr lang="en-US" altLang="ja-JP" sz="1400" dirty="0">
                <a:solidFill>
                  <a:srgbClr val="0000FF"/>
                </a:solidFill>
              </a:rPr>
              <a:t>PC</a:t>
            </a:r>
          </a:p>
        </p:txBody>
      </p:sp>
      <p:sp>
        <p:nvSpPr>
          <p:cNvPr id="99" name="正方形/長方形 98"/>
          <p:cNvSpPr/>
          <p:nvPr/>
        </p:nvSpPr>
        <p:spPr>
          <a:xfrm>
            <a:off x="4819876" y="1813853"/>
            <a:ext cx="1538922" cy="1019175"/>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0" name="正方形/長方形 99"/>
          <p:cNvSpPr/>
          <p:nvPr/>
        </p:nvSpPr>
        <p:spPr>
          <a:xfrm>
            <a:off x="5229451" y="2260219"/>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104" name="テキスト ボックス 103"/>
          <p:cNvSpPr txBox="1"/>
          <p:nvPr/>
        </p:nvSpPr>
        <p:spPr>
          <a:xfrm>
            <a:off x="4830529" y="1813853"/>
            <a:ext cx="1538922" cy="276999"/>
          </a:xfrm>
          <a:prstGeom prst="rect">
            <a:avLst/>
          </a:prstGeom>
          <a:noFill/>
        </p:spPr>
        <p:txBody>
          <a:bodyPr wrap="square" rtlCol="0">
            <a:spAutoFit/>
          </a:bodyPr>
          <a:lstStyle/>
          <a:p>
            <a:pPr algn="ctr"/>
            <a:r>
              <a:rPr kumimoji="1" lang="ja-JP" altLang="en-US" sz="1200" dirty="0">
                <a:solidFill>
                  <a:srgbClr val="FFFFFF"/>
                </a:solidFill>
              </a:rPr>
              <a:t>画面表示</a:t>
            </a:r>
          </a:p>
        </p:txBody>
      </p:sp>
      <p:sp>
        <p:nvSpPr>
          <p:cNvPr id="110" name="テキスト ボックス 109"/>
          <p:cNvSpPr txBox="1"/>
          <p:nvPr/>
        </p:nvSpPr>
        <p:spPr>
          <a:xfrm>
            <a:off x="1759299" y="3846046"/>
            <a:ext cx="732217" cy="307777"/>
          </a:xfrm>
          <a:prstGeom prst="rect">
            <a:avLst/>
          </a:prstGeom>
          <a:noFill/>
        </p:spPr>
        <p:txBody>
          <a:bodyPr wrap="none" rtlCol="0">
            <a:spAutoFit/>
          </a:bodyPr>
          <a:lstStyle/>
          <a:p>
            <a:r>
              <a:rPr kumimoji="1" lang="ja-JP" altLang="en-US" sz="1400" dirty="0">
                <a:solidFill>
                  <a:schemeClr val="bg1"/>
                </a:solidFill>
              </a:rPr>
              <a:t>仮想</a:t>
            </a:r>
            <a:r>
              <a:rPr kumimoji="1" lang="en-US" altLang="ja-JP" sz="1400" dirty="0">
                <a:solidFill>
                  <a:schemeClr val="bg1"/>
                </a:solidFill>
              </a:rPr>
              <a:t>PC</a:t>
            </a:r>
            <a:endParaRPr kumimoji="1" lang="ja-JP" altLang="en-US" sz="1400" dirty="0">
              <a:solidFill>
                <a:schemeClr val="bg1"/>
              </a:solidFill>
            </a:endParaRPr>
          </a:p>
        </p:txBody>
      </p:sp>
      <p:sp>
        <p:nvSpPr>
          <p:cNvPr id="113" name="テキスト ボックス 112"/>
          <p:cNvSpPr txBox="1"/>
          <p:nvPr/>
        </p:nvSpPr>
        <p:spPr>
          <a:xfrm>
            <a:off x="2272386" y="6173545"/>
            <a:ext cx="888785" cy="307777"/>
          </a:xfrm>
          <a:prstGeom prst="rect">
            <a:avLst/>
          </a:prstGeom>
          <a:noFill/>
        </p:spPr>
        <p:txBody>
          <a:bodyPr wrap="none" rtlCol="0">
            <a:spAutoFit/>
          </a:bodyPr>
          <a:lstStyle/>
          <a:p>
            <a:r>
              <a:rPr lang="ja-JP" altLang="en-US" sz="1400" dirty="0">
                <a:solidFill>
                  <a:srgbClr val="0000FF"/>
                </a:solidFill>
              </a:rPr>
              <a:t>サーバー</a:t>
            </a:r>
            <a:endParaRPr kumimoji="1" lang="en-US" altLang="ja-JP" sz="1400" dirty="0">
              <a:solidFill>
                <a:srgbClr val="0000FF"/>
              </a:solidFill>
            </a:endParaRPr>
          </a:p>
        </p:txBody>
      </p:sp>
      <p:sp>
        <p:nvSpPr>
          <p:cNvPr id="81" name="正方形/長方形 80"/>
          <p:cNvSpPr/>
          <p:nvPr/>
        </p:nvSpPr>
        <p:spPr>
          <a:xfrm>
            <a:off x="2762071" y="3871446"/>
            <a:ext cx="1100797" cy="132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3" name="正方形/長方形 92"/>
          <p:cNvSpPr/>
          <p:nvPr/>
        </p:nvSpPr>
        <p:spPr>
          <a:xfrm>
            <a:off x="2843610" y="4879955"/>
            <a:ext cx="958850" cy="250125"/>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en-US" altLang="ja-JP" sz="800" dirty="0">
                <a:solidFill>
                  <a:srgbClr val="FFFFFF"/>
                </a:solidFill>
                <a:latin typeface="ＭＳ Ｐゴシック"/>
                <a:ea typeface="ＭＳ Ｐゴシック"/>
                <a:cs typeface="ＭＳ Ｐゴシック"/>
              </a:rPr>
              <a:t>PC</a:t>
            </a:r>
            <a:r>
              <a:rPr kumimoji="1" lang="ja-JP" altLang="en-US" sz="800" dirty="0">
                <a:solidFill>
                  <a:srgbClr val="FFFFFF"/>
                </a:solidFill>
                <a:latin typeface="ＭＳ Ｐゴシック"/>
                <a:ea typeface="ＭＳ Ｐゴシック"/>
                <a:cs typeface="ＭＳ Ｐゴシック"/>
              </a:rPr>
              <a:t>用</a:t>
            </a:r>
            <a:r>
              <a:rPr kumimoji="1" lang="en-US" altLang="ja-JP" sz="800" dirty="0">
                <a:solidFill>
                  <a:srgbClr val="FFFFFF"/>
                </a:solidFill>
                <a:latin typeface="ＭＳ Ｐゴシック"/>
                <a:ea typeface="ＭＳ Ｐゴシック"/>
                <a:cs typeface="ＭＳ Ｐゴシック"/>
              </a:rPr>
              <a:t>OS</a:t>
            </a:r>
          </a:p>
          <a:p>
            <a:pPr algn="ctr"/>
            <a:r>
              <a:rPr kumimoji="1" lang="ja-JP" altLang="en-US" sz="800" dirty="0">
                <a:solidFill>
                  <a:srgbClr val="FFFFFF"/>
                </a:solidFill>
                <a:latin typeface="ＭＳ Ｐゴシック"/>
                <a:ea typeface="ＭＳ Ｐゴシック"/>
                <a:cs typeface="ＭＳ Ｐゴシック"/>
              </a:rPr>
              <a:t>（</a:t>
            </a:r>
            <a:r>
              <a:rPr kumimoji="1" lang="en-US" altLang="ja-JP" sz="800" dirty="0">
                <a:solidFill>
                  <a:srgbClr val="FFFFFF"/>
                </a:solidFill>
                <a:latin typeface="ＭＳ Ｐゴシック"/>
                <a:ea typeface="ＭＳ Ｐゴシック"/>
                <a:cs typeface="ＭＳ Ｐゴシック"/>
              </a:rPr>
              <a:t>Windows7</a:t>
            </a:r>
            <a:r>
              <a:rPr kumimoji="1" lang="ja-JP" altLang="en-US" sz="800" dirty="0">
                <a:solidFill>
                  <a:srgbClr val="FFFFFF"/>
                </a:solidFill>
                <a:latin typeface="ＭＳ Ｐゴシック"/>
                <a:ea typeface="ＭＳ Ｐゴシック"/>
                <a:cs typeface="ＭＳ Ｐゴシック"/>
              </a:rPr>
              <a:t>など）</a:t>
            </a:r>
          </a:p>
        </p:txBody>
      </p:sp>
      <p:sp>
        <p:nvSpPr>
          <p:cNvPr id="128" name="正方形/長方形 127"/>
          <p:cNvSpPr/>
          <p:nvPr/>
        </p:nvSpPr>
        <p:spPr>
          <a:xfrm>
            <a:off x="2854541" y="4122069"/>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130" name="正方形/長方形 129"/>
          <p:cNvSpPr/>
          <p:nvPr/>
        </p:nvSpPr>
        <p:spPr>
          <a:xfrm>
            <a:off x="3378975" y="4122069"/>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計算</a:t>
            </a:r>
          </a:p>
        </p:txBody>
      </p:sp>
      <p:sp>
        <p:nvSpPr>
          <p:cNvPr id="133" name="正方形/長方形 132"/>
          <p:cNvSpPr/>
          <p:nvPr/>
        </p:nvSpPr>
        <p:spPr>
          <a:xfrm>
            <a:off x="2854541" y="4484019"/>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134" name="正方形/長方形 133"/>
          <p:cNvSpPr/>
          <p:nvPr/>
        </p:nvSpPr>
        <p:spPr>
          <a:xfrm>
            <a:off x="3378975" y="4484019"/>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135" name="テキスト ボックス 134"/>
          <p:cNvSpPr txBox="1"/>
          <p:nvPr/>
        </p:nvSpPr>
        <p:spPr>
          <a:xfrm>
            <a:off x="2962066" y="3846046"/>
            <a:ext cx="732217" cy="307777"/>
          </a:xfrm>
          <a:prstGeom prst="rect">
            <a:avLst/>
          </a:prstGeom>
          <a:noFill/>
        </p:spPr>
        <p:txBody>
          <a:bodyPr wrap="none" rtlCol="0">
            <a:spAutoFit/>
          </a:bodyPr>
          <a:lstStyle/>
          <a:p>
            <a:r>
              <a:rPr kumimoji="1" lang="ja-JP" altLang="en-US" sz="1400" dirty="0">
                <a:solidFill>
                  <a:schemeClr val="bg1"/>
                </a:solidFill>
              </a:rPr>
              <a:t>仮想</a:t>
            </a:r>
            <a:r>
              <a:rPr kumimoji="1" lang="en-US" altLang="ja-JP" sz="1400" dirty="0">
                <a:solidFill>
                  <a:schemeClr val="bg1"/>
                </a:solidFill>
              </a:rPr>
              <a:t>PC</a:t>
            </a:r>
            <a:endParaRPr kumimoji="1" lang="ja-JP" altLang="en-US" sz="1400" dirty="0">
              <a:solidFill>
                <a:schemeClr val="bg1"/>
              </a:solidFill>
            </a:endParaRPr>
          </a:p>
        </p:txBody>
      </p:sp>
      <p:sp>
        <p:nvSpPr>
          <p:cNvPr id="156" name="正方形/長方形 155"/>
          <p:cNvSpPr/>
          <p:nvPr/>
        </p:nvSpPr>
        <p:spPr>
          <a:xfrm>
            <a:off x="5168002" y="3798498"/>
            <a:ext cx="2608454" cy="2685922"/>
          </a:xfrm>
          <a:prstGeom prst="rect">
            <a:avLst/>
          </a:prstGeom>
          <a:solidFill>
            <a:srgbClr val="CCFFC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58" name="正方形/長方形 157"/>
          <p:cNvSpPr/>
          <p:nvPr/>
        </p:nvSpPr>
        <p:spPr>
          <a:xfrm>
            <a:off x="7053210" y="5633176"/>
            <a:ext cx="585059" cy="527395"/>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159" name="円柱 158"/>
          <p:cNvSpPr/>
          <p:nvPr/>
        </p:nvSpPr>
        <p:spPr>
          <a:xfrm>
            <a:off x="5309305" y="5633176"/>
            <a:ext cx="836687" cy="527395"/>
          </a:xfrm>
          <a:prstGeom prst="can">
            <a:avLst/>
          </a:prstGeom>
          <a:solidFill>
            <a:srgbClr val="984807"/>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ストレージ</a:t>
            </a:r>
          </a:p>
        </p:txBody>
      </p:sp>
      <p:sp>
        <p:nvSpPr>
          <p:cNvPr id="160" name="正方形/長方形 159"/>
          <p:cNvSpPr/>
          <p:nvPr/>
        </p:nvSpPr>
        <p:spPr>
          <a:xfrm>
            <a:off x="5309305" y="4935291"/>
            <a:ext cx="2328964" cy="572537"/>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en-US" altLang="ja-JP" sz="1400" dirty="0">
                <a:solidFill>
                  <a:srgbClr val="FFFFFF"/>
                </a:solidFill>
                <a:latin typeface="ＭＳ Ｐゴシック"/>
                <a:ea typeface="ＭＳ Ｐゴシック"/>
                <a:cs typeface="ＭＳ Ｐゴシック"/>
              </a:rPr>
              <a:t>OS</a:t>
            </a:r>
            <a:endParaRPr kumimoji="1" lang="ja-JP" altLang="en-US" sz="1400" dirty="0">
              <a:solidFill>
                <a:srgbClr val="FFFFFF"/>
              </a:solidFill>
              <a:latin typeface="ＭＳ Ｐゴシック"/>
              <a:ea typeface="ＭＳ Ｐゴシック"/>
              <a:cs typeface="ＭＳ Ｐゴシック"/>
            </a:endParaRPr>
          </a:p>
        </p:txBody>
      </p:sp>
      <p:sp>
        <p:nvSpPr>
          <p:cNvPr id="162" name="正方形/長方形 161"/>
          <p:cNvSpPr/>
          <p:nvPr/>
        </p:nvSpPr>
        <p:spPr>
          <a:xfrm>
            <a:off x="6241518" y="5633176"/>
            <a:ext cx="748410" cy="527395"/>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プロセッサ</a:t>
            </a:r>
          </a:p>
        </p:txBody>
      </p:sp>
      <p:sp>
        <p:nvSpPr>
          <p:cNvPr id="168" name="テキスト ボックス 167"/>
          <p:cNvSpPr txBox="1"/>
          <p:nvPr/>
        </p:nvSpPr>
        <p:spPr>
          <a:xfrm>
            <a:off x="6022387" y="6176643"/>
            <a:ext cx="888785" cy="307777"/>
          </a:xfrm>
          <a:prstGeom prst="rect">
            <a:avLst/>
          </a:prstGeom>
          <a:noFill/>
        </p:spPr>
        <p:txBody>
          <a:bodyPr wrap="none" rtlCol="0">
            <a:spAutoFit/>
          </a:bodyPr>
          <a:lstStyle/>
          <a:p>
            <a:r>
              <a:rPr lang="ja-JP" altLang="en-US" sz="1400" dirty="0">
                <a:solidFill>
                  <a:srgbClr val="0000FF"/>
                </a:solidFill>
              </a:rPr>
              <a:t>サーバー</a:t>
            </a:r>
            <a:endParaRPr kumimoji="1" lang="en-US" altLang="ja-JP" sz="1400" dirty="0">
              <a:solidFill>
                <a:srgbClr val="0000FF"/>
              </a:solidFill>
            </a:endParaRPr>
          </a:p>
        </p:txBody>
      </p:sp>
      <p:sp>
        <p:nvSpPr>
          <p:cNvPr id="176" name="正方形/長方形 175"/>
          <p:cNvSpPr/>
          <p:nvPr/>
        </p:nvSpPr>
        <p:spPr>
          <a:xfrm>
            <a:off x="5309959" y="4300292"/>
            <a:ext cx="2328964" cy="582762"/>
          </a:xfrm>
          <a:prstGeom prst="rect">
            <a:avLst/>
          </a:prstGeom>
          <a:solidFill>
            <a:srgbClr val="FF66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400" dirty="0">
                <a:solidFill>
                  <a:srgbClr val="FFFFFF"/>
                </a:solidFill>
                <a:latin typeface="ＭＳ Ｐゴシック"/>
                <a:ea typeface="ＭＳ Ｐゴシック"/>
                <a:cs typeface="ＭＳ Ｐゴシック"/>
              </a:rPr>
              <a:t>ターミナルモニター</a:t>
            </a:r>
          </a:p>
        </p:txBody>
      </p:sp>
      <p:sp>
        <p:nvSpPr>
          <p:cNvPr id="177" name="正方形/長方形 176"/>
          <p:cNvSpPr/>
          <p:nvPr/>
        </p:nvSpPr>
        <p:spPr>
          <a:xfrm>
            <a:off x="5344300" y="4125167"/>
            <a:ext cx="54870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作成</a:t>
            </a:r>
          </a:p>
        </p:txBody>
      </p:sp>
      <p:sp>
        <p:nvSpPr>
          <p:cNvPr id="178" name="正方形/長方形 177"/>
          <p:cNvSpPr/>
          <p:nvPr/>
        </p:nvSpPr>
        <p:spPr>
          <a:xfrm>
            <a:off x="5919524" y="4125167"/>
            <a:ext cx="54870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計算</a:t>
            </a:r>
          </a:p>
        </p:txBody>
      </p:sp>
      <p:sp>
        <p:nvSpPr>
          <p:cNvPr id="179" name="正方形/長方形 178"/>
          <p:cNvSpPr/>
          <p:nvPr/>
        </p:nvSpPr>
        <p:spPr>
          <a:xfrm>
            <a:off x="6504505" y="4125167"/>
            <a:ext cx="54870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180" name="正方形/長方形 179"/>
          <p:cNvSpPr/>
          <p:nvPr/>
        </p:nvSpPr>
        <p:spPr>
          <a:xfrm>
            <a:off x="7089564" y="4125167"/>
            <a:ext cx="54870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183" name="正方形/長方形 182"/>
          <p:cNvSpPr/>
          <p:nvPr/>
        </p:nvSpPr>
        <p:spPr>
          <a:xfrm>
            <a:off x="2722228" y="1225826"/>
            <a:ext cx="1772465" cy="2000901"/>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4" name="正方形/長方形 183"/>
          <p:cNvSpPr/>
          <p:nvPr/>
        </p:nvSpPr>
        <p:spPr>
          <a:xfrm>
            <a:off x="2856335" y="1499527"/>
            <a:ext cx="1525153" cy="26272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入出力操作</a:t>
            </a:r>
          </a:p>
        </p:txBody>
      </p:sp>
      <p:sp>
        <p:nvSpPr>
          <p:cNvPr id="185" name="正方形/長方形 184"/>
          <p:cNvSpPr/>
          <p:nvPr/>
        </p:nvSpPr>
        <p:spPr>
          <a:xfrm>
            <a:off x="2844310" y="2895461"/>
            <a:ext cx="1561600" cy="248716"/>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通信</a:t>
            </a:r>
          </a:p>
        </p:txBody>
      </p:sp>
      <p:sp>
        <p:nvSpPr>
          <p:cNvPr id="186" name="テキスト ボックス 185"/>
          <p:cNvSpPr txBox="1"/>
          <p:nvPr/>
        </p:nvSpPr>
        <p:spPr>
          <a:xfrm>
            <a:off x="2998292" y="1214682"/>
            <a:ext cx="1243474" cy="307777"/>
          </a:xfrm>
          <a:prstGeom prst="rect">
            <a:avLst/>
          </a:prstGeom>
          <a:noFill/>
        </p:spPr>
        <p:txBody>
          <a:bodyPr wrap="none" rtlCol="0">
            <a:spAutoFit/>
          </a:bodyPr>
          <a:lstStyle/>
          <a:p>
            <a:r>
              <a:rPr kumimoji="1" lang="ja-JP" altLang="en-US" sz="1400" dirty="0">
                <a:solidFill>
                  <a:srgbClr val="0000FF"/>
                </a:solidFill>
              </a:rPr>
              <a:t>クライアント</a:t>
            </a:r>
            <a:r>
              <a:rPr kumimoji="1" lang="en-US" altLang="ja-JP" sz="1400" dirty="0">
                <a:solidFill>
                  <a:srgbClr val="0000FF"/>
                </a:solidFill>
              </a:rPr>
              <a:t>PC</a:t>
            </a:r>
            <a:endParaRPr kumimoji="1" lang="ja-JP" altLang="en-US" sz="1400" dirty="0">
              <a:solidFill>
                <a:srgbClr val="0000FF"/>
              </a:solidFill>
            </a:endParaRPr>
          </a:p>
        </p:txBody>
      </p:sp>
      <p:sp>
        <p:nvSpPr>
          <p:cNvPr id="187" name="正方形/長方形 186"/>
          <p:cNvSpPr/>
          <p:nvPr/>
        </p:nvSpPr>
        <p:spPr>
          <a:xfrm>
            <a:off x="2856335" y="1813853"/>
            <a:ext cx="1538922" cy="1019175"/>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8" name="正方形/長方形 187"/>
          <p:cNvSpPr/>
          <p:nvPr/>
        </p:nvSpPr>
        <p:spPr>
          <a:xfrm>
            <a:off x="2923963" y="2101469"/>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189" name="正方形/長方形 188"/>
          <p:cNvSpPr/>
          <p:nvPr/>
        </p:nvSpPr>
        <p:spPr>
          <a:xfrm>
            <a:off x="3654213" y="2101469"/>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表計算</a:t>
            </a:r>
          </a:p>
        </p:txBody>
      </p:sp>
      <p:sp>
        <p:nvSpPr>
          <p:cNvPr id="190" name="正方形/長方形 189"/>
          <p:cNvSpPr/>
          <p:nvPr/>
        </p:nvSpPr>
        <p:spPr>
          <a:xfrm>
            <a:off x="2923963" y="2463419"/>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191" name="正方形/長方形 190"/>
          <p:cNvSpPr/>
          <p:nvPr/>
        </p:nvSpPr>
        <p:spPr>
          <a:xfrm>
            <a:off x="3654213" y="2463419"/>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192" name="テキスト ボックス 191"/>
          <p:cNvSpPr txBox="1"/>
          <p:nvPr/>
        </p:nvSpPr>
        <p:spPr>
          <a:xfrm>
            <a:off x="2866988" y="1813853"/>
            <a:ext cx="1538922" cy="276999"/>
          </a:xfrm>
          <a:prstGeom prst="rect">
            <a:avLst/>
          </a:prstGeom>
          <a:noFill/>
        </p:spPr>
        <p:txBody>
          <a:bodyPr wrap="square" rtlCol="0">
            <a:spAutoFit/>
          </a:bodyPr>
          <a:lstStyle/>
          <a:p>
            <a:pPr algn="ctr"/>
            <a:r>
              <a:rPr kumimoji="1" lang="ja-JP" altLang="en-US" sz="1200" dirty="0">
                <a:solidFill>
                  <a:srgbClr val="FFFFFF"/>
                </a:solidFill>
              </a:rPr>
              <a:t>デスクトップ画面</a:t>
            </a:r>
          </a:p>
        </p:txBody>
      </p:sp>
      <p:sp>
        <p:nvSpPr>
          <p:cNvPr id="193" name="正方形/長方形 192"/>
          <p:cNvSpPr/>
          <p:nvPr/>
        </p:nvSpPr>
        <p:spPr>
          <a:xfrm>
            <a:off x="6495093" y="1236970"/>
            <a:ext cx="1772465" cy="2000901"/>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4" name="正方形/長方形 193"/>
          <p:cNvSpPr/>
          <p:nvPr/>
        </p:nvSpPr>
        <p:spPr>
          <a:xfrm>
            <a:off x="6629200" y="1510671"/>
            <a:ext cx="1525153" cy="26272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入出力操作</a:t>
            </a:r>
          </a:p>
        </p:txBody>
      </p:sp>
      <p:sp>
        <p:nvSpPr>
          <p:cNvPr id="195" name="正方形/長方形 194"/>
          <p:cNvSpPr/>
          <p:nvPr/>
        </p:nvSpPr>
        <p:spPr>
          <a:xfrm>
            <a:off x="6617175" y="2906605"/>
            <a:ext cx="1561600" cy="248716"/>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通信</a:t>
            </a:r>
          </a:p>
        </p:txBody>
      </p:sp>
      <p:sp>
        <p:nvSpPr>
          <p:cNvPr id="196" name="テキスト ボックス 195"/>
          <p:cNvSpPr txBox="1"/>
          <p:nvPr/>
        </p:nvSpPr>
        <p:spPr>
          <a:xfrm>
            <a:off x="6771157" y="1225826"/>
            <a:ext cx="1243474" cy="307777"/>
          </a:xfrm>
          <a:prstGeom prst="rect">
            <a:avLst/>
          </a:prstGeom>
          <a:noFill/>
        </p:spPr>
        <p:txBody>
          <a:bodyPr wrap="none" rtlCol="0">
            <a:spAutoFit/>
          </a:bodyPr>
          <a:lstStyle/>
          <a:p>
            <a:r>
              <a:rPr lang="ja-JP" altLang="en-US" sz="1400" dirty="0">
                <a:solidFill>
                  <a:srgbClr val="0000FF"/>
                </a:solidFill>
              </a:rPr>
              <a:t>クライアント</a:t>
            </a:r>
            <a:r>
              <a:rPr lang="en-US" altLang="ja-JP" sz="1400" dirty="0">
                <a:solidFill>
                  <a:srgbClr val="0000FF"/>
                </a:solidFill>
              </a:rPr>
              <a:t>PC</a:t>
            </a:r>
          </a:p>
        </p:txBody>
      </p:sp>
      <p:sp>
        <p:nvSpPr>
          <p:cNvPr id="197" name="正方形/長方形 196"/>
          <p:cNvSpPr/>
          <p:nvPr/>
        </p:nvSpPr>
        <p:spPr>
          <a:xfrm>
            <a:off x="6629200" y="1824997"/>
            <a:ext cx="1538922" cy="1019175"/>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98" name="正方形/長方形 197"/>
          <p:cNvSpPr/>
          <p:nvPr/>
        </p:nvSpPr>
        <p:spPr>
          <a:xfrm>
            <a:off x="7038775" y="2271363"/>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199" name="テキスト ボックス 198"/>
          <p:cNvSpPr txBox="1"/>
          <p:nvPr/>
        </p:nvSpPr>
        <p:spPr>
          <a:xfrm>
            <a:off x="6639853" y="1824997"/>
            <a:ext cx="1538922" cy="276999"/>
          </a:xfrm>
          <a:prstGeom prst="rect">
            <a:avLst/>
          </a:prstGeom>
          <a:noFill/>
        </p:spPr>
        <p:txBody>
          <a:bodyPr wrap="square" rtlCol="0">
            <a:spAutoFit/>
          </a:bodyPr>
          <a:lstStyle/>
          <a:p>
            <a:pPr algn="ctr"/>
            <a:r>
              <a:rPr kumimoji="1" lang="ja-JP" altLang="en-US" sz="1200" dirty="0">
                <a:solidFill>
                  <a:srgbClr val="FFFFFF"/>
                </a:solidFill>
              </a:rPr>
              <a:t>画面表示</a:t>
            </a:r>
          </a:p>
        </p:txBody>
      </p:sp>
      <p:cxnSp>
        <p:nvCxnSpPr>
          <p:cNvPr id="200" name="直線矢印コネクタ 199"/>
          <p:cNvCxnSpPr/>
          <p:nvPr/>
        </p:nvCxnSpPr>
        <p:spPr>
          <a:xfrm flipH="1">
            <a:off x="3802460" y="2780919"/>
            <a:ext cx="535648" cy="1344248"/>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201" name="直線矢印コネクタ 200"/>
          <p:cNvCxnSpPr/>
          <p:nvPr/>
        </p:nvCxnSpPr>
        <p:spPr>
          <a:xfrm flipH="1">
            <a:off x="2856335" y="2833028"/>
            <a:ext cx="67628" cy="1289041"/>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202" name="直線矢印コネクタ 201"/>
          <p:cNvCxnSpPr/>
          <p:nvPr/>
        </p:nvCxnSpPr>
        <p:spPr>
          <a:xfrm flipH="1">
            <a:off x="5344300" y="2577719"/>
            <a:ext cx="1694475" cy="1576104"/>
          </a:xfrm>
          <a:prstGeom prst="straightConnector1">
            <a:avLst/>
          </a:prstGeom>
          <a:ln w="12700" cmpd="sng">
            <a:solidFill>
              <a:schemeClr val="bg1">
                <a:lumMod val="75000"/>
              </a:schemeClr>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203" name="直線矢印コネクタ 202"/>
          <p:cNvCxnSpPr/>
          <p:nvPr/>
        </p:nvCxnSpPr>
        <p:spPr>
          <a:xfrm flipH="1">
            <a:off x="5893005" y="2588863"/>
            <a:ext cx="1829664" cy="1536304"/>
          </a:xfrm>
          <a:prstGeom prst="straightConnector1">
            <a:avLst/>
          </a:prstGeom>
          <a:ln w="12700" cmpd="sng">
            <a:solidFill>
              <a:schemeClr val="bg1">
                <a:lumMod val="75000"/>
              </a:schemeClr>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82" name="直線矢印コネクタ 181"/>
          <p:cNvCxnSpPr/>
          <p:nvPr/>
        </p:nvCxnSpPr>
        <p:spPr>
          <a:xfrm>
            <a:off x="5229451" y="2577719"/>
            <a:ext cx="114849" cy="1544350"/>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81" name="直線矢印コネクタ 180"/>
          <p:cNvCxnSpPr/>
          <p:nvPr/>
        </p:nvCxnSpPr>
        <p:spPr>
          <a:xfrm flipH="1">
            <a:off x="5893005" y="2577719"/>
            <a:ext cx="26519" cy="1547448"/>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grpSp>
        <p:nvGrpSpPr>
          <p:cNvPr id="206" name="図形グループ 205"/>
          <p:cNvGrpSpPr/>
          <p:nvPr/>
        </p:nvGrpSpPr>
        <p:grpSpPr>
          <a:xfrm>
            <a:off x="2608926" y="1131809"/>
            <a:ext cx="494818" cy="531668"/>
            <a:chOff x="2667295" y="1059799"/>
            <a:chExt cx="681672" cy="722281"/>
          </a:xfrm>
        </p:grpSpPr>
        <p:sp>
          <p:nvSpPr>
            <p:cNvPr id="207" name="角丸四角形 206"/>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208" name="図 207"/>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09" name="図形グループ 208"/>
          <p:cNvGrpSpPr/>
          <p:nvPr/>
        </p:nvGrpSpPr>
        <p:grpSpPr>
          <a:xfrm>
            <a:off x="4572467" y="1131809"/>
            <a:ext cx="494818" cy="531668"/>
            <a:chOff x="2667295" y="1059799"/>
            <a:chExt cx="681672" cy="722281"/>
          </a:xfrm>
        </p:grpSpPr>
        <p:sp>
          <p:nvSpPr>
            <p:cNvPr id="210" name="角丸四角形 209"/>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211" name="図 210"/>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grpSp>
        <p:nvGrpSpPr>
          <p:cNvPr id="212" name="図形グループ 211"/>
          <p:cNvGrpSpPr/>
          <p:nvPr/>
        </p:nvGrpSpPr>
        <p:grpSpPr>
          <a:xfrm>
            <a:off x="6377848" y="1131809"/>
            <a:ext cx="494818" cy="531668"/>
            <a:chOff x="2667295" y="1059799"/>
            <a:chExt cx="681672" cy="722281"/>
          </a:xfrm>
        </p:grpSpPr>
        <p:sp>
          <p:nvSpPr>
            <p:cNvPr id="213" name="角丸四角形 212"/>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214" name="図 213"/>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sp>
        <p:nvSpPr>
          <p:cNvPr id="215" name="正方形/長方形 214"/>
          <p:cNvSpPr/>
          <p:nvPr/>
        </p:nvSpPr>
        <p:spPr>
          <a:xfrm>
            <a:off x="1560829" y="782810"/>
            <a:ext cx="2286000" cy="400110"/>
          </a:xfrm>
          <a:prstGeom prst="rect">
            <a:avLst/>
          </a:prstGeom>
        </p:spPr>
        <p:txBody>
          <a:bodyPr>
            <a:spAutoFit/>
          </a:bodyPr>
          <a:lstStyle/>
          <a:p>
            <a:pPr lvl="0">
              <a:spcBef>
                <a:spcPct val="0"/>
              </a:spcBef>
            </a:pPr>
            <a:r>
              <a:rPr lang="ja-JP" altLang="en-US" sz="2000" dirty="0">
                <a:solidFill>
                  <a:srgbClr val="7F7F7F"/>
                </a:solidFill>
                <a:cs typeface="+mj-cs"/>
              </a:rPr>
              <a:t>デスクトップ仮想化</a:t>
            </a:r>
          </a:p>
        </p:txBody>
      </p:sp>
      <p:sp>
        <p:nvSpPr>
          <p:cNvPr id="216" name="正方形/長方形 215"/>
          <p:cNvSpPr/>
          <p:nvPr/>
        </p:nvSpPr>
        <p:spPr>
          <a:xfrm>
            <a:off x="4938943" y="782810"/>
            <a:ext cx="3058572" cy="400110"/>
          </a:xfrm>
          <a:prstGeom prst="rect">
            <a:avLst/>
          </a:prstGeom>
        </p:spPr>
        <p:txBody>
          <a:bodyPr wrap="square">
            <a:spAutoFit/>
          </a:bodyPr>
          <a:lstStyle/>
          <a:p>
            <a:pPr lvl="0" algn="ctr">
              <a:spcBef>
                <a:spcPct val="0"/>
              </a:spcBef>
            </a:pPr>
            <a:r>
              <a:rPr lang="ja-JP" altLang="en-US" sz="2000" dirty="0">
                <a:solidFill>
                  <a:srgbClr val="7F7F7F"/>
                </a:solidFill>
              </a:rPr>
              <a:t>アプリケーション仮想化</a:t>
            </a:r>
          </a:p>
        </p:txBody>
      </p:sp>
    </p:spTree>
    <p:extLst>
      <p:ext uri="{BB962C8B-B14F-4D97-AF65-F5344CB8AC3E}">
        <p14:creationId xmlns:p14="http://schemas.microsoft.com/office/powerpoint/2010/main" val="2446896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正方形/長方形 82"/>
          <p:cNvSpPr/>
          <p:nvPr/>
        </p:nvSpPr>
        <p:spPr>
          <a:xfrm>
            <a:off x="1059858" y="3645649"/>
            <a:ext cx="3683592" cy="2780459"/>
          </a:xfrm>
          <a:prstGeom prst="rect">
            <a:avLst/>
          </a:prstGeom>
          <a:solidFill>
            <a:srgbClr val="CCFFC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7" name="正方形/長方形 26"/>
          <p:cNvSpPr/>
          <p:nvPr/>
        </p:nvSpPr>
        <p:spPr>
          <a:xfrm>
            <a:off x="1226561" y="3816233"/>
            <a:ext cx="1100797" cy="132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1" name="正方形/長方形 60"/>
          <p:cNvSpPr/>
          <p:nvPr/>
        </p:nvSpPr>
        <p:spPr>
          <a:xfrm>
            <a:off x="2391228" y="3816233"/>
            <a:ext cx="1100797" cy="132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2" name="正方形/長方形 61"/>
          <p:cNvSpPr/>
          <p:nvPr/>
        </p:nvSpPr>
        <p:spPr>
          <a:xfrm>
            <a:off x="3555524" y="3816233"/>
            <a:ext cx="1100797" cy="1326375"/>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正方形/長方形 8"/>
          <p:cNvSpPr/>
          <p:nvPr/>
        </p:nvSpPr>
        <p:spPr>
          <a:xfrm>
            <a:off x="1072335" y="1015258"/>
            <a:ext cx="1772465" cy="2000901"/>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ja-JP" altLang="en-US" smtClean="0">
                <a:solidFill>
                  <a:schemeClr val="tx1">
                    <a:lumMod val="50000"/>
                    <a:lumOff val="50000"/>
                  </a:schemeClr>
                </a:solidFill>
              </a:rPr>
              <a:t>シンクライアント</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96</a:t>
            </a:fld>
            <a:endParaRPr kumimoji="1" lang="ja-JP" altLang="en-US"/>
          </a:p>
        </p:txBody>
      </p:sp>
      <p:sp>
        <p:nvSpPr>
          <p:cNvPr id="8" name="角丸四角形 7"/>
          <p:cNvSpPr/>
          <p:nvPr/>
        </p:nvSpPr>
        <p:spPr>
          <a:xfrm>
            <a:off x="1059858" y="3105059"/>
            <a:ext cx="3683592" cy="450850"/>
          </a:xfrm>
          <a:prstGeom prst="roundRect">
            <a:avLst/>
          </a:prstGeom>
          <a:solidFill>
            <a:schemeClr val="tx2">
              <a:lumMod val="60000"/>
              <a:lumOff val="40000"/>
              <a:alpha val="59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FFFF"/>
                </a:solidFill>
                <a:latin typeface="ＭＳ Ｐゴシック"/>
                <a:ea typeface="ＭＳ Ｐゴシック"/>
                <a:cs typeface="ＭＳ Ｐゴシック"/>
              </a:rPr>
              <a:t>ネットワーク</a:t>
            </a:r>
          </a:p>
        </p:txBody>
      </p:sp>
      <p:sp>
        <p:nvSpPr>
          <p:cNvPr id="22" name="正方形/長方形 21"/>
          <p:cNvSpPr/>
          <p:nvPr/>
        </p:nvSpPr>
        <p:spPr>
          <a:xfrm>
            <a:off x="1206442" y="1288959"/>
            <a:ext cx="1525153" cy="26272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入出力操作</a:t>
            </a:r>
          </a:p>
        </p:txBody>
      </p:sp>
      <p:sp>
        <p:nvSpPr>
          <p:cNvPr id="23" name="正方形/長方形 22"/>
          <p:cNvSpPr/>
          <p:nvPr/>
        </p:nvSpPr>
        <p:spPr>
          <a:xfrm>
            <a:off x="1194417" y="2684893"/>
            <a:ext cx="1561600" cy="248716"/>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通信</a:t>
            </a:r>
          </a:p>
        </p:txBody>
      </p:sp>
      <p:sp>
        <p:nvSpPr>
          <p:cNvPr id="74" name="テキスト ボックス 73"/>
          <p:cNvSpPr txBox="1"/>
          <p:nvPr/>
        </p:nvSpPr>
        <p:spPr>
          <a:xfrm>
            <a:off x="1261098" y="1015258"/>
            <a:ext cx="1393731" cy="307777"/>
          </a:xfrm>
          <a:prstGeom prst="rect">
            <a:avLst/>
          </a:prstGeom>
          <a:noFill/>
        </p:spPr>
        <p:txBody>
          <a:bodyPr wrap="none" rtlCol="0">
            <a:spAutoFit/>
          </a:bodyPr>
          <a:lstStyle/>
          <a:p>
            <a:r>
              <a:rPr kumimoji="1" lang="ja-JP" altLang="en-US" sz="1400" dirty="0">
                <a:solidFill>
                  <a:srgbClr val="0000FF"/>
                </a:solidFill>
              </a:rPr>
              <a:t>シンクライアント</a:t>
            </a:r>
          </a:p>
        </p:txBody>
      </p:sp>
      <p:sp>
        <p:nvSpPr>
          <p:cNvPr id="63" name="正方形/長方形 62"/>
          <p:cNvSpPr/>
          <p:nvPr/>
        </p:nvSpPr>
        <p:spPr>
          <a:xfrm>
            <a:off x="1206442" y="1603285"/>
            <a:ext cx="1538922" cy="1019175"/>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4" name="正方形/長方形 63"/>
          <p:cNvSpPr/>
          <p:nvPr/>
        </p:nvSpPr>
        <p:spPr>
          <a:xfrm>
            <a:off x="1274070" y="1890901"/>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65" name="正方形/長方形 64"/>
          <p:cNvSpPr/>
          <p:nvPr/>
        </p:nvSpPr>
        <p:spPr>
          <a:xfrm>
            <a:off x="2004320" y="1890901"/>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表計算</a:t>
            </a:r>
          </a:p>
        </p:txBody>
      </p:sp>
      <p:sp>
        <p:nvSpPr>
          <p:cNvPr id="75" name="正方形/長方形 74"/>
          <p:cNvSpPr/>
          <p:nvPr/>
        </p:nvSpPr>
        <p:spPr>
          <a:xfrm>
            <a:off x="1274070" y="2252851"/>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76" name="正方形/長方形 75"/>
          <p:cNvSpPr/>
          <p:nvPr/>
        </p:nvSpPr>
        <p:spPr>
          <a:xfrm>
            <a:off x="2004320" y="2252851"/>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77" name="テキスト ボックス 76"/>
          <p:cNvSpPr txBox="1"/>
          <p:nvPr/>
        </p:nvSpPr>
        <p:spPr>
          <a:xfrm>
            <a:off x="1217095" y="1603285"/>
            <a:ext cx="1538922" cy="276999"/>
          </a:xfrm>
          <a:prstGeom prst="rect">
            <a:avLst/>
          </a:prstGeom>
          <a:noFill/>
        </p:spPr>
        <p:txBody>
          <a:bodyPr wrap="square" rtlCol="0">
            <a:spAutoFit/>
          </a:bodyPr>
          <a:lstStyle/>
          <a:p>
            <a:pPr algn="ctr"/>
            <a:r>
              <a:rPr kumimoji="1" lang="ja-JP" altLang="en-US" sz="1200" dirty="0">
                <a:solidFill>
                  <a:srgbClr val="FFFFFF"/>
                </a:solidFill>
              </a:rPr>
              <a:t>画面表示</a:t>
            </a:r>
          </a:p>
        </p:txBody>
      </p:sp>
      <p:cxnSp>
        <p:nvCxnSpPr>
          <p:cNvPr id="53" name="直線矢印コネクタ 52"/>
          <p:cNvCxnSpPr/>
          <p:nvPr/>
        </p:nvCxnSpPr>
        <p:spPr>
          <a:xfrm flipH="1">
            <a:off x="2266950" y="2570351"/>
            <a:ext cx="421264" cy="1464756"/>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p:nvPr/>
        </p:nvCxnSpPr>
        <p:spPr>
          <a:xfrm>
            <a:off x="1274070" y="2622460"/>
            <a:ext cx="44962" cy="1412647"/>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84" name="正方形/長方形 83"/>
          <p:cNvSpPr/>
          <p:nvPr/>
        </p:nvSpPr>
        <p:spPr>
          <a:xfrm>
            <a:off x="2391228" y="5524409"/>
            <a:ext cx="1100797" cy="551888"/>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メモリ</a:t>
            </a:r>
          </a:p>
        </p:txBody>
      </p:sp>
      <p:sp>
        <p:nvSpPr>
          <p:cNvPr id="85" name="円柱 84"/>
          <p:cNvSpPr/>
          <p:nvPr/>
        </p:nvSpPr>
        <p:spPr>
          <a:xfrm>
            <a:off x="1226561" y="5550372"/>
            <a:ext cx="1100797" cy="551888"/>
          </a:xfrm>
          <a:prstGeom prst="can">
            <a:avLst/>
          </a:prstGeom>
          <a:solidFill>
            <a:srgbClr val="984807"/>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ストレージ</a:t>
            </a:r>
          </a:p>
        </p:txBody>
      </p:sp>
      <p:sp>
        <p:nvSpPr>
          <p:cNvPr id="58" name="正方形/長方形 57"/>
          <p:cNvSpPr/>
          <p:nvPr/>
        </p:nvSpPr>
        <p:spPr>
          <a:xfrm>
            <a:off x="1226561" y="5199392"/>
            <a:ext cx="3429760" cy="250125"/>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ja-JP" altLang="en-US" sz="1400" dirty="0">
                <a:solidFill>
                  <a:srgbClr val="FFFFFF"/>
                </a:solidFill>
                <a:latin typeface="ＭＳ Ｐゴシック"/>
                <a:ea typeface="ＭＳ Ｐゴシック"/>
                <a:cs typeface="ＭＳ Ｐゴシック"/>
              </a:rPr>
              <a:t>ハイパーバイザー</a:t>
            </a:r>
          </a:p>
        </p:txBody>
      </p:sp>
      <p:sp>
        <p:nvSpPr>
          <p:cNvPr id="56" name="正方形/長方形 55"/>
          <p:cNvSpPr/>
          <p:nvPr/>
        </p:nvSpPr>
        <p:spPr>
          <a:xfrm>
            <a:off x="1308100" y="4824742"/>
            <a:ext cx="958850" cy="250125"/>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en-US" altLang="ja-JP" sz="800" dirty="0">
                <a:solidFill>
                  <a:srgbClr val="FFFFFF"/>
                </a:solidFill>
                <a:latin typeface="ＭＳ Ｐゴシック"/>
                <a:ea typeface="ＭＳ Ｐゴシック"/>
                <a:cs typeface="ＭＳ Ｐゴシック"/>
              </a:rPr>
              <a:t>PC</a:t>
            </a:r>
            <a:r>
              <a:rPr kumimoji="1" lang="ja-JP" altLang="en-US" sz="800" dirty="0">
                <a:solidFill>
                  <a:srgbClr val="FFFFFF"/>
                </a:solidFill>
                <a:latin typeface="ＭＳ Ｐゴシック"/>
                <a:ea typeface="ＭＳ Ｐゴシック"/>
                <a:cs typeface="ＭＳ Ｐゴシック"/>
              </a:rPr>
              <a:t>用</a:t>
            </a:r>
            <a:r>
              <a:rPr kumimoji="1" lang="en-US" altLang="ja-JP" sz="800" dirty="0">
                <a:solidFill>
                  <a:srgbClr val="FFFFFF"/>
                </a:solidFill>
                <a:latin typeface="ＭＳ Ｐゴシック"/>
                <a:ea typeface="ＭＳ Ｐゴシック"/>
                <a:cs typeface="ＭＳ Ｐゴシック"/>
              </a:rPr>
              <a:t>OS</a:t>
            </a:r>
          </a:p>
          <a:p>
            <a:pPr algn="ctr"/>
            <a:r>
              <a:rPr kumimoji="1" lang="ja-JP" altLang="en-US" sz="800" dirty="0">
                <a:solidFill>
                  <a:srgbClr val="FFFFFF"/>
                </a:solidFill>
                <a:latin typeface="ＭＳ Ｐゴシック"/>
                <a:ea typeface="ＭＳ Ｐゴシック"/>
                <a:cs typeface="ＭＳ Ｐゴシック"/>
              </a:rPr>
              <a:t>（</a:t>
            </a:r>
            <a:r>
              <a:rPr kumimoji="1" lang="en-US" altLang="ja-JP" sz="800" dirty="0">
                <a:solidFill>
                  <a:srgbClr val="FFFFFF"/>
                </a:solidFill>
                <a:latin typeface="ＭＳ Ｐゴシック"/>
                <a:ea typeface="ＭＳ Ｐゴシック"/>
                <a:cs typeface="ＭＳ Ｐゴシック"/>
              </a:rPr>
              <a:t>Windows7</a:t>
            </a:r>
            <a:r>
              <a:rPr kumimoji="1" lang="ja-JP" altLang="en-US" sz="800" dirty="0">
                <a:solidFill>
                  <a:srgbClr val="FFFFFF"/>
                </a:solidFill>
                <a:latin typeface="ＭＳ Ｐゴシック"/>
                <a:ea typeface="ＭＳ Ｐゴシック"/>
                <a:cs typeface="ＭＳ Ｐゴシック"/>
              </a:rPr>
              <a:t>など）</a:t>
            </a:r>
          </a:p>
        </p:txBody>
      </p:sp>
      <p:sp>
        <p:nvSpPr>
          <p:cNvPr id="57" name="正方形/長方形 56"/>
          <p:cNvSpPr/>
          <p:nvPr/>
        </p:nvSpPr>
        <p:spPr>
          <a:xfrm>
            <a:off x="3555525" y="5525879"/>
            <a:ext cx="1100797" cy="551888"/>
          </a:xfrm>
          <a:prstGeom prst="rect">
            <a:avLst/>
          </a:prstGeom>
          <a:solidFill>
            <a:srgbClr val="800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プロセッサ</a:t>
            </a:r>
          </a:p>
        </p:txBody>
      </p:sp>
      <p:sp>
        <p:nvSpPr>
          <p:cNvPr id="59" name="正方形/長方形 58"/>
          <p:cNvSpPr/>
          <p:nvPr/>
        </p:nvSpPr>
        <p:spPr>
          <a:xfrm>
            <a:off x="3637063" y="4824742"/>
            <a:ext cx="958850" cy="250125"/>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en-US" altLang="ja-JP" sz="800" dirty="0">
                <a:solidFill>
                  <a:srgbClr val="FFFFFF"/>
                </a:solidFill>
                <a:latin typeface="ＭＳ Ｐゴシック"/>
                <a:ea typeface="ＭＳ Ｐゴシック"/>
                <a:cs typeface="ＭＳ Ｐゴシック"/>
              </a:rPr>
              <a:t>PC</a:t>
            </a:r>
            <a:r>
              <a:rPr kumimoji="1" lang="ja-JP" altLang="en-US" sz="800" dirty="0">
                <a:solidFill>
                  <a:srgbClr val="FFFFFF"/>
                </a:solidFill>
                <a:latin typeface="ＭＳ Ｐゴシック"/>
                <a:ea typeface="ＭＳ Ｐゴシック"/>
                <a:cs typeface="ＭＳ Ｐゴシック"/>
              </a:rPr>
              <a:t>用</a:t>
            </a:r>
            <a:r>
              <a:rPr kumimoji="1" lang="en-US" altLang="ja-JP" sz="800" dirty="0">
                <a:solidFill>
                  <a:srgbClr val="FFFFFF"/>
                </a:solidFill>
                <a:latin typeface="ＭＳ Ｐゴシック"/>
                <a:ea typeface="ＭＳ Ｐゴシック"/>
                <a:cs typeface="ＭＳ Ｐゴシック"/>
              </a:rPr>
              <a:t>OS</a:t>
            </a:r>
          </a:p>
          <a:p>
            <a:pPr algn="ctr"/>
            <a:r>
              <a:rPr kumimoji="1" lang="ja-JP" altLang="en-US" sz="800" dirty="0">
                <a:solidFill>
                  <a:srgbClr val="FFFFFF"/>
                </a:solidFill>
                <a:latin typeface="ＭＳ Ｐゴシック"/>
                <a:ea typeface="ＭＳ Ｐゴシック"/>
                <a:cs typeface="ＭＳ Ｐゴシック"/>
              </a:rPr>
              <a:t>（</a:t>
            </a:r>
            <a:r>
              <a:rPr kumimoji="1" lang="en-US" altLang="ja-JP" sz="800" dirty="0">
                <a:solidFill>
                  <a:srgbClr val="FFFFFF"/>
                </a:solidFill>
                <a:latin typeface="ＭＳ Ｐゴシック"/>
                <a:ea typeface="ＭＳ Ｐゴシック"/>
                <a:cs typeface="ＭＳ Ｐゴシック"/>
              </a:rPr>
              <a:t>Windows7</a:t>
            </a:r>
            <a:r>
              <a:rPr kumimoji="1" lang="ja-JP" altLang="en-US" sz="800" dirty="0">
                <a:solidFill>
                  <a:srgbClr val="FFFFFF"/>
                </a:solidFill>
                <a:latin typeface="ＭＳ Ｐゴシック"/>
                <a:ea typeface="ＭＳ Ｐゴシック"/>
                <a:cs typeface="ＭＳ Ｐゴシック"/>
              </a:rPr>
              <a:t>など）</a:t>
            </a:r>
          </a:p>
        </p:txBody>
      </p:sp>
      <p:sp>
        <p:nvSpPr>
          <p:cNvPr id="60" name="正方形/長方形 59"/>
          <p:cNvSpPr/>
          <p:nvPr/>
        </p:nvSpPr>
        <p:spPr>
          <a:xfrm>
            <a:off x="2472766" y="4824742"/>
            <a:ext cx="958850" cy="250125"/>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rtlCol="0" anchor="ctr"/>
          <a:lstStyle/>
          <a:p>
            <a:pPr algn="ctr"/>
            <a:r>
              <a:rPr kumimoji="1" lang="en-US" altLang="ja-JP" sz="800" dirty="0">
                <a:solidFill>
                  <a:srgbClr val="FFFFFF"/>
                </a:solidFill>
                <a:latin typeface="ＭＳ Ｐゴシック"/>
                <a:ea typeface="ＭＳ Ｐゴシック"/>
                <a:cs typeface="ＭＳ Ｐゴシック"/>
              </a:rPr>
              <a:t>PC</a:t>
            </a:r>
            <a:r>
              <a:rPr kumimoji="1" lang="ja-JP" altLang="en-US" sz="800" dirty="0">
                <a:solidFill>
                  <a:srgbClr val="FFFFFF"/>
                </a:solidFill>
                <a:latin typeface="ＭＳ Ｐゴシック"/>
                <a:ea typeface="ＭＳ Ｐゴシック"/>
                <a:cs typeface="ＭＳ Ｐゴシック"/>
              </a:rPr>
              <a:t>用</a:t>
            </a:r>
            <a:r>
              <a:rPr kumimoji="1" lang="en-US" altLang="ja-JP" sz="800" dirty="0">
                <a:solidFill>
                  <a:srgbClr val="FFFFFF"/>
                </a:solidFill>
                <a:latin typeface="ＭＳ Ｐゴシック"/>
                <a:ea typeface="ＭＳ Ｐゴシック"/>
                <a:cs typeface="ＭＳ Ｐゴシック"/>
              </a:rPr>
              <a:t>OS</a:t>
            </a:r>
          </a:p>
          <a:p>
            <a:pPr algn="ctr"/>
            <a:r>
              <a:rPr kumimoji="1" lang="ja-JP" altLang="en-US" sz="800" dirty="0">
                <a:solidFill>
                  <a:srgbClr val="FFFFFF"/>
                </a:solidFill>
                <a:latin typeface="ＭＳ Ｐゴシック"/>
                <a:ea typeface="ＭＳ Ｐゴシック"/>
                <a:cs typeface="ＭＳ Ｐゴシック"/>
              </a:rPr>
              <a:t>（</a:t>
            </a:r>
            <a:r>
              <a:rPr kumimoji="1" lang="en-US" altLang="ja-JP" sz="800" dirty="0">
                <a:solidFill>
                  <a:srgbClr val="FFFFFF"/>
                </a:solidFill>
                <a:latin typeface="ＭＳ Ｐゴシック"/>
                <a:ea typeface="ＭＳ Ｐゴシック"/>
                <a:cs typeface="ＭＳ Ｐゴシック"/>
              </a:rPr>
              <a:t>Windows7</a:t>
            </a:r>
            <a:r>
              <a:rPr kumimoji="1" lang="ja-JP" altLang="en-US" sz="800" dirty="0">
                <a:solidFill>
                  <a:srgbClr val="FFFFFF"/>
                </a:solidFill>
                <a:latin typeface="ＭＳ Ｐゴシック"/>
                <a:ea typeface="ＭＳ Ｐゴシック"/>
                <a:cs typeface="ＭＳ Ｐゴシック"/>
              </a:rPr>
              <a:t>など）</a:t>
            </a:r>
          </a:p>
        </p:txBody>
      </p:sp>
      <p:sp>
        <p:nvSpPr>
          <p:cNvPr id="67" name="正方形/長方形 66"/>
          <p:cNvSpPr/>
          <p:nvPr/>
        </p:nvSpPr>
        <p:spPr>
          <a:xfrm>
            <a:off x="1319031" y="406685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78" name="正方形/長方形 77"/>
          <p:cNvSpPr/>
          <p:nvPr/>
        </p:nvSpPr>
        <p:spPr>
          <a:xfrm>
            <a:off x="1843465" y="406685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計算</a:t>
            </a:r>
          </a:p>
        </p:txBody>
      </p:sp>
      <p:sp>
        <p:nvSpPr>
          <p:cNvPr id="79" name="正方形/長方形 78"/>
          <p:cNvSpPr/>
          <p:nvPr/>
        </p:nvSpPr>
        <p:spPr>
          <a:xfrm>
            <a:off x="1319031" y="442880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82" name="正方形/長方形 81"/>
          <p:cNvSpPr/>
          <p:nvPr/>
        </p:nvSpPr>
        <p:spPr>
          <a:xfrm>
            <a:off x="1843465" y="442880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86" name="正方形/長方形 85"/>
          <p:cNvSpPr/>
          <p:nvPr/>
        </p:nvSpPr>
        <p:spPr>
          <a:xfrm>
            <a:off x="2483697" y="406685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87" name="正方形/長方形 86"/>
          <p:cNvSpPr/>
          <p:nvPr/>
        </p:nvSpPr>
        <p:spPr>
          <a:xfrm>
            <a:off x="3008131" y="406685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計算</a:t>
            </a:r>
          </a:p>
        </p:txBody>
      </p:sp>
      <p:sp>
        <p:nvSpPr>
          <p:cNvPr id="88" name="正方形/長方形 87"/>
          <p:cNvSpPr/>
          <p:nvPr/>
        </p:nvSpPr>
        <p:spPr>
          <a:xfrm>
            <a:off x="2483697" y="442880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89" name="正方形/長方形 88"/>
          <p:cNvSpPr/>
          <p:nvPr/>
        </p:nvSpPr>
        <p:spPr>
          <a:xfrm>
            <a:off x="3008131" y="442880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90" name="正方形/長方形 89"/>
          <p:cNvSpPr/>
          <p:nvPr/>
        </p:nvSpPr>
        <p:spPr>
          <a:xfrm>
            <a:off x="3637063" y="406685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91" name="正方形/長方形 90"/>
          <p:cNvSpPr/>
          <p:nvPr/>
        </p:nvSpPr>
        <p:spPr>
          <a:xfrm>
            <a:off x="4161497" y="406685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a:t>
            </a:r>
            <a:endParaRPr kumimoji="1" lang="en-US" altLang="ja-JP" sz="800" dirty="0">
              <a:solidFill>
                <a:srgbClr val="FFFFFF"/>
              </a:solidFill>
              <a:latin typeface="ＭＳ Ｐゴシック"/>
              <a:ea typeface="ＭＳ Ｐゴシック"/>
              <a:cs typeface="ＭＳ Ｐゴシック"/>
            </a:endParaRPr>
          </a:p>
          <a:p>
            <a:pPr algn="ctr"/>
            <a:r>
              <a:rPr kumimoji="1" lang="ja-JP" altLang="en-US" sz="800" dirty="0">
                <a:solidFill>
                  <a:srgbClr val="FFFFFF"/>
                </a:solidFill>
                <a:latin typeface="ＭＳ Ｐゴシック"/>
                <a:ea typeface="ＭＳ Ｐゴシック"/>
                <a:cs typeface="ＭＳ Ｐゴシック"/>
              </a:rPr>
              <a:t>計算</a:t>
            </a:r>
          </a:p>
        </p:txBody>
      </p:sp>
      <p:sp>
        <p:nvSpPr>
          <p:cNvPr id="92" name="正方形/長方形 91"/>
          <p:cNvSpPr/>
          <p:nvPr/>
        </p:nvSpPr>
        <p:spPr>
          <a:xfrm>
            <a:off x="3637063" y="442880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94" name="正方形/長方形 93"/>
          <p:cNvSpPr/>
          <p:nvPr/>
        </p:nvSpPr>
        <p:spPr>
          <a:xfrm>
            <a:off x="4161497" y="4428806"/>
            <a:ext cx="423485" cy="317500"/>
          </a:xfrm>
          <a:prstGeom prst="rect">
            <a:avLst/>
          </a:prstGeom>
          <a:solidFill>
            <a:srgbClr val="000090"/>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grpSp>
        <p:nvGrpSpPr>
          <p:cNvPr id="19" name="図形グループ 18"/>
          <p:cNvGrpSpPr/>
          <p:nvPr/>
        </p:nvGrpSpPr>
        <p:grpSpPr>
          <a:xfrm>
            <a:off x="624659" y="1158003"/>
            <a:ext cx="681672" cy="722281"/>
            <a:chOff x="2667295" y="1059799"/>
            <a:chExt cx="681672" cy="722281"/>
          </a:xfrm>
        </p:grpSpPr>
        <p:sp>
          <p:nvSpPr>
            <p:cNvPr id="12" name="角丸四角形 11"/>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4" name="図 3"/>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sp>
        <p:nvSpPr>
          <p:cNvPr id="95" name="正方形/長方形 94"/>
          <p:cNvSpPr/>
          <p:nvPr/>
        </p:nvSpPr>
        <p:spPr>
          <a:xfrm>
            <a:off x="2970985" y="1015258"/>
            <a:ext cx="1772465" cy="2000901"/>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6" name="正方形/長方形 95"/>
          <p:cNvSpPr/>
          <p:nvPr/>
        </p:nvSpPr>
        <p:spPr>
          <a:xfrm>
            <a:off x="3105092" y="1288959"/>
            <a:ext cx="1525153" cy="262724"/>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入出力操作</a:t>
            </a:r>
          </a:p>
        </p:txBody>
      </p:sp>
      <p:sp>
        <p:nvSpPr>
          <p:cNvPr id="97" name="正方形/長方形 96"/>
          <p:cNvSpPr/>
          <p:nvPr/>
        </p:nvSpPr>
        <p:spPr>
          <a:xfrm>
            <a:off x="3093067" y="2684893"/>
            <a:ext cx="1561600" cy="248716"/>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通信</a:t>
            </a:r>
          </a:p>
        </p:txBody>
      </p:sp>
      <p:sp>
        <p:nvSpPr>
          <p:cNvPr id="98" name="テキスト ボックス 97"/>
          <p:cNvSpPr txBox="1"/>
          <p:nvPr/>
        </p:nvSpPr>
        <p:spPr>
          <a:xfrm>
            <a:off x="3159748" y="1015258"/>
            <a:ext cx="1393731" cy="307777"/>
          </a:xfrm>
          <a:prstGeom prst="rect">
            <a:avLst/>
          </a:prstGeom>
          <a:noFill/>
        </p:spPr>
        <p:txBody>
          <a:bodyPr wrap="none" rtlCol="0">
            <a:spAutoFit/>
          </a:bodyPr>
          <a:lstStyle/>
          <a:p>
            <a:r>
              <a:rPr kumimoji="1" lang="ja-JP" altLang="en-US" sz="1400" dirty="0">
                <a:solidFill>
                  <a:srgbClr val="0000FF"/>
                </a:solidFill>
              </a:rPr>
              <a:t>シンクライアント</a:t>
            </a:r>
          </a:p>
        </p:txBody>
      </p:sp>
      <p:sp>
        <p:nvSpPr>
          <p:cNvPr id="99" name="正方形/長方形 98"/>
          <p:cNvSpPr/>
          <p:nvPr/>
        </p:nvSpPr>
        <p:spPr>
          <a:xfrm>
            <a:off x="3105092" y="1603285"/>
            <a:ext cx="1538922" cy="1019175"/>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0" name="正方形/長方形 99"/>
          <p:cNvSpPr/>
          <p:nvPr/>
        </p:nvSpPr>
        <p:spPr>
          <a:xfrm>
            <a:off x="3172720" y="1890901"/>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101" name="正方形/長方形 100"/>
          <p:cNvSpPr/>
          <p:nvPr/>
        </p:nvSpPr>
        <p:spPr>
          <a:xfrm>
            <a:off x="3902970" y="1890901"/>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表計算</a:t>
            </a:r>
          </a:p>
        </p:txBody>
      </p:sp>
      <p:sp>
        <p:nvSpPr>
          <p:cNvPr id="102" name="正方形/長方形 101"/>
          <p:cNvSpPr/>
          <p:nvPr/>
        </p:nvSpPr>
        <p:spPr>
          <a:xfrm>
            <a:off x="3172720" y="2252851"/>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103" name="正方形/長方形 102"/>
          <p:cNvSpPr/>
          <p:nvPr/>
        </p:nvSpPr>
        <p:spPr>
          <a:xfrm>
            <a:off x="3902970" y="2252851"/>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104" name="テキスト ボックス 103"/>
          <p:cNvSpPr txBox="1"/>
          <p:nvPr/>
        </p:nvSpPr>
        <p:spPr>
          <a:xfrm>
            <a:off x="3115745" y="1603285"/>
            <a:ext cx="1538922" cy="276999"/>
          </a:xfrm>
          <a:prstGeom prst="rect">
            <a:avLst/>
          </a:prstGeom>
          <a:noFill/>
        </p:spPr>
        <p:txBody>
          <a:bodyPr wrap="square" rtlCol="0">
            <a:spAutoFit/>
          </a:bodyPr>
          <a:lstStyle/>
          <a:p>
            <a:pPr algn="ctr"/>
            <a:r>
              <a:rPr kumimoji="1" lang="ja-JP" altLang="en-US" sz="1200" dirty="0">
                <a:solidFill>
                  <a:srgbClr val="FFFFFF"/>
                </a:solidFill>
              </a:rPr>
              <a:t>画面表示</a:t>
            </a:r>
          </a:p>
        </p:txBody>
      </p:sp>
      <p:grpSp>
        <p:nvGrpSpPr>
          <p:cNvPr id="105" name="図形グループ 104"/>
          <p:cNvGrpSpPr/>
          <p:nvPr/>
        </p:nvGrpSpPr>
        <p:grpSpPr>
          <a:xfrm>
            <a:off x="4540879" y="1154027"/>
            <a:ext cx="681672" cy="722281"/>
            <a:chOff x="2667295" y="1059799"/>
            <a:chExt cx="681672" cy="722281"/>
          </a:xfrm>
        </p:grpSpPr>
        <p:sp>
          <p:nvSpPr>
            <p:cNvPr id="106" name="角丸四角形 105"/>
            <p:cNvSpPr/>
            <p:nvPr/>
          </p:nvSpPr>
          <p:spPr>
            <a:xfrm>
              <a:off x="2699145" y="1129234"/>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107" name="図 106"/>
            <p:cNvPicPr>
              <a:picLocks noChangeAspect="1"/>
            </p:cNvPicPr>
            <p:nvPr/>
          </p:nvPicPr>
          <p:blipFill>
            <a:blip r:embed="rId3">
              <a:clrChange>
                <a:clrFrom>
                  <a:srgbClr val="FFFFFF"/>
                </a:clrFrom>
                <a:clrTo>
                  <a:srgbClr val="FFFFFF">
                    <a:alpha val="0"/>
                  </a:srgbClr>
                </a:clrTo>
              </a:clrChange>
            </a:blip>
            <a:stretch>
              <a:fillRect/>
            </a:stretch>
          </p:blipFill>
          <p:spPr>
            <a:xfrm>
              <a:off x="2667295" y="1059799"/>
              <a:ext cx="681672" cy="722281"/>
            </a:xfrm>
            <a:prstGeom prst="rect">
              <a:avLst/>
            </a:prstGeom>
          </p:spPr>
        </p:pic>
      </p:grpSp>
      <p:cxnSp>
        <p:nvCxnSpPr>
          <p:cNvPr id="108" name="直線矢印コネクタ 107"/>
          <p:cNvCxnSpPr/>
          <p:nvPr/>
        </p:nvCxnSpPr>
        <p:spPr>
          <a:xfrm flipH="1">
            <a:off x="2500025" y="2570351"/>
            <a:ext cx="659723" cy="1464756"/>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109" name="直線矢印コネクタ 108"/>
          <p:cNvCxnSpPr/>
          <p:nvPr/>
        </p:nvCxnSpPr>
        <p:spPr>
          <a:xfrm flipH="1">
            <a:off x="3429848" y="2570351"/>
            <a:ext cx="1166065" cy="1464756"/>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110" name="テキスト ボックス 109"/>
          <p:cNvSpPr txBox="1"/>
          <p:nvPr/>
        </p:nvSpPr>
        <p:spPr>
          <a:xfrm>
            <a:off x="1426556" y="3790833"/>
            <a:ext cx="732217" cy="307777"/>
          </a:xfrm>
          <a:prstGeom prst="rect">
            <a:avLst/>
          </a:prstGeom>
          <a:noFill/>
        </p:spPr>
        <p:txBody>
          <a:bodyPr wrap="none" rtlCol="0">
            <a:spAutoFit/>
          </a:bodyPr>
          <a:lstStyle/>
          <a:p>
            <a:r>
              <a:rPr kumimoji="1" lang="ja-JP" altLang="en-US" sz="1400" dirty="0">
                <a:solidFill>
                  <a:schemeClr val="bg1"/>
                </a:solidFill>
              </a:rPr>
              <a:t>仮想</a:t>
            </a:r>
            <a:r>
              <a:rPr kumimoji="1" lang="en-US" altLang="ja-JP" sz="1400" dirty="0">
                <a:solidFill>
                  <a:schemeClr val="bg1"/>
                </a:solidFill>
              </a:rPr>
              <a:t>PC</a:t>
            </a:r>
            <a:endParaRPr kumimoji="1" lang="ja-JP" altLang="en-US" sz="1400" dirty="0">
              <a:solidFill>
                <a:schemeClr val="bg1"/>
              </a:solidFill>
            </a:endParaRPr>
          </a:p>
        </p:txBody>
      </p:sp>
      <p:sp>
        <p:nvSpPr>
          <p:cNvPr id="111" name="テキスト ボックス 110"/>
          <p:cNvSpPr txBox="1"/>
          <p:nvPr/>
        </p:nvSpPr>
        <p:spPr>
          <a:xfrm>
            <a:off x="2591873" y="3790833"/>
            <a:ext cx="732217" cy="307777"/>
          </a:xfrm>
          <a:prstGeom prst="rect">
            <a:avLst/>
          </a:prstGeom>
          <a:noFill/>
        </p:spPr>
        <p:txBody>
          <a:bodyPr wrap="none" rtlCol="0">
            <a:spAutoFit/>
          </a:bodyPr>
          <a:lstStyle/>
          <a:p>
            <a:r>
              <a:rPr kumimoji="1" lang="ja-JP" altLang="en-US" sz="1400" dirty="0">
                <a:solidFill>
                  <a:schemeClr val="bg1"/>
                </a:solidFill>
              </a:rPr>
              <a:t>仮想</a:t>
            </a:r>
            <a:r>
              <a:rPr kumimoji="1" lang="en-US" altLang="ja-JP" sz="1400" dirty="0">
                <a:solidFill>
                  <a:schemeClr val="bg1"/>
                </a:solidFill>
              </a:rPr>
              <a:t>PC</a:t>
            </a:r>
            <a:endParaRPr kumimoji="1" lang="ja-JP" altLang="en-US" sz="1400" dirty="0">
              <a:solidFill>
                <a:schemeClr val="bg1"/>
              </a:solidFill>
            </a:endParaRPr>
          </a:p>
        </p:txBody>
      </p:sp>
      <p:sp>
        <p:nvSpPr>
          <p:cNvPr id="112" name="テキスト ボックス 111"/>
          <p:cNvSpPr txBox="1"/>
          <p:nvPr/>
        </p:nvSpPr>
        <p:spPr>
          <a:xfrm>
            <a:off x="3741223" y="3790833"/>
            <a:ext cx="732217" cy="307777"/>
          </a:xfrm>
          <a:prstGeom prst="rect">
            <a:avLst/>
          </a:prstGeom>
          <a:noFill/>
        </p:spPr>
        <p:txBody>
          <a:bodyPr wrap="none" rtlCol="0">
            <a:spAutoFit/>
          </a:bodyPr>
          <a:lstStyle/>
          <a:p>
            <a:r>
              <a:rPr kumimoji="1" lang="ja-JP" altLang="en-US" sz="1400" dirty="0">
                <a:solidFill>
                  <a:schemeClr val="bg1"/>
                </a:solidFill>
              </a:rPr>
              <a:t>仮想</a:t>
            </a:r>
            <a:r>
              <a:rPr kumimoji="1" lang="en-US" altLang="ja-JP" sz="1400" dirty="0">
                <a:solidFill>
                  <a:schemeClr val="bg1"/>
                </a:solidFill>
              </a:rPr>
              <a:t>PC</a:t>
            </a:r>
            <a:endParaRPr kumimoji="1" lang="ja-JP" altLang="en-US" sz="1400" dirty="0">
              <a:solidFill>
                <a:schemeClr val="bg1"/>
              </a:solidFill>
            </a:endParaRPr>
          </a:p>
        </p:txBody>
      </p:sp>
      <p:sp>
        <p:nvSpPr>
          <p:cNvPr id="113" name="テキスト ボックス 112"/>
          <p:cNvSpPr txBox="1"/>
          <p:nvPr/>
        </p:nvSpPr>
        <p:spPr>
          <a:xfrm>
            <a:off x="2500025" y="6102260"/>
            <a:ext cx="888785" cy="307777"/>
          </a:xfrm>
          <a:prstGeom prst="rect">
            <a:avLst/>
          </a:prstGeom>
          <a:noFill/>
        </p:spPr>
        <p:txBody>
          <a:bodyPr wrap="none" rtlCol="0">
            <a:spAutoFit/>
          </a:bodyPr>
          <a:lstStyle/>
          <a:p>
            <a:r>
              <a:rPr lang="ja-JP" altLang="en-US" sz="1400" dirty="0">
                <a:solidFill>
                  <a:srgbClr val="0000FF"/>
                </a:solidFill>
              </a:rPr>
              <a:t>サーバー</a:t>
            </a:r>
            <a:endParaRPr kumimoji="1" lang="en-US" altLang="ja-JP" sz="1400" dirty="0">
              <a:solidFill>
                <a:srgbClr val="0000FF"/>
              </a:solidFill>
            </a:endParaRPr>
          </a:p>
        </p:txBody>
      </p:sp>
      <p:sp>
        <p:nvSpPr>
          <p:cNvPr id="114" name="正方形/長方形 113"/>
          <p:cNvSpPr/>
          <p:nvPr/>
        </p:nvSpPr>
        <p:spPr>
          <a:xfrm>
            <a:off x="5766852" y="2477504"/>
            <a:ext cx="2696408" cy="286999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5" name="正方形/長方形 114"/>
          <p:cNvSpPr/>
          <p:nvPr/>
        </p:nvSpPr>
        <p:spPr>
          <a:xfrm>
            <a:off x="6790988" y="3456966"/>
            <a:ext cx="1538922" cy="1019175"/>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18" name="円柱 117"/>
          <p:cNvSpPr/>
          <p:nvPr/>
        </p:nvSpPr>
        <p:spPr>
          <a:xfrm>
            <a:off x="5880100" y="3456966"/>
            <a:ext cx="765791" cy="1019175"/>
          </a:xfrm>
          <a:prstGeom prst="can">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rgbClr val="FFFFFF"/>
                </a:solidFill>
                <a:latin typeface="ＭＳ Ｐゴシック"/>
                <a:ea typeface="ＭＳ Ｐゴシック"/>
                <a:cs typeface="ＭＳ Ｐゴシック"/>
              </a:rPr>
              <a:t>ストレージ</a:t>
            </a:r>
          </a:p>
        </p:txBody>
      </p:sp>
      <p:sp>
        <p:nvSpPr>
          <p:cNvPr id="119" name="正方形/長方形 118"/>
          <p:cNvSpPr/>
          <p:nvPr/>
        </p:nvSpPr>
        <p:spPr>
          <a:xfrm>
            <a:off x="6858616" y="3504592"/>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120" name="正方形/長方形 119"/>
          <p:cNvSpPr/>
          <p:nvPr/>
        </p:nvSpPr>
        <p:spPr>
          <a:xfrm>
            <a:off x="7588866" y="3504592"/>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表計算</a:t>
            </a:r>
          </a:p>
        </p:txBody>
      </p:sp>
      <p:sp>
        <p:nvSpPr>
          <p:cNvPr id="121" name="正方形/長方形 120"/>
          <p:cNvSpPr/>
          <p:nvPr/>
        </p:nvSpPr>
        <p:spPr>
          <a:xfrm>
            <a:off x="6858616" y="3866542"/>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122" name="正方形/長方形 121"/>
          <p:cNvSpPr/>
          <p:nvPr/>
        </p:nvSpPr>
        <p:spPr>
          <a:xfrm>
            <a:off x="7588866" y="3866542"/>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123" name="正方形/長方形 122"/>
          <p:cNvSpPr/>
          <p:nvPr/>
        </p:nvSpPr>
        <p:spPr>
          <a:xfrm>
            <a:off x="5880100" y="4933342"/>
            <a:ext cx="2449810" cy="309613"/>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入出力操作</a:t>
            </a:r>
          </a:p>
        </p:txBody>
      </p:sp>
      <p:sp>
        <p:nvSpPr>
          <p:cNvPr id="124" name="正方形/長方形 123"/>
          <p:cNvSpPr/>
          <p:nvPr/>
        </p:nvSpPr>
        <p:spPr>
          <a:xfrm>
            <a:off x="5880100" y="2977543"/>
            <a:ext cx="2449810" cy="36195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通信</a:t>
            </a:r>
          </a:p>
        </p:txBody>
      </p:sp>
      <p:sp>
        <p:nvSpPr>
          <p:cNvPr id="125" name="テキスト ボックス 124"/>
          <p:cNvSpPr txBox="1"/>
          <p:nvPr/>
        </p:nvSpPr>
        <p:spPr>
          <a:xfrm>
            <a:off x="6790988" y="4173742"/>
            <a:ext cx="1538922" cy="276999"/>
          </a:xfrm>
          <a:prstGeom prst="rect">
            <a:avLst/>
          </a:prstGeom>
          <a:noFill/>
        </p:spPr>
        <p:txBody>
          <a:bodyPr wrap="square" rtlCol="0">
            <a:spAutoFit/>
          </a:bodyPr>
          <a:lstStyle/>
          <a:p>
            <a:pPr algn="ctr"/>
            <a:r>
              <a:rPr kumimoji="1" lang="ja-JP" altLang="en-US" sz="1200" dirty="0">
                <a:solidFill>
                  <a:srgbClr val="FFFFFF"/>
                </a:solidFill>
              </a:rPr>
              <a:t>アプリケーション</a:t>
            </a:r>
          </a:p>
        </p:txBody>
      </p:sp>
      <p:sp>
        <p:nvSpPr>
          <p:cNvPr id="126" name="上下矢印 125"/>
          <p:cNvSpPr/>
          <p:nvPr/>
        </p:nvSpPr>
        <p:spPr>
          <a:xfrm>
            <a:off x="7476362" y="4427069"/>
            <a:ext cx="180557" cy="188354"/>
          </a:xfrm>
          <a:prstGeom prst="upDownArrow">
            <a:avLst/>
          </a:prstGeom>
          <a:solidFill>
            <a:srgbClr val="FF6666"/>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7" name="上下矢印 126"/>
          <p:cNvSpPr/>
          <p:nvPr/>
        </p:nvSpPr>
        <p:spPr>
          <a:xfrm rot="5400000">
            <a:off x="6610241" y="3885298"/>
            <a:ext cx="180557" cy="252692"/>
          </a:xfrm>
          <a:prstGeom prst="upDownArrow">
            <a:avLst/>
          </a:prstGeom>
          <a:solidFill>
            <a:srgbClr val="FF6666"/>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9" name="テキスト ボックス 128"/>
          <p:cNvSpPr txBox="1"/>
          <p:nvPr/>
        </p:nvSpPr>
        <p:spPr>
          <a:xfrm>
            <a:off x="6087566" y="2577048"/>
            <a:ext cx="2282291" cy="307777"/>
          </a:xfrm>
          <a:prstGeom prst="rect">
            <a:avLst/>
          </a:prstGeom>
          <a:noFill/>
        </p:spPr>
        <p:txBody>
          <a:bodyPr wrap="none" rtlCol="0">
            <a:spAutoFit/>
          </a:bodyPr>
          <a:lstStyle/>
          <a:p>
            <a:pPr algn="ctr"/>
            <a:r>
              <a:rPr kumimoji="1" lang="en-US" altLang="ja-JP" sz="1400" dirty="0"/>
              <a:t>PC</a:t>
            </a:r>
            <a:r>
              <a:rPr lang="ja-JP" altLang="en-US" sz="1400" dirty="0"/>
              <a:t>／</a:t>
            </a:r>
            <a:r>
              <a:rPr kumimoji="1" lang="en-US" altLang="ja-JP" sz="1400" dirty="0"/>
              <a:t>Windows</a:t>
            </a:r>
            <a:r>
              <a:rPr lang="ja-JP" altLang="en-US" sz="1400" dirty="0"/>
              <a:t>・</a:t>
            </a:r>
            <a:r>
              <a:rPr lang="en-US" altLang="ja-JP" sz="1400" dirty="0"/>
              <a:t>Mac OS </a:t>
            </a:r>
            <a:r>
              <a:rPr lang="ja-JP" altLang="en-US" sz="1400" dirty="0"/>
              <a:t>など</a:t>
            </a:r>
            <a:endParaRPr kumimoji="1" lang="ja-JP" altLang="en-US" sz="1400" dirty="0"/>
          </a:p>
        </p:txBody>
      </p:sp>
      <p:sp>
        <p:nvSpPr>
          <p:cNvPr id="131" name="正方形/長方形 130"/>
          <p:cNvSpPr/>
          <p:nvPr/>
        </p:nvSpPr>
        <p:spPr>
          <a:xfrm>
            <a:off x="5880100" y="4544999"/>
            <a:ext cx="2449810" cy="309613"/>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画面表示</a:t>
            </a:r>
          </a:p>
        </p:txBody>
      </p:sp>
      <p:grpSp>
        <p:nvGrpSpPr>
          <p:cNvPr id="39" name="図形グループ 38"/>
          <p:cNvGrpSpPr/>
          <p:nvPr/>
        </p:nvGrpSpPr>
        <p:grpSpPr>
          <a:xfrm>
            <a:off x="5424012" y="4736822"/>
            <a:ext cx="685680" cy="726528"/>
            <a:chOff x="5733812" y="4202386"/>
            <a:chExt cx="685680" cy="726528"/>
          </a:xfrm>
        </p:grpSpPr>
        <p:sp>
          <p:nvSpPr>
            <p:cNvPr id="116" name="角丸四角形 115"/>
            <p:cNvSpPr/>
            <p:nvPr/>
          </p:nvSpPr>
          <p:spPr>
            <a:xfrm>
              <a:off x="5779552" y="4256037"/>
              <a:ext cx="611822" cy="406400"/>
            </a:xfrm>
            <a:prstGeom prst="roundRect">
              <a:avLst>
                <a:gd name="adj" fmla="val 6877"/>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pic>
          <p:nvPicPr>
            <p:cNvPr id="117" name="図 116"/>
            <p:cNvPicPr>
              <a:picLocks noChangeAspect="1"/>
            </p:cNvPicPr>
            <p:nvPr/>
          </p:nvPicPr>
          <p:blipFill>
            <a:blip r:embed="rId3">
              <a:clrChange>
                <a:clrFrom>
                  <a:srgbClr val="FFFFFF"/>
                </a:clrFrom>
                <a:clrTo>
                  <a:srgbClr val="FFFFFF">
                    <a:alpha val="0"/>
                  </a:srgbClr>
                </a:clrTo>
              </a:clrChange>
            </a:blip>
            <a:stretch>
              <a:fillRect/>
            </a:stretch>
          </p:blipFill>
          <p:spPr>
            <a:xfrm>
              <a:off x="5733812" y="4202386"/>
              <a:ext cx="685680" cy="726528"/>
            </a:xfrm>
            <a:prstGeom prst="rect">
              <a:avLst/>
            </a:prstGeom>
          </p:spPr>
        </p:pic>
      </p:grpSp>
      <p:sp>
        <p:nvSpPr>
          <p:cNvPr id="40" name="角丸四角形吹き出し 39"/>
          <p:cNvSpPr/>
          <p:nvPr/>
        </p:nvSpPr>
        <p:spPr>
          <a:xfrm>
            <a:off x="5766852" y="5651500"/>
            <a:ext cx="2696408" cy="758536"/>
          </a:xfrm>
          <a:prstGeom prst="wedgeRoundRectCallout">
            <a:avLst>
              <a:gd name="adj1" fmla="val -34491"/>
              <a:gd name="adj2" fmla="val -104827"/>
              <a:gd name="adj3" fmla="val 16667"/>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データと</a:t>
            </a:r>
            <a:r>
              <a:rPr lang="ja-JP" altLang="en-US" sz="1200" dirty="0">
                <a:solidFill>
                  <a:srgbClr val="FFFFFF"/>
                </a:solidFill>
                <a:latin typeface="ＭＳ Ｐゴシック"/>
                <a:ea typeface="ＭＳ Ｐゴシック"/>
                <a:cs typeface="ＭＳ Ｐゴシック"/>
              </a:rPr>
              <a:t>プログラムの</a:t>
            </a:r>
            <a:r>
              <a:rPr kumimoji="1" lang="ja-JP" altLang="en-US" sz="1200" dirty="0">
                <a:solidFill>
                  <a:srgbClr val="FFFFFF"/>
                </a:solidFill>
                <a:latin typeface="ＭＳ Ｐゴシック"/>
                <a:ea typeface="ＭＳ Ｐゴシック"/>
                <a:cs typeface="ＭＳ Ｐゴシック"/>
              </a:rPr>
              <a:t>保管</a:t>
            </a:r>
            <a:endParaRPr kumimoji="1" lang="en-US" altLang="ja-JP" sz="1200" dirty="0">
              <a:solidFill>
                <a:srgbClr val="FFFFFF"/>
              </a:solidFill>
              <a:latin typeface="ＭＳ Ｐゴシック"/>
              <a:ea typeface="ＭＳ Ｐゴシック"/>
              <a:cs typeface="ＭＳ Ｐゴシック"/>
            </a:endParaRPr>
          </a:p>
          <a:p>
            <a:pPr algn="ctr"/>
            <a:r>
              <a:rPr lang="ja-JP" altLang="en-US" sz="1200" dirty="0">
                <a:solidFill>
                  <a:srgbClr val="FFFFFF"/>
                </a:solidFill>
                <a:latin typeface="ＭＳ Ｐゴシック"/>
                <a:ea typeface="ＭＳ Ｐゴシック"/>
                <a:cs typeface="ＭＳ Ｐゴシック"/>
              </a:rPr>
              <a:t>プログラムの実行</a:t>
            </a:r>
            <a:endParaRPr lang="en-US" altLang="ja-JP" sz="1200" dirty="0">
              <a:solidFill>
                <a:srgbClr val="FFFFFF"/>
              </a:solidFill>
              <a:latin typeface="ＭＳ Ｐゴシック"/>
              <a:ea typeface="ＭＳ Ｐゴシック"/>
              <a:cs typeface="ＭＳ Ｐゴシック"/>
            </a:endParaRPr>
          </a:p>
          <a:p>
            <a:pPr algn="ctr"/>
            <a:r>
              <a:rPr kumimoji="1" lang="ja-JP" altLang="en-US" sz="1200" dirty="0">
                <a:solidFill>
                  <a:srgbClr val="FFFFFF"/>
                </a:solidFill>
                <a:latin typeface="ＭＳ Ｐゴシック"/>
                <a:ea typeface="ＭＳ Ｐゴシック"/>
                <a:cs typeface="ＭＳ Ｐゴシック"/>
              </a:rPr>
              <a:t>は、</a:t>
            </a:r>
            <a:r>
              <a:rPr kumimoji="1" lang="en-US" altLang="ja-JP" sz="1200" dirty="0">
                <a:solidFill>
                  <a:srgbClr val="FFFFFF"/>
                </a:solidFill>
                <a:latin typeface="ＭＳ Ｐゴシック"/>
                <a:ea typeface="ＭＳ Ｐゴシック"/>
                <a:cs typeface="ＭＳ Ｐゴシック"/>
              </a:rPr>
              <a:t>PC</a:t>
            </a:r>
            <a:r>
              <a:rPr kumimoji="1" lang="ja-JP" altLang="en-US" sz="1200" dirty="0">
                <a:solidFill>
                  <a:srgbClr val="FFFFFF"/>
                </a:solidFill>
                <a:latin typeface="ＭＳ Ｐゴシック"/>
                <a:ea typeface="ＭＳ Ｐゴシック"/>
                <a:cs typeface="ＭＳ Ｐゴシック"/>
              </a:rPr>
              <a:t>内にて処理</a:t>
            </a:r>
          </a:p>
        </p:txBody>
      </p:sp>
      <p:sp>
        <p:nvSpPr>
          <p:cNvPr id="132" name="角丸四角形吹き出し 131"/>
          <p:cNvSpPr/>
          <p:nvPr/>
        </p:nvSpPr>
        <p:spPr>
          <a:xfrm>
            <a:off x="5766852" y="1013744"/>
            <a:ext cx="2696408" cy="1132555"/>
          </a:xfrm>
          <a:prstGeom prst="wedgeRoundRectCallout">
            <a:avLst>
              <a:gd name="adj1" fmla="val -69345"/>
              <a:gd name="adj2" fmla="val -1353"/>
              <a:gd name="adj3" fmla="val 16667"/>
            </a:avLst>
          </a:prstGeom>
          <a:solidFill>
            <a:srgbClr val="0000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データと</a:t>
            </a:r>
            <a:r>
              <a:rPr lang="ja-JP" altLang="en-US" sz="1200" dirty="0">
                <a:solidFill>
                  <a:srgbClr val="FFFFFF"/>
                </a:solidFill>
                <a:latin typeface="ＭＳ Ｐゴシック"/>
                <a:ea typeface="ＭＳ Ｐゴシック"/>
                <a:cs typeface="ＭＳ Ｐゴシック"/>
              </a:rPr>
              <a:t>プログラムの</a:t>
            </a:r>
            <a:r>
              <a:rPr kumimoji="1" lang="ja-JP" altLang="en-US" sz="1200" dirty="0">
                <a:solidFill>
                  <a:srgbClr val="FFFFFF"/>
                </a:solidFill>
                <a:latin typeface="ＭＳ Ｐゴシック"/>
                <a:ea typeface="ＭＳ Ｐゴシック"/>
                <a:cs typeface="ＭＳ Ｐゴシック"/>
              </a:rPr>
              <a:t>保管</a:t>
            </a:r>
            <a:endParaRPr kumimoji="1" lang="en-US" altLang="ja-JP" sz="1200" dirty="0">
              <a:solidFill>
                <a:srgbClr val="FFFFFF"/>
              </a:solidFill>
              <a:latin typeface="ＭＳ Ｐゴシック"/>
              <a:ea typeface="ＭＳ Ｐゴシック"/>
              <a:cs typeface="ＭＳ Ｐゴシック"/>
            </a:endParaRPr>
          </a:p>
          <a:p>
            <a:pPr algn="ctr"/>
            <a:r>
              <a:rPr lang="ja-JP" altLang="en-US" sz="1200" dirty="0">
                <a:solidFill>
                  <a:srgbClr val="FFFFFF"/>
                </a:solidFill>
                <a:latin typeface="ＭＳ Ｐゴシック"/>
                <a:ea typeface="ＭＳ Ｐゴシック"/>
                <a:cs typeface="ＭＳ Ｐゴシック"/>
              </a:rPr>
              <a:t>プログラムの実行</a:t>
            </a:r>
            <a:endParaRPr lang="en-US" altLang="ja-JP" sz="1200" dirty="0">
              <a:solidFill>
                <a:srgbClr val="FFFFFF"/>
              </a:solidFill>
              <a:latin typeface="ＭＳ Ｐゴシック"/>
              <a:ea typeface="ＭＳ Ｐゴシック"/>
              <a:cs typeface="ＭＳ Ｐゴシック"/>
            </a:endParaRPr>
          </a:p>
          <a:p>
            <a:pPr algn="ctr"/>
            <a:r>
              <a:rPr kumimoji="1" lang="ja-JP" altLang="en-US" sz="1200" dirty="0">
                <a:solidFill>
                  <a:srgbClr val="FFFFFF"/>
                </a:solidFill>
                <a:latin typeface="ＭＳ Ｐゴシック"/>
                <a:ea typeface="ＭＳ Ｐゴシック"/>
                <a:cs typeface="ＭＳ Ｐゴシック"/>
              </a:rPr>
              <a:t>は、サーバー内にて処理</a:t>
            </a:r>
            <a:endParaRPr kumimoji="1" lang="en-US" altLang="ja-JP" sz="1200" dirty="0">
              <a:solidFill>
                <a:srgbClr val="FFFFFF"/>
              </a:solidFill>
              <a:latin typeface="ＭＳ Ｐゴシック"/>
              <a:ea typeface="ＭＳ Ｐゴシック"/>
              <a:cs typeface="ＭＳ Ｐゴシック"/>
            </a:endParaRPr>
          </a:p>
          <a:p>
            <a:pPr algn="ctr"/>
            <a:r>
              <a:rPr lang="ja-JP" altLang="en-US" sz="1200" dirty="0">
                <a:solidFill>
                  <a:srgbClr val="FFFFFF"/>
                </a:solidFill>
                <a:latin typeface="ＭＳ Ｐゴシック"/>
                <a:ea typeface="ＭＳ Ｐゴシック"/>
                <a:cs typeface="ＭＳ Ｐゴシック"/>
              </a:rPr>
              <a:t>シンクライアントは</a:t>
            </a:r>
            <a:endParaRPr lang="en-US" altLang="ja-JP" sz="1200" dirty="0">
              <a:solidFill>
                <a:srgbClr val="FFFFFF"/>
              </a:solidFill>
              <a:latin typeface="ＭＳ Ｐゴシック"/>
              <a:ea typeface="ＭＳ Ｐゴシック"/>
              <a:cs typeface="ＭＳ Ｐゴシック"/>
            </a:endParaRPr>
          </a:p>
          <a:p>
            <a:pPr algn="ctr"/>
            <a:r>
              <a:rPr lang="ja-JP" altLang="en-US" sz="1200" dirty="0">
                <a:solidFill>
                  <a:srgbClr val="FFFFFF"/>
                </a:solidFill>
                <a:latin typeface="ＭＳ Ｐゴシック"/>
                <a:ea typeface="ＭＳ Ｐゴシック"/>
                <a:cs typeface="ＭＳ Ｐゴシック"/>
              </a:rPr>
              <a:t>画面表示と入出力操作</a:t>
            </a:r>
            <a:endParaRPr kumimoji="1" lang="ja-JP" altLang="en-US" sz="1200" dirty="0">
              <a:solidFill>
                <a:srgbClr val="FFFFFF"/>
              </a:solidFill>
              <a:latin typeface="ＭＳ Ｐゴシック"/>
              <a:ea typeface="ＭＳ Ｐゴシック"/>
              <a:cs typeface="ＭＳ Ｐゴシック"/>
            </a:endParaRPr>
          </a:p>
        </p:txBody>
      </p:sp>
    </p:spTree>
    <p:extLst>
      <p:ext uri="{BB962C8B-B14F-4D97-AF65-F5344CB8AC3E}">
        <p14:creationId xmlns:p14="http://schemas.microsoft.com/office/powerpoint/2010/main" val="16986707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p:cNvSpPr/>
          <p:nvPr/>
        </p:nvSpPr>
        <p:spPr>
          <a:xfrm>
            <a:off x="990600" y="985089"/>
            <a:ext cx="7156450" cy="1805736"/>
          </a:xfrm>
          <a:prstGeom prst="rect">
            <a:avLst/>
          </a:prstGeom>
          <a:solidFill>
            <a:srgbClr val="999966"/>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5" name="正方形/長方形 44"/>
          <p:cNvSpPr/>
          <p:nvPr/>
        </p:nvSpPr>
        <p:spPr>
          <a:xfrm>
            <a:off x="5137945" y="1123950"/>
            <a:ext cx="2674415" cy="1506736"/>
          </a:xfrm>
          <a:prstGeom prst="rect">
            <a:avLst/>
          </a:prstGeom>
          <a:solidFill>
            <a:srgbClr val="CCFFCC"/>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0" name="正方形/長方形 9"/>
          <p:cNvSpPr/>
          <p:nvPr/>
        </p:nvSpPr>
        <p:spPr>
          <a:xfrm>
            <a:off x="990600" y="3658438"/>
            <a:ext cx="3441700" cy="2355011"/>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8" name="正方形/長方形 17"/>
          <p:cNvSpPr/>
          <p:nvPr/>
        </p:nvSpPr>
        <p:spPr>
          <a:xfrm>
            <a:off x="1864678" y="4233113"/>
            <a:ext cx="1538922" cy="1019175"/>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9" name="正方形/長方形 8"/>
          <p:cNvSpPr/>
          <p:nvPr/>
        </p:nvSpPr>
        <p:spPr>
          <a:xfrm>
            <a:off x="4705350" y="3658438"/>
            <a:ext cx="3441700" cy="2355011"/>
          </a:xfrm>
          <a:prstGeom prst="rect">
            <a:avLst/>
          </a:prstGeom>
          <a:solidFill>
            <a:srgbClr val="FFFBD2"/>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12" name="角丸四角形 11"/>
          <p:cNvSpPr/>
          <p:nvPr/>
        </p:nvSpPr>
        <p:spPr>
          <a:xfrm>
            <a:off x="7700328" y="5583759"/>
            <a:ext cx="624522" cy="406400"/>
          </a:xfrm>
          <a:prstGeom prst="roundRect">
            <a:avLst>
              <a:gd name="adj" fmla="val 6877"/>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sp>
        <p:nvSpPr>
          <p:cNvPr id="11" name="角丸四角形 10"/>
          <p:cNvSpPr/>
          <p:nvPr/>
        </p:nvSpPr>
        <p:spPr>
          <a:xfrm>
            <a:off x="840542" y="5588839"/>
            <a:ext cx="611822" cy="406400"/>
          </a:xfrm>
          <a:prstGeom prst="roundRect">
            <a:avLst>
              <a:gd name="adj" fmla="val 6877"/>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bg1"/>
              </a:solidFill>
              <a:latin typeface="ＭＳ Ｐゴシック"/>
              <a:ea typeface="ＭＳ Ｐゴシック"/>
              <a:cs typeface="ＭＳ Ｐゴシック"/>
            </a:endParaRPr>
          </a:p>
        </p:txBody>
      </p:sp>
      <p:sp>
        <p:nvSpPr>
          <p:cNvPr id="2" name="タイトル 1"/>
          <p:cNvSpPr>
            <a:spLocks noGrp="1"/>
          </p:cNvSpPr>
          <p:nvPr>
            <p:ph type="title"/>
          </p:nvPr>
        </p:nvSpPr>
        <p:spPr/>
        <p:txBody>
          <a:bodyPr/>
          <a:lstStyle/>
          <a:p>
            <a:r>
              <a:rPr lang="en-US" altLang="ja-JP" smtClean="0">
                <a:solidFill>
                  <a:schemeClr val="tx1">
                    <a:lumMod val="50000"/>
                    <a:lumOff val="50000"/>
                  </a:schemeClr>
                </a:solidFill>
              </a:rPr>
              <a:t>Chromebook</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97</a:t>
            </a:fld>
            <a:endParaRPr kumimoji="1" lang="ja-JP" altLang="en-US"/>
          </a:p>
        </p:txBody>
      </p:sp>
      <p:pic>
        <p:nvPicPr>
          <p:cNvPr id="4" name="図 3"/>
          <p:cNvPicPr>
            <a:picLocks noChangeAspect="1"/>
          </p:cNvPicPr>
          <p:nvPr/>
        </p:nvPicPr>
        <p:blipFill>
          <a:blip r:embed="rId3">
            <a:clrChange>
              <a:clrFrom>
                <a:srgbClr val="FFFFFF"/>
              </a:clrFrom>
              <a:clrTo>
                <a:srgbClr val="FFFFFF">
                  <a:alpha val="0"/>
                </a:srgbClr>
              </a:clrTo>
            </a:clrChange>
          </a:blip>
          <a:stretch>
            <a:fillRect/>
          </a:stretch>
        </p:blipFill>
        <p:spPr>
          <a:xfrm>
            <a:off x="7643178" y="5523849"/>
            <a:ext cx="681672" cy="722281"/>
          </a:xfrm>
          <a:prstGeom prst="rect">
            <a:avLst/>
          </a:prstGeom>
        </p:spPr>
      </p:pic>
      <p:pic>
        <p:nvPicPr>
          <p:cNvPr id="5" name="図 4"/>
          <p:cNvPicPr>
            <a:picLocks noChangeAspect="1"/>
          </p:cNvPicPr>
          <p:nvPr/>
        </p:nvPicPr>
        <p:blipFill>
          <a:blip r:embed="rId3">
            <a:clrChange>
              <a:clrFrom>
                <a:srgbClr val="FFFFFF"/>
              </a:clrFrom>
              <a:clrTo>
                <a:srgbClr val="FFFFFF">
                  <a:alpha val="0"/>
                </a:srgbClr>
              </a:clrTo>
            </a:clrChange>
          </a:blip>
          <a:stretch>
            <a:fillRect/>
          </a:stretch>
        </p:blipFill>
        <p:spPr>
          <a:xfrm>
            <a:off x="808792" y="5519602"/>
            <a:ext cx="685680" cy="726528"/>
          </a:xfrm>
          <a:prstGeom prst="rect">
            <a:avLst/>
          </a:prstGeom>
        </p:spPr>
      </p:pic>
      <p:pic>
        <p:nvPicPr>
          <p:cNvPr id="7" name="図 6" descr="MC90044180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92" y="420298"/>
            <a:ext cx="1853764" cy="1853764"/>
          </a:xfrm>
          <a:prstGeom prst="rect">
            <a:avLst/>
          </a:prstGeom>
        </p:spPr>
      </p:pic>
      <p:sp>
        <p:nvSpPr>
          <p:cNvPr id="8" name="角丸四角形 7"/>
          <p:cNvSpPr/>
          <p:nvPr/>
        </p:nvSpPr>
        <p:spPr>
          <a:xfrm>
            <a:off x="990600" y="2867864"/>
            <a:ext cx="7156450" cy="732586"/>
          </a:xfrm>
          <a:prstGeom prst="roundRect">
            <a:avLst/>
          </a:prstGeom>
          <a:solidFill>
            <a:schemeClr val="tx2">
              <a:lumMod val="60000"/>
              <a:lumOff val="40000"/>
              <a:alpha val="59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a:solidFill>
                  <a:srgbClr val="FFFFFF"/>
                </a:solidFill>
                <a:latin typeface="ＭＳ Ｐゴシック"/>
                <a:ea typeface="ＭＳ Ｐゴシック"/>
                <a:cs typeface="ＭＳ Ｐゴシック"/>
              </a:rPr>
              <a:t>　　　インターネット</a:t>
            </a:r>
          </a:p>
        </p:txBody>
      </p:sp>
      <p:sp>
        <p:nvSpPr>
          <p:cNvPr id="13" name="円柱 12"/>
          <p:cNvSpPr/>
          <p:nvPr/>
        </p:nvSpPr>
        <p:spPr>
          <a:xfrm>
            <a:off x="1073150" y="4233113"/>
            <a:ext cx="646431" cy="1019175"/>
          </a:xfrm>
          <a:prstGeom prst="can">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データ</a:t>
            </a:r>
          </a:p>
        </p:txBody>
      </p:sp>
      <p:sp>
        <p:nvSpPr>
          <p:cNvPr id="14" name="正方形/長方形 13"/>
          <p:cNvSpPr/>
          <p:nvPr/>
        </p:nvSpPr>
        <p:spPr>
          <a:xfrm>
            <a:off x="1932306" y="4280739"/>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15" name="正方形/長方形 14"/>
          <p:cNvSpPr/>
          <p:nvPr/>
        </p:nvSpPr>
        <p:spPr>
          <a:xfrm>
            <a:off x="2662556" y="4280739"/>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表計算</a:t>
            </a:r>
          </a:p>
        </p:txBody>
      </p:sp>
      <p:sp>
        <p:nvSpPr>
          <p:cNvPr id="16" name="正方形/長方形 15"/>
          <p:cNvSpPr/>
          <p:nvPr/>
        </p:nvSpPr>
        <p:spPr>
          <a:xfrm>
            <a:off x="1932306" y="4642689"/>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17" name="正方形/長方形 16"/>
          <p:cNvSpPr/>
          <p:nvPr/>
        </p:nvSpPr>
        <p:spPr>
          <a:xfrm>
            <a:off x="2662556" y="4642689"/>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19" name="正方形/長方形 18"/>
          <p:cNvSpPr/>
          <p:nvPr/>
        </p:nvSpPr>
        <p:spPr>
          <a:xfrm>
            <a:off x="3478689" y="4233113"/>
            <a:ext cx="858361" cy="1019175"/>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ブラウザー</a:t>
            </a:r>
          </a:p>
        </p:txBody>
      </p:sp>
      <p:sp>
        <p:nvSpPr>
          <p:cNvPr id="20" name="正方形/長方形 19"/>
          <p:cNvSpPr/>
          <p:nvPr/>
        </p:nvSpPr>
        <p:spPr>
          <a:xfrm>
            <a:off x="1864678" y="5347539"/>
            <a:ext cx="2472372" cy="404078"/>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画面表示・入出力操作</a:t>
            </a:r>
          </a:p>
        </p:txBody>
      </p:sp>
      <p:sp>
        <p:nvSpPr>
          <p:cNvPr id="21" name="正方形/長方形 20"/>
          <p:cNvSpPr/>
          <p:nvPr/>
        </p:nvSpPr>
        <p:spPr>
          <a:xfrm>
            <a:off x="1073150" y="3753690"/>
            <a:ext cx="3263900" cy="36195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通信</a:t>
            </a:r>
          </a:p>
        </p:txBody>
      </p:sp>
      <p:sp>
        <p:nvSpPr>
          <p:cNvPr id="22" name="正方形/長方形 21"/>
          <p:cNvSpPr/>
          <p:nvPr/>
        </p:nvSpPr>
        <p:spPr>
          <a:xfrm>
            <a:off x="4768850" y="5347539"/>
            <a:ext cx="2472372" cy="404078"/>
          </a:xfrm>
          <a:prstGeom prst="rect">
            <a:avLst/>
          </a:prstGeom>
          <a:solidFill>
            <a:srgbClr val="3366FF"/>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画面表示・入出力操作</a:t>
            </a:r>
          </a:p>
        </p:txBody>
      </p:sp>
      <p:sp>
        <p:nvSpPr>
          <p:cNvPr id="23" name="正方形/長方形 22"/>
          <p:cNvSpPr/>
          <p:nvPr/>
        </p:nvSpPr>
        <p:spPr>
          <a:xfrm>
            <a:off x="4768850" y="3753690"/>
            <a:ext cx="3263900" cy="36195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通信</a:t>
            </a:r>
          </a:p>
        </p:txBody>
      </p:sp>
      <p:sp>
        <p:nvSpPr>
          <p:cNvPr id="24" name="正方形/長方形 23"/>
          <p:cNvSpPr/>
          <p:nvPr/>
        </p:nvSpPr>
        <p:spPr>
          <a:xfrm>
            <a:off x="4768850" y="4233113"/>
            <a:ext cx="3263900" cy="1019175"/>
          </a:xfrm>
          <a:prstGeom prst="rect">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5" name="テキスト ボックス 24"/>
          <p:cNvSpPr txBox="1"/>
          <p:nvPr/>
        </p:nvSpPr>
        <p:spPr>
          <a:xfrm>
            <a:off x="1864678" y="4949889"/>
            <a:ext cx="1538922" cy="276999"/>
          </a:xfrm>
          <a:prstGeom prst="rect">
            <a:avLst/>
          </a:prstGeom>
          <a:noFill/>
        </p:spPr>
        <p:txBody>
          <a:bodyPr wrap="square" rtlCol="0">
            <a:spAutoFit/>
          </a:bodyPr>
          <a:lstStyle/>
          <a:p>
            <a:pPr algn="ctr"/>
            <a:r>
              <a:rPr kumimoji="1" lang="ja-JP" altLang="en-US" sz="1200" dirty="0">
                <a:solidFill>
                  <a:srgbClr val="FFFFFF"/>
                </a:solidFill>
              </a:rPr>
              <a:t>オフィスアプリ</a:t>
            </a:r>
          </a:p>
        </p:txBody>
      </p:sp>
      <p:sp>
        <p:nvSpPr>
          <p:cNvPr id="27" name="正方形/長方形 26"/>
          <p:cNvSpPr/>
          <p:nvPr/>
        </p:nvSpPr>
        <p:spPr>
          <a:xfrm>
            <a:off x="6101397" y="1430286"/>
            <a:ext cx="1538922" cy="1019175"/>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28" name="円柱 27"/>
          <p:cNvSpPr/>
          <p:nvPr/>
        </p:nvSpPr>
        <p:spPr>
          <a:xfrm>
            <a:off x="5309869" y="1430286"/>
            <a:ext cx="646431" cy="1019175"/>
          </a:xfrm>
          <a:prstGeom prst="can">
            <a:avLst/>
          </a:prstGeom>
          <a:solidFill>
            <a:srgbClr val="984807"/>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FFFF"/>
                </a:solidFill>
                <a:latin typeface="ＭＳ Ｐゴシック"/>
                <a:ea typeface="ＭＳ Ｐゴシック"/>
                <a:cs typeface="ＭＳ Ｐゴシック"/>
              </a:rPr>
              <a:t>データ</a:t>
            </a:r>
          </a:p>
        </p:txBody>
      </p:sp>
      <p:sp>
        <p:nvSpPr>
          <p:cNvPr id="29" name="正方形/長方形 28"/>
          <p:cNvSpPr/>
          <p:nvPr/>
        </p:nvSpPr>
        <p:spPr>
          <a:xfrm>
            <a:off x="6169025" y="1477912"/>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30" name="正方形/長方形 29"/>
          <p:cNvSpPr/>
          <p:nvPr/>
        </p:nvSpPr>
        <p:spPr>
          <a:xfrm>
            <a:off x="6899275" y="1477912"/>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表計算</a:t>
            </a:r>
          </a:p>
        </p:txBody>
      </p:sp>
      <p:sp>
        <p:nvSpPr>
          <p:cNvPr id="31" name="正方形/長方形 30"/>
          <p:cNvSpPr/>
          <p:nvPr/>
        </p:nvSpPr>
        <p:spPr>
          <a:xfrm>
            <a:off x="6169025" y="1839862"/>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32" name="正方形/長方形 31"/>
          <p:cNvSpPr/>
          <p:nvPr/>
        </p:nvSpPr>
        <p:spPr>
          <a:xfrm>
            <a:off x="6899275" y="1839862"/>
            <a:ext cx="683894" cy="317500"/>
          </a:xfrm>
          <a:prstGeom prst="rect">
            <a:avLst/>
          </a:prstGeom>
          <a:solidFill>
            <a:srgbClr val="00009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33" name="テキスト ボックス 32"/>
          <p:cNvSpPr txBox="1"/>
          <p:nvPr/>
        </p:nvSpPr>
        <p:spPr>
          <a:xfrm>
            <a:off x="6101397" y="2147062"/>
            <a:ext cx="1538922" cy="276999"/>
          </a:xfrm>
          <a:prstGeom prst="rect">
            <a:avLst/>
          </a:prstGeom>
          <a:noFill/>
        </p:spPr>
        <p:txBody>
          <a:bodyPr wrap="square" rtlCol="0">
            <a:spAutoFit/>
          </a:bodyPr>
          <a:lstStyle/>
          <a:p>
            <a:pPr algn="ctr"/>
            <a:r>
              <a:rPr kumimoji="1" lang="ja-JP" altLang="en-US" sz="1200" dirty="0">
                <a:solidFill>
                  <a:srgbClr val="FFFFFF"/>
                </a:solidFill>
              </a:rPr>
              <a:t>オフィスアプリ</a:t>
            </a:r>
          </a:p>
        </p:txBody>
      </p:sp>
      <p:sp>
        <p:nvSpPr>
          <p:cNvPr id="34" name="正方形/長方形 33"/>
          <p:cNvSpPr/>
          <p:nvPr/>
        </p:nvSpPr>
        <p:spPr>
          <a:xfrm>
            <a:off x="1383189" y="1546374"/>
            <a:ext cx="769461" cy="460376"/>
          </a:xfrm>
          <a:prstGeom prst="rect">
            <a:avLst/>
          </a:prstGeom>
          <a:solidFill>
            <a:srgbClr val="0000FF">
              <a:alpha val="68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5" name="正方形/長方形 34"/>
          <p:cNvSpPr/>
          <p:nvPr/>
        </p:nvSpPr>
        <p:spPr>
          <a:xfrm>
            <a:off x="2227739" y="1546374"/>
            <a:ext cx="769461" cy="460376"/>
          </a:xfrm>
          <a:prstGeom prst="rect">
            <a:avLst/>
          </a:prstGeom>
          <a:solidFill>
            <a:srgbClr val="0000FF">
              <a:alpha val="68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6" name="正方形/長方形 35"/>
          <p:cNvSpPr/>
          <p:nvPr/>
        </p:nvSpPr>
        <p:spPr>
          <a:xfrm>
            <a:off x="3078639" y="1546374"/>
            <a:ext cx="769461" cy="460376"/>
          </a:xfrm>
          <a:prstGeom prst="rect">
            <a:avLst/>
          </a:prstGeom>
          <a:solidFill>
            <a:srgbClr val="0000FF">
              <a:alpha val="68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7" name="正方形/長方形 36"/>
          <p:cNvSpPr/>
          <p:nvPr/>
        </p:nvSpPr>
        <p:spPr>
          <a:xfrm>
            <a:off x="3935889" y="1546374"/>
            <a:ext cx="769461" cy="460376"/>
          </a:xfrm>
          <a:prstGeom prst="rect">
            <a:avLst/>
          </a:prstGeom>
          <a:solidFill>
            <a:srgbClr val="0000FF">
              <a:alpha val="68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8" name="正方形/長方形 37"/>
          <p:cNvSpPr/>
          <p:nvPr/>
        </p:nvSpPr>
        <p:spPr>
          <a:xfrm>
            <a:off x="1383189" y="2130572"/>
            <a:ext cx="769461" cy="460376"/>
          </a:xfrm>
          <a:prstGeom prst="rect">
            <a:avLst/>
          </a:prstGeom>
          <a:solidFill>
            <a:srgbClr val="0000FF">
              <a:alpha val="68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39" name="正方形/長方形 38"/>
          <p:cNvSpPr/>
          <p:nvPr/>
        </p:nvSpPr>
        <p:spPr>
          <a:xfrm>
            <a:off x="2227739" y="2130572"/>
            <a:ext cx="769461" cy="460376"/>
          </a:xfrm>
          <a:prstGeom prst="rect">
            <a:avLst/>
          </a:prstGeom>
          <a:solidFill>
            <a:srgbClr val="0000FF">
              <a:alpha val="68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0" name="正方形/長方形 39"/>
          <p:cNvSpPr/>
          <p:nvPr/>
        </p:nvSpPr>
        <p:spPr>
          <a:xfrm>
            <a:off x="3078639" y="2130572"/>
            <a:ext cx="769461" cy="460376"/>
          </a:xfrm>
          <a:prstGeom prst="rect">
            <a:avLst/>
          </a:prstGeom>
          <a:solidFill>
            <a:srgbClr val="0000FF">
              <a:alpha val="68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1" name="正方形/長方形 40"/>
          <p:cNvSpPr/>
          <p:nvPr/>
        </p:nvSpPr>
        <p:spPr>
          <a:xfrm>
            <a:off x="3935889" y="2130572"/>
            <a:ext cx="769461" cy="460376"/>
          </a:xfrm>
          <a:prstGeom prst="rect">
            <a:avLst/>
          </a:prstGeom>
          <a:solidFill>
            <a:srgbClr val="0000FF">
              <a:alpha val="68000"/>
            </a:srgb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2" name="テキスト ボックス 41"/>
          <p:cNvSpPr txBox="1"/>
          <p:nvPr/>
        </p:nvSpPr>
        <p:spPr>
          <a:xfrm>
            <a:off x="1864678" y="1016247"/>
            <a:ext cx="2335495" cy="461665"/>
          </a:xfrm>
          <a:prstGeom prst="rect">
            <a:avLst/>
          </a:prstGeom>
          <a:noFill/>
        </p:spPr>
        <p:txBody>
          <a:bodyPr wrap="none" rtlCol="0">
            <a:spAutoFit/>
          </a:bodyPr>
          <a:lstStyle/>
          <a:p>
            <a:r>
              <a:rPr kumimoji="1" lang="ja-JP" altLang="en-US" sz="2400" dirty="0">
                <a:solidFill>
                  <a:srgbClr val="FFFFFF"/>
                </a:solidFill>
              </a:rPr>
              <a:t>クラウドサービス</a:t>
            </a:r>
          </a:p>
        </p:txBody>
      </p:sp>
      <p:sp>
        <p:nvSpPr>
          <p:cNvPr id="43" name="上下矢印 42"/>
          <p:cNvSpPr/>
          <p:nvPr/>
        </p:nvSpPr>
        <p:spPr>
          <a:xfrm>
            <a:off x="3715545" y="2730500"/>
            <a:ext cx="405605" cy="1613739"/>
          </a:xfrm>
          <a:prstGeom prst="upDownArrow">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4" name="上下矢印 43"/>
          <p:cNvSpPr/>
          <p:nvPr/>
        </p:nvSpPr>
        <p:spPr>
          <a:xfrm>
            <a:off x="4935142" y="2730500"/>
            <a:ext cx="405605" cy="1613739"/>
          </a:xfrm>
          <a:prstGeom prst="upDownArrow">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46" name="テキスト ボックス 45"/>
          <p:cNvSpPr txBox="1"/>
          <p:nvPr/>
        </p:nvSpPr>
        <p:spPr>
          <a:xfrm>
            <a:off x="5137944" y="1123950"/>
            <a:ext cx="2674415" cy="276999"/>
          </a:xfrm>
          <a:prstGeom prst="rect">
            <a:avLst/>
          </a:prstGeom>
          <a:noFill/>
        </p:spPr>
        <p:txBody>
          <a:bodyPr wrap="square" rtlCol="0">
            <a:spAutoFit/>
          </a:bodyPr>
          <a:lstStyle/>
          <a:p>
            <a:pPr algn="ctr"/>
            <a:r>
              <a:rPr kumimoji="1" lang="en-US" altLang="ja-JP" sz="1200" dirty="0"/>
              <a:t>Google Apps for work</a:t>
            </a:r>
            <a:r>
              <a:rPr kumimoji="1" lang="ja-JP" altLang="en-US" sz="1200" dirty="0"/>
              <a:t>など</a:t>
            </a:r>
          </a:p>
        </p:txBody>
      </p:sp>
      <p:sp>
        <p:nvSpPr>
          <p:cNvPr id="47" name="正方形/長方形 46"/>
          <p:cNvSpPr/>
          <p:nvPr/>
        </p:nvSpPr>
        <p:spPr>
          <a:xfrm>
            <a:off x="4799116" y="4622801"/>
            <a:ext cx="891591" cy="276999"/>
          </a:xfrm>
          <a:prstGeom prst="rect">
            <a:avLst/>
          </a:prstGeom>
        </p:spPr>
        <p:txBody>
          <a:bodyPr wrap="none">
            <a:spAutoFit/>
          </a:bodyPr>
          <a:lstStyle/>
          <a:p>
            <a:pPr lvl="0" algn="ctr"/>
            <a:r>
              <a:rPr lang="ja-JP" altLang="en-US" sz="1200" dirty="0">
                <a:solidFill>
                  <a:srgbClr val="FFFFFF"/>
                </a:solidFill>
                <a:latin typeface="ＭＳ Ｐゴシック"/>
                <a:cs typeface="ＭＳ Ｐゴシック"/>
              </a:rPr>
              <a:t>ブラウザー</a:t>
            </a:r>
          </a:p>
        </p:txBody>
      </p:sp>
      <p:cxnSp>
        <p:nvCxnSpPr>
          <p:cNvPr id="53" name="直線矢印コネクタ 52"/>
          <p:cNvCxnSpPr/>
          <p:nvPr/>
        </p:nvCxnSpPr>
        <p:spPr>
          <a:xfrm flipV="1">
            <a:off x="7583169" y="2147062"/>
            <a:ext cx="0" cy="2239148"/>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p:nvPr/>
        </p:nvCxnSpPr>
        <p:spPr>
          <a:xfrm flipV="1">
            <a:off x="6169025" y="2147062"/>
            <a:ext cx="0" cy="2239148"/>
          </a:xfrm>
          <a:prstGeom prst="straightConnector1">
            <a:avLst/>
          </a:prstGeom>
          <a:ln w="12700" cmpd="sng">
            <a:solidFill>
              <a:schemeClr val="bg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48" name="正方形/長方形 47"/>
          <p:cNvSpPr/>
          <p:nvPr/>
        </p:nvSpPr>
        <p:spPr>
          <a:xfrm>
            <a:off x="6169025" y="4373512"/>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文書作成</a:t>
            </a:r>
          </a:p>
        </p:txBody>
      </p:sp>
      <p:sp>
        <p:nvSpPr>
          <p:cNvPr id="49" name="正方形/長方形 48"/>
          <p:cNvSpPr/>
          <p:nvPr/>
        </p:nvSpPr>
        <p:spPr>
          <a:xfrm>
            <a:off x="6899275" y="4373512"/>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表計算</a:t>
            </a:r>
          </a:p>
        </p:txBody>
      </p:sp>
      <p:sp>
        <p:nvSpPr>
          <p:cNvPr id="50" name="正方形/長方形 49"/>
          <p:cNvSpPr/>
          <p:nvPr/>
        </p:nvSpPr>
        <p:spPr>
          <a:xfrm>
            <a:off x="6169025" y="4735462"/>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プレゼン</a:t>
            </a:r>
          </a:p>
        </p:txBody>
      </p:sp>
      <p:sp>
        <p:nvSpPr>
          <p:cNvPr id="51" name="正方形/長方形 50"/>
          <p:cNvSpPr/>
          <p:nvPr/>
        </p:nvSpPr>
        <p:spPr>
          <a:xfrm>
            <a:off x="6899275" y="4735462"/>
            <a:ext cx="683894" cy="317500"/>
          </a:xfrm>
          <a:prstGeom prst="rect">
            <a:avLst/>
          </a:prstGeom>
          <a:solidFill>
            <a:srgbClr val="000090"/>
          </a:solidFill>
          <a:ln w="19050" cmpd="sng">
            <a:solidFill>
              <a:schemeClr val="bg1"/>
            </a:solid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a:t>
            </a:r>
          </a:p>
        </p:txBody>
      </p:sp>
      <p:sp>
        <p:nvSpPr>
          <p:cNvPr id="66" name="上下矢印 65"/>
          <p:cNvSpPr/>
          <p:nvPr/>
        </p:nvSpPr>
        <p:spPr>
          <a:xfrm>
            <a:off x="5905500" y="5162550"/>
            <a:ext cx="180557" cy="252692"/>
          </a:xfrm>
          <a:prstGeom prst="upDownArrow">
            <a:avLst/>
          </a:prstGeom>
          <a:solidFill>
            <a:srgbClr val="FF6666"/>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7" name="上下矢印 66"/>
          <p:cNvSpPr/>
          <p:nvPr/>
        </p:nvSpPr>
        <p:spPr>
          <a:xfrm>
            <a:off x="3810685" y="5176978"/>
            <a:ext cx="180557" cy="252692"/>
          </a:xfrm>
          <a:prstGeom prst="upDownArrow">
            <a:avLst/>
          </a:prstGeom>
          <a:solidFill>
            <a:srgbClr val="FF6666"/>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8" name="上下矢印 67"/>
          <p:cNvSpPr/>
          <p:nvPr/>
        </p:nvSpPr>
        <p:spPr>
          <a:xfrm>
            <a:off x="2550052" y="5176978"/>
            <a:ext cx="180557" cy="252692"/>
          </a:xfrm>
          <a:prstGeom prst="upDownArrow">
            <a:avLst/>
          </a:prstGeom>
          <a:solidFill>
            <a:srgbClr val="FF6666"/>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69" name="上下矢印 68"/>
          <p:cNvSpPr/>
          <p:nvPr/>
        </p:nvSpPr>
        <p:spPr>
          <a:xfrm rot="5400000">
            <a:off x="5927000" y="1867704"/>
            <a:ext cx="180557" cy="252692"/>
          </a:xfrm>
          <a:prstGeom prst="upDownArrow">
            <a:avLst/>
          </a:prstGeom>
          <a:solidFill>
            <a:srgbClr val="FF6666"/>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0" name="上下矢印 69"/>
          <p:cNvSpPr/>
          <p:nvPr/>
        </p:nvSpPr>
        <p:spPr>
          <a:xfrm rot="5400000">
            <a:off x="1683931" y="4661445"/>
            <a:ext cx="180557" cy="252692"/>
          </a:xfrm>
          <a:prstGeom prst="upDownArrow">
            <a:avLst/>
          </a:prstGeom>
          <a:solidFill>
            <a:srgbClr val="FF6666"/>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1" name="上下矢印 70"/>
          <p:cNvSpPr/>
          <p:nvPr/>
        </p:nvSpPr>
        <p:spPr>
          <a:xfrm rot="5400000">
            <a:off x="1574542" y="5395124"/>
            <a:ext cx="180557" cy="532430"/>
          </a:xfrm>
          <a:prstGeom prst="upDownArrow">
            <a:avLst/>
          </a:prstGeom>
          <a:solidFill>
            <a:srgbClr val="FF6666"/>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2" name="上下矢印 71"/>
          <p:cNvSpPr/>
          <p:nvPr/>
        </p:nvSpPr>
        <p:spPr>
          <a:xfrm rot="5400000">
            <a:off x="7366097" y="5395123"/>
            <a:ext cx="180557" cy="532430"/>
          </a:xfrm>
          <a:prstGeom prst="upDownArrow">
            <a:avLst/>
          </a:prstGeom>
          <a:solidFill>
            <a:srgbClr val="FF6666"/>
          </a:solidFill>
          <a:ln w="12700" cmpd="sng">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ＭＳ Ｐゴシック"/>
              <a:ea typeface="ＭＳ Ｐゴシック"/>
              <a:cs typeface="ＭＳ Ｐゴシック"/>
            </a:endParaRPr>
          </a:p>
        </p:txBody>
      </p:sp>
      <p:sp>
        <p:nvSpPr>
          <p:cNvPr id="73" name="テキスト ボックス 72"/>
          <p:cNvSpPr txBox="1"/>
          <p:nvPr/>
        </p:nvSpPr>
        <p:spPr>
          <a:xfrm>
            <a:off x="2122344" y="5738918"/>
            <a:ext cx="2242217" cy="307777"/>
          </a:xfrm>
          <a:prstGeom prst="rect">
            <a:avLst/>
          </a:prstGeom>
          <a:noFill/>
        </p:spPr>
        <p:txBody>
          <a:bodyPr wrap="none" rtlCol="0">
            <a:spAutoFit/>
          </a:bodyPr>
          <a:lstStyle/>
          <a:p>
            <a:r>
              <a:rPr kumimoji="1" lang="en-US" altLang="ja-JP" sz="1400" dirty="0"/>
              <a:t>PC</a:t>
            </a:r>
            <a:r>
              <a:rPr kumimoji="1" lang="ja-JP" altLang="en-US" sz="1400" dirty="0"/>
              <a:t>／</a:t>
            </a:r>
            <a:r>
              <a:rPr kumimoji="1" lang="en-US" altLang="ja-JP" sz="1400" dirty="0"/>
              <a:t>Windows</a:t>
            </a:r>
            <a:r>
              <a:rPr lang="ja-JP" altLang="en-US" sz="1400" dirty="0"/>
              <a:t>・</a:t>
            </a:r>
            <a:r>
              <a:rPr lang="en-US" altLang="ja-JP" sz="1400" dirty="0"/>
              <a:t>Mac OS </a:t>
            </a:r>
            <a:r>
              <a:rPr lang="ja-JP" altLang="en-US" sz="1400" dirty="0"/>
              <a:t>など</a:t>
            </a:r>
            <a:endParaRPr kumimoji="1" lang="ja-JP" altLang="en-US" sz="1400" dirty="0"/>
          </a:p>
        </p:txBody>
      </p:sp>
      <p:sp>
        <p:nvSpPr>
          <p:cNvPr id="74" name="テキスト ボックス 73"/>
          <p:cNvSpPr txBox="1"/>
          <p:nvPr/>
        </p:nvSpPr>
        <p:spPr>
          <a:xfrm>
            <a:off x="4740677" y="5738917"/>
            <a:ext cx="2205091" cy="307777"/>
          </a:xfrm>
          <a:prstGeom prst="rect">
            <a:avLst/>
          </a:prstGeom>
          <a:noFill/>
        </p:spPr>
        <p:txBody>
          <a:bodyPr wrap="none" rtlCol="0">
            <a:spAutoFit/>
          </a:bodyPr>
          <a:lstStyle/>
          <a:p>
            <a:r>
              <a:rPr kumimoji="1" lang="en-US" altLang="ja-JP" sz="1400" dirty="0">
                <a:solidFill>
                  <a:srgbClr val="0000FF"/>
                </a:solidFill>
              </a:rPr>
              <a:t>Chromebook</a:t>
            </a:r>
            <a:r>
              <a:rPr lang="en-US" altLang="ja-JP" sz="1400" dirty="0">
                <a:solidFill>
                  <a:srgbClr val="0000FF"/>
                </a:solidFill>
              </a:rPr>
              <a:t> </a:t>
            </a:r>
            <a:r>
              <a:rPr lang="ja-JP" altLang="en-US" sz="1400" dirty="0">
                <a:solidFill>
                  <a:srgbClr val="0000FF"/>
                </a:solidFill>
              </a:rPr>
              <a:t>／</a:t>
            </a:r>
            <a:r>
              <a:rPr kumimoji="1" lang="en-US" altLang="ja-JP" sz="1400" dirty="0">
                <a:solidFill>
                  <a:srgbClr val="0000FF"/>
                </a:solidFill>
              </a:rPr>
              <a:t>Chrome OS </a:t>
            </a:r>
            <a:endParaRPr kumimoji="1" lang="ja-JP" altLang="en-US" sz="1400" dirty="0">
              <a:solidFill>
                <a:srgbClr val="0000FF"/>
              </a:solidFill>
            </a:endParaRPr>
          </a:p>
        </p:txBody>
      </p:sp>
    </p:spTree>
    <p:extLst>
      <p:ext uri="{BB962C8B-B14F-4D97-AF65-F5344CB8AC3E}">
        <p14:creationId xmlns:p14="http://schemas.microsoft.com/office/powerpoint/2010/main" val="18666981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solidFill>
                  <a:schemeClr val="tx1">
                    <a:lumMod val="50000"/>
                    <a:lumOff val="50000"/>
                  </a:schemeClr>
                </a:solidFill>
              </a:rPr>
              <a:t>クライアント</a:t>
            </a:r>
            <a:r>
              <a:rPr kumimoji="1" lang="ja-JP" altLang="en-US" smtClean="0">
                <a:solidFill>
                  <a:schemeClr val="tx1">
                    <a:lumMod val="50000"/>
                    <a:lumOff val="50000"/>
                  </a:schemeClr>
                </a:solidFill>
              </a:rPr>
              <a:t>仮想化</a:t>
            </a:r>
            <a:endParaRPr kumimoji="1" lang="ja-JP" altLang="en-US"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p:txBody>
          <a:bodyPr/>
          <a:lstStyle/>
          <a:p>
            <a:fld id="{8FF8CC5D-A65D-5946-99B5-645367A967AD}" type="slidenum">
              <a:rPr kumimoji="1" lang="ja-JP" altLang="en-US" smtClean="0"/>
              <a:t>98</a:t>
            </a:fld>
            <a:endParaRPr kumimoji="1" lang="ja-JP" altLang="en-US"/>
          </a:p>
        </p:txBody>
      </p:sp>
      <p:sp>
        <p:nvSpPr>
          <p:cNvPr id="4" name="テキスト ボックス 3"/>
          <p:cNvSpPr txBox="1"/>
          <p:nvPr/>
        </p:nvSpPr>
        <p:spPr>
          <a:xfrm>
            <a:off x="1307289" y="902946"/>
            <a:ext cx="2380780" cy="646331"/>
          </a:xfrm>
          <a:prstGeom prst="rect">
            <a:avLst/>
          </a:prstGeom>
          <a:noFill/>
        </p:spPr>
        <p:txBody>
          <a:bodyPr wrap="none" rtlCol="0">
            <a:spAutoFit/>
          </a:bodyPr>
          <a:lstStyle/>
          <a:p>
            <a:pPr algn="ctr">
              <a:spcBef>
                <a:spcPts val="0"/>
              </a:spcBef>
            </a:pPr>
            <a:r>
              <a:rPr kumimoji="1" lang="ja-JP" altLang="en-US" sz="1800" dirty="0">
                <a:solidFill>
                  <a:srgbClr val="0000CC"/>
                </a:solidFill>
                <a:latin typeface="Arial"/>
                <a:ea typeface="HGP創英角ｺﾞｼｯｸUB" pitchFamily="50" charset="-128"/>
                <a:cs typeface="Arial"/>
              </a:rPr>
              <a:t>クライアントの仮想化</a:t>
            </a:r>
          </a:p>
          <a:p>
            <a:pPr algn="ctr">
              <a:spcBef>
                <a:spcPts val="0"/>
              </a:spcBef>
            </a:pPr>
            <a:r>
              <a:rPr kumimoji="1" lang="ja-JP" altLang="en-US" sz="1800" dirty="0">
                <a:solidFill>
                  <a:srgbClr val="0000CC"/>
                </a:solidFill>
                <a:latin typeface="Arial"/>
                <a:ea typeface="HGP創英角ｺﾞｼｯｸUB" pitchFamily="50" charset="-128"/>
                <a:cs typeface="Arial"/>
              </a:rPr>
              <a:t>（アプリケーション方式）</a:t>
            </a:r>
            <a:endParaRPr kumimoji="1" lang="ja-JP" altLang="en-US" sz="1400" dirty="0">
              <a:solidFill>
                <a:srgbClr val="0000CC"/>
              </a:solidFill>
              <a:latin typeface="Arial"/>
              <a:ea typeface="HGP創英角ｺﾞｼｯｸUB" pitchFamily="50" charset="-128"/>
              <a:cs typeface="Arial"/>
            </a:endParaRPr>
          </a:p>
        </p:txBody>
      </p:sp>
      <p:sp>
        <p:nvSpPr>
          <p:cNvPr id="5" name="角丸四角形 4"/>
          <p:cNvSpPr/>
          <p:nvPr/>
        </p:nvSpPr>
        <p:spPr bwMode="auto">
          <a:xfrm>
            <a:off x="1219200" y="1657283"/>
            <a:ext cx="2587625" cy="4732061"/>
          </a:xfrm>
          <a:prstGeom prst="roundRect">
            <a:avLst>
              <a:gd name="adj" fmla="val 0"/>
            </a:avLst>
          </a:prstGeom>
          <a:solidFill>
            <a:srgbClr val="FFFF99"/>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n-ea"/>
              <a:cs typeface="Arial"/>
            </a:endParaRPr>
          </a:p>
        </p:txBody>
      </p:sp>
      <p:sp>
        <p:nvSpPr>
          <p:cNvPr id="6" name="正方形/長方形 5"/>
          <p:cNvSpPr/>
          <p:nvPr/>
        </p:nvSpPr>
        <p:spPr bwMode="auto">
          <a:xfrm>
            <a:off x="1371600" y="4179546"/>
            <a:ext cx="1086846" cy="392454"/>
          </a:xfrm>
          <a:prstGeom prst="rect">
            <a:avLst/>
          </a:prstGeom>
          <a:solidFill>
            <a:srgbClr val="FF6600"/>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ja-JP" altLang="en-US" sz="1200" dirty="0">
                <a:solidFill>
                  <a:schemeClr val="bg1"/>
                </a:solidFill>
                <a:latin typeface="+mn-ea"/>
                <a:cs typeface="Arial"/>
              </a:rPr>
              <a:t>仮想化</a:t>
            </a:r>
          </a:p>
          <a:p>
            <a:pPr algn="ctr">
              <a:spcBef>
                <a:spcPts val="0"/>
              </a:spcBef>
            </a:pPr>
            <a:r>
              <a:rPr lang="ja-JP" altLang="en-US" sz="1200" dirty="0">
                <a:solidFill>
                  <a:schemeClr val="bg1"/>
                </a:solidFill>
                <a:latin typeface="+mn-ea"/>
                <a:cs typeface="Arial"/>
              </a:rPr>
              <a:t>ソフトウェア</a:t>
            </a:r>
          </a:p>
        </p:txBody>
      </p:sp>
      <p:sp>
        <p:nvSpPr>
          <p:cNvPr id="7" name="角丸四角形 6"/>
          <p:cNvSpPr/>
          <p:nvPr/>
        </p:nvSpPr>
        <p:spPr bwMode="auto">
          <a:xfrm>
            <a:off x="1371067" y="5133141"/>
            <a:ext cx="2253227" cy="969209"/>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dirty="0">
                <a:latin typeface="+mn-ea"/>
                <a:cs typeface="Arial"/>
              </a:rPr>
              <a:t>ハードウェア</a:t>
            </a:r>
            <a:endParaRPr lang="en-US" altLang="ja-JP" dirty="0">
              <a:latin typeface="+mn-ea"/>
              <a:cs typeface="Arial"/>
            </a:endParaRPr>
          </a:p>
          <a:p>
            <a:pPr algn="ctr"/>
            <a:endParaRPr lang="en-US" altLang="ja-JP" dirty="0">
              <a:latin typeface="+mn-ea"/>
              <a:cs typeface="Arial"/>
            </a:endParaRPr>
          </a:p>
          <a:p>
            <a:pPr algn="ctr"/>
            <a:endParaRPr lang="en-US" altLang="ja-JP" dirty="0">
              <a:latin typeface="+mn-ea"/>
              <a:cs typeface="Arial"/>
            </a:endParaRPr>
          </a:p>
        </p:txBody>
      </p:sp>
      <p:sp>
        <p:nvSpPr>
          <p:cNvPr id="9" name="テキスト ボックス 8"/>
          <p:cNvSpPr txBox="1"/>
          <p:nvPr/>
        </p:nvSpPr>
        <p:spPr>
          <a:xfrm>
            <a:off x="1691005" y="1725433"/>
            <a:ext cx="1599416" cy="369332"/>
          </a:xfrm>
          <a:prstGeom prst="rect">
            <a:avLst/>
          </a:prstGeom>
          <a:noFill/>
          <a:ln>
            <a:noFill/>
          </a:ln>
        </p:spPr>
        <p:txBody>
          <a:bodyPr wrap="none" rtlCol="0">
            <a:spAutoFit/>
          </a:bodyPr>
          <a:lstStyle/>
          <a:p>
            <a:pPr algn="ctr"/>
            <a:r>
              <a:rPr kumimoji="1" lang="ja-JP" altLang="en-US" sz="1800" dirty="0">
                <a:solidFill>
                  <a:srgbClr val="0000CC"/>
                </a:solidFill>
                <a:latin typeface="+mn-ea"/>
                <a:cs typeface="Arial"/>
              </a:rPr>
              <a:t>クライアント</a:t>
            </a:r>
            <a:r>
              <a:rPr kumimoji="1" lang="en-US" altLang="ja-JP" sz="1800" dirty="0">
                <a:solidFill>
                  <a:srgbClr val="0000CC"/>
                </a:solidFill>
                <a:latin typeface="+mn-ea"/>
                <a:cs typeface="Arial"/>
              </a:rPr>
              <a:t>PC</a:t>
            </a:r>
            <a:endParaRPr kumimoji="1" lang="ja-JP" altLang="en-US" sz="1800" dirty="0">
              <a:solidFill>
                <a:srgbClr val="0000CC"/>
              </a:solidFill>
              <a:latin typeface="+mn-ea"/>
              <a:cs typeface="Arial"/>
            </a:endParaRPr>
          </a:p>
        </p:txBody>
      </p:sp>
      <p:sp>
        <p:nvSpPr>
          <p:cNvPr id="10" name="正方形/長方形 9"/>
          <p:cNvSpPr/>
          <p:nvPr/>
        </p:nvSpPr>
        <p:spPr bwMode="auto">
          <a:xfrm>
            <a:off x="1371067" y="4636746"/>
            <a:ext cx="2253227" cy="425774"/>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pPr>
            <a:r>
              <a:rPr lang="ja-JP" altLang="en-US" sz="1400" dirty="0">
                <a:solidFill>
                  <a:schemeClr val="bg1"/>
                </a:solidFill>
                <a:latin typeface="+mn-ea"/>
                <a:cs typeface="Arial"/>
              </a:rPr>
              <a:t>オペレーティングシステム</a:t>
            </a:r>
            <a:endParaRPr lang="en-US" altLang="ja-JP" sz="1400" dirty="0">
              <a:solidFill>
                <a:schemeClr val="bg1"/>
              </a:solidFill>
              <a:latin typeface="+mn-ea"/>
              <a:cs typeface="Arial"/>
            </a:endParaRPr>
          </a:p>
          <a:p>
            <a:pPr algn="ctr">
              <a:lnSpc>
                <a:spcPts val="1400"/>
              </a:lnSpc>
            </a:pPr>
            <a:r>
              <a:rPr lang="ja-JP" altLang="en-US" sz="1000" dirty="0">
                <a:solidFill>
                  <a:schemeClr val="bg1"/>
                </a:solidFill>
                <a:latin typeface="+mn-ea"/>
                <a:cs typeface="Arial"/>
              </a:rPr>
              <a:t>（ホストＯＳ）</a:t>
            </a:r>
          </a:p>
        </p:txBody>
      </p:sp>
      <p:sp>
        <p:nvSpPr>
          <p:cNvPr id="11" name="正方形/長方形 10"/>
          <p:cNvSpPr/>
          <p:nvPr/>
        </p:nvSpPr>
        <p:spPr bwMode="auto">
          <a:xfrm>
            <a:off x="2490713" y="2198346"/>
            <a:ext cx="1133581" cy="2373654"/>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spcBef>
                <a:spcPts val="0"/>
              </a:spcBef>
            </a:pPr>
            <a:r>
              <a:rPr lang="ja-JP" altLang="en-US" sz="1000" dirty="0">
                <a:solidFill>
                  <a:schemeClr val="bg1"/>
                </a:solidFill>
                <a:latin typeface="+mn-ea"/>
                <a:cs typeface="Arial"/>
              </a:rPr>
              <a:t>アプリケーション</a:t>
            </a:r>
          </a:p>
        </p:txBody>
      </p:sp>
      <p:sp>
        <p:nvSpPr>
          <p:cNvPr id="12" name="正方形/長方形 11"/>
          <p:cNvSpPr/>
          <p:nvPr/>
        </p:nvSpPr>
        <p:spPr bwMode="auto">
          <a:xfrm>
            <a:off x="1371067" y="3321050"/>
            <a:ext cx="1079878" cy="457200"/>
          </a:xfrm>
          <a:prstGeom prst="rect">
            <a:avLst/>
          </a:prstGeom>
          <a:solidFill>
            <a:schemeClr val="accent3">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pPr>
            <a:r>
              <a:rPr lang="ja-JP" altLang="en-US" sz="1400" dirty="0">
                <a:solidFill>
                  <a:schemeClr val="bg1"/>
                </a:solidFill>
                <a:latin typeface="+mn-ea"/>
                <a:cs typeface="Arial"/>
              </a:rPr>
              <a:t>ＯＳ</a:t>
            </a:r>
            <a:endParaRPr lang="en-US" altLang="ja-JP" sz="1400" dirty="0">
              <a:solidFill>
                <a:schemeClr val="bg1"/>
              </a:solidFill>
              <a:latin typeface="+mn-ea"/>
              <a:cs typeface="Arial"/>
            </a:endParaRPr>
          </a:p>
          <a:p>
            <a:pPr algn="ctr">
              <a:lnSpc>
                <a:spcPts val="1400"/>
              </a:lnSpc>
            </a:pPr>
            <a:r>
              <a:rPr lang="ja-JP" altLang="en-US" sz="800" dirty="0">
                <a:solidFill>
                  <a:schemeClr val="bg1"/>
                </a:solidFill>
                <a:latin typeface="+mn-ea"/>
                <a:cs typeface="Arial"/>
              </a:rPr>
              <a:t>（ゲストＯＳ）</a:t>
            </a:r>
          </a:p>
        </p:txBody>
      </p:sp>
      <p:sp>
        <p:nvSpPr>
          <p:cNvPr id="13" name="正方形/長方形 12"/>
          <p:cNvSpPr/>
          <p:nvPr/>
        </p:nvSpPr>
        <p:spPr bwMode="auto">
          <a:xfrm>
            <a:off x="1371067" y="2198344"/>
            <a:ext cx="1079878" cy="1065556"/>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spcBef>
                <a:spcPts val="0"/>
              </a:spcBef>
            </a:pPr>
            <a:r>
              <a:rPr lang="ja-JP" altLang="en-US" sz="1000" dirty="0">
                <a:solidFill>
                  <a:schemeClr val="bg1"/>
                </a:solidFill>
                <a:latin typeface="+mn-ea"/>
                <a:cs typeface="Arial"/>
              </a:rPr>
              <a:t>アプリケーション</a:t>
            </a:r>
          </a:p>
        </p:txBody>
      </p:sp>
      <p:sp>
        <p:nvSpPr>
          <p:cNvPr id="15" name="テキスト ボックス 14"/>
          <p:cNvSpPr txBox="1"/>
          <p:nvPr/>
        </p:nvSpPr>
        <p:spPr>
          <a:xfrm>
            <a:off x="5366831" y="862723"/>
            <a:ext cx="2486579" cy="646331"/>
          </a:xfrm>
          <a:prstGeom prst="rect">
            <a:avLst/>
          </a:prstGeom>
          <a:noFill/>
        </p:spPr>
        <p:txBody>
          <a:bodyPr wrap="none" rtlCol="0">
            <a:spAutoFit/>
          </a:bodyPr>
          <a:lstStyle/>
          <a:p>
            <a:pPr algn="ctr">
              <a:spcBef>
                <a:spcPts val="0"/>
              </a:spcBef>
            </a:pPr>
            <a:r>
              <a:rPr kumimoji="1" lang="ja-JP" altLang="en-US" sz="1800" dirty="0">
                <a:solidFill>
                  <a:srgbClr val="0000CC"/>
                </a:solidFill>
                <a:latin typeface="Arial"/>
                <a:ea typeface="HGP創英角ｺﾞｼｯｸUB" pitchFamily="50" charset="-128"/>
                <a:cs typeface="Arial"/>
              </a:rPr>
              <a:t>クライアントの仮想化</a:t>
            </a:r>
          </a:p>
          <a:p>
            <a:pPr algn="ctr">
              <a:spcBef>
                <a:spcPts val="0"/>
              </a:spcBef>
            </a:pPr>
            <a:r>
              <a:rPr kumimoji="1" lang="ja-JP" altLang="en-US" sz="1800" dirty="0">
                <a:solidFill>
                  <a:srgbClr val="0000CC"/>
                </a:solidFill>
                <a:latin typeface="Arial"/>
                <a:ea typeface="HGP創英角ｺﾞｼｯｸUB" pitchFamily="50" charset="-128"/>
                <a:cs typeface="Arial"/>
              </a:rPr>
              <a:t>（ハイパーバイザー方式）</a:t>
            </a:r>
            <a:endParaRPr kumimoji="1" lang="ja-JP" altLang="en-US" sz="1400" dirty="0">
              <a:solidFill>
                <a:srgbClr val="0000CC"/>
              </a:solidFill>
              <a:latin typeface="Arial"/>
              <a:ea typeface="HGP創英角ｺﾞｼｯｸUB" pitchFamily="50" charset="-128"/>
              <a:cs typeface="Arial"/>
            </a:endParaRPr>
          </a:p>
        </p:txBody>
      </p:sp>
      <p:sp>
        <p:nvSpPr>
          <p:cNvPr id="16" name="角丸四角形 15"/>
          <p:cNvSpPr/>
          <p:nvPr/>
        </p:nvSpPr>
        <p:spPr bwMode="auto">
          <a:xfrm>
            <a:off x="5331641" y="1617060"/>
            <a:ext cx="2637609" cy="4732061"/>
          </a:xfrm>
          <a:prstGeom prst="roundRect">
            <a:avLst>
              <a:gd name="adj" fmla="val 0"/>
            </a:avLst>
          </a:prstGeom>
          <a:solidFill>
            <a:srgbClr val="FFFF99"/>
          </a:solidFill>
          <a:ln w="381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ja-JP" altLang="en-US" sz="1200" b="0" i="0" u="none" strike="noStrike" cap="none" normalizeH="0" baseline="0">
              <a:ln>
                <a:noFill/>
              </a:ln>
              <a:solidFill>
                <a:srgbClr val="484848"/>
              </a:solidFill>
              <a:effectLst/>
              <a:latin typeface="+mn-ea"/>
              <a:cs typeface="Arial"/>
            </a:endParaRPr>
          </a:p>
        </p:txBody>
      </p:sp>
      <p:sp>
        <p:nvSpPr>
          <p:cNvPr id="17" name="正方形/長方形 16"/>
          <p:cNvSpPr/>
          <p:nvPr/>
        </p:nvSpPr>
        <p:spPr bwMode="auto">
          <a:xfrm>
            <a:off x="5505101" y="4179546"/>
            <a:ext cx="2285999" cy="879158"/>
          </a:xfrm>
          <a:prstGeom prst="rect">
            <a:avLst/>
          </a:prstGeom>
          <a:solidFill>
            <a:srgbClr val="FF6600"/>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ja-JP" altLang="en-US" sz="1400" dirty="0">
                <a:solidFill>
                  <a:schemeClr val="bg1"/>
                </a:solidFill>
                <a:latin typeface="+mn-ea"/>
                <a:cs typeface="Arial"/>
              </a:rPr>
              <a:t>仮想化ソフトウェア</a:t>
            </a:r>
            <a:r>
              <a:rPr lang="en-US" altLang="ja-JP" sz="1400" dirty="0">
                <a:solidFill>
                  <a:schemeClr val="bg1"/>
                </a:solidFill>
                <a:latin typeface="+mn-ea"/>
                <a:cs typeface="Arial"/>
              </a:rPr>
              <a:t/>
            </a:r>
            <a:br>
              <a:rPr lang="en-US" altLang="ja-JP" sz="1400" dirty="0">
                <a:solidFill>
                  <a:schemeClr val="bg1"/>
                </a:solidFill>
                <a:latin typeface="+mn-ea"/>
                <a:cs typeface="Arial"/>
              </a:rPr>
            </a:br>
            <a:r>
              <a:rPr lang="en-US" altLang="ja-JP" sz="1000" dirty="0">
                <a:solidFill>
                  <a:schemeClr val="bg1"/>
                </a:solidFill>
                <a:latin typeface="+mn-ea"/>
                <a:cs typeface="Arial"/>
              </a:rPr>
              <a:t>(</a:t>
            </a:r>
            <a:r>
              <a:rPr lang="ja-JP" altLang="en-US" sz="1000" dirty="0">
                <a:solidFill>
                  <a:schemeClr val="bg1"/>
                </a:solidFill>
                <a:latin typeface="+mn-ea"/>
                <a:cs typeface="Arial"/>
              </a:rPr>
              <a:t>ハイパーバイザー</a:t>
            </a:r>
            <a:r>
              <a:rPr lang="en-US" altLang="ja-JP" sz="1000" dirty="0">
                <a:solidFill>
                  <a:schemeClr val="bg1"/>
                </a:solidFill>
                <a:latin typeface="+mn-ea"/>
                <a:cs typeface="Arial"/>
              </a:rPr>
              <a:t>)</a:t>
            </a:r>
            <a:endParaRPr lang="ja-JP" altLang="en-US" sz="1000" dirty="0">
              <a:solidFill>
                <a:schemeClr val="bg1"/>
              </a:solidFill>
              <a:latin typeface="+mn-ea"/>
              <a:cs typeface="Arial"/>
            </a:endParaRPr>
          </a:p>
        </p:txBody>
      </p:sp>
      <p:sp>
        <p:nvSpPr>
          <p:cNvPr id="18" name="角丸四角形 17"/>
          <p:cNvSpPr/>
          <p:nvPr/>
        </p:nvSpPr>
        <p:spPr bwMode="auto">
          <a:xfrm>
            <a:off x="5501665" y="5124664"/>
            <a:ext cx="2274956" cy="971550"/>
          </a:xfrm>
          <a:prstGeom prst="roundRect">
            <a:avLst>
              <a:gd name="adj" fmla="val 0"/>
            </a:avLst>
          </a:prstGeom>
          <a:solidFill>
            <a:srgbClr val="0000FF"/>
          </a:solidFill>
          <a:ln>
            <a:noFill/>
            <a:headEnd type="none" w="med" len="med"/>
            <a:tailEnd type="none" w="med" len="me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ja-JP" altLang="en-US" dirty="0">
                <a:latin typeface="+mn-ea"/>
                <a:cs typeface="Arial"/>
              </a:rPr>
              <a:t>ハードウェア</a:t>
            </a:r>
            <a:endParaRPr lang="en-US" altLang="ja-JP" dirty="0">
              <a:latin typeface="+mn-ea"/>
              <a:cs typeface="Arial"/>
            </a:endParaRPr>
          </a:p>
          <a:p>
            <a:pPr algn="ctr"/>
            <a:endParaRPr lang="en-US" altLang="ja-JP" dirty="0">
              <a:latin typeface="+mn-ea"/>
              <a:cs typeface="Arial"/>
            </a:endParaRPr>
          </a:p>
          <a:p>
            <a:pPr algn="ctr"/>
            <a:endParaRPr lang="en-US" altLang="ja-JP" dirty="0">
              <a:latin typeface="+mn-ea"/>
              <a:cs typeface="Arial"/>
            </a:endParaRPr>
          </a:p>
        </p:txBody>
      </p:sp>
      <p:sp>
        <p:nvSpPr>
          <p:cNvPr id="20" name="テキスト ボックス 19"/>
          <p:cNvSpPr txBox="1"/>
          <p:nvPr/>
        </p:nvSpPr>
        <p:spPr>
          <a:xfrm>
            <a:off x="5829692" y="1685210"/>
            <a:ext cx="1599416" cy="369332"/>
          </a:xfrm>
          <a:prstGeom prst="rect">
            <a:avLst/>
          </a:prstGeom>
          <a:noFill/>
          <a:ln>
            <a:noFill/>
          </a:ln>
        </p:spPr>
        <p:txBody>
          <a:bodyPr wrap="none" rtlCol="0">
            <a:spAutoFit/>
          </a:bodyPr>
          <a:lstStyle/>
          <a:p>
            <a:pPr algn="ctr"/>
            <a:r>
              <a:rPr kumimoji="1" lang="ja-JP" altLang="en-US" sz="1800" dirty="0">
                <a:solidFill>
                  <a:srgbClr val="0000CC"/>
                </a:solidFill>
                <a:latin typeface="+mn-ea"/>
                <a:cs typeface="Arial"/>
              </a:rPr>
              <a:t>クライアント</a:t>
            </a:r>
            <a:r>
              <a:rPr kumimoji="1" lang="en-US" altLang="ja-JP" sz="1800" dirty="0">
                <a:solidFill>
                  <a:srgbClr val="0000CC"/>
                </a:solidFill>
                <a:latin typeface="+mn-ea"/>
                <a:cs typeface="Arial"/>
              </a:rPr>
              <a:t>PC</a:t>
            </a:r>
            <a:endParaRPr kumimoji="1" lang="ja-JP" altLang="en-US" sz="1800" dirty="0">
              <a:solidFill>
                <a:srgbClr val="0000CC"/>
              </a:solidFill>
              <a:latin typeface="+mn-ea"/>
              <a:cs typeface="Arial"/>
            </a:endParaRPr>
          </a:p>
        </p:txBody>
      </p:sp>
      <p:sp>
        <p:nvSpPr>
          <p:cNvPr id="21" name="正方形/長方形 20"/>
          <p:cNvSpPr/>
          <p:nvPr/>
        </p:nvSpPr>
        <p:spPr bwMode="auto">
          <a:xfrm>
            <a:off x="6686357" y="2198344"/>
            <a:ext cx="1092670" cy="1052854"/>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spcBef>
                <a:spcPts val="0"/>
              </a:spcBef>
            </a:pPr>
            <a:r>
              <a:rPr lang="ja-JP" altLang="en-US" sz="1000" dirty="0">
                <a:solidFill>
                  <a:schemeClr val="bg1"/>
                </a:solidFill>
                <a:latin typeface="+mn-ea"/>
                <a:cs typeface="Arial"/>
              </a:rPr>
              <a:t>アプリケーション</a:t>
            </a:r>
          </a:p>
        </p:txBody>
      </p:sp>
      <p:sp>
        <p:nvSpPr>
          <p:cNvPr id="22" name="正方形/長方形 21"/>
          <p:cNvSpPr/>
          <p:nvPr/>
        </p:nvSpPr>
        <p:spPr bwMode="auto">
          <a:xfrm>
            <a:off x="6679874" y="3321050"/>
            <a:ext cx="1096748" cy="464457"/>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spcBef>
                <a:spcPts val="0"/>
              </a:spcBef>
            </a:pPr>
            <a:r>
              <a:rPr lang="ja-JP" altLang="en-US" sz="1400" dirty="0">
                <a:solidFill>
                  <a:schemeClr val="bg1"/>
                </a:solidFill>
                <a:latin typeface="+mn-ea"/>
                <a:cs typeface="Arial"/>
              </a:rPr>
              <a:t>ＯＳ</a:t>
            </a:r>
          </a:p>
        </p:txBody>
      </p:sp>
      <p:sp>
        <p:nvSpPr>
          <p:cNvPr id="23" name="正方形/長方形 22"/>
          <p:cNvSpPr/>
          <p:nvPr/>
        </p:nvSpPr>
        <p:spPr bwMode="auto">
          <a:xfrm>
            <a:off x="5497445" y="2198345"/>
            <a:ext cx="1131955" cy="1065555"/>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spcBef>
                <a:spcPts val="0"/>
              </a:spcBef>
            </a:pPr>
            <a:r>
              <a:rPr lang="ja-JP" altLang="en-US" sz="1000" dirty="0">
                <a:solidFill>
                  <a:schemeClr val="bg1"/>
                </a:solidFill>
                <a:latin typeface="+mn-ea"/>
                <a:cs typeface="Arial"/>
              </a:rPr>
              <a:t>アプリケーション</a:t>
            </a:r>
          </a:p>
        </p:txBody>
      </p:sp>
      <p:sp>
        <p:nvSpPr>
          <p:cNvPr id="24" name="正方形/長方形 23"/>
          <p:cNvSpPr/>
          <p:nvPr/>
        </p:nvSpPr>
        <p:spPr bwMode="auto">
          <a:xfrm>
            <a:off x="5497444" y="3321050"/>
            <a:ext cx="1131956" cy="457200"/>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spcBef>
                <a:spcPts val="0"/>
              </a:spcBef>
            </a:pPr>
            <a:r>
              <a:rPr lang="ja-JP" altLang="en-US" sz="1400" dirty="0">
                <a:solidFill>
                  <a:schemeClr val="bg1"/>
                </a:solidFill>
                <a:latin typeface="+mn-ea"/>
                <a:cs typeface="Arial"/>
              </a:rPr>
              <a:t>ＯＳ</a:t>
            </a:r>
          </a:p>
        </p:txBody>
      </p:sp>
      <p:sp>
        <p:nvSpPr>
          <p:cNvPr id="25" name="正方形/長方形 24"/>
          <p:cNvSpPr/>
          <p:nvPr/>
        </p:nvSpPr>
        <p:spPr bwMode="auto">
          <a:xfrm>
            <a:off x="6679874" y="3836646"/>
            <a:ext cx="1096748" cy="289947"/>
          </a:xfrm>
          <a:prstGeom prst="rect">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spcBef>
                <a:spcPts val="0"/>
              </a:spcBef>
            </a:pPr>
            <a:r>
              <a:rPr lang="ja-JP" altLang="en-US" sz="1000" dirty="0">
                <a:solidFill>
                  <a:schemeClr val="bg1"/>
                </a:solidFill>
                <a:latin typeface="+mn-ea"/>
                <a:cs typeface="Arial"/>
              </a:rPr>
              <a:t>仮想マシン</a:t>
            </a:r>
          </a:p>
        </p:txBody>
      </p:sp>
      <p:sp>
        <p:nvSpPr>
          <p:cNvPr id="26" name="正方形/長方形 25"/>
          <p:cNvSpPr/>
          <p:nvPr/>
        </p:nvSpPr>
        <p:spPr bwMode="auto">
          <a:xfrm>
            <a:off x="5501665" y="3836646"/>
            <a:ext cx="1127735" cy="285416"/>
          </a:xfrm>
          <a:prstGeom prst="rect">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spcBef>
                <a:spcPts val="0"/>
              </a:spcBef>
            </a:pPr>
            <a:r>
              <a:rPr lang="ja-JP" altLang="en-US" sz="1000" dirty="0">
                <a:solidFill>
                  <a:schemeClr val="bg1"/>
                </a:solidFill>
                <a:latin typeface="+mn-ea"/>
                <a:cs typeface="Arial"/>
              </a:rPr>
              <a:t>仮想マシン</a:t>
            </a:r>
          </a:p>
        </p:txBody>
      </p:sp>
      <p:sp>
        <p:nvSpPr>
          <p:cNvPr id="27" name="正方形/長方形 26"/>
          <p:cNvSpPr/>
          <p:nvPr/>
        </p:nvSpPr>
        <p:spPr bwMode="auto">
          <a:xfrm>
            <a:off x="1371067" y="3829050"/>
            <a:ext cx="1079878" cy="297543"/>
          </a:xfrm>
          <a:prstGeom prst="rect">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ts val="1400"/>
              </a:lnSpc>
              <a:spcBef>
                <a:spcPts val="0"/>
              </a:spcBef>
            </a:pPr>
            <a:r>
              <a:rPr lang="ja-JP" altLang="en-US" sz="1000" dirty="0">
                <a:solidFill>
                  <a:schemeClr val="bg1"/>
                </a:solidFill>
                <a:latin typeface="+mn-ea"/>
                <a:cs typeface="Arial"/>
              </a:rPr>
              <a:t>仮想マシン</a:t>
            </a:r>
          </a:p>
        </p:txBody>
      </p:sp>
      <p:sp>
        <p:nvSpPr>
          <p:cNvPr id="28" name="フローチャート: 磁気ディスク 27"/>
          <p:cNvSpPr/>
          <p:nvPr/>
        </p:nvSpPr>
        <p:spPr>
          <a:xfrm>
            <a:off x="2542235" y="5507978"/>
            <a:ext cx="595450" cy="481995"/>
          </a:xfrm>
          <a:prstGeom prst="flowChartMagneticDisk">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29" name="正方形/長方形 28"/>
          <p:cNvSpPr/>
          <p:nvPr/>
        </p:nvSpPr>
        <p:spPr>
          <a:xfrm>
            <a:off x="1914510" y="5764350"/>
            <a:ext cx="557876" cy="225623"/>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CPU</a:t>
            </a:r>
            <a:endParaRPr kumimoji="1" lang="ja-JP" altLang="en-US" sz="800" dirty="0">
              <a:solidFill>
                <a:srgbClr val="FFFFFF"/>
              </a:solidFill>
              <a:latin typeface="ＭＳ Ｐゴシック"/>
              <a:ea typeface="ＭＳ Ｐゴシック"/>
              <a:cs typeface="ＭＳ Ｐゴシック"/>
            </a:endParaRPr>
          </a:p>
        </p:txBody>
      </p:sp>
      <p:sp>
        <p:nvSpPr>
          <p:cNvPr id="30" name="正方形/長方形 29"/>
          <p:cNvSpPr/>
          <p:nvPr/>
        </p:nvSpPr>
        <p:spPr>
          <a:xfrm>
            <a:off x="1914510" y="5507977"/>
            <a:ext cx="557876" cy="225623"/>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
        <p:nvSpPr>
          <p:cNvPr id="31" name="フローチャート: 磁気ディスク 30"/>
          <p:cNvSpPr/>
          <p:nvPr/>
        </p:nvSpPr>
        <p:spPr>
          <a:xfrm>
            <a:off x="6654676" y="5507978"/>
            <a:ext cx="595450" cy="481995"/>
          </a:xfrm>
          <a:prstGeom prst="flowChartMagneticDisk">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800" dirty="0">
              <a:solidFill>
                <a:srgbClr val="FFFFFF"/>
              </a:solidFill>
              <a:latin typeface="ＭＳ Ｐゴシック"/>
              <a:ea typeface="ＭＳ Ｐゴシック"/>
              <a:cs typeface="ＭＳ Ｐゴシック"/>
            </a:endParaRPr>
          </a:p>
        </p:txBody>
      </p:sp>
      <p:sp>
        <p:nvSpPr>
          <p:cNvPr id="32" name="正方形/長方形 31"/>
          <p:cNvSpPr/>
          <p:nvPr/>
        </p:nvSpPr>
        <p:spPr>
          <a:xfrm>
            <a:off x="6026951" y="5764350"/>
            <a:ext cx="557876" cy="225623"/>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800" dirty="0">
                <a:solidFill>
                  <a:srgbClr val="FFFFFF"/>
                </a:solidFill>
                <a:latin typeface="ＭＳ Ｐゴシック"/>
                <a:ea typeface="ＭＳ Ｐゴシック"/>
                <a:cs typeface="ＭＳ Ｐゴシック"/>
              </a:rPr>
              <a:t>CPU</a:t>
            </a:r>
            <a:endParaRPr kumimoji="1" lang="ja-JP" altLang="en-US" sz="800" dirty="0">
              <a:solidFill>
                <a:srgbClr val="FFFFFF"/>
              </a:solidFill>
              <a:latin typeface="ＭＳ Ｐゴシック"/>
              <a:ea typeface="ＭＳ Ｐゴシック"/>
              <a:cs typeface="ＭＳ Ｐゴシック"/>
            </a:endParaRPr>
          </a:p>
        </p:txBody>
      </p:sp>
      <p:sp>
        <p:nvSpPr>
          <p:cNvPr id="33" name="正方形/長方形 32"/>
          <p:cNvSpPr/>
          <p:nvPr/>
        </p:nvSpPr>
        <p:spPr>
          <a:xfrm>
            <a:off x="6026951" y="5507977"/>
            <a:ext cx="557876" cy="225623"/>
          </a:xfrm>
          <a:prstGeom prst="rect">
            <a:avLst/>
          </a:prstGeom>
          <a:solidFill>
            <a:srgbClr val="3366FF"/>
          </a:solidFill>
          <a:ln w="12700" cmpd="sng">
            <a:solidFill>
              <a:srgbClr val="FFFFF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800" dirty="0">
                <a:solidFill>
                  <a:srgbClr val="FFFFFF"/>
                </a:solidFill>
                <a:latin typeface="ＭＳ Ｐゴシック"/>
                <a:ea typeface="ＭＳ Ｐゴシック"/>
                <a:cs typeface="ＭＳ Ｐゴシック"/>
              </a:rPr>
              <a:t>メモリ</a:t>
            </a:r>
          </a:p>
        </p:txBody>
      </p:sp>
    </p:spTree>
    <p:extLst>
      <p:ext uri="{BB962C8B-B14F-4D97-AF65-F5344CB8AC3E}">
        <p14:creationId xmlns:p14="http://schemas.microsoft.com/office/powerpoint/2010/main" val="162136557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solidFill>
                  <a:schemeClr val="tx1">
                    <a:lumMod val="50000"/>
                    <a:lumOff val="50000"/>
                  </a:schemeClr>
                </a:solidFill>
              </a:rPr>
              <a:t>ストレージ</a:t>
            </a:r>
            <a:r>
              <a:rPr kumimoji="1" lang="ja-JP" altLang="en-US" smtClean="0">
                <a:solidFill>
                  <a:schemeClr val="tx1">
                    <a:lumMod val="50000"/>
                    <a:lumOff val="50000"/>
                  </a:schemeClr>
                </a:solidFill>
              </a:rPr>
              <a:t>仮想化</a:t>
            </a:r>
            <a:endParaRPr kumimoji="1" lang="ja-JP" altLang="en-US" dirty="0">
              <a:solidFill>
                <a:schemeClr val="tx1">
                  <a:lumMod val="50000"/>
                  <a:lumOff val="50000"/>
                </a:schemeClr>
              </a:solidFill>
            </a:endParaRPr>
          </a:p>
        </p:txBody>
      </p:sp>
      <p:sp>
        <p:nvSpPr>
          <p:cNvPr id="5" name="AutoShape 3"/>
          <p:cNvSpPr>
            <a:spLocks noChangeArrowheads="1"/>
          </p:cNvSpPr>
          <p:nvPr/>
        </p:nvSpPr>
        <p:spPr bwMode="auto">
          <a:xfrm>
            <a:off x="457200" y="1485900"/>
            <a:ext cx="2473834" cy="2086490"/>
          </a:xfrm>
          <a:prstGeom prst="roundRect">
            <a:avLst>
              <a:gd name="adj" fmla="val 0"/>
            </a:avLst>
          </a:prstGeom>
          <a:solidFill>
            <a:schemeClr val="accent6">
              <a:lumMod val="60000"/>
              <a:lumOff val="40000"/>
            </a:schemeClr>
          </a:solidFill>
          <a:ln w="38100" algn="ctr">
            <a:noFill/>
            <a:prstDash val="sysDot"/>
            <a:round/>
            <a:headEnd/>
            <a:tailEnd/>
          </a:ln>
          <a:effectLst>
            <a:outerShdw blurRad="50800" dist="38100" dir="2700000" algn="tl" rotWithShape="0">
              <a:prstClr val="black">
                <a:alpha val="40000"/>
              </a:prstClr>
            </a:outerShdw>
          </a:effectLst>
          <a:extLst/>
        </p:spPr>
        <p:txBody>
          <a:bodyPr wrap="none" anchor="ctr"/>
          <a:lstStyle/>
          <a:p>
            <a:endParaRPr lang="ja-JP" altLang="en-US">
              <a:latin typeface="メイリオ"/>
              <a:ea typeface="メイリオ"/>
              <a:cs typeface="メイリオ"/>
            </a:endParaRPr>
          </a:p>
        </p:txBody>
      </p:sp>
      <p:sp>
        <p:nvSpPr>
          <p:cNvPr id="6" name="AutoShape 5"/>
          <p:cNvSpPr>
            <a:spLocks noChangeArrowheads="1"/>
          </p:cNvSpPr>
          <p:nvPr/>
        </p:nvSpPr>
        <p:spPr bwMode="auto">
          <a:xfrm>
            <a:off x="599165" y="2230953"/>
            <a:ext cx="692674" cy="960436"/>
          </a:xfrm>
          <a:prstGeom prst="can">
            <a:avLst>
              <a:gd name="adj" fmla="val 31883"/>
            </a:avLst>
          </a:prstGeom>
          <a:solidFill>
            <a:schemeClr val="tx2">
              <a:lumMod val="40000"/>
              <a:lumOff val="60000"/>
            </a:schemeClr>
          </a:solidFill>
          <a:ln w="12700" cmpd="sng">
            <a:solidFill>
              <a:schemeClr val="bg1"/>
            </a:solidFill>
            <a:round/>
            <a:headEnd/>
            <a:tailEnd/>
          </a:ln>
          <a:effectLst/>
          <a:extLst/>
        </p:spPr>
        <p:txBody>
          <a:bodyPr wrap="none" anchor="ctr"/>
          <a:lstStyle/>
          <a:p>
            <a:endParaRPr lang="ja-JP" altLang="en-US" sz="1200">
              <a:latin typeface="メイリオ"/>
              <a:ea typeface="メイリオ"/>
              <a:cs typeface="メイリオ"/>
            </a:endParaRPr>
          </a:p>
        </p:txBody>
      </p:sp>
      <p:sp>
        <p:nvSpPr>
          <p:cNvPr id="7" name="AutoShape 6"/>
          <p:cNvSpPr>
            <a:spLocks noChangeArrowheads="1"/>
          </p:cNvSpPr>
          <p:nvPr/>
        </p:nvSpPr>
        <p:spPr bwMode="auto">
          <a:xfrm>
            <a:off x="599165" y="1895990"/>
            <a:ext cx="692674" cy="533400"/>
          </a:xfrm>
          <a:prstGeom prst="can">
            <a:avLst>
              <a:gd name="adj" fmla="val 49403"/>
            </a:avLst>
          </a:prstGeom>
          <a:solidFill>
            <a:srgbClr val="0000FF"/>
          </a:solidFill>
          <a:ln w="12700" cmpd="sng">
            <a:solidFill>
              <a:schemeClr val="bg1"/>
            </a:solidFill>
            <a:round/>
            <a:headEnd/>
            <a:tailEnd/>
          </a:ln>
          <a:effectLst/>
          <a:extLst/>
        </p:spPr>
        <p:txBody>
          <a:bodyPr wrap="none" anchor="ctr"/>
          <a:lstStyle/>
          <a:p>
            <a:endParaRPr lang="ja-JP" altLang="en-US" sz="800">
              <a:latin typeface="メイリオ"/>
              <a:ea typeface="メイリオ"/>
              <a:cs typeface="メイリオ"/>
            </a:endParaRPr>
          </a:p>
        </p:txBody>
      </p:sp>
      <p:sp>
        <p:nvSpPr>
          <p:cNvPr id="8" name="Text Box 7"/>
          <p:cNvSpPr txBox="1">
            <a:spLocks noChangeArrowheads="1"/>
          </p:cNvSpPr>
          <p:nvPr/>
        </p:nvSpPr>
        <p:spPr bwMode="auto">
          <a:xfrm>
            <a:off x="599165" y="2154753"/>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2TB</a:t>
            </a:r>
            <a:endParaRPr lang="ja-JP" altLang="en-US" sz="1200" dirty="0">
              <a:solidFill>
                <a:schemeClr val="bg1"/>
              </a:solidFill>
              <a:latin typeface="メイリオ"/>
              <a:ea typeface="メイリオ"/>
              <a:cs typeface="メイリオ"/>
            </a:endParaRPr>
          </a:p>
        </p:txBody>
      </p:sp>
      <p:sp>
        <p:nvSpPr>
          <p:cNvPr id="9" name="Text Box 8"/>
          <p:cNvSpPr txBox="1">
            <a:spLocks noChangeArrowheads="1"/>
          </p:cNvSpPr>
          <p:nvPr/>
        </p:nvSpPr>
        <p:spPr bwMode="auto">
          <a:xfrm>
            <a:off x="605515" y="1915040"/>
            <a:ext cx="692674"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800" dirty="0">
                <a:solidFill>
                  <a:schemeClr val="bg1"/>
                </a:solidFill>
                <a:latin typeface="メイリオ"/>
                <a:ea typeface="メイリオ"/>
                <a:cs typeface="メイリオ"/>
              </a:rPr>
              <a:t>実データ</a:t>
            </a:r>
          </a:p>
        </p:txBody>
      </p:sp>
      <p:sp>
        <p:nvSpPr>
          <p:cNvPr id="10" name="AutoShape 9"/>
          <p:cNvSpPr>
            <a:spLocks noChangeArrowheads="1"/>
          </p:cNvSpPr>
          <p:nvPr/>
        </p:nvSpPr>
        <p:spPr bwMode="auto">
          <a:xfrm>
            <a:off x="1360750" y="2329218"/>
            <a:ext cx="692674" cy="862171"/>
          </a:xfrm>
          <a:prstGeom prst="can">
            <a:avLst>
              <a:gd name="adj" fmla="val 30966"/>
            </a:avLst>
          </a:prstGeom>
          <a:solidFill>
            <a:schemeClr val="tx2">
              <a:lumMod val="40000"/>
              <a:lumOff val="60000"/>
            </a:schemeClr>
          </a:solidFill>
          <a:ln w="12700" cmpd="sng">
            <a:solidFill>
              <a:schemeClr val="bg1"/>
            </a:solidFill>
            <a:round/>
            <a:headEnd/>
            <a:tailEnd/>
          </a:ln>
          <a:effectLst/>
          <a:extLst/>
        </p:spPr>
        <p:txBody>
          <a:bodyPr wrap="none" anchor="ctr"/>
          <a:lstStyle/>
          <a:p>
            <a:endParaRPr lang="ja-JP" altLang="en-US" sz="1200">
              <a:latin typeface="メイリオ"/>
              <a:ea typeface="メイリオ"/>
              <a:cs typeface="メイリオ"/>
            </a:endParaRPr>
          </a:p>
        </p:txBody>
      </p:sp>
      <p:sp>
        <p:nvSpPr>
          <p:cNvPr id="11" name="AutoShape 10"/>
          <p:cNvSpPr>
            <a:spLocks noChangeArrowheads="1"/>
          </p:cNvSpPr>
          <p:nvPr/>
        </p:nvSpPr>
        <p:spPr bwMode="auto">
          <a:xfrm>
            <a:off x="1360750" y="1895990"/>
            <a:ext cx="692674" cy="631310"/>
          </a:xfrm>
          <a:prstGeom prst="can">
            <a:avLst>
              <a:gd name="adj" fmla="val 38889"/>
            </a:avLst>
          </a:prstGeom>
          <a:solidFill>
            <a:srgbClr val="0000FF"/>
          </a:solidFill>
          <a:ln w="12700" cmpd="sng">
            <a:solidFill>
              <a:schemeClr val="bg1"/>
            </a:solidFill>
            <a:round/>
            <a:headEnd/>
            <a:tailEnd/>
          </a:ln>
          <a:effectLst/>
          <a:extLst/>
        </p:spPr>
        <p:txBody>
          <a:bodyPr wrap="none" anchor="ctr"/>
          <a:lstStyle/>
          <a:p>
            <a:endParaRPr lang="ja-JP" altLang="en-US" sz="800">
              <a:latin typeface="メイリオ"/>
              <a:ea typeface="メイリオ"/>
              <a:cs typeface="メイリオ"/>
            </a:endParaRPr>
          </a:p>
        </p:txBody>
      </p:sp>
      <p:sp>
        <p:nvSpPr>
          <p:cNvPr id="12" name="Text Box 11"/>
          <p:cNvSpPr txBox="1">
            <a:spLocks noChangeArrowheads="1"/>
          </p:cNvSpPr>
          <p:nvPr/>
        </p:nvSpPr>
        <p:spPr bwMode="auto">
          <a:xfrm>
            <a:off x="1366350" y="2154752"/>
            <a:ext cx="65855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3TB</a:t>
            </a:r>
            <a:endParaRPr lang="ja-JP" altLang="en-US" sz="1200" dirty="0">
              <a:solidFill>
                <a:schemeClr val="bg1"/>
              </a:solidFill>
              <a:latin typeface="メイリオ"/>
              <a:ea typeface="メイリオ"/>
              <a:cs typeface="メイリオ"/>
            </a:endParaRPr>
          </a:p>
        </p:txBody>
      </p:sp>
      <p:sp>
        <p:nvSpPr>
          <p:cNvPr id="13" name="Text Box 12"/>
          <p:cNvSpPr txBox="1">
            <a:spLocks noChangeArrowheads="1"/>
          </p:cNvSpPr>
          <p:nvPr/>
        </p:nvSpPr>
        <p:spPr bwMode="auto">
          <a:xfrm>
            <a:off x="1367100" y="1915040"/>
            <a:ext cx="692674"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800" dirty="0">
                <a:solidFill>
                  <a:schemeClr val="bg1"/>
                </a:solidFill>
                <a:latin typeface="メイリオ"/>
                <a:ea typeface="メイリオ"/>
                <a:cs typeface="メイリオ"/>
              </a:rPr>
              <a:t>実データ</a:t>
            </a:r>
          </a:p>
        </p:txBody>
      </p:sp>
      <p:sp>
        <p:nvSpPr>
          <p:cNvPr id="14" name="AutoShape 13"/>
          <p:cNvSpPr>
            <a:spLocks noChangeArrowheads="1"/>
          </p:cNvSpPr>
          <p:nvPr/>
        </p:nvSpPr>
        <p:spPr bwMode="auto">
          <a:xfrm>
            <a:off x="2114551" y="2400974"/>
            <a:ext cx="692674" cy="790416"/>
          </a:xfrm>
          <a:prstGeom prst="can">
            <a:avLst>
              <a:gd name="adj" fmla="val 33717"/>
            </a:avLst>
          </a:prstGeom>
          <a:solidFill>
            <a:schemeClr val="tx2">
              <a:lumMod val="40000"/>
              <a:lumOff val="60000"/>
            </a:schemeClr>
          </a:solidFill>
          <a:ln w="12700" cmpd="sng">
            <a:solidFill>
              <a:schemeClr val="bg1"/>
            </a:solidFill>
            <a:round/>
            <a:headEnd/>
            <a:tailEnd/>
          </a:ln>
          <a:effectLst/>
          <a:extLst/>
        </p:spPr>
        <p:txBody>
          <a:bodyPr wrap="none" anchor="ctr"/>
          <a:lstStyle/>
          <a:p>
            <a:endParaRPr lang="ja-JP" altLang="en-US" sz="1200">
              <a:latin typeface="メイリオ"/>
              <a:ea typeface="メイリオ"/>
              <a:cs typeface="メイリオ"/>
            </a:endParaRPr>
          </a:p>
        </p:txBody>
      </p:sp>
      <p:sp>
        <p:nvSpPr>
          <p:cNvPr id="15" name="AutoShape 14"/>
          <p:cNvSpPr>
            <a:spLocks noChangeArrowheads="1"/>
          </p:cNvSpPr>
          <p:nvPr/>
        </p:nvSpPr>
        <p:spPr bwMode="auto">
          <a:xfrm>
            <a:off x="2114551" y="1895990"/>
            <a:ext cx="692674" cy="721798"/>
          </a:xfrm>
          <a:prstGeom prst="can">
            <a:avLst>
              <a:gd name="adj" fmla="val 35288"/>
            </a:avLst>
          </a:prstGeom>
          <a:solidFill>
            <a:srgbClr val="0000FF"/>
          </a:solidFill>
          <a:ln w="12700" cmpd="sng">
            <a:solidFill>
              <a:schemeClr val="bg1"/>
            </a:solidFill>
            <a:round/>
            <a:headEnd/>
            <a:tailEnd/>
          </a:ln>
          <a:effectLst/>
          <a:extLst/>
        </p:spPr>
        <p:txBody>
          <a:bodyPr wrap="none" anchor="ctr"/>
          <a:lstStyle/>
          <a:p>
            <a:endParaRPr lang="ja-JP" altLang="en-US" sz="800">
              <a:latin typeface="メイリオ"/>
              <a:ea typeface="メイリオ"/>
              <a:cs typeface="メイリオ"/>
            </a:endParaRPr>
          </a:p>
        </p:txBody>
      </p:sp>
      <p:sp>
        <p:nvSpPr>
          <p:cNvPr id="16" name="Text Box 15"/>
          <p:cNvSpPr txBox="1">
            <a:spLocks noChangeArrowheads="1"/>
          </p:cNvSpPr>
          <p:nvPr/>
        </p:nvSpPr>
        <p:spPr bwMode="auto">
          <a:xfrm>
            <a:off x="2114550" y="2154752"/>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5TB</a:t>
            </a:r>
            <a:endParaRPr lang="ja-JP" altLang="en-US" sz="1200" dirty="0">
              <a:solidFill>
                <a:schemeClr val="bg1"/>
              </a:solidFill>
              <a:latin typeface="メイリオ"/>
              <a:ea typeface="メイリオ"/>
              <a:cs typeface="メイリオ"/>
            </a:endParaRPr>
          </a:p>
        </p:txBody>
      </p:sp>
      <p:sp>
        <p:nvSpPr>
          <p:cNvPr id="17" name="Text Box 16"/>
          <p:cNvSpPr txBox="1">
            <a:spLocks noChangeArrowheads="1"/>
          </p:cNvSpPr>
          <p:nvPr/>
        </p:nvSpPr>
        <p:spPr bwMode="auto">
          <a:xfrm>
            <a:off x="2120901" y="1915040"/>
            <a:ext cx="692674"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800">
                <a:solidFill>
                  <a:schemeClr val="bg1"/>
                </a:solidFill>
                <a:latin typeface="メイリオ"/>
                <a:ea typeface="メイリオ"/>
                <a:cs typeface="メイリオ"/>
              </a:rPr>
              <a:t>実データ</a:t>
            </a:r>
          </a:p>
        </p:txBody>
      </p:sp>
      <p:sp>
        <p:nvSpPr>
          <p:cNvPr id="19" name="Text Box 18"/>
          <p:cNvSpPr txBox="1">
            <a:spLocks noChangeArrowheads="1"/>
          </p:cNvSpPr>
          <p:nvPr/>
        </p:nvSpPr>
        <p:spPr bwMode="auto">
          <a:xfrm>
            <a:off x="599165" y="1587876"/>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ja-JP" sz="1200">
                <a:solidFill>
                  <a:srgbClr val="0000FF"/>
                </a:solidFill>
                <a:latin typeface="メイリオ"/>
                <a:ea typeface="メイリオ"/>
                <a:cs typeface="メイリオ"/>
              </a:rPr>
              <a:t>10TB</a:t>
            </a:r>
            <a:endParaRPr lang="ja-JP" altLang="en-US" sz="1200">
              <a:solidFill>
                <a:srgbClr val="0000FF"/>
              </a:solidFill>
              <a:latin typeface="メイリオ"/>
              <a:ea typeface="メイリオ"/>
              <a:cs typeface="メイリオ"/>
            </a:endParaRPr>
          </a:p>
        </p:txBody>
      </p:sp>
      <p:sp>
        <p:nvSpPr>
          <p:cNvPr id="20" name="Text Box 19"/>
          <p:cNvSpPr txBox="1">
            <a:spLocks noChangeArrowheads="1"/>
          </p:cNvSpPr>
          <p:nvPr/>
        </p:nvSpPr>
        <p:spPr bwMode="auto">
          <a:xfrm>
            <a:off x="1360750" y="1587876"/>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ja-JP" sz="1200">
                <a:solidFill>
                  <a:srgbClr val="0000FF"/>
                </a:solidFill>
                <a:latin typeface="メイリオ"/>
                <a:ea typeface="メイリオ"/>
                <a:cs typeface="メイリオ"/>
              </a:rPr>
              <a:t>10TB</a:t>
            </a:r>
            <a:endParaRPr lang="ja-JP" altLang="en-US" sz="1200">
              <a:solidFill>
                <a:srgbClr val="0000FF"/>
              </a:solidFill>
              <a:latin typeface="メイリオ"/>
              <a:ea typeface="メイリオ"/>
              <a:cs typeface="メイリオ"/>
            </a:endParaRPr>
          </a:p>
        </p:txBody>
      </p:sp>
      <p:sp>
        <p:nvSpPr>
          <p:cNvPr id="21" name="Text Box 20"/>
          <p:cNvSpPr txBox="1">
            <a:spLocks noChangeArrowheads="1"/>
          </p:cNvSpPr>
          <p:nvPr/>
        </p:nvSpPr>
        <p:spPr bwMode="auto">
          <a:xfrm>
            <a:off x="2133601" y="1587876"/>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ja-JP" sz="1200">
                <a:solidFill>
                  <a:srgbClr val="0000FF"/>
                </a:solidFill>
                <a:latin typeface="メイリオ"/>
                <a:ea typeface="メイリオ"/>
                <a:cs typeface="メイリオ"/>
              </a:rPr>
              <a:t>10TB</a:t>
            </a:r>
            <a:endParaRPr lang="ja-JP" altLang="en-US" sz="1200">
              <a:solidFill>
                <a:srgbClr val="0000FF"/>
              </a:solidFill>
              <a:latin typeface="メイリオ"/>
              <a:ea typeface="メイリオ"/>
              <a:cs typeface="メイリオ"/>
            </a:endParaRPr>
          </a:p>
        </p:txBody>
      </p:sp>
      <p:sp>
        <p:nvSpPr>
          <p:cNvPr id="27" name="Text Box 26"/>
          <p:cNvSpPr txBox="1">
            <a:spLocks noChangeArrowheads="1"/>
          </p:cNvSpPr>
          <p:nvPr/>
        </p:nvSpPr>
        <p:spPr bwMode="auto">
          <a:xfrm>
            <a:off x="457200" y="3231633"/>
            <a:ext cx="2473834"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ja-JP" altLang="en-US" sz="1600" dirty="0">
                <a:solidFill>
                  <a:srgbClr val="0000FF"/>
                </a:solidFill>
                <a:latin typeface="メイリオ"/>
                <a:ea typeface="メイリオ"/>
                <a:cs typeface="メイリオ"/>
              </a:rPr>
              <a:t>仮想ストレージ</a:t>
            </a:r>
          </a:p>
        </p:txBody>
      </p:sp>
      <p:sp>
        <p:nvSpPr>
          <p:cNvPr id="29" name="Rectangle 28"/>
          <p:cNvSpPr>
            <a:spLocks noChangeArrowheads="1"/>
          </p:cNvSpPr>
          <p:nvPr/>
        </p:nvSpPr>
        <p:spPr bwMode="auto">
          <a:xfrm>
            <a:off x="457200" y="962540"/>
            <a:ext cx="2473834"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ja-JP" altLang="en-US" sz="2000" dirty="0">
                <a:solidFill>
                  <a:schemeClr val="tx1">
                    <a:lumMod val="50000"/>
                    <a:lumOff val="50000"/>
                  </a:schemeClr>
                </a:solidFill>
                <a:latin typeface="メイリオ"/>
                <a:ea typeface="メイリオ"/>
                <a:cs typeface="メイリオ"/>
              </a:rPr>
              <a:t>ブロック仮想化</a:t>
            </a:r>
          </a:p>
        </p:txBody>
      </p:sp>
      <p:sp>
        <p:nvSpPr>
          <p:cNvPr id="61" name="AutoShape 3"/>
          <p:cNvSpPr>
            <a:spLocks noChangeArrowheads="1"/>
          </p:cNvSpPr>
          <p:nvPr/>
        </p:nvSpPr>
        <p:spPr bwMode="auto">
          <a:xfrm>
            <a:off x="457200" y="3793093"/>
            <a:ext cx="2473834" cy="2049463"/>
          </a:xfrm>
          <a:prstGeom prst="roundRect">
            <a:avLst>
              <a:gd name="adj" fmla="val 0"/>
            </a:avLst>
          </a:prstGeom>
          <a:solidFill>
            <a:srgbClr val="CCFFCC"/>
          </a:solidFill>
          <a:ln w="38100" algn="ctr">
            <a:noFill/>
            <a:prstDash val="sysDot"/>
            <a:round/>
            <a:headEnd/>
            <a:tailEnd/>
          </a:ln>
          <a:effectLst>
            <a:outerShdw blurRad="50800" dist="38100" dir="2700000" algn="tl" rotWithShape="0">
              <a:prstClr val="black">
                <a:alpha val="40000"/>
              </a:prstClr>
            </a:outerShdw>
          </a:effectLst>
          <a:extLst/>
        </p:spPr>
        <p:txBody>
          <a:bodyPr wrap="none" anchor="ctr"/>
          <a:lstStyle/>
          <a:p>
            <a:endParaRPr lang="ja-JP" altLang="en-US">
              <a:latin typeface="メイリオ"/>
              <a:ea typeface="メイリオ"/>
              <a:cs typeface="メイリオ"/>
            </a:endParaRPr>
          </a:p>
        </p:txBody>
      </p:sp>
      <p:sp>
        <p:nvSpPr>
          <p:cNvPr id="62" name="AutoShape 5"/>
          <p:cNvSpPr>
            <a:spLocks noChangeArrowheads="1"/>
          </p:cNvSpPr>
          <p:nvPr/>
        </p:nvSpPr>
        <p:spPr bwMode="auto">
          <a:xfrm>
            <a:off x="596901" y="4548030"/>
            <a:ext cx="2205793" cy="913526"/>
          </a:xfrm>
          <a:prstGeom prst="can">
            <a:avLst>
              <a:gd name="adj" fmla="val 34502"/>
            </a:avLst>
          </a:prstGeom>
          <a:solidFill>
            <a:schemeClr val="tx2">
              <a:lumMod val="40000"/>
              <a:lumOff val="60000"/>
            </a:schemeClr>
          </a:solidFill>
          <a:ln w="12700" cmpd="sng">
            <a:solidFill>
              <a:schemeClr val="bg1"/>
            </a:solidFill>
            <a:round/>
            <a:headEnd/>
            <a:tailEnd/>
          </a:ln>
          <a:effectLst/>
          <a:extLst/>
        </p:spPr>
        <p:txBody>
          <a:bodyPr wrap="none" anchor="ctr"/>
          <a:lstStyle/>
          <a:p>
            <a:endParaRPr lang="ja-JP" altLang="en-US" sz="800">
              <a:latin typeface="メイリオ"/>
              <a:ea typeface="メイリオ"/>
              <a:cs typeface="メイリオ"/>
            </a:endParaRPr>
          </a:p>
        </p:txBody>
      </p:sp>
      <p:sp>
        <p:nvSpPr>
          <p:cNvPr id="63" name="AutoShape 6"/>
          <p:cNvSpPr>
            <a:spLocks noChangeArrowheads="1"/>
          </p:cNvSpPr>
          <p:nvPr/>
        </p:nvSpPr>
        <p:spPr bwMode="auto">
          <a:xfrm>
            <a:off x="599165" y="4166157"/>
            <a:ext cx="2205794" cy="674688"/>
          </a:xfrm>
          <a:prstGeom prst="can">
            <a:avLst>
              <a:gd name="adj" fmla="val 49403"/>
            </a:avLst>
          </a:prstGeom>
          <a:solidFill>
            <a:srgbClr val="0000FF"/>
          </a:solidFill>
          <a:ln w="12700" cmpd="sng">
            <a:solidFill>
              <a:schemeClr val="bg1"/>
            </a:solidFill>
            <a:round/>
            <a:headEnd/>
            <a:tailEnd/>
          </a:ln>
          <a:effectLst/>
          <a:extLst/>
        </p:spPr>
        <p:txBody>
          <a:bodyPr wrap="none" anchor="ctr"/>
          <a:lstStyle/>
          <a:p>
            <a:endParaRPr lang="ja-JP" altLang="en-US" sz="800">
              <a:latin typeface="メイリオ"/>
              <a:ea typeface="メイリオ"/>
              <a:cs typeface="メイリオ"/>
            </a:endParaRPr>
          </a:p>
        </p:txBody>
      </p:sp>
      <p:sp>
        <p:nvSpPr>
          <p:cNvPr id="64" name="Text Box 7"/>
          <p:cNvSpPr txBox="1">
            <a:spLocks noChangeArrowheads="1"/>
          </p:cNvSpPr>
          <p:nvPr/>
        </p:nvSpPr>
        <p:spPr bwMode="auto">
          <a:xfrm>
            <a:off x="599166" y="4548030"/>
            <a:ext cx="220579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10TB</a:t>
            </a:r>
            <a:endParaRPr lang="ja-JP" altLang="en-US" sz="1200" dirty="0">
              <a:solidFill>
                <a:schemeClr val="bg1"/>
              </a:solidFill>
              <a:latin typeface="メイリオ"/>
              <a:ea typeface="メイリオ"/>
              <a:cs typeface="メイリオ"/>
            </a:endParaRPr>
          </a:p>
        </p:txBody>
      </p:sp>
      <p:sp>
        <p:nvSpPr>
          <p:cNvPr id="65" name="Text Box 8"/>
          <p:cNvSpPr txBox="1">
            <a:spLocks noChangeArrowheads="1"/>
          </p:cNvSpPr>
          <p:nvPr/>
        </p:nvSpPr>
        <p:spPr bwMode="auto">
          <a:xfrm>
            <a:off x="599165" y="4233964"/>
            <a:ext cx="2205794"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800" dirty="0">
                <a:solidFill>
                  <a:schemeClr val="bg1"/>
                </a:solidFill>
                <a:latin typeface="メイリオ"/>
                <a:ea typeface="メイリオ"/>
                <a:cs typeface="メイリオ"/>
              </a:rPr>
              <a:t>実データ</a:t>
            </a:r>
          </a:p>
        </p:txBody>
      </p:sp>
      <p:sp>
        <p:nvSpPr>
          <p:cNvPr id="75" name="Text Box 19"/>
          <p:cNvSpPr txBox="1">
            <a:spLocks noChangeArrowheads="1"/>
          </p:cNvSpPr>
          <p:nvPr/>
        </p:nvSpPr>
        <p:spPr bwMode="auto">
          <a:xfrm>
            <a:off x="1360750" y="3858043"/>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ja-JP" sz="1200" dirty="0">
                <a:solidFill>
                  <a:srgbClr val="0000FF"/>
                </a:solidFill>
                <a:latin typeface="メイリオ"/>
                <a:ea typeface="メイリオ"/>
                <a:cs typeface="メイリオ"/>
              </a:rPr>
              <a:t>30TB</a:t>
            </a:r>
            <a:endParaRPr lang="ja-JP" altLang="en-US" sz="1200" dirty="0">
              <a:solidFill>
                <a:srgbClr val="0000FF"/>
              </a:solidFill>
              <a:latin typeface="メイリオ"/>
              <a:ea typeface="メイリオ"/>
              <a:cs typeface="メイリオ"/>
            </a:endParaRPr>
          </a:p>
        </p:txBody>
      </p:sp>
      <p:sp>
        <p:nvSpPr>
          <p:cNvPr id="77" name="Text Box 26"/>
          <p:cNvSpPr txBox="1">
            <a:spLocks noChangeArrowheads="1"/>
          </p:cNvSpPr>
          <p:nvPr/>
        </p:nvSpPr>
        <p:spPr bwMode="auto">
          <a:xfrm>
            <a:off x="343001" y="5501800"/>
            <a:ext cx="273474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ja-JP" altLang="en-US" sz="1400" dirty="0">
                <a:solidFill>
                  <a:srgbClr val="0000FF"/>
                </a:solidFill>
                <a:latin typeface="メイリオ"/>
                <a:ea typeface="メイリオ"/>
                <a:cs typeface="メイリオ"/>
              </a:rPr>
              <a:t>ストレージ（ハードウェア）</a:t>
            </a:r>
          </a:p>
        </p:txBody>
      </p:sp>
      <p:sp>
        <p:nvSpPr>
          <p:cNvPr id="78" name="Text Box 15"/>
          <p:cNvSpPr txBox="1">
            <a:spLocks noChangeArrowheads="1"/>
          </p:cNvSpPr>
          <p:nvPr/>
        </p:nvSpPr>
        <p:spPr bwMode="auto">
          <a:xfrm>
            <a:off x="601430" y="2815153"/>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8TB</a:t>
            </a:r>
            <a:endParaRPr lang="ja-JP" altLang="en-US" sz="1200" dirty="0">
              <a:solidFill>
                <a:schemeClr val="bg1"/>
              </a:solidFill>
              <a:latin typeface="メイリオ"/>
              <a:ea typeface="メイリオ"/>
              <a:cs typeface="メイリオ"/>
            </a:endParaRPr>
          </a:p>
        </p:txBody>
      </p:sp>
      <p:sp>
        <p:nvSpPr>
          <p:cNvPr id="79" name="Text Box 15"/>
          <p:cNvSpPr txBox="1">
            <a:spLocks noChangeArrowheads="1"/>
          </p:cNvSpPr>
          <p:nvPr/>
        </p:nvSpPr>
        <p:spPr bwMode="auto">
          <a:xfrm>
            <a:off x="1363015" y="2810390"/>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7TB</a:t>
            </a:r>
            <a:endParaRPr lang="ja-JP" altLang="en-US" sz="1200" dirty="0">
              <a:solidFill>
                <a:schemeClr val="bg1"/>
              </a:solidFill>
              <a:latin typeface="メイリオ"/>
              <a:ea typeface="メイリオ"/>
              <a:cs typeface="メイリオ"/>
            </a:endParaRPr>
          </a:p>
        </p:txBody>
      </p:sp>
      <p:sp>
        <p:nvSpPr>
          <p:cNvPr id="80" name="Text Box 15"/>
          <p:cNvSpPr txBox="1">
            <a:spLocks noChangeArrowheads="1"/>
          </p:cNvSpPr>
          <p:nvPr/>
        </p:nvSpPr>
        <p:spPr bwMode="auto">
          <a:xfrm>
            <a:off x="2133601" y="2815153"/>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5TB</a:t>
            </a:r>
            <a:endParaRPr lang="ja-JP" altLang="en-US" sz="1200" dirty="0">
              <a:solidFill>
                <a:schemeClr val="bg1"/>
              </a:solidFill>
              <a:latin typeface="メイリオ"/>
              <a:ea typeface="メイリオ"/>
              <a:cs typeface="メイリオ"/>
            </a:endParaRPr>
          </a:p>
        </p:txBody>
      </p:sp>
      <p:sp>
        <p:nvSpPr>
          <p:cNvPr id="81" name="Text Box 7"/>
          <p:cNvSpPr txBox="1">
            <a:spLocks noChangeArrowheads="1"/>
          </p:cNvSpPr>
          <p:nvPr/>
        </p:nvSpPr>
        <p:spPr bwMode="auto">
          <a:xfrm>
            <a:off x="596900" y="4980544"/>
            <a:ext cx="220579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1200" dirty="0">
                <a:solidFill>
                  <a:schemeClr val="bg1"/>
                </a:solidFill>
                <a:latin typeface="メイリオ"/>
                <a:ea typeface="メイリオ"/>
                <a:cs typeface="メイリオ"/>
              </a:rPr>
              <a:t>未使用領域</a:t>
            </a:r>
            <a:endParaRPr lang="en-US" altLang="ja-JP" sz="1200" dirty="0">
              <a:solidFill>
                <a:schemeClr val="bg1"/>
              </a:solidFill>
              <a:latin typeface="メイリオ"/>
              <a:ea typeface="メイリオ"/>
              <a:cs typeface="メイリオ"/>
            </a:endParaRPr>
          </a:p>
          <a:p>
            <a:pPr algn="ctr"/>
            <a:r>
              <a:rPr lang="en-US" altLang="ja-JP" sz="1200" dirty="0">
                <a:solidFill>
                  <a:schemeClr val="bg1"/>
                </a:solidFill>
                <a:latin typeface="メイリオ"/>
                <a:ea typeface="メイリオ"/>
                <a:cs typeface="メイリオ"/>
              </a:rPr>
              <a:t>20TB</a:t>
            </a:r>
            <a:endParaRPr lang="ja-JP" altLang="en-US" sz="1200" dirty="0">
              <a:solidFill>
                <a:schemeClr val="bg1"/>
              </a:solidFill>
              <a:latin typeface="メイリオ"/>
              <a:ea typeface="メイリオ"/>
              <a:cs typeface="メイリオ"/>
            </a:endParaRPr>
          </a:p>
        </p:txBody>
      </p:sp>
      <p:sp>
        <p:nvSpPr>
          <p:cNvPr id="82" name="Text Box 29"/>
          <p:cNvSpPr txBox="1">
            <a:spLocks noChangeArrowheads="1"/>
          </p:cNvSpPr>
          <p:nvPr/>
        </p:nvSpPr>
        <p:spPr bwMode="auto">
          <a:xfrm>
            <a:off x="457200" y="6007100"/>
            <a:ext cx="2473834"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ja-JP" altLang="en-US" sz="2000" dirty="0">
                <a:solidFill>
                  <a:srgbClr val="800000"/>
                </a:solidFill>
                <a:latin typeface="メイリオ"/>
                <a:ea typeface="メイリオ"/>
                <a:cs typeface="メイリオ"/>
              </a:rPr>
              <a:t>ボリュームの仮想化</a:t>
            </a:r>
          </a:p>
        </p:txBody>
      </p:sp>
      <p:sp>
        <p:nvSpPr>
          <p:cNvPr id="184" name="上矢印 183"/>
          <p:cNvSpPr/>
          <p:nvPr/>
        </p:nvSpPr>
        <p:spPr>
          <a:xfrm>
            <a:off x="1316824" y="3505200"/>
            <a:ext cx="755650" cy="352843"/>
          </a:xfrm>
          <a:prstGeom prst="upArrow">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nvGrpSpPr>
          <p:cNvPr id="3" name="図形グループ 2"/>
          <p:cNvGrpSpPr/>
          <p:nvPr/>
        </p:nvGrpSpPr>
        <p:grpSpPr>
          <a:xfrm>
            <a:off x="3077742" y="962540"/>
            <a:ext cx="2947958" cy="5444670"/>
            <a:chOff x="3077742" y="962540"/>
            <a:chExt cx="2947958" cy="5444670"/>
          </a:xfrm>
        </p:grpSpPr>
        <p:sp>
          <p:nvSpPr>
            <p:cNvPr id="83" name="AutoShape 3"/>
            <p:cNvSpPr>
              <a:spLocks noChangeArrowheads="1"/>
            </p:cNvSpPr>
            <p:nvPr/>
          </p:nvSpPr>
          <p:spPr bwMode="auto">
            <a:xfrm>
              <a:off x="3335083" y="1485900"/>
              <a:ext cx="2473834" cy="2086490"/>
            </a:xfrm>
            <a:prstGeom prst="roundRect">
              <a:avLst>
                <a:gd name="adj" fmla="val 0"/>
              </a:avLst>
            </a:prstGeom>
            <a:solidFill>
              <a:schemeClr val="accent6">
                <a:lumMod val="60000"/>
                <a:lumOff val="40000"/>
              </a:schemeClr>
            </a:solidFill>
            <a:ln w="38100" algn="ctr">
              <a:noFill/>
              <a:prstDash val="sysDot"/>
              <a:round/>
              <a:headEnd/>
              <a:tailEnd/>
            </a:ln>
            <a:effectLst>
              <a:outerShdw blurRad="50800" dist="38100" dir="2700000" algn="tl" rotWithShape="0">
                <a:prstClr val="black">
                  <a:alpha val="40000"/>
                </a:prstClr>
              </a:outerShdw>
            </a:effectLst>
            <a:extLst/>
          </p:spPr>
          <p:txBody>
            <a:bodyPr wrap="none" anchor="ctr"/>
            <a:lstStyle/>
            <a:p>
              <a:endParaRPr lang="ja-JP" altLang="en-US">
                <a:latin typeface="メイリオ"/>
                <a:ea typeface="メイリオ"/>
                <a:cs typeface="メイリオ"/>
              </a:endParaRPr>
            </a:p>
          </p:txBody>
        </p:sp>
        <p:sp>
          <p:nvSpPr>
            <p:cNvPr id="96" name="Text Box 18"/>
            <p:cNvSpPr txBox="1">
              <a:spLocks noChangeArrowheads="1"/>
            </p:cNvSpPr>
            <p:nvPr/>
          </p:nvSpPr>
          <p:spPr bwMode="auto">
            <a:xfrm>
              <a:off x="3477048" y="1587876"/>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ja-JP" sz="1200">
                  <a:solidFill>
                    <a:srgbClr val="0000FF"/>
                  </a:solidFill>
                  <a:latin typeface="メイリオ"/>
                  <a:ea typeface="メイリオ"/>
                  <a:cs typeface="メイリオ"/>
                </a:rPr>
                <a:t>10TB</a:t>
              </a:r>
              <a:endParaRPr lang="ja-JP" altLang="en-US" sz="1200">
                <a:solidFill>
                  <a:srgbClr val="0000FF"/>
                </a:solidFill>
                <a:latin typeface="メイリオ"/>
                <a:ea typeface="メイリオ"/>
                <a:cs typeface="メイリオ"/>
              </a:endParaRPr>
            </a:p>
          </p:txBody>
        </p:sp>
        <p:sp>
          <p:nvSpPr>
            <p:cNvPr id="97" name="Text Box 19"/>
            <p:cNvSpPr txBox="1">
              <a:spLocks noChangeArrowheads="1"/>
            </p:cNvSpPr>
            <p:nvPr/>
          </p:nvSpPr>
          <p:spPr bwMode="auto">
            <a:xfrm>
              <a:off x="4238633" y="1587876"/>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ja-JP" sz="1200">
                  <a:solidFill>
                    <a:srgbClr val="0000FF"/>
                  </a:solidFill>
                  <a:latin typeface="メイリオ"/>
                  <a:ea typeface="メイリオ"/>
                  <a:cs typeface="メイリオ"/>
                </a:rPr>
                <a:t>10TB</a:t>
              </a:r>
              <a:endParaRPr lang="ja-JP" altLang="en-US" sz="1200">
                <a:solidFill>
                  <a:srgbClr val="0000FF"/>
                </a:solidFill>
                <a:latin typeface="メイリオ"/>
                <a:ea typeface="メイリオ"/>
                <a:cs typeface="メイリオ"/>
              </a:endParaRPr>
            </a:p>
          </p:txBody>
        </p:sp>
        <p:sp>
          <p:nvSpPr>
            <p:cNvPr id="98" name="Text Box 20"/>
            <p:cNvSpPr txBox="1">
              <a:spLocks noChangeArrowheads="1"/>
            </p:cNvSpPr>
            <p:nvPr/>
          </p:nvSpPr>
          <p:spPr bwMode="auto">
            <a:xfrm>
              <a:off x="5011484" y="1587876"/>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ja-JP" sz="1200">
                  <a:solidFill>
                    <a:srgbClr val="0000FF"/>
                  </a:solidFill>
                  <a:latin typeface="メイリオ"/>
                  <a:ea typeface="メイリオ"/>
                  <a:cs typeface="メイリオ"/>
                </a:rPr>
                <a:t>10TB</a:t>
              </a:r>
              <a:endParaRPr lang="ja-JP" altLang="en-US" sz="1200">
                <a:solidFill>
                  <a:srgbClr val="0000FF"/>
                </a:solidFill>
                <a:latin typeface="メイリオ"/>
                <a:ea typeface="メイリオ"/>
                <a:cs typeface="メイリオ"/>
              </a:endParaRPr>
            </a:p>
          </p:txBody>
        </p:sp>
        <p:sp>
          <p:nvSpPr>
            <p:cNvPr id="99" name="Text Box 26"/>
            <p:cNvSpPr txBox="1">
              <a:spLocks noChangeArrowheads="1"/>
            </p:cNvSpPr>
            <p:nvPr/>
          </p:nvSpPr>
          <p:spPr bwMode="auto">
            <a:xfrm>
              <a:off x="3335083" y="3231633"/>
              <a:ext cx="2473834"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ja-JP" altLang="en-US" sz="1600" dirty="0">
                  <a:solidFill>
                    <a:srgbClr val="0000FF"/>
                  </a:solidFill>
                  <a:latin typeface="メイリオ"/>
                  <a:ea typeface="メイリオ"/>
                  <a:cs typeface="メイリオ"/>
                </a:rPr>
                <a:t>仮想ストレージ</a:t>
              </a:r>
            </a:p>
          </p:txBody>
        </p:sp>
        <p:sp>
          <p:nvSpPr>
            <p:cNvPr id="100" name="Rectangle 28"/>
            <p:cNvSpPr>
              <a:spLocks noChangeArrowheads="1"/>
            </p:cNvSpPr>
            <p:nvPr/>
          </p:nvSpPr>
          <p:spPr bwMode="auto">
            <a:xfrm>
              <a:off x="3077742" y="962540"/>
              <a:ext cx="294795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ja-JP" altLang="en-US" sz="2000" dirty="0">
                  <a:solidFill>
                    <a:schemeClr val="tx1">
                      <a:lumMod val="50000"/>
                      <a:lumOff val="50000"/>
                    </a:schemeClr>
                  </a:solidFill>
                  <a:latin typeface="メイリオ"/>
                  <a:ea typeface="メイリオ"/>
                  <a:cs typeface="メイリオ"/>
                </a:rPr>
                <a:t>シンプロビジョニング</a:t>
              </a:r>
            </a:p>
          </p:txBody>
        </p:sp>
        <p:sp>
          <p:nvSpPr>
            <p:cNvPr id="101" name="AutoShape 3"/>
            <p:cNvSpPr>
              <a:spLocks noChangeArrowheads="1"/>
            </p:cNvSpPr>
            <p:nvPr/>
          </p:nvSpPr>
          <p:spPr bwMode="auto">
            <a:xfrm>
              <a:off x="3335083" y="3793093"/>
              <a:ext cx="2473834" cy="2049463"/>
            </a:xfrm>
            <a:prstGeom prst="roundRect">
              <a:avLst>
                <a:gd name="adj" fmla="val 0"/>
              </a:avLst>
            </a:prstGeom>
            <a:solidFill>
              <a:schemeClr val="accent5">
                <a:lumMod val="20000"/>
                <a:lumOff val="80000"/>
              </a:schemeClr>
            </a:solidFill>
            <a:ln w="38100" algn="ctr">
              <a:noFill/>
              <a:prstDash val="sysDot"/>
              <a:round/>
              <a:headEnd/>
              <a:tailEnd/>
            </a:ln>
            <a:effectLst>
              <a:outerShdw blurRad="50800" dist="38100" dir="2700000" algn="tl" rotWithShape="0">
                <a:prstClr val="black">
                  <a:alpha val="40000"/>
                </a:prstClr>
              </a:outerShdw>
            </a:effectLst>
            <a:extLst/>
          </p:spPr>
          <p:txBody>
            <a:bodyPr wrap="none" anchor="ctr"/>
            <a:lstStyle/>
            <a:p>
              <a:endParaRPr lang="ja-JP" altLang="en-US">
                <a:latin typeface="メイリオ"/>
                <a:ea typeface="メイリオ"/>
                <a:cs typeface="メイリオ"/>
              </a:endParaRPr>
            </a:p>
          </p:txBody>
        </p:sp>
        <p:sp>
          <p:nvSpPr>
            <p:cNvPr id="102" name="AutoShape 5"/>
            <p:cNvSpPr>
              <a:spLocks noChangeArrowheads="1"/>
            </p:cNvSpPr>
            <p:nvPr/>
          </p:nvSpPr>
          <p:spPr bwMode="auto">
            <a:xfrm>
              <a:off x="3474783" y="4548030"/>
              <a:ext cx="2216675" cy="913526"/>
            </a:xfrm>
            <a:prstGeom prst="can">
              <a:avLst>
                <a:gd name="adj" fmla="val 33564"/>
              </a:avLst>
            </a:prstGeom>
            <a:solidFill>
              <a:srgbClr val="BFBFBF"/>
            </a:solidFill>
            <a:ln w="12700" cmpd="sng">
              <a:solidFill>
                <a:schemeClr val="tx1">
                  <a:lumMod val="65000"/>
                  <a:lumOff val="35000"/>
                </a:schemeClr>
              </a:solidFill>
              <a:prstDash val="sysDash"/>
              <a:round/>
              <a:headEnd/>
              <a:tailEnd/>
            </a:ln>
            <a:effectLst/>
            <a:extLst/>
          </p:spPr>
          <p:txBody>
            <a:bodyPr wrap="none" anchor="ctr"/>
            <a:lstStyle/>
            <a:p>
              <a:endParaRPr lang="ja-JP" altLang="en-US" sz="800">
                <a:latin typeface="メイリオ"/>
                <a:ea typeface="メイリオ"/>
                <a:cs typeface="メイリオ"/>
              </a:endParaRPr>
            </a:p>
          </p:txBody>
        </p:sp>
        <p:sp>
          <p:nvSpPr>
            <p:cNvPr id="103" name="AutoShape 6"/>
            <p:cNvSpPr>
              <a:spLocks noChangeArrowheads="1"/>
            </p:cNvSpPr>
            <p:nvPr/>
          </p:nvSpPr>
          <p:spPr bwMode="auto">
            <a:xfrm>
              <a:off x="3477048" y="4166157"/>
              <a:ext cx="2205794" cy="674688"/>
            </a:xfrm>
            <a:prstGeom prst="can">
              <a:avLst>
                <a:gd name="adj" fmla="val 49403"/>
              </a:avLst>
            </a:prstGeom>
            <a:solidFill>
              <a:srgbClr val="0000FF"/>
            </a:solidFill>
            <a:ln w="12700" cmpd="sng">
              <a:solidFill>
                <a:schemeClr val="bg1"/>
              </a:solidFill>
              <a:round/>
              <a:headEnd/>
              <a:tailEnd/>
            </a:ln>
            <a:effectLst/>
            <a:extLst/>
          </p:spPr>
          <p:txBody>
            <a:bodyPr wrap="none" anchor="ctr"/>
            <a:lstStyle/>
            <a:p>
              <a:endParaRPr lang="ja-JP" altLang="en-US" sz="800">
                <a:latin typeface="メイリオ"/>
                <a:ea typeface="メイリオ"/>
                <a:cs typeface="メイリオ"/>
              </a:endParaRPr>
            </a:p>
          </p:txBody>
        </p:sp>
        <p:sp>
          <p:nvSpPr>
            <p:cNvPr id="104" name="Text Box 7"/>
            <p:cNvSpPr txBox="1">
              <a:spLocks noChangeArrowheads="1"/>
            </p:cNvSpPr>
            <p:nvPr/>
          </p:nvSpPr>
          <p:spPr bwMode="auto">
            <a:xfrm>
              <a:off x="3477049" y="4548030"/>
              <a:ext cx="220579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10TB</a:t>
              </a:r>
              <a:endParaRPr lang="ja-JP" altLang="en-US" sz="1200" dirty="0">
                <a:solidFill>
                  <a:schemeClr val="bg1"/>
                </a:solidFill>
                <a:latin typeface="メイリオ"/>
                <a:ea typeface="メイリオ"/>
                <a:cs typeface="メイリオ"/>
              </a:endParaRPr>
            </a:p>
          </p:txBody>
        </p:sp>
        <p:sp>
          <p:nvSpPr>
            <p:cNvPr id="105" name="Text Box 8"/>
            <p:cNvSpPr txBox="1">
              <a:spLocks noChangeArrowheads="1"/>
            </p:cNvSpPr>
            <p:nvPr/>
          </p:nvSpPr>
          <p:spPr bwMode="auto">
            <a:xfrm>
              <a:off x="3477048" y="4233964"/>
              <a:ext cx="2205794"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800" dirty="0">
                  <a:solidFill>
                    <a:schemeClr val="bg1"/>
                  </a:solidFill>
                  <a:latin typeface="メイリオ"/>
                  <a:ea typeface="メイリオ"/>
                  <a:cs typeface="メイリオ"/>
                </a:rPr>
                <a:t>実データ</a:t>
              </a:r>
            </a:p>
          </p:txBody>
        </p:sp>
        <p:sp>
          <p:nvSpPr>
            <p:cNvPr id="106" name="Text Box 19"/>
            <p:cNvSpPr txBox="1">
              <a:spLocks noChangeArrowheads="1"/>
            </p:cNvSpPr>
            <p:nvPr/>
          </p:nvSpPr>
          <p:spPr bwMode="auto">
            <a:xfrm>
              <a:off x="4238633" y="3858043"/>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ja-JP" sz="1200" dirty="0">
                  <a:solidFill>
                    <a:srgbClr val="0000FF"/>
                  </a:solidFill>
                  <a:latin typeface="メイリオ"/>
                  <a:ea typeface="メイリオ"/>
                  <a:cs typeface="メイリオ"/>
                </a:rPr>
                <a:t>30TB</a:t>
              </a:r>
              <a:endParaRPr lang="ja-JP" altLang="en-US" sz="1200" dirty="0">
                <a:solidFill>
                  <a:srgbClr val="0000FF"/>
                </a:solidFill>
                <a:latin typeface="メイリオ"/>
                <a:ea typeface="メイリオ"/>
                <a:cs typeface="メイリオ"/>
              </a:endParaRPr>
            </a:p>
          </p:txBody>
        </p:sp>
        <p:sp>
          <p:nvSpPr>
            <p:cNvPr id="107" name="Text Box 26"/>
            <p:cNvSpPr txBox="1">
              <a:spLocks noChangeArrowheads="1"/>
            </p:cNvSpPr>
            <p:nvPr/>
          </p:nvSpPr>
          <p:spPr bwMode="auto">
            <a:xfrm>
              <a:off x="3149600" y="5501800"/>
              <a:ext cx="28761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ja-JP" altLang="en-US" sz="1400" dirty="0">
                  <a:solidFill>
                    <a:srgbClr val="0000FF"/>
                  </a:solidFill>
                  <a:latin typeface="メイリオ"/>
                  <a:ea typeface="メイリオ"/>
                  <a:cs typeface="メイリオ"/>
                </a:rPr>
                <a:t>ストレージ（ハードウェア）</a:t>
              </a:r>
            </a:p>
          </p:txBody>
        </p:sp>
        <p:sp>
          <p:nvSpPr>
            <p:cNvPr id="111" name="Text Box 7"/>
            <p:cNvSpPr txBox="1">
              <a:spLocks noChangeArrowheads="1"/>
            </p:cNvSpPr>
            <p:nvPr/>
          </p:nvSpPr>
          <p:spPr bwMode="auto">
            <a:xfrm>
              <a:off x="3474783" y="4980544"/>
              <a:ext cx="220579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endParaRPr lang="ja-JP" altLang="en-US" sz="1200" dirty="0">
                <a:solidFill>
                  <a:schemeClr val="bg1"/>
                </a:solidFill>
                <a:latin typeface="メイリオ"/>
                <a:ea typeface="メイリオ"/>
                <a:cs typeface="メイリオ"/>
              </a:endParaRPr>
            </a:p>
          </p:txBody>
        </p:sp>
        <p:sp>
          <p:nvSpPr>
            <p:cNvPr id="112" name="Text Box 29"/>
            <p:cNvSpPr txBox="1">
              <a:spLocks noChangeArrowheads="1"/>
            </p:cNvSpPr>
            <p:nvPr/>
          </p:nvSpPr>
          <p:spPr bwMode="auto">
            <a:xfrm>
              <a:off x="3335083" y="6007100"/>
              <a:ext cx="2473834"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ja-JP" altLang="en-US" sz="2000" dirty="0">
                  <a:solidFill>
                    <a:srgbClr val="800000"/>
                  </a:solidFill>
                  <a:latin typeface="メイリオ"/>
                  <a:ea typeface="メイリオ"/>
                  <a:cs typeface="メイリオ"/>
                </a:rPr>
                <a:t>容量の仮想化</a:t>
              </a:r>
            </a:p>
          </p:txBody>
        </p:sp>
        <p:sp>
          <p:nvSpPr>
            <p:cNvPr id="113" name="Text Box 7"/>
            <p:cNvSpPr txBox="1">
              <a:spLocks noChangeArrowheads="1"/>
            </p:cNvSpPr>
            <p:nvPr/>
          </p:nvSpPr>
          <p:spPr bwMode="auto">
            <a:xfrm>
              <a:off x="3469103" y="4980544"/>
              <a:ext cx="220579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1200" dirty="0">
                  <a:solidFill>
                    <a:schemeClr val="bg1"/>
                  </a:solidFill>
                  <a:latin typeface="メイリオ"/>
                  <a:ea typeface="メイリオ"/>
                  <a:cs typeface="メイリオ"/>
                </a:rPr>
                <a:t>未使用領域</a:t>
              </a:r>
              <a:endParaRPr lang="en-US" altLang="ja-JP" sz="1200" dirty="0">
                <a:solidFill>
                  <a:schemeClr val="bg1"/>
                </a:solidFill>
                <a:latin typeface="メイリオ"/>
                <a:ea typeface="メイリオ"/>
                <a:cs typeface="メイリオ"/>
              </a:endParaRPr>
            </a:p>
            <a:p>
              <a:pPr algn="ctr"/>
              <a:r>
                <a:rPr lang="en-US" altLang="ja-JP" sz="1200" dirty="0">
                  <a:solidFill>
                    <a:schemeClr val="bg1"/>
                  </a:solidFill>
                  <a:latin typeface="メイリオ"/>
                  <a:ea typeface="メイリオ"/>
                  <a:cs typeface="メイリオ"/>
                </a:rPr>
                <a:t>0TB</a:t>
              </a:r>
              <a:endParaRPr lang="ja-JP" altLang="en-US" sz="1200" dirty="0">
                <a:solidFill>
                  <a:schemeClr val="bg1"/>
                </a:solidFill>
                <a:latin typeface="メイリオ"/>
                <a:ea typeface="メイリオ"/>
                <a:cs typeface="メイリオ"/>
              </a:endParaRPr>
            </a:p>
          </p:txBody>
        </p:sp>
        <p:sp>
          <p:nvSpPr>
            <p:cNvPr id="114" name="四角形吹き出し 113"/>
            <p:cNvSpPr/>
            <p:nvPr/>
          </p:nvSpPr>
          <p:spPr>
            <a:xfrm>
              <a:off x="3149600" y="4889500"/>
              <a:ext cx="882650" cy="425450"/>
            </a:xfrm>
            <a:prstGeom prst="wedgeRectCallout">
              <a:avLst>
                <a:gd name="adj1" fmla="val 66937"/>
                <a:gd name="adj2" fmla="val -30037"/>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メイリオ"/>
                  <a:ea typeface="メイリオ"/>
                  <a:cs typeface="メイリオ"/>
                </a:rPr>
                <a:t>必要な時に</a:t>
              </a:r>
              <a:endParaRPr kumimoji="1" lang="en-US" altLang="ja-JP" sz="1000" dirty="0">
                <a:solidFill>
                  <a:srgbClr val="FFFFFF"/>
                </a:solidFill>
                <a:latin typeface="メイリオ"/>
                <a:ea typeface="メイリオ"/>
                <a:cs typeface="メイリオ"/>
              </a:endParaRPr>
            </a:p>
            <a:p>
              <a:pPr algn="ctr"/>
              <a:r>
                <a:rPr kumimoji="1" lang="ja-JP" altLang="en-US" sz="1000" dirty="0">
                  <a:solidFill>
                    <a:srgbClr val="FFFFFF"/>
                  </a:solidFill>
                  <a:latin typeface="メイリオ"/>
                  <a:ea typeface="メイリオ"/>
                  <a:cs typeface="メイリオ"/>
                </a:rPr>
                <a:t>追加</a:t>
              </a:r>
            </a:p>
          </p:txBody>
        </p:sp>
        <p:sp>
          <p:nvSpPr>
            <p:cNvPr id="115" name="AutoShape 5"/>
            <p:cNvSpPr>
              <a:spLocks noChangeArrowheads="1"/>
            </p:cNvSpPr>
            <p:nvPr/>
          </p:nvSpPr>
          <p:spPr bwMode="auto">
            <a:xfrm>
              <a:off x="3469103" y="2230953"/>
              <a:ext cx="692674" cy="960436"/>
            </a:xfrm>
            <a:prstGeom prst="can">
              <a:avLst>
                <a:gd name="adj" fmla="val 31883"/>
              </a:avLst>
            </a:prstGeom>
            <a:solidFill>
              <a:schemeClr val="tx2">
                <a:lumMod val="40000"/>
                <a:lumOff val="60000"/>
              </a:schemeClr>
            </a:solidFill>
            <a:ln w="12700" cmpd="sng">
              <a:solidFill>
                <a:schemeClr val="bg1"/>
              </a:solidFill>
              <a:round/>
              <a:headEnd/>
              <a:tailEnd/>
            </a:ln>
            <a:effectLst/>
            <a:extLst/>
          </p:spPr>
          <p:txBody>
            <a:bodyPr wrap="none" anchor="ctr"/>
            <a:lstStyle/>
            <a:p>
              <a:endParaRPr lang="ja-JP" altLang="en-US" sz="1200">
                <a:latin typeface="メイリオ"/>
                <a:ea typeface="メイリオ"/>
                <a:cs typeface="メイリオ"/>
              </a:endParaRPr>
            </a:p>
          </p:txBody>
        </p:sp>
        <p:sp>
          <p:nvSpPr>
            <p:cNvPr id="116" name="AutoShape 6"/>
            <p:cNvSpPr>
              <a:spLocks noChangeArrowheads="1"/>
            </p:cNvSpPr>
            <p:nvPr/>
          </p:nvSpPr>
          <p:spPr bwMode="auto">
            <a:xfrm>
              <a:off x="3469103" y="1895990"/>
              <a:ext cx="692674" cy="533400"/>
            </a:xfrm>
            <a:prstGeom prst="can">
              <a:avLst>
                <a:gd name="adj" fmla="val 49403"/>
              </a:avLst>
            </a:prstGeom>
            <a:solidFill>
              <a:srgbClr val="0000FF"/>
            </a:solidFill>
            <a:ln w="12700" cmpd="sng">
              <a:solidFill>
                <a:schemeClr val="bg1"/>
              </a:solidFill>
              <a:round/>
              <a:headEnd/>
              <a:tailEnd/>
            </a:ln>
            <a:effectLst/>
            <a:extLst/>
          </p:spPr>
          <p:txBody>
            <a:bodyPr wrap="none" anchor="ctr"/>
            <a:lstStyle/>
            <a:p>
              <a:endParaRPr lang="ja-JP" altLang="en-US" sz="800">
                <a:latin typeface="メイリオ"/>
                <a:ea typeface="メイリオ"/>
                <a:cs typeface="メイリオ"/>
              </a:endParaRPr>
            </a:p>
          </p:txBody>
        </p:sp>
        <p:sp>
          <p:nvSpPr>
            <p:cNvPr id="117" name="Text Box 7"/>
            <p:cNvSpPr txBox="1">
              <a:spLocks noChangeArrowheads="1"/>
            </p:cNvSpPr>
            <p:nvPr/>
          </p:nvSpPr>
          <p:spPr bwMode="auto">
            <a:xfrm>
              <a:off x="3469103" y="2154753"/>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2TB</a:t>
              </a:r>
              <a:endParaRPr lang="ja-JP" altLang="en-US" sz="1200" dirty="0">
                <a:solidFill>
                  <a:schemeClr val="bg1"/>
                </a:solidFill>
                <a:latin typeface="メイリオ"/>
                <a:ea typeface="メイリオ"/>
                <a:cs typeface="メイリオ"/>
              </a:endParaRPr>
            </a:p>
          </p:txBody>
        </p:sp>
        <p:sp>
          <p:nvSpPr>
            <p:cNvPr id="118" name="Text Box 8"/>
            <p:cNvSpPr txBox="1">
              <a:spLocks noChangeArrowheads="1"/>
            </p:cNvSpPr>
            <p:nvPr/>
          </p:nvSpPr>
          <p:spPr bwMode="auto">
            <a:xfrm>
              <a:off x="3475453" y="1915040"/>
              <a:ext cx="692674"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800" dirty="0">
                  <a:solidFill>
                    <a:schemeClr val="bg1"/>
                  </a:solidFill>
                  <a:latin typeface="メイリオ"/>
                  <a:ea typeface="メイリオ"/>
                  <a:cs typeface="メイリオ"/>
                </a:rPr>
                <a:t>実データ</a:t>
              </a:r>
            </a:p>
          </p:txBody>
        </p:sp>
        <p:sp>
          <p:nvSpPr>
            <p:cNvPr id="119" name="AutoShape 9"/>
            <p:cNvSpPr>
              <a:spLocks noChangeArrowheads="1"/>
            </p:cNvSpPr>
            <p:nvPr/>
          </p:nvSpPr>
          <p:spPr bwMode="auto">
            <a:xfrm>
              <a:off x="4230688" y="2329218"/>
              <a:ext cx="692674" cy="862171"/>
            </a:xfrm>
            <a:prstGeom prst="can">
              <a:avLst>
                <a:gd name="adj" fmla="val 30966"/>
              </a:avLst>
            </a:prstGeom>
            <a:solidFill>
              <a:schemeClr val="tx2">
                <a:lumMod val="40000"/>
                <a:lumOff val="60000"/>
              </a:schemeClr>
            </a:solidFill>
            <a:ln w="12700" cmpd="sng">
              <a:solidFill>
                <a:schemeClr val="bg1"/>
              </a:solidFill>
              <a:round/>
              <a:headEnd/>
              <a:tailEnd/>
            </a:ln>
            <a:effectLst/>
            <a:extLst/>
          </p:spPr>
          <p:txBody>
            <a:bodyPr wrap="none" anchor="ctr"/>
            <a:lstStyle/>
            <a:p>
              <a:endParaRPr lang="ja-JP" altLang="en-US" sz="1200">
                <a:latin typeface="メイリオ"/>
                <a:ea typeface="メイリオ"/>
                <a:cs typeface="メイリオ"/>
              </a:endParaRPr>
            </a:p>
          </p:txBody>
        </p:sp>
        <p:sp>
          <p:nvSpPr>
            <p:cNvPr id="120" name="AutoShape 10"/>
            <p:cNvSpPr>
              <a:spLocks noChangeArrowheads="1"/>
            </p:cNvSpPr>
            <p:nvPr/>
          </p:nvSpPr>
          <p:spPr bwMode="auto">
            <a:xfrm>
              <a:off x="4230688" y="1895990"/>
              <a:ext cx="692674" cy="631310"/>
            </a:xfrm>
            <a:prstGeom prst="can">
              <a:avLst>
                <a:gd name="adj" fmla="val 38889"/>
              </a:avLst>
            </a:prstGeom>
            <a:solidFill>
              <a:srgbClr val="0000FF"/>
            </a:solidFill>
            <a:ln w="12700" cmpd="sng">
              <a:solidFill>
                <a:schemeClr val="bg1"/>
              </a:solidFill>
              <a:round/>
              <a:headEnd/>
              <a:tailEnd/>
            </a:ln>
            <a:effectLst/>
            <a:extLst/>
          </p:spPr>
          <p:txBody>
            <a:bodyPr wrap="none" anchor="ctr"/>
            <a:lstStyle/>
            <a:p>
              <a:endParaRPr lang="ja-JP" altLang="en-US" sz="800">
                <a:latin typeface="メイリオ"/>
                <a:ea typeface="メイリオ"/>
                <a:cs typeface="メイリオ"/>
              </a:endParaRPr>
            </a:p>
          </p:txBody>
        </p:sp>
        <p:sp>
          <p:nvSpPr>
            <p:cNvPr id="121" name="Text Box 11"/>
            <p:cNvSpPr txBox="1">
              <a:spLocks noChangeArrowheads="1"/>
            </p:cNvSpPr>
            <p:nvPr/>
          </p:nvSpPr>
          <p:spPr bwMode="auto">
            <a:xfrm>
              <a:off x="4236288" y="2154752"/>
              <a:ext cx="65855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3TB</a:t>
              </a:r>
              <a:endParaRPr lang="ja-JP" altLang="en-US" sz="1200" dirty="0">
                <a:solidFill>
                  <a:schemeClr val="bg1"/>
                </a:solidFill>
                <a:latin typeface="メイリオ"/>
                <a:ea typeface="メイリオ"/>
                <a:cs typeface="メイリオ"/>
              </a:endParaRPr>
            </a:p>
          </p:txBody>
        </p:sp>
        <p:sp>
          <p:nvSpPr>
            <p:cNvPr id="122" name="Text Box 12"/>
            <p:cNvSpPr txBox="1">
              <a:spLocks noChangeArrowheads="1"/>
            </p:cNvSpPr>
            <p:nvPr/>
          </p:nvSpPr>
          <p:spPr bwMode="auto">
            <a:xfrm>
              <a:off x="4237038" y="1915040"/>
              <a:ext cx="692674"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800" dirty="0">
                  <a:solidFill>
                    <a:schemeClr val="bg1"/>
                  </a:solidFill>
                  <a:latin typeface="メイリオ"/>
                  <a:ea typeface="メイリオ"/>
                  <a:cs typeface="メイリオ"/>
                </a:rPr>
                <a:t>実データ</a:t>
              </a:r>
            </a:p>
          </p:txBody>
        </p:sp>
        <p:sp>
          <p:nvSpPr>
            <p:cNvPr id="123" name="AutoShape 13"/>
            <p:cNvSpPr>
              <a:spLocks noChangeArrowheads="1"/>
            </p:cNvSpPr>
            <p:nvPr/>
          </p:nvSpPr>
          <p:spPr bwMode="auto">
            <a:xfrm>
              <a:off x="4984489" y="2400974"/>
              <a:ext cx="692674" cy="790416"/>
            </a:xfrm>
            <a:prstGeom prst="can">
              <a:avLst>
                <a:gd name="adj" fmla="val 33717"/>
              </a:avLst>
            </a:prstGeom>
            <a:solidFill>
              <a:schemeClr val="tx2">
                <a:lumMod val="40000"/>
                <a:lumOff val="60000"/>
              </a:schemeClr>
            </a:solidFill>
            <a:ln w="12700" cmpd="sng">
              <a:solidFill>
                <a:schemeClr val="bg1"/>
              </a:solidFill>
              <a:round/>
              <a:headEnd/>
              <a:tailEnd/>
            </a:ln>
            <a:effectLst/>
            <a:extLst/>
          </p:spPr>
          <p:txBody>
            <a:bodyPr wrap="none" anchor="ctr"/>
            <a:lstStyle/>
            <a:p>
              <a:endParaRPr lang="ja-JP" altLang="en-US" sz="1200">
                <a:latin typeface="メイリオ"/>
                <a:ea typeface="メイリオ"/>
                <a:cs typeface="メイリオ"/>
              </a:endParaRPr>
            </a:p>
          </p:txBody>
        </p:sp>
        <p:sp>
          <p:nvSpPr>
            <p:cNvPr id="124" name="AutoShape 14"/>
            <p:cNvSpPr>
              <a:spLocks noChangeArrowheads="1"/>
            </p:cNvSpPr>
            <p:nvPr/>
          </p:nvSpPr>
          <p:spPr bwMode="auto">
            <a:xfrm>
              <a:off x="4984489" y="1895990"/>
              <a:ext cx="692674" cy="721798"/>
            </a:xfrm>
            <a:prstGeom prst="can">
              <a:avLst>
                <a:gd name="adj" fmla="val 35288"/>
              </a:avLst>
            </a:prstGeom>
            <a:solidFill>
              <a:srgbClr val="0000FF"/>
            </a:solidFill>
            <a:ln w="12700" cmpd="sng">
              <a:solidFill>
                <a:schemeClr val="bg1"/>
              </a:solidFill>
              <a:round/>
              <a:headEnd/>
              <a:tailEnd/>
            </a:ln>
            <a:effectLst/>
            <a:extLst/>
          </p:spPr>
          <p:txBody>
            <a:bodyPr wrap="none" anchor="ctr"/>
            <a:lstStyle/>
            <a:p>
              <a:endParaRPr lang="ja-JP" altLang="en-US" sz="800">
                <a:latin typeface="メイリオ"/>
                <a:ea typeface="メイリオ"/>
                <a:cs typeface="メイリオ"/>
              </a:endParaRPr>
            </a:p>
          </p:txBody>
        </p:sp>
        <p:sp>
          <p:nvSpPr>
            <p:cNvPr id="125" name="Text Box 15"/>
            <p:cNvSpPr txBox="1">
              <a:spLocks noChangeArrowheads="1"/>
            </p:cNvSpPr>
            <p:nvPr/>
          </p:nvSpPr>
          <p:spPr bwMode="auto">
            <a:xfrm>
              <a:off x="4984488" y="2154752"/>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5TB</a:t>
              </a:r>
              <a:endParaRPr lang="ja-JP" altLang="en-US" sz="1200" dirty="0">
                <a:solidFill>
                  <a:schemeClr val="bg1"/>
                </a:solidFill>
                <a:latin typeface="メイリオ"/>
                <a:ea typeface="メイリオ"/>
                <a:cs typeface="メイリオ"/>
              </a:endParaRPr>
            </a:p>
          </p:txBody>
        </p:sp>
        <p:sp>
          <p:nvSpPr>
            <p:cNvPr id="126" name="Text Box 16"/>
            <p:cNvSpPr txBox="1">
              <a:spLocks noChangeArrowheads="1"/>
            </p:cNvSpPr>
            <p:nvPr/>
          </p:nvSpPr>
          <p:spPr bwMode="auto">
            <a:xfrm>
              <a:off x="4990839" y="1915040"/>
              <a:ext cx="692674"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800">
                  <a:solidFill>
                    <a:schemeClr val="bg1"/>
                  </a:solidFill>
                  <a:latin typeface="メイリオ"/>
                  <a:ea typeface="メイリオ"/>
                  <a:cs typeface="メイリオ"/>
                </a:rPr>
                <a:t>実データ</a:t>
              </a:r>
            </a:p>
          </p:txBody>
        </p:sp>
        <p:sp>
          <p:nvSpPr>
            <p:cNvPr id="127" name="Text Box 15"/>
            <p:cNvSpPr txBox="1">
              <a:spLocks noChangeArrowheads="1"/>
            </p:cNvSpPr>
            <p:nvPr/>
          </p:nvSpPr>
          <p:spPr bwMode="auto">
            <a:xfrm>
              <a:off x="3471368" y="2815153"/>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8TB</a:t>
              </a:r>
              <a:endParaRPr lang="ja-JP" altLang="en-US" sz="1200" dirty="0">
                <a:solidFill>
                  <a:schemeClr val="bg1"/>
                </a:solidFill>
                <a:latin typeface="メイリオ"/>
                <a:ea typeface="メイリオ"/>
                <a:cs typeface="メイリオ"/>
              </a:endParaRPr>
            </a:p>
          </p:txBody>
        </p:sp>
        <p:sp>
          <p:nvSpPr>
            <p:cNvPr id="128" name="Text Box 15"/>
            <p:cNvSpPr txBox="1">
              <a:spLocks noChangeArrowheads="1"/>
            </p:cNvSpPr>
            <p:nvPr/>
          </p:nvSpPr>
          <p:spPr bwMode="auto">
            <a:xfrm>
              <a:off x="4232953" y="2810390"/>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7TB</a:t>
              </a:r>
              <a:endParaRPr lang="ja-JP" altLang="en-US" sz="1200" dirty="0">
                <a:solidFill>
                  <a:schemeClr val="bg1"/>
                </a:solidFill>
                <a:latin typeface="メイリオ"/>
                <a:ea typeface="メイリオ"/>
                <a:cs typeface="メイリオ"/>
              </a:endParaRPr>
            </a:p>
          </p:txBody>
        </p:sp>
        <p:sp>
          <p:nvSpPr>
            <p:cNvPr id="129" name="Text Box 15"/>
            <p:cNvSpPr txBox="1">
              <a:spLocks noChangeArrowheads="1"/>
            </p:cNvSpPr>
            <p:nvPr/>
          </p:nvSpPr>
          <p:spPr bwMode="auto">
            <a:xfrm>
              <a:off x="4998784" y="2815153"/>
              <a:ext cx="692674"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en-US" altLang="ja-JP" sz="1200" dirty="0">
                  <a:solidFill>
                    <a:schemeClr val="bg1"/>
                  </a:solidFill>
                  <a:latin typeface="メイリオ"/>
                  <a:ea typeface="メイリオ"/>
                  <a:cs typeface="メイリオ"/>
                </a:rPr>
                <a:t>5TB</a:t>
              </a:r>
              <a:endParaRPr lang="ja-JP" altLang="en-US" sz="1200" dirty="0">
                <a:solidFill>
                  <a:schemeClr val="bg1"/>
                </a:solidFill>
                <a:latin typeface="メイリオ"/>
                <a:ea typeface="メイリオ"/>
                <a:cs typeface="メイリオ"/>
              </a:endParaRPr>
            </a:p>
          </p:txBody>
        </p:sp>
        <p:sp>
          <p:nvSpPr>
            <p:cNvPr id="185" name="上矢印 184"/>
            <p:cNvSpPr/>
            <p:nvPr/>
          </p:nvSpPr>
          <p:spPr>
            <a:xfrm>
              <a:off x="4194175" y="3505200"/>
              <a:ext cx="755650" cy="352843"/>
            </a:xfrm>
            <a:prstGeom prst="upArrow">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grpSp>
        <p:nvGrpSpPr>
          <p:cNvPr id="4" name="図形グループ 3"/>
          <p:cNvGrpSpPr/>
          <p:nvPr/>
        </p:nvGrpSpPr>
        <p:grpSpPr>
          <a:xfrm>
            <a:off x="5951826" y="960337"/>
            <a:ext cx="3012561" cy="5444670"/>
            <a:chOff x="5951826" y="960337"/>
            <a:chExt cx="3012561" cy="5444670"/>
          </a:xfrm>
        </p:grpSpPr>
        <p:sp>
          <p:nvSpPr>
            <p:cNvPr id="136" name="AutoShape 3"/>
            <p:cNvSpPr>
              <a:spLocks noChangeArrowheads="1"/>
            </p:cNvSpPr>
            <p:nvPr/>
          </p:nvSpPr>
          <p:spPr bwMode="auto">
            <a:xfrm>
              <a:off x="6224333" y="3790890"/>
              <a:ext cx="2473834" cy="2049463"/>
            </a:xfrm>
            <a:prstGeom prst="roundRect">
              <a:avLst>
                <a:gd name="adj" fmla="val 0"/>
              </a:avLst>
            </a:prstGeom>
            <a:solidFill>
              <a:srgbClr val="E6D6AF"/>
            </a:solidFill>
            <a:ln w="38100" algn="ctr">
              <a:noFill/>
              <a:prstDash val="sysDot"/>
              <a:round/>
              <a:headEnd/>
              <a:tailEnd/>
            </a:ln>
            <a:effectLst>
              <a:outerShdw blurRad="50800" dist="38100" dir="2700000" algn="tl" rotWithShape="0">
                <a:prstClr val="black">
                  <a:alpha val="40000"/>
                </a:prstClr>
              </a:outerShdw>
            </a:effectLst>
            <a:extLst/>
          </p:spPr>
          <p:txBody>
            <a:bodyPr wrap="none" anchor="ctr"/>
            <a:lstStyle/>
            <a:p>
              <a:endParaRPr lang="ja-JP" altLang="en-US">
                <a:latin typeface="メイリオ"/>
                <a:ea typeface="メイリオ"/>
                <a:cs typeface="メイリオ"/>
              </a:endParaRPr>
            </a:p>
          </p:txBody>
        </p:sp>
        <p:sp>
          <p:nvSpPr>
            <p:cNvPr id="175" name="AutoShape 13"/>
            <p:cNvSpPr>
              <a:spLocks noChangeArrowheads="1"/>
            </p:cNvSpPr>
            <p:nvPr/>
          </p:nvSpPr>
          <p:spPr bwMode="auto">
            <a:xfrm>
              <a:off x="6393152" y="4134383"/>
              <a:ext cx="2141248" cy="1326514"/>
            </a:xfrm>
            <a:prstGeom prst="can">
              <a:avLst>
                <a:gd name="adj" fmla="val 22707"/>
              </a:avLst>
            </a:prstGeom>
            <a:solidFill>
              <a:schemeClr val="accent5">
                <a:lumMod val="60000"/>
                <a:lumOff val="40000"/>
              </a:schemeClr>
            </a:solidFill>
            <a:ln w="12700" cmpd="sng">
              <a:solidFill>
                <a:schemeClr val="bg1"/>
              </a:solidFill>
              <a:round/>
              <a:headEnd/>
              <a:tailEnd/>
            </a:ln>
            <a:effectLst/>
            <a:extLst/>
          </p:spPr>
          <p:txBody>
            <a:bodyPr wrap="none" anchor="ctr"/>
            <a:lstStyle/>
            <a:p>
              <a:endParaRPr lang="ja-JP" altLang="en-US" sz="1200">
                <a:latin typeface="メイリオ"/>
                <a:ea typeface="メイリオ"/>
                <a:cs typeface="メイリオ"/>
              </a:endParaRPr>
            </a:p>
          </p:txBody>
        </p:sp>
        <p:sp>
          <p:nvSpPr>
            <p:cNvPr id="182" name="Rectangle 34"/>
            <p:cNvSpPr>
              <a:spLocks noChangeArrowheads="1"/>
            </p:cNvSpPr>
            <p:nvPr/>
          </p:nvSpPr>
          <p:spPr bwMode="auto">
            <a:xfrm>
              <a:off x="6890790" y="4594445"/>
              <a:ext cx="1154660" cy="663098"/>
            </a:xfrm>
            <a:prstGeom prst="rect">
              <a:avLst/>
            </a:prstGeom>
            <a:solidFill>
              <a:schemeClr val="accent6">
                <a:lumMod val="60000"/>
                <a:lumOff val="40000"/>
              </a:schemeClr>
            </a:solidFill>
            <a:ln w="19050" algn="ctr">
              <a:noFill/>
              <a:miter lim="800000"/>
              <a:headEnd/>
              <a:tailEnd/>
            </a:ln>
            <a:effectLst>
              <a:outerShdw blurRad="50800" dist="38100" dir="2700000" algn="tl" rotWithShape="0">
                <a:prstClr val="black">
                  <a:alpha val="40000"/>
                </a:prstClr>
              </a:outerShdw>
            </a:effectLst>
            <a:extLst/>
          </p:spPr>
          <p:txBody>
            <a:bodyPr wrap="none" anchor="ctr"/>
            <a:lstStyle/>
            <a:p>
              <a:endParaRPr lang="ja-JP" altLang="en-US" sz="800">
                <a:latin typeface="メイリオ"/>
                <a:ea typeface="メイリオ"/>
                <a:cs typeface="メイリオ"/>
              </a:endParaRPr>
            </a:p>
          </p:txBody>
        </p:sp>
        <p:sp>
          <p:nvSpPr>
            <p:cNvPr id="130" name="AutoShape 3"/>
            <p:cNvSpPr>
              <a:spLocks noChangeArrowheads="1"/>
            </p:cNvSpPr>
            <p:nvPr/>
          </p:nvSpPr>
          <p:spPr bwMode="auto">
            <a:xfrm>
              <a:off x="6224333" y="1483697"/>
              <a:ext cx="2473834" cy="2086490"/>
            </a:xfrm>
            <a:prstGeom prst="roundRect">
              <a:avLst>
                <a:gd name="adj" fmla="val 0"/>
              </a:avLst>
            </a:prstGeom>
            <a:solidFill>
              <a:schemeClr val="accent4">
                <a:lumMod val="40000"/>
                <a:lumOff val="60000"/>
              </a:schemeClr>
            </a:solidFill>
            <a:ln w="38100" algn="ctr">
              <a:noFill/>
              <a:prstDash val="sysDot"/>
              <a:round/>
              <a:headEnd/>
              <a:tailEnd/>
            </a:ln>
            <a:effectLst>
              <a:outerShdw blurRad="50800" dist="38100" dir="2700000" algn="tl" rotWithShape="0">
                <a:prstClr val="black">
                  <a:alpha val="40000"/>
                </a:prstClr>
              </a:outerShdw>
            </a:effectLst>
            <a:extLst/>
          </p:spPr>
          <p:txBody>
            <a:bodyPr wrap="none" anchor="ctr"/>
            <a:lstStyle/>
            <a:p>
              <a:endParaRPr lang="ja-JP" altLang="en-US">
                <a:latin typeface="メイリオ"/>
                <a:ea typeface="メイリオ"/>
                <a:cs typeface="メイリオ"/>
              </a:endParaRPr>
            </a:p>
          </p:txBody>
        </p:sp>
        <p:sp>
          <p:nvSpPr>
            <p:cNvPr id="174" name="AutoShape 13"/>
            <p:cNvSpPr>
              <a:spLocks noChangeArrowheads="1"/>
            </p:cNvSpPr>
            <p:nvPr/>
          </p:nvSpPr>
          <p:spPr bwMode="auto">
            <a:xfrm>
              <a:off x="6393152" y="1864875"/>
              <a:ext cx="2141248" cy="1326514"/>
            </a:xfrm>
            <a:prstGeom prst="can">
              <a:avLst>
                <a:gd name="adj" fmla="val 22707"/>
              </a:avLst>
            </a:prstGeom>
            <a:solidFill>
              <a:schemeClr val="accent5">
                <a:lumMod val="60000"/>
                <a:lumOff val="40000"/>
              </a:schemeClr>
            </a:solidFill>
            <a:ln w="12700" cmpd="sng">
              <a:solidFill>
                <a:schemeClr val="bg1"/>
              </a:solidFill>
              <a:round/>
              <a:headEnd/>
              <a:tailEnd/>
            </a:ln>
            <a:effectLst/>
            <a:extLst/>
          </p:spPr>
          <p:txBody>
            <a:bodyPr wrap="none" anchor="ctr"/>
            <a:lstStyle/>
            <a:p>
              <a:endParaRPr lang="ja-JP" altLang="en-US" sz="1200">
                <a:latin typeface="メイリオ"/>
                <a:ea typeface="メイリオ"/>
                <a:cs typeface="メイリオ"/>
              </a:endParaRPr>
            </a:p>
          </p:txBody>
        </p:sp>
        <p:sp>
          <p:nvSpPr>
            <p:cNvPr id="134" name="Text Box 26"/>
            <p:cNvSpPr txBox="1">
              <a:spLocks noChangeArrowheads="1"/>
            </p:cNvSpPr>
            <p:nvPr/>
          </p:nvSpPr>
          <p:spPr bwMode="auto">
            <a:xfrm>
              <a:off x="6224333" y="3229430"/>
              <a:ext cx="2473834"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ja-JP" altLang="en-US" sz="1600" dirty="0">
                  <a:solidFill>
                    <a:srgbClr val="0000FF"/>
                  </a:solidFill>
                  <a:latin typeface="メイリオ"/>
                  <a:ea typeface="メイリオ"/>
                  <a:cs typeface="メイリオ"/>
                </a:rPr>
                <a:t>仮想ストレージ</a:t>
              </a:r>
            </a:p>
          </p:txBody>
        </p:sp>
        <p:sp>
          <p:nvSpPr>
            <p:cNvPr id="135" name="Rectangle 28"/>
            <p:cNvSpPr>
              <a:spLocks noChangeArrowheads="1"/>
            </p:cNvSpPr>
            <p:nvPr/>
          </p:nvSpPr>
          <p:spPr bwMode="auto">
            <a:xfrm>
              <a:off x="6224333" y="960337"/>
              <a:ext cx="2473834"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ja-JP" altLang="en-US" sz="2000" dirty="0">
                  <a:solidFill>
                    <a:schemeClr val="tx1">
                      <a:lumMod val="50000"/>
                      <a:lumOff val="50000"/>
                    </a:schemeClr>
                  </a:solidFill>
                  <a:latin typeface="メイリオ"/>
                  <a:ea typeface="メイリオ"/>
                  <a:cs typeface="メイリオ"/>
                </a:rPr>
                <a:t>重複排除</a:t>
              </a:r>
            </a:p>
          </p:txBody>
        </p:sp>
        <p:sp>
          <p:nvSpPr>
            <p:cNvPr id="142" name="Text Box 26"/>
            <p:cNvSpPr txBox="1">
              <a:spLocks noChangeArrowheads="1"/>
            </p:cNvSpPr>
            <p:nvPr/>
          </p:nvSpPr>
          <p:spPr bwMode="auto">
            <a:xfrm>
              <a:off x="5951826" y="5499597"/>
              <a:ext cx="301256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ja-JP" altLang="en-US" sz="1400" dirty="0">
                  <a:solidFill>
                    <a:srgbClr val="0000FF"/>
                  </a:solidFill>
                  <a:latin typeface="メイリオ"/>
                  <a:ea typeface="メイリオ"/>
                  <a:cs typeface="メイリオ"/>
                </a:rPr>
                <a:t>ストレージ（ハードウェア）</a:t>
              </a:r>
            </a:p>
          </p:txBody>
        </p:sp>
        <p:sp>
          <p:nvSpPr>
            <p:cNvPr id="144" name="Text Box 29"/>
            <p:cNvSpPr txBox="1">
              <a:spLocks noChangeArrowheads="1"/>
            </p:cNvSpPr>
            <p:nvPr/>
          </p:nvSpPr>
          <p:spPr bwMode="auto">
            <a:xfrm>
              <a:off x="6224333" y="6004897"/>
              <a:ext cx="2473834"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ja-JP" altLang="en-US" sz="2000" dirty="0">
                  <a:solidFill>
                    <a:srgbClr val="800000"/>
                  </a:solidFill>
                  <a:latin typeface="メイリオ"/>
                  <a:ea typeface="メイリオ"/>
                  <a:cs typeface="メイリオ"/>
                </a:rPr>
                <a:t>データ容量の削減</a:t>
              </a:r>
            </a:p>
          </p:txBody>
        </p:sp>
        <p:sp>
          <p:nvSpPr>
            <p:cNvPr id="162" name="Rectangle 35"/>
            <p:cNvSpPr>
              <a:spLocks noChangeArrowheads="1"/>
            </p:cNvSpPr>
            <p:nvPr/>
          </p:nvSpPr>
          <p:spPr bwMode="auto">
            <a:xfrm>
              <a:off x="7558447" y="2355191"/>
              <a:ext cx="667657" cy="663098"/>
            </a:xfrm>
            <a:prstGeom prst="rect">
              <a:avLst/>
            </a:prstGeom>
            <a:solidFill>
              <a:srgbClr val="CCFF99"/>
            </a:solidFill>
            <a:ln w="19050" algn="ctr">
              <a:noFill/>
              <a:miter lim="800000"/>
              <a:headEnd/>
              <a:tailEnd/>
            </a:ln>
            <a:effectLst>
              <a:outerShdw dist="35921" dir="2700000" algn="ctr" rotWithShape="0">
                <a:schemeClr val="bg1">
                  <a:lumMod val="50000"/>
                </a:schemeClr>
              </a:outerShdw>
            </a:effectLst>
            <a:extLst/>
          </p:spPr>
          <p:txBody>
            <a:bodyPr wrap="none" anchor="ctr"/>
            <a:lstStyle/>
            <a:p>
              <a:endParaRPr lang="ja-JP" altLang="en-US" sz="800">
                <a:latin typeface="メイリオ"/>
                <a:ea typeface="メイリオ"/>
                <a:cs typeface="メイリオ"/>
              </a:endParaRPr>
            </a:p>
          </p:txBody>
        </p:sp>
        <p:sp>
          <p:nvSpPr>
            <p:cNvPr id="163" name="Rectangle 34"/>
            <p:cNvSpPr>
              <a:spLocks noChangeArrowheads="1"/>
            </p:cNvSpPr>
            <p:nvPr/>
          </p:nvSpPr>
          <p:spPr bwMode="auto">
            <a:xfrm>
              <a:off x="6751997" y="2350789"/>
              <a:ext cx="667657" cy="663098"/>
            </a:xfrm>
            <a:prstGeom prst="rect">
              <a:avLst/>
            </a:prstGeom>
            <a:solidFill>
              <a:srgbClr val="FFFF00"/>
            </a:solidFill>
            <a:ln w="19050" algn="ctr">
              <a:noFill/>
              <a:miter lim="800000"/>
              <a:headEnd/>
              <a:tailEnd/>
            </a:ln>
            <a:effectLst>
              <a:outerShdw blurRad="50800" dist="38100" dir="2700000" algn="tl" rotWithShape="0">
                <a:prstClr val="black">
                  <a:alpha val="40000"/>
                </a:prstClr>
              </a:outerShdw>
            </a:effectLst>
            <a:extLst/>
          </p:spPr>
          <p:txBody>
            <a:bodyPr wrap="none" anchor="ctr"/>
            <a:lstStyle/>
            <a:p>
              <a:endParaRPr lang="ja-JP" altLang="en-US" sz="800">
                <a:latin typeface="メイリオ"/>
                <a:ea typeface="メイリオ"/>
                <a:cs typeface="メイリオ"/>
              </a:endParaRPr>
            </a:p>
          </p:txBody>
        </p:sp>
        <p:sp>
          <p:nvSpPr>
            <p:cNvPr id="164" name="Rectangle 13"/>
            <p:cNvSpPr>
              <a:spLocks noChangeArrowheads="1"/>
            </p:cNvSpPr>
            <p:nvPr/>
          </p:nvSpPr>
          <p:spPr bwMode="auto">
            <a:xfrm>
              <a:off x="7127554" y="2768399"/>
              <a:ext cx="222249" cy="185221"/>
            </a:xfrm>
            <a:prstGeom prst="rect">
              <a:avLst/>
            </a:prstGeom>
            <a:solidFill>
              <a:schemeClr val="accent1"/>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D</a:t>
              </a:r>
            </a:p>
          </p:txBody>
        </p:sp>
        <p:sp>
          <p:nvSpPr>
            <p:cNvPr id="165" name="Rectangle 16"/>
            <p:cNvSpPr>
              <a:spLocks noChangeArrowheads="1"/>
            </p:cNvSpPr>
            <p:nvPr/>
          </p:nvSpPr>
          <p:spPr bwMode="auto">
            <a:xfrm>
              <a:off x="6828198" y="2553990"/>
              <a:ext cx="222249" cy="185221"/>
            </a:xfrm>
            <a:prstGeom prst="rect">
              <a:avLst/>
            </a:prstGeom>
            <a:solidFill>
              <a:schemeClr val="tx1"/>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A</a:t>
              </a:r>
            </a:p>
          </p:txBody>
        </p:sp>
        <p:sp>
          <p:nvSpPr>
            <p:cNvPr id="166" name="Rectangle 17"/>
            <p:cNvSpPr>
              <a:spLocks noChangeArrowheads="1"/>
            </p:cNvSpPr>
            <p:nvPr/>
          </p:nvSpPr>
          <p:spPr bwMode="auto">
            <a:xfrm>
              <a:off x="7127554" y="2553990"/>
              <a:ext cx="222249" cy="185221"/>
            </a:xfrm>
            <a:prstGeom prst="rect">
              <a:avLst/>
            </a:prstGeom>
            <a:solidFill>
              <a:srgbClr val="0066FF"/>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B</a:t>
              </a:r>
            </a:p>
          </p:txBody>
        </p:sp>
        <p:sp>
          <p:nvSpPr>
            <p:cNvPr id="167" name="Rectangle 25"/>
            <p:cNvSpPr>
              <a:spLocks noChangeArrowheads="1"/>
            </p:cNvSpPr>
            <p:nvPr/>
          </p:nvSpPr>
          <p:spPr bwMode="auto">
            <a:xfrm>
              <a:off x="6828198" y="2768399"/>
              <a:ext cx="222249" cy="185221"/>
            </a:xfrm>
            <a:prstGeom prst="rect">
              <a:avLst/>
            </a:prstGeom>
            <a:solidFill>
              <a:srgbClr val="FF9900"/>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C</a:t>
              </a:r>
            </a:p>
          </p:txBody>
        </p:sp>
        <p:sp>
          <p:nvSpPr>
            <p:cNvPr id="168" name="Rectangle 26"/>
            <p:cNvSpPr>
              <a:spLocks noChangeArrowheads="1"/>
            </p:cNvSpPr>
            <p:nvPr/>
          </p:nvSpPr>
          <p:spPr bwMode="auto">
            <a:xfrm>
              <a:off x="7634648" y="2768399"/>
              <a:ext cx="222249" cy="185221"/>
            </a:xfrm>
            <a:prstGeom prst="rect">
              <a:avLst/>
            </a:prstGeom>
            <a:solidFill>
              <a:schemeClr val="folHlink"/>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E</a:t>
              </a:r>
            </a:p>
          </p:txBody>
        </p:sp>
        <p:sp>
          <p:nvSpPr>
            <p:cNvPr id="169" name="Rectangle 30"/>
            <p:cNvSpPr>
              <a:spLocks noChangeArrowheads="1"/>
            </p:cNvSpPr>
            <p:nvPr/>
          </p:nvSpPr>
          <p:spPr bwMode="auto">
            <a:xfrm>
              <a:off x="7934004" y="2768399"/>
              <a:ext cx="222249" cy="185221"/>
            </a:xfrm>
            <a:prstGeom prst="rect">
              <a:avLst/>
            </a:prstGeom>
            <a:solidFill>
              <a:srgbClr val="FF0000"/>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F</a:t>
              </a:r>
            </a:p>
          </p:txBody>
        </p:sp>
        <p:sp>
          <p:nvSpPr>
            <p:cNvPr id="170" name="Rectangle 31"/>
            <p:cNvSpPr>
              <a:spLocks noChangeArrowheads="1"/>
            </p:cNvSpPr>
            <p:nvPr/>
          </p:nvSpPr>
          <p:spPr bwMode="auto">
            <a:xfrm>
              <a:off x="7634648" y="2548829"/>
              <a:ext cx="222249" cy="185221"/>
            </a:xfrm>
            <a:prstGeom prst="rect">
              <a:avLst/>
            </a:prstGeom>
            <a:solidFill>
              <a:schemeClr val="tx1"/>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A</a:t>
              </a:r>
            </a:p>
          </p:txBody>
        </p:sp>
        <p:sp>
          <p:nvSpPr>
            <p:cNvPr id="171" name="Rectangle 32"/>
            <p:cNvSpPr>
              <a:spLocks noChangeArrowheads="1"/>
            </p:cNvSpPr>
            <p:nvPr/>
          </p:nvSpPr>
          <p:spPr bwMode="auto">
            <a:xfrm>
              <a:off x="7934004" y="2545891"/>
              <a:ext cx="222249" cy="185221"/>
            </a:xfrm>
            <a:prstGeom prst="rect">
              <a:avLst/>
            </a:prstGeom>
            <a:solidFill>
              <a:srgbClr val="0066FF"/>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B</a:t>
              </a:r>
            </a:p>
          </p:txBody>
        </p:sp>
        <p:sp>
          <p:nvSpPr>
            <p:cNvPr id="172" name="Text Box 36"/>
            <p:cNvSpPr txBox="1">
              <a:spLocks noChangeArrowheads="1"/>
            </p:cNvSpPr>
            <p:nvPr/>
          </p:nvSpPr>
          <p:spPr bwMode="auto">
            <a:xfrm>
              <a:off x="7558447" y="2355191"/>
              <a:ext cx="658719" cy="338554"/>
            </a:xfrm>
            <a:prstGeom prst="rect">
              <a:avLst/>
            </a:prstGeom>
            <a:noFill/>
            <a:ln w="38100" algn="ctr">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Lst>
          </p:spPr>
          <p:txBody>
            <a:bodyPr wrap="square">
              <a:spAutoFit/>
            </a:bodyPr>
            <a:lstStyle/>
            <a:p>
              <a:pPr algn="ctr"/>
              <a:r>
                <a:rPr lang="ja-JP" altLang="en-US" sz="800" dirty="0">
                  <a:solidFill>
                    <a:srgbClr val="3366FF"/>
                  </a:solidFill>
                  <a:latin typeface="メイリオ"/>
                  <a:ea typeface="メイリオ"/>
                  <a:cs typeface="メイリオ"/>
                </a:rPr>
                <a:t>ファイル２</a:t>
              </a:r>
            </a:p>
          </p:txBody>
        </p:sp>
        <p:sp>
          <p:nvSpPr>
            <p:cNvPr id="173" name="Text Box 37"/>
            <p:cNvSpPr txBox="1">
              <a:spLocks noChangeArrowheads="1"/>
            </p:cNvSpPr>
            <p:nvPr/>
          </p:nvSpPr>
          <p:spPr bwMode="auto">
            <a:xfrm>
              <a:off x="6751997" y="2350789"/>
              <a:ext cx="660307" cy="18466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rgbClr val="4168A7"/>
                  </a:solidFill>
                  <a:miter lim="800000"/>
                  <a:headEnd/>
                  <a:tailEnd/>
                </a14:hiddenLine>
              </a:ext>
            </a:extLst>
          </p:spPr>
          <p:txBody>
            <a:bodyPr wrap="square">
              <a:spAutoFit/>
            </a:bodyPr>
            <a:lstStyle/>
            <a:p>
              <a:pPr algn="ctr"/>
              <a:r>
                <a:rPr lang="ja-JP" altLang="en-US" sz="600" dirty="0">
                  <a:solidFill>
                    <a:srgbClr val="3366FF"/>
                  </a:solidFill>
                  <a:latin typeface="メイリオ"/>
                  <a:ea typeface="メイリオ"/>
                  <a:cs typeface="メイリオ"/>
                </a:rPr>
                <a:t>ファイル１</a:t>
              </a:r>
            </a:p>
          </p:txBody>
        </p:sp>
        <p:sp>
          <p:nvSpPr>
            <p:cNvPr id="176" name="Rectangle 13"/>
            <p:cNvSpPr>
              <a:spLocks noChangeArrowheads="1"/>
            </p:cNvSpPr>
            <p:nvPr/>
          </p:nvSpPr>
          <p:spPr bwMode="auto">
            <a:xfrm>
              <a:off x="7059651" y="4980544"/>
              <a:ext cx="222249" cy="185221"/>
            </a:xfrm>
            <a:prstGeom prst="rect">
              <a:avLst/>
            </a:prstGeom>
            <a:solidFill>
              <a:schemeClr val="accent1"/>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D</a:t>
              </a:r>
            </a:p>
          </p:txBody>
        </p:sp>
        <p:sp>
          <p:nvSpPr>
            <p:cNvPr id="177" name="Rectangle 16"/>
            <p:cNvSpPr>
              <a:spLocks noChangeArrowheads="1"/>
            </p:cNvSpPr>
            <p:nvPr/>
          </p:nvSpPr>
          <p:spPr bwMode="auto">
            <a:xfrm>
              <a:off x="7059651" y="4725891"/>
              <a:ext cx="222249" cy="185221"/>
            </a:xfrm>
            <a:prstGeom prst="rect">
              <a:avLst/>
            </a:prstGeom>
            <a:solidFill>
              <a:schemeClr val="tx1"/>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A</a:t>
              </a:r>
            </a:p>
          </p:txBody>
        </p:sp>
        <p:sp>
          <p:nvSpPr>
            <p:cNvPr id="178" name="Rectangle 17"/>
            <p:cNvSpPr>
              <a:spLocks noChangeArrowheads="1"/>
            </p:cNvSpPr>
            <p:nvPr/>
          </p:nvSpPr>
          <p:spPr bwMode="auto">
            <a:xfrm>
              <a:off x="7359007" y="4725891"/>
              <a:ext cx="222249" cy="185221"/>
            </a:xfrm>
            <a:prstGeom prst="rect">
              <a:avLst/>
            </a:prstGeom>
            <a:solidFill>
              <a:srgbClr val="0066FF"/>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B</a:t>
              </a:r>
            </a:p>
          </p:txBody>
        </p:sp>
        <p:sp>
          <p:nvSpPr>
            <p:cNvPr id="179" name="Rectangle 25"/>
            <p:cNvSpPr>
              <a:spLocks noChangeArrowheads="1"/>
            </p:cNvSpPr>
            <p:nvPr/>
          </p:nvSpPr>
          <p:spPr bwMode="auto">
            <a:xfrm>
              <a:off x="7643757" y="4725891"/>
              <a:ext cx="222249" cy="185221"/>
            </a:xfrm>
            <a:prstGeom prst="rect">
              <a:avLst/>
            </a:prstGeom>
            <a:solidFill>
              <a:srgbClr val="FF9900"/>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C</a:t>
              </a:r>
            </a:p>
          </p:txBody>
        </p:sp>
        <p:sp>
          <p:nvSpPr>
            <p:cNvPr id="180" name="Rectangle 26"/>
            <p:cNvSpPr>
              <a:spLocks noChangeArrowheads="1"/>
            </p:cNvSpPr>
            <p:nvPr/>
          </p:nvSpPr>
          <p:spPr bwMode="auto">
            <a:xfrm>
              <a:off x="7359007" y="4980544"/>
              <a:ext cx="222249" cy="185221"/>
            </a:xfrm>
            <a:prstGeom prst="rect">
              <a:avLst/>
            </a:prstGeom>
            <a:solidFill>
              <a:schemeClr val="folHlink"/>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E</a:t>
              </a:r>
            </a:p>
          </p:txBody>
        </p:sp>
        <p:sp>
          <p:nvSpPr>
            <p:cNvPr id="181" name="Rectangle 30"/>
            <p:cNvSpPr>
              <a:spLocks noChangeArrowheads="1"/>
            </p:cNvSpPr>
            <p:nvPr/>
          </p:nvSpPr>
          <p:spPr bwMode="auto">
            <a:xfrm>
              <a:off x="7643757" y="4980544"/>
              <a:ext cx="222249" cy="185221"/>
            </a:xfrm>
            <a:prstGeom prst="rect">
              <a:avLst/>
            </a:prstGeom>
            <a:solidFill>
              <a:srgbClr val="FF0000"/>
            </a:solidFill>
            <a:ln w="38100" algn="ctr">
              <a:noFill/>
              <a:miter lim="800000"/>
              <a:headEnd/>
              <a:tailEnd/>
            </a:ln>
            <a:effectLst>
              <a:outerShdw blurRad="50800" dist="38100" dir="2700000" algn="tl" rotWithShape="0">
                <a:prstClr val="black">
                  <a:alpha val="40000"/>
                </a:prstClr>
              </a:outerShdw>
            </a:effectLst>
            <a:extLst/>
          </p:spPr>
          <p:txBody>
            <a:bodyPr wrap="none" anchor="ctr"/>
            <a:lstStyle/>
            <a:p>
              <a:pPr algn="ctr"/>
              <a:r>
                <a:rPr lang="en-US" altLang="ja-JP" sz="800">
                  <a:solidFill>
                    <a:schemeClr val="bg1"/>
                  </a:solidFill>
                  <a:latin typeface="メイリオ"/>
                  <a:ea typeface="メイリオ"/>
                  <a:cs typeface="メイリオ"/>
                </a:rPr>
                <a:t>F</a:t>
              </a:r>
            </a:p>
          </p:txBody>
        </p:sp>
        <p:sp>
          <p:nvSpPr>
            <p:cNvPr id="183" name="四角形吹き出し 182"/>
            <p:cNvSpPr/>
            <p:nvPr/>
          </p:nvSpPr>
          <p:spPr>
            <a:xfrm>
              <a:off x="5951827" y="4889243"/>
              <a:ext cx="882650" cy="425450"/>
            </a:xfrm>
            <a:prstGeom prst="wedgeRectCallout">
              <a:avLst>
                <a:gd name="adj1" fmla="val 66937"/>
                <a:gd name="adj2" fmla="val -30037"/>
              </a:avLst>
            </a:prstGeom>
            <a:solidFill>
              <a:srgbClr val="FF6600"/>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rgbClr val="FFFFFF"/>
                  </a:solidFill>
                  <a:latin typeface="メイリオ"/>
                  <a:ea typeface="メイリオ"/>
                  <a:cs typeface="メイリオ"/>
                </a:rPr>
                <a:t>重複</a:t>
              </a:r>
              <a:r>
                <a:rPr kumimoji="1" lang="ja-JP" altLang="en-US" sz="1000">
                  <a:solidFill>
                    <a:srgbClr val="FFFFFF"/>
                  </a:solidFill>
                  <a:latin typeface="メイリオ"/>
                  <a:ea typeface="メイリオ"/>
                  <a:cs typeface="メイリオ"/>
                </a:rPr>
                <a:t>データを排除</a:t>
              </a:r>
              <a:endParaRPr kumimoji="1" lang="ja-JP" altLang="en-US" sz="1000" dirty="0">
                <a:solidFill>
                  <a:srgbClr val="FFFFFF"/>
                </a:solidFill>
                <a:latin typeface="メイリオ"/>
                <a:ea typeface="メイリオ"/>
                <a:cs typeface="メイリオ"/>
              </a:endParaRPr>
            </a:p>
          </p:txBody>
        </p:sp>
        <p:sp>
          <p:nvSpPr>
            <p:cNvPr id="186" name="上矢印 185"/>
            <p:cNvSpPr/>
            <p:nvPr/>
          </p:nvSpPr>
          <p:spPr>
            <a:xfrm>
              <a:off x="7059651" y="3505200"/>
              <a:ext cx="755650" cy="352843"/>
            </a:xfrm>
            <a:prstGeom prst="upArrow">
              <a:avLst/>
            </a:prstGeom>
            <a:solidFill>
              <a:srgbClr val="33ACBD"/>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rgbClr val="FFFFFF"/>
                </a:solidFill>
                <a:latin typeface="メイリオ"/>
                <a:ea typeface="メイリオ"/>
                <a:cs typeface="メイリオ"/>
              </a:endParaRPr>
            </a:p>
          </p:txBody>
        </p:sp>
      </p:grpSp>
    </p:spTree>
    <p:extLst>
      <p:ext uri="{BB962C8B-B14F-4D97-AF65-F5344CB8AC3E}">
        <p14:creationId xmlns:p14="http://schemas.microsoft.com/office/powerpoint/2010/main" val="7055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C標準テンプレー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ACBD"/>
        </a:solidFill>
        <a:ln>
          <a:noFill/>
        </a:ln>
        <a:effectLst>
          <a:outerShdw blurRad="50800" dist="38100" dir="2700000" algn="tl" rotWithShape="0">
            <a:prstClr val="black">
              <a:alpha val="40000"/>
            </a:prstClr>
          </a:outerShdw>
        </a:effectLst>
      </a:spPr>
      <a:bodyPr rtlCol="0" anchor="ctr"/>
      <a:lstStyle>
        <a:defPPr algn="ctr">
          <a:defRPr kumimoji="1" sz="1200" dirty="0">
            <a:solidFill>
              <a:srgbClr val="FFFFFF"/>
            </a:solidFill>
            <a:latin typeface="ＭＳ Ｐゴシック"/>
            <a:ea typeface="ＭＳ Ｐゴシック"/>
            <a:cs typeface="ＭＳ Ｐゴシック"/>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NC標準テンプレート.potx</Template>
  <TotalTime>43497</TotalTime>
  <Words>41153</Words>
  <Application>Microsoft Office PowerPoint</Application>
  <PresentationFormat>画面に合わせる (4:3)</PresentationFormat>
  <Paragraphs>4477</Paragraphs>
  <Slides>135</Slides>
  <Notes>91</Notes>
  <HiddenSlides>0</HiddenSlides>
  <MMClips>0</MMClips>
  <ScaleCrop>false</ScaleCrop>
  <HeadingPairs>
    <vt:vector size="4" baseType="variant">
      <vt:variant>
        <vt:lpstr>テーマ</vt:lpstr>
      </vt:variant>
      <vt:variant>
        <vt:i4>1</vt:i4>
      </vt:variant>
      <vt:variant>
        <vt:lpstr>スライド タイトル</vt:lpstr>
      </vt:variant>
      <vt:variant>
        <vt:i4>135</vt:i4>
      </vt:variant>
    </vt:vector>
  </HeadingPairs>
  <TitlesOfParts>
    <vt:vector size="136" baseType="lpstr">
      <vt:lpstr>NC標準テンプレート</vt:lpstr>
      <vt:lpstr>【図解】コレ１枚でわかる最新ITトレンド</vt:lpstr>
      <vt:lpstr>ご案内</vt:lpstr>
      <vt:lpstr>PowerPoint プレゼンテーション</vt:lpstr>
      <vt:lpstr>【図解】コレ1枚でわかる最新のITトレンド</vt:lpstr>
      <vt:lpstr>PowerPoint プレゼンテーション</vt:lpstr>
      <vt:lpstr>コレ1枚でわかるモノのインターネット（IoT）</vt:lpstr>
      <vt:lpstr>IoTの２つの意味</vt:lpstr>
      <vt:lpstr>M2MとIoTの違い</vt:lpstr>
      <vt:lpstr>IoTとアプリケーション</vt:lpstr>
      <vt:lpstr>デジタル化の歴史</vt:lpstr>
      <vt:lpstr>IoTがもたらす２つのパラダイムシフト</vt:lpstr>
      <vt:lpstr>デジタルコピー／デジタルツイン</vt:lpstr>
      <vt:lpstr>モノのサービス化（1）</vt:lpstr>
      <vt:lpstr>モノのサービス化（2）</vt:lpstr>
      <vt:lpstr>製造業のサービス化</vt:lpstr>
      <vt:lpstr>ガソリン自動車と電気自動車</vt:lpstr>
      <vt:lpstr>IoTの機能と役割の4段階</vt:lpstr>
      <vt:lpstr>IoTの3層構造</vt:lpstr>
      <vt:lpstr>クラウドから超分散へ</vt:lpstr>
      <vt:lpstr>インダストリー4.0（1）</vt:lpstr>
      <vt:lpstr>インダストリー4.0（2）</vt:lpstr>
      <vt:lpstr>3Dプリンタ</vt:lpstr>
      <vt:lpstr>空間をデータ化するIoTデバイス「ドローン」</vt:lpstr>
      <vt:lpstr>VR（仮想現実）とAR（拡張現実）</vt:lpstr>
      <vt:lpstr>PowerPoint プレゼンテーション</vt:lpstr>
      <vt:lpstr>コレ1枚でわかる人工知能とロボット</vt:lpstr>
      <vt:lpstr>人工知能研究の歴史</vt:lpstr>
      <vt:lpstr>汎用目的技術（GPT：General Purpose Technology）</vt:lpstr>
      <vt:lpstr>ルールベースと機械学習</vt:lpstr>
      <vt:lpstr>人工知能とは／弱いAIと強いAI</vt:lpstr>
      <vt:lpstr>人工知能・機械学習・ディープラーニングの関係</vt:lpstr>
      <vt:lpstr>これまでの機械学習とディープラーニングの違い</vt:lpstr>
      <vt:lpstr>ディープラーニングが、なぜこれほど注目されるのか </vt:lpstr>
      <vt:lpstr>機械学習の方法</vt:lpstr>
      <vt:lpstr>「自動化」から「自律化」への進化</vt:lpstr>
      <vt:lpstr>人工知能の適用領域</vt:lpstr>
      <vt:lpstr>進化したbot（ボット）</vt:lpstr>
      <vt:lpstr>Amazon Alexa</vt:lpstr>
      <vt:lpstr>自律走行できる自動車</vt:lpstr>
      <vt:lpstr>産業発展の歴史から見る人工知能の位置付け</vt:lpstr>
      <vt:lpstr>人工知能の2つの方向性</vt:lpstr>
      <vt:lpstr>人工知能と付き合う３つの方法</vt:lpstr>
      <vt:lpstr>人工知能に置き換えられる職業と置き換えられない職業 </vt:lpstr>
      <vt:lpstr>人間の知性の発達と人工知能研究の発展</vt:lpstr>
      <vt:lpstr>PowerPoint プレゼンテーション</vt:lpstr>
      <vt:lpstr>コレ1枚でわかるクラウドコンピューティング</vt:lpstr>
      <vt:lpstr>「自家発電モデル」から「発電所モデル」へ </vt:lpstr>
      <vt:lpstr>クラウドはシステム資源のECサイト</vt:lpstr>
      <vt:lpstr>クラウドならではの費用対効果の考え方</vt:lpstr>
      <vt:lpstr>クラウドが生みだすパラダイムシフト </vt:lpstr>
      <vt:lpstr>歴史的背景から考えるクラウドへの期待</vt:lpstr>
      <vt:lpstr>情報システム部門の現状から考えるクラウドへの期待</vt:lpstr>
      <vt:lpstr>クラウドの起源と定義</vt:lpstr>
      <vt:lpstr>クラウドの定義／サービスモデル （Service Model）</vt:lpstr>
      <vt:lpstr>クラウドの定義／配置モデル (Deployment Model) </vt:lpstr>
      <vt:lpstr>ハイブリッドクラウド</vt:lpstr>
      <vt:lpstr>マルチクラウド</vt:lpstr>
      <vt:lpstr>５つの必須の特徴</vt:lpstr>
      <vt:lpstr>クラウドコンピューティングのビジネスモデル</vt:lpstr>
      <vt:lpstr>クラウドによってもたらされる3つの価値</vt:lpstr>
      <vt:lpstr>日米の企業文化の違いとクラウドへの期待</vt:lpstr>
      <vt:lpstr>「セキュリティが不安でパブリッククラウドは使えない」は本当か？</vt:lpstr>
      <vt:lpstr>サービス事業者とユーザーの役割分担</vt:lpstr>
      <vt:lpstr>所有しているシステムをパブリックへ移行するための勘所</vt:lpstr>
      <vt:lpstr>PowerPoint プレゼンテーション</vt:lpstr>
      <vt:lpstr>コレ1枚でわかるモバイルとウェアラブル</vt:lpstr>
      <vt:lpstr>「ムーアの法則」と「メトカーフの法則」</vt:lpstr>
      <vt:lpstr>パソコンとモバイルデバイスの違い</vt:lpstr>
      <vt:lpstr>モバイルデバイスが変えたIT利用シーン</vt:lpstr>
      <vt:lpstr>ユーザーからの簡便な情報発信と共有</vt:lpstr>
      <vt:lpstr>ウェアラブル・デバイスの登場</vt:lpstr>
      <vt:lpstr>ウェアラブル・デバイスの種類と使われ方</vt:lpstr>
      <vt:lpstr>モバイル・ウェアラブルとクラウドとの関係</vt:lpstr>
      <vt:lpstr>モバイル・デバイスの歴史 </vt:lpstr>
      <vt:lpstr>iPhoneの成功とその理由 </vt:lpstr>
      <vt:lpstr>クラウドとモバイルの関係 </vt:lpstr>
      <vt:lpstr>クライアントプラットフォームの変遷 </vt:lpstr>
      <vt:lpstr>クライアントの変遷</vt:lpstr>
      <vt:lpstr>Ajaxの登場</vt:lpstr>
      <vt:lpstr>ブラウザーの進化とAjax</vt:lpstr>
      <vt:lpstr>HTML5（１）</vt:lpstr>
      <vt:lpstr>HTML5（２）</vt:lpstr>
      <vt:lpstr>モバイルファースト・モバイルシフトの波</vt:lpstr>
      <vt:lpstr>PowerPoint プレゼンテーション</vt:lpstr>
      <vt:lpstr>コレ1枚でわかるITインフラストラクチャと仮想化</vt:lpstr>
      <vt:lpstr>「仮想化」の本当の意味</vt:lpstr>
      <vt:lpstr>仮想化の3つのタイプ </vt:lpstr>
      <vt:lpstr>ソフトウェア化する世界</vt:lpstr>
      <vt:lpstr>ITインフラと利用形態の歴史的変遷</vt:lpstr>
      <vt:lpstr>サーバー仮想化</vt:lpstr>
      <vt:lpstr>コンテナ型仮想化</vt:lpstr>
      <vt:lpstr>サーバー仮想化による３つのメリット</vt:lpstr>
      <vt:lpstr>仮想化とクラウド（IaaS）との違い</vt:lpstr>
      <vt:lpstr>仮想化の種類(システム資源の構成要素から考える)</vt:lpstr>
      <vt:lpstr>デスクトップ仮想化とアプリケーション仮想化</vt:lpstr>
      <vt:lpstr>シンクライアント</vt:lpstr>
      <vt:lpstr>Chromebook</vt:lpstr>
      <vt:lpstr>クライアント仮想化</vt:lpstr>
      <vt:lpstr>ストレージ仮想化</vt:lpstr>
      <vt:lpstr>コンバージド・システムとハイパーコンバージド・システム</vt:lpstr>
      <vt:lpstr>SDN（Software Defined Networking）</vt:lpstr>
      <vt:lpstr>SD-WAN（Software-Defined Wide Area Network）</vt:lpstr>
      <vt:lpstr>ブロックチェーン</vt:lpstr>
      <vt:lpstr>多層防衛</vt:lpstr>
      <vt:lpstr>CSIRT（Computer Security Incident Response Team）</vt:lpstr>
      <vt:lpstr>PowerPoint プレゼンテーション</vt:lpstr>
      <vt:lpstr>これからのシステム開発</vt:lpstr>
      <vt:lpstr>アジャイル開発（1）</vt:lpstr>
      <vt:lpstr>アジャイル開発（2）</vt:lpstr>
      <vt:lpstr>超高速開発ツール</vt:lpstr>
      <vt:lpstr>DevOpsとは何か？</vt:lpstr>
      <vt:lpstr>DevOpsとコンテナ管理ソフトウェア</vt:lpstr>
      <vt:lpstr>Immutable Infrastructure と Infrastructure as Code</vt:lpstr>
      <vt:lpstr>マイクロサービス（Microservices）</vt:lpstr>
      <vt:lpstr>イベントドリブンとコレオグラフィ</vt:lpstr>
      <vt:lpstr>FaaS（Function as a Service） </vt:lpstr>
      <vt:lpstr>APIエコノミー</vt:lpstr>
      <vt:lpstr>FinTech</vt:lpstr>
      <vt:lpstr>運用技術者からSREへ</vt:lpstr>
      <vt:lpstr>PowerPoint プレゼンテーション</vt:lpstr>
      <vt:lpstr>ITと情報システムの関係</vt:lpstr>
      <vt:lpstr>情報システムの構造</vt:lpstr>
      <vt:lpstr>プラットフォームの変遷</vt:lpstr>
      <vt:lpstr>インターネットとは</vt:lpstr>
      <vt:lpstr>インターネットとWebサイト</vt:lpstr>
      <vt:lpstr>企業情報システム（エンタープライズアプリケーション）</vt:lpstr>
      <vt:lpstr>個別業務システムとERPシステムの違い</vt:lpstr>
      <vt:lpstr>SCM（Supply Chain Management）とは</vt:lpstr>
      <vt:lpstr>CRM（Customer Relationship Management）</vt:lpstr>
      <vt:lpstr>企業情報システム（エンタープライズアプリケーション）</vt:lpstr>
      <vt:lpstr>CAE／CAD／CAMシステム</vt:lpstr>
      <vt:lpstr>ITの専門家ではないお客様に語る力を持つ</vt:lpstr>
      <vt:lpstr>SIビジネスの課題に向き合うためのポストSIの戦略とシナリオ</vt:lpstr>
      <vt:lpstr>ITビジネス・プレゼンテーション・ライブラリー</vt:lpstr>
      <vt:lpstr>PowerPoint プレゼンテーション</vt:lpstr>
    </vt:vector>
  </TitlesOfParts>
  <Company>NetCommerce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斎藤 昌義</dc:creator>
  <cp:lastModifiedBy>東京都</cp:lastModifiedBy>
  <cp:revision>1081</cp:revision>
  <cp:lastPrinted>2016-03-03T01:04:41Z</cp:lastPrinted>
  <dcterms:created xsi:type="dcterms:W3CDTF">2014-04-30T01:58:06Z</dcterms:created>
  <dcterms:modified xsi:type="dcterms:W3CDTF">2018-07-03T07:18:11Z</dcterms:modified>
</cp:coreProperties>
</file>